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98" r:id="rId6"/>
    <p:sldId id="312" r:id="rId7"/>
    <p:sldId id="300" r:id="rId8"/>
    <p:sldId id="305" r:id="rId9"/>
    <p:sldId id="307" r:id="rId10"/>
    <p:sldId id="308" r:id="rId11"/>
    <p:sldId id="309" r:id="rId12"/>
    <p:sldId id="310" r:id="rId13"/>
    <p:sldId id="311" r:id="rId14"/>
    <p:sldId id="306" r:id="rId15"/>
  </p:sldIdLst>
  <p:sldSz cx="9144000" cy="6858000" type="screen4x3"/>
  <p:notesSz cx="9944100" cy="6805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F75"/>
    <a:srgbClr val="FE8610"/>
    <a:srgbClr val="4FB200"/>
    <a:srgbClr val="FFBF61"/>
    <a:srgbClr val="660066"/>
    <a:srgbClr val="0066FF"/>
    <a:srgbClr val="99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0832-5B2A-497E-8282-AA708252D145}" v="206" dt="2019-12-16T13:08:47.590"/>
    <p1510:client id="{C24F6D2E-B9FC-4EBC-92D8-01E99EED3476}" v="6" dt="2019-12-16T14:01:52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92" autoAdjust="0"/>
  </p:normalViewPr>
  <p:slideViewPr>
    <p:cSldViewPr snapToGrid="0">
      <p:cViewPr varScale="1">
        <p:scale>
          <a:sx n="81" d="100"/>
          <a:sy n="81" d="100"/>
        </p:scale>
        <p:origin x="8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35A7C4-84CD-4478-BD55-94021303DE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595" cy="34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92" tIns="45546" rIns="91092" bIns="45546" numCol="1" anchor="t" anchorCtr="0" compatLnSpc="1">
            <a:prstTxWarp prst="textNoShape">
              <a:avLst/>
            </a:prstTxWarp>
          </a:bodyPr>
          <a:lstStyle>
            <a:lvl1pPr defTabSz="91091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45BFED6-25FA-4BDA-840E-39E914DE61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3507" y="0"/>
            <a:ext cx="4309004" cy="34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92" tIns="45546" rIns="91092" bIns="45546" numCol="1" anchor="t" anchorCtr="0" compatLnSpc="1">
            <a:prstTxWarp prst="textNoShape">
              <a:avLst/>
            </a:prstTxWarp>
          </a:bodyPr>
          <a:lstStyle>
            <a:lvl1pPr algn="r" defTabSz="91091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AC92A88-E1E2-4877-AFAD-EE5A4CF5B6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3903"/>
            <a:ext cx="4310595" cy="34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92" tIns="45546" rIns="91092" bIns="45546" numCol="1" anchor="b" anchorCtr="0" compatLnSpc="1">
            <a:prstTxWarp prst="textNoShape">
              <a:avLst/>
            </a:prstTxWarp>
          </a:bodyPr>
          <a:lstStyle>
            <a:lvl1pPr defTabSz="91091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8B69177-9E63-4BFD-BC7B-387E423958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3507" y="6463903"/>
            <a:ext cx="4309004" cy="34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92" tIns="45546" rIns="91092" bIns="45546" numCol="1" anchor="b" anchorCtr="0" compatLnSpc="1">
            <a:prstTxWarp prst="textNoShape">
              <a:avLst/>
            </a:prstTxWarp>
          </a:bodyPr>
          <a:lstStyle>
            <a:lvl1pPr algn="r" defTabSz="910911">
              <a:defRPr sz="1200"/>
            </a:lvl1pPr>
          </a:lstStyle>
          <a:p>
            <a:fld id="{FDFF5F3A-1824-4702-9C06-01B27BDE5AD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3DB8A4-906B-480B-A41D-57739576C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004" cy="34012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685D8-ACDD-4281-BD8D-8296D928CA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1916" y="0"/>
            <a:ext cx="4310595" cy="34012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60CBD8-3D21-4540-B985-50B4897226CF}" type="datetimeFigureOut">
              <a:rPr lang="en-GB"/>
              <a:pPr>
                <a:defRPr/>
              </a:pPr>
              <a:t>18/03/2021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FECFE9-E40B-4A22-92D1-D2DA1F9E8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70250" y="509588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E9C634F-2AE0-46F4-BF71-8A7D7B96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775" y="3232746"/>
            <a:ext cx="7956552" cy="3062685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0ECC-2E43-4279-B407-7A85180A8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63903"/>
            <a:ext cx="4309004" cy="34012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39B3-B529-4925-A022-2CDD49B25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1916" y="6463903"/>
            <a:ext cx="4310595" cy="340122"/>
          </a:xfrm>
          <a:prstGeom prst="rect">
            <a:avLst/>
          </a:prstGeom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6DBED-28AE-40F7-8EF3-3FBB1A2CF38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 allows symbols wrapped in % to be defined </a:t>
            </a:r>
            <a:r>
              <a:rPr lang="en-GB"/>
              <a:t>as functions, </a:t>
            </a:r>
            <a:r>
              <a:rPr lang="en-GB" dirty="0"/>
              <a:t>&gt; implies a chain</a:t>
            </a:r>
          </a:p>
        </p:txBody>
      </p:sp>
    </p:spTree>
    <p:extLst>
      <p:ext uri="{BB962C8B-B14F-4D97-AF65-F5344CB8AC3E}">
        <p14:creationId xmlns:p14="http://schemas.microsoft.com/office/powerpoint/2010/main" val="22524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64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35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5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Logical argument could be &lt; / &gt; / &lt;= / &gt;=</a:t>
            </a:r>
          </a:p>
        </p:txBody>
      </p:sp>
    </p:spTree>
    <p:extLst>
      <p:ext uri="{BB962C8B-B14F-4D97-AF65-F5344CB8AC3E}">
        <p14:creationId xmlns:p14="http://schemas.microsoft.com/office/powerpoint/2010/main" val="244442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56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51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76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10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4337E83-1DAE-4FF1-9929-71DE2B1CA4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734050"/>
            <a:ext cx="164306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7700" y="1590675"/>
            <a:ext cx="8075613" cy="830263"/>
          </a:xfrm>
        </p:spPr>
        <p:txBody>
          <a:bodyPr/>
          <a:lstStyle>
            <a:lvl1pPr>
              <a:defRPr sz="4100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420938"/>
            <a:ext cx="8075613" cy="13208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38558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7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549275"/>
            <a:ext cx="2017713" cy="4840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549275"/>
            <a:ext cx="5905500" cy="4840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1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27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3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57350"/>
            <a:ext cx="3960813" cy="373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657350"/>
            <a:ext cx="3962400" cy="373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9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4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0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8D1A36-5C9F-46DF-A5E7-3BD4CC4E2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549275"/>
            <a:ext cx="8075613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19D134-5C7A-43EC-94AC-0839CF224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657350"/>
            <a:ext cx="8075613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Main bullet style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7">
            <a:extLst>
              <a:ext uri="{FF2B5EF4-FFF2-40B4-BE49-F238E27FC236}">
                <a16:creationId xmlns:a16="http://schemas.microsoft.com/office/drawing/2014/main" id="{2B4C881E-8B6E-4E4E-BF36-7277E8DB6E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734050"/>
            <a:ext cx="164306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65125" indent="-3651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35025" indent="-2905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96975" indent="-18256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496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78025" indent="-193675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5225" indent="-193675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2425" indent="-193675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49625" indent="-193675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06825" indent="-193675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3E64CE-A9FF-4651-9C5F-C8C10E3B9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549275"/>
            <a:ext cx="6804025" cy="576263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104F75"/>
                </a:solidFill>
              </a:rPr>
              <a:t>What is R’s </a:t>
            </a:r>
            <a:r>
              <a:rPr lang="en-GB" altLang="en-US" sz="3600" dirty="0" err="1">
                <a:solidFill>
                  <a:srgbClr val="104F75"/>
                </a:solidFill>
              </a:rPr>
              <a:t>dplyr</a:t>
            </a:r>
            <a:r>
              <a:rPr lang="en-GB" altLang="en-US" sz="3600" dirty="0">
                <a:solidFill>
                  <a:srgbClr val="104F75"/>
                </a:solidFill>
              </a:rPr>
              <a:t>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9A59EB0-F41F-489C-94F4-16118D273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657350"/>
            <a:ext cx="8075613" cy="3571850"/>
          </a:xfrm>
        </p:spPr>
        <p:txBody>
          <a:bodyPr/>
          <a:lstStyle/>
          <a:p>
            <a:pPr eaLnBrk="1" hangingPunct="1">
              <a:buNone/>
            </a:pPr>
            <a:r>
              <a:rPr lang="en-GB" dirty="0" err="1"/>
              <a:t>dplyr</a:t>
            </a:r>
            <a:r>
              <a:rPr lang="en-GB" dirty="0"/>
              <a:t> </a:t>
            </a:r>
            <a:r>
              <a:rPr lang="en-GB" b="0" dirty="0"/>
              <a:t>functions work with </a:t>
            </a:r>
            <a:r>
              <a:rPr lang="en-GB" b="0" i="1" dirty="0"/>
              <a:t>pipes </a:t>
            </a:r>
            <a:r>
              <a:rPr lang="en-GB" b="0" dirty="0"/>
              <a:t>and expect </a:t>
            </a:r>
            <a:r>
              <a:rPr lang="en-GB" b="0" i="1" dirty="0"/>
              <a:t>tidy data</a:t>
            </a:r>
            <a:r>
              <a:rPr lang="en-GB" b="0" dirty="0"/>
              <a:t>. </a:t>
            </a:r>
          </a:p>
          <a:p>
            <a:pPr eaLnBrk="1" hangingPunct="1"/>
            <a:r>
              <a:rPr lang="en-GB" b="0" dirty="0"/>
              <a:t>“piping” data takes output from one function and feeds it to the next</a:t>
            </a:r>
          </a:p>
          <a:p>
            <a:pPr lvl="1" eaLnBrk="1" hangingPunct="1"/>
            <a:r>
              <a:rPr lang="en-GB" dirty="0"/>
              <a:t>Key notation: %&gt;%</a:t>
            </a:r>
          </a:p>
          <a:p>
            <a:pPr lvl="2" eaLnBrk="1" hangingPunct="1"/>
            <a:r>
              <a:rPr lang="en-GB" b="0" dirty="0"/>
              <a:t>Can be generated with </a:t>
            </a:r>
            <a:r>
              <a:rPr lang="en-GB" b="0" dirty="0" err="1"/>
              <a:t>ctrl+shift+m</a:t>
            </a:r>
            <a:endParaRPr lang="en-GB" b="0" dirty="0"/>
          </a:p>
          <a:p>
            <a:pPr lvl="2" eaLnBrk="1" hangingPunct="1"/>
            <a:r>
              <a:rPr lang="en-GB" dirty="0"/>
              <a:t>Think of it as “then”</a:t>
            </a:r>
            <a:endParaRPr lang="en-GB" b="0" dirty="0"/>
          </a:p>
          <a:p>
            <a:pPr eaLnBrk="1" hangingPunct="1"/>
            <a:r>
              <a:rPr lang="en-GB" b="0" dirty="0"/>
              <a:t>In </a:t>
            </a:r>
            <a:r>
              <a:rPr lang="en-GB" b="0" i="1" dirty="0"/>
              <a:t>tidy data</a:t>
            </a:r>
            <a:r>
              <a:rPr lang="en-GB" b="0" dirty="0"/>
              <a:t>:</a:t>
            </a:r>
          </a:p>
          <a:p>
            <a:pPr lvl="1" eaLnBrk="1" hangingPunct="1"/>
            <a:r>
              <a:rPr lang="en-GB" b="0" dirty="0"/>
              <a:t>Each variable is in its own column</a:t>
            </a:r>
          </a:p>
          <a:p>
            <a:pPr lvl="1" eaLnBrk="1" hangingPunct="1"/>
            <a:r>
              <a:rPr lang="en-GB" b="0" dirty="0"/>
              <a:t>Each observation, or case, is in its own row </a:t>
            </a:r>
          </a:p>
          <a:p>
            <a:pPr eaLnBrk="1" hangingPunct="1"/>
            <a:r>
              <a:rPr lang="en-GB" altLang="en-US" b="0" dirty="0"/>
              <a:t>Access:</a:t>
            </a:r>
          </a:p>
          <a:p>
            <a:pPr lvl="1" eaLnBrk="1" hangingPunct="1"/>
            <a:r>
              <a:rPr lang="en-GB" altLang="en-US" i="1" dirty="0" err="1"/>
              <a:t>install.packages</a:t>
            </a:r>
            <a:r>
              <a:rPr lang="en-GB" altLang="en-US" i="1" dirty="0"/>
              <a:t>("</a:t>
            </a:r>
            <a:r>
              <a:rPr lang="en-GB" altLang="en-US" i="1" dirty="0" err="1"/>
              <a:t>tidyverse</a:t>
            </a:r>
            <a:r>
              <a:rPr lang="en-GB" altLang="en-US" i="1" dirty="0"/>
              <a:t>")</a:t>
            </a:r>
          </a:p>
          <a:p>
            <a:pPr lvl="1" eaLnBrk="1" hangingPunct="1"/>
            <a:r>
              <a:rPr lang="en-GB" altLang="en-US" i="1" dirty="0"/>
              <a:t>library("</a:t>
            </a:r>
            <a:r>
              <a:rPr lang="en-GB" altLang="en-US" i="1" dirty="0" err="1"/>
              <a:t>tidyverse</a:t>
            </a:r>
            <a:r>
              <a:rPr lang="en-GB" altLang="en-US" i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455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4D8D-B041-4BAE-B1C2-E2CED181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</a:t>
            </a:r>
            <a:r>
              <a:rPr lang="en-GB" dirty="0" err="1"/>
              <a:t>tidbits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A0A7-12DC-416B-91C0-EBA856C1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12" y="1221068"/>
            <a:ext cx="8075613" cy="3732213"/>
          </a:xfrm>
        </p:spPr>
        <p:txBody>
          <a:bodyPr/>
          <a:lstStyle/>
          <a:p>
            <a:r>
              <a:rPr lang="en-GB" dirty="0" err="1"/>
              <a:t>read_excel</a:t>
            </a:r>
            <a:r>
              <a:rPr lang="en-GB" dirty="0"/>
              <a:t> / </a:t>
            </a:r>
            <a:r>
              <a:rPr lang="en-GB" dirty="0" err="1"/>
              <a:t>read_csv</a:t>
            </a:r>
            <a:endParaRPr lang="en-GB" dirty="0"/>
          </a:p>
          <a:p>
            <a:r>
              <a:rPr lang="en-GB" dirty="0" err="1"/>
              <a:t>write_csv</a:t>
            </a:r>
            <a:endParaRPr lang="en-GB" dirty="0"/>
          </a:p>
          <a:p>
            <a:r>
              <a:rPr lang="en-GB" dirty="0"/>
              <a:t>rename </a:t>
            </a:r>
            <a:r>
              <a:rPr lang="en-GB" b="0" dirty="0"/>
              <a:t>#rename columns</a:t>
            </a:r>
          </a:p>
          <a:p>
            <a:r>
              <a:rPr lang="en-GB" dirty="0"/>
              <a:t>grep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transform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replace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filter between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You can run snippets of code within </a:t>
            </a:r>
            <a:r>
              <a:rPr lang="en-GB" dirty="0" err="1"/>
              <a:t>dplyr</a:t>
            </a:r>
            <a:r>
              <a:rPr lang="en-GB" dirty="0"/>
              <a:t> section (</a:t>
            </a:r>
            <a:r>
              <a:rPr lang="en-GB" dirty="0" err="1"/>
              <a:t>ctrl+enter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85F48-ED6C-42F4-A400-CD3B30A0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" y="2717659"/>
            <a:ext cx="9006588" cy="255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CB88C-A1D6-4EE3-85A3-7ED5810D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69" y="3429000"/>
            <a:ext cx="4762500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A1CDE-20B6-4FF4-AC39-7A8FFDE1A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028" y="4074834"/>
            <a:ext cx="59626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57834-494E-4605-8AE4-0BB63EDB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104" y="4785660"/>
            <a:ext cx="6038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3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D3AA8-6EF4-48FB-8927-809FF0FB7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180" y="628022"/>
            <a:ext cx="6390158" cy="499186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B8C0ACD-8BA5-408D-95E2-07E348452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8180" y="87051"/>
            <a:ext cx="6804025" cy="576263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104F75"/>
                </a:solidFill>
              </a:rPr>
              <a:t>Code snippet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6B51E-FC85-4DA4-B132-A5CD40C3EEBB}"/>
              </a:ext>
            </a:extLst>
          </p:cNvPr>
          <p:cNvSpPr/>
          <p:nvPr/>
        </p:nvSpPr>
        <p:spPr>
          <a:xfrm>
            <a:off x="636501" y="811058"/>
            <a:ext cx="378383" cy="4808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1525C-15A4-43DF-9DD1-09FFE42DD30A}"/>
              </a:ext>
            </a:extLst>
          </p:cNvPr>
          <p:cNvSpPr/>
          <p:nvPr/>
        </p:nvSpPr>
        <p:spPr>
          <a:xfrm>
            <a:off x="4220308" y="375182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dirty="0"/>
              <a:t>Just 8 unique instructions to do everything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group_by</a:t>
            </a:r>
            <a:r>
              <a:rPr lang="en-GB" dirty="0"/>
              <a:t>/summarise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arrange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BC181-C0B2-49D1-95AD-E37AE15F8A04}"/>
              </a:ext>
            </a:extLst>
          </p:cNvPr>
          <p:cNvCxnSpPr/>
          <p:nvPr/>
        </p:nvCxnSpPr>
        <p:spPr>
          <a:xfrm flipH="1">
            <a:off x="1014884" y="1806343"/>
            <a:ext cx="3180303" cy="8842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3E64CE-A9FF-4651-9C5F-C8C10E3B9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549275"/>
            <a:ext cx="6804025" cy="576263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104F75"/>
                </a:solidFill>
              </a:rPr>
              <a:t>Useful </a:t>
            </a:r>
            <a:r>
              <a:rPr lang="en-GB" altLang="en-US" sz="3600" dirty="0" err="1">
                <a:solidFill>
                  <a:srgbClr val="104F75"/>
                </a:solidFill>
              </a:rPr>
              <a:t>dplyr</a:t>
            </a:r>
            <a:r>
              <a:rPr lang="en-GB" altLang="en-US" sz="3600" dirty="0">
                <a:solidFill>
                  <a:srgbClr val="104F75"/>
                </a:solidFill>
              </a:rPr>
              <a:t> functionality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9A59EB0-F41F-489C-94F4-16118D273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657350"/>
            <a:ext cx="8075613" cy="2779713"/>
          </a:xfrm>
        </p:spPr>
        <p:txBody>
          <a:bodyPr/>
          <a:lstStyle/>
          <a:p>
            <a:pPr fontAlgn="ctr"/>
            <a:r>
              <a:rPr lang="en-GB" dirty="0" err="1"/>
              <a:t>dplyr</a:t>
            </a:r>
            <a:r>
              <a:rPr lang="en-GB" dirty="0"/>
              <a:t> </a:t>
            </a:r>
            <a:r>
              <a:rPr lang="en-GB" b="0" dirty="0"/>
              <a:t>reads a bit like a recipe. Some of the most commonly used verbs within </a:t>
            </a:r>
            <a:r>
              <a:rPr lang="en-GB" b="0" dirty="0" err="1"/>
              <a:t>dplyr</a:t>
            </a:r>
            <a:r>
              <a:rPr lang="en-GB" b="0" dirty="0"/>
              <a:t> are:</a:t>
            </a:r>
          </a:p>
          <a:p>
            <a:pPr lvl="1" fontAlgn="ctr"/>
            <a:r>
              <a:rPr lang="en-GB" b="1" dirty="0"/>
              <a:t>select </a:t>
            </a:r>
            <a:r>
              <a:rPr lang="en-GB" dirty="0"/>
              <a:t>certain columns of data</a:t>
            </a:r>
          </a:p>
          <a:p>
            <a:pPr lvl="1" fontAlgn="ctr"/>
            <a:r>
              <a:rPr lang="en-GB" b="1" dirty="0"/>
              <a:t>filter </a:t>
            </a:r>
            <a:r>
              <a:rPr lang="en-GB" dirty="0"/>
              <a:t>data to show specific rows</a:t>
            </a:r>
          </a:p>
          <a:p>
            <a:pPr lvl="1" fontAlgn="ctr"/>
            <a:r>
              <a:rPr lang="en-GB" b="1" dirty="0"/>
              <a:t>arrange </a:t>
            </a:r>
            <a:r>
              <a:rPr lang="en-GB" dirty="0"/>
              <a:t>the rows of data into an order</a:t>
            </a:r>
          </a:p>
          <a:p>
            <a:pPr lvl="1" fontAlgn="ctr"/>
            <a:r>
              <a:rPr lang="en-GB" b="1" dirty="0"/>
              <a:t>mutate </a:t>
            </a:r>
            <a:r>
              <a:rPr lang="en-GB" dirty="0"/>
              <a:t>your data frame to include additional columns</a:t>
            </a:r>
          </a:p>
          <a:p>
            <a:pPr lvl="1" fontAlgn="ctr"/>
            <a:r>
              <a:rPr lang="en-GB" b="1" dirty="0"/>
              <a:t>summarise </a:t>
            </a:r>
            <a:r>
              <a:rPr lang="en-GB" dirty="0"/>
              <a:t>(and group)</a:t>
            </a:r>
            <a:r>
              <a:rPr lang="en-GB" b="1" dirty="0"/>
              <a:t> </a:t>
            </a:r>
            <a:r>
              <a:rPr lang="en-GB" dirty="0"/>
              <a:t>chunks of your data in some way</a:t>
            </a:r>
          </a:p>
          <a:p>
            <a:pPr lvl="1" fontAlgn="ctr"/>
            <a:r>
              <a:rPr lang="en-GB" b="1" dirty="0"/>
              <a:t>merge </a:t>
            </a:r>
            <a:r>
              <a:rPr lang="en-GB" dirty="0"/>
              <a:t>two (or more) datasets together</a:t>
            </a:r>
            <a:endParaRPr lang="en-GB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83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EAD-67E3-4456-8FB1-42D6A8B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verb: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D19-C39C-4336-9313-AB8A0396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332754"/>
            <a:ext cx="8075613" cy="4056810"/>
          </a:xfrm>
        </p:spPr>
        <p:txBody>
          <a:bodyPr/>
          <a:lstStyle/>
          <a:p>
            <a:r>
              <a:rPr lang="en-GB" b="0" dirty="0"/>
              <a:t>This is all about selecting the columns you are interested in keeping (or conversely, binning those you don’t want)</a:t>
            </a:r>
          </a:p>
          <a:p>
            <a:r>
              <a:rPr lang="en-GB" b="0" dirty="0"/>
              <a:t>You can also rename whilst selecting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0" dirty="0"/>
          </a:p>
          <a:p>
            <a:r>
              <a:rPr lang="en-GB" b="0" dirty="0"/>
              <a:t>Can be combined with other useful instructions, </a:t>
            </a:r>
            <a:r>
              <a:rPr lang="en-GB" b="0" dirty="0" err="1"/>
              <a:t>eg</a:t>
            </a:r>
            <a:r>
              <a:rPr lang="en-GB" b="0" dirty="0"/>
              <a:t>:</a:t>
            </a:r>
          </a:p>
          <a:p>
            <a:pPr lvl="1"/>
            <a:r>
              <a:rPr lang="en-GB" dirty="0"/>
              <a:t>contains()</a:t>
            </a:r>
          </a:p>
          <a:p>
            <a:pPr lvl="1"/>
            <a:r>
              <a:rPr lang="en-GB" dirty="0" err="1"/>
              <a:t>starts_with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ends_with</a:t>
            </a:r>
            <a:r>
              <a:rPr lang="en-GB" dirty="0"/>
              <a:t>()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94B5E-6D07-4392-8E9E-0CF128CB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22" y="2400953"/>
            <a:ext cx="67532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EAD-67E3-4456-8FB1-42D6A8B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verb: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D19-C39C-4336-9313-AB8A0396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Lets you produce subsets of the data by rows </a:t>
            </a:r>
          </a:p>
          <a:p>
            <a:r>
              <a:rPr lang="en-GB" b="0" dirty="0"/>
              <a:t>You can use any valid logical arguments</a:t>
            </a:r>
          </a:p>
          <a:p>
            <a:r>
              <a:rPr lang="en-GB" b="0" dirty="0"/>
              <a:t>Example:</a:t>
            </a:r>
          </a:p>
          <a:p>
            <a:pPr marL="0" indent="0">
              <a:buNone/>
            </a:pPr>
            <a:endParaRPr lang="en-GB" b="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1FC14-687F-49D7-B33C-6FCA4008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9" y="2825539"/>
            <a:ext cx="8057679" cy="17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EAD-67E3-4456-8FB1-42D6A8B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verb: 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D19-C39C-4336-9313-AB8A0396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Lets you order rows by any field  </a:t>
            </a:r>
          </a:p>
          <a:p>
            <a:pPr marL="0" indent="0">
              <a:buNone/>
            </a:pPr>
            <a:r>
              <a:rPr lang="en-GB" b="0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322FC-818D-4A0B-99C9-32892C7B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2" y="2454275"/>
            <a:ext cx="4431245" cy="8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EAD-67E3-4456-8FB1-42D6A8BC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49275"/>
            <a:ext cx="8075613" cy="1093630"/>
          </a:xfrm>
        </p:spPr>
        <p:txBody>
          <a:bodyPr/>
          <a:lstStyle/>
          <a:p>
            <a:r>
              <a:rPr lang="en-GB" dirty="0"/>
              <a:t>Useful verb: mutate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D19-C39C-4336-9313-AB8A0396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Used to create new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0B33B-1FD8-408E-9BE8-1CCA5348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9628"/>
            <a:ext cx="9144000" cy="12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EAD-67E3-4456-8FB1-42D6A8B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verb: summarise (with </a:t>
            </a:r>
            <a:r>
              <a:rPr lang="en-GB" dirty="0" err="1"/>
              <a:t>group_by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D19-C39C-4336-9313-AB8A0396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Not useful on its own, but very useful when combined with </a:t>
            </a:r>
            <a:r>
              <a:rPr lang="en-GB" b="0" i="1" dirty="0" err="1"/>
              <a:t>group_by</a:t>
            </a:r>
            <a:endParaRPr lang="en-GB" b="0" i="1" dirty="0"/>
          </a:p>
          <a:p>
            <a:pPr marL="0" indent="0">
              <a:buNone/>
            </a:pPr>
            <a:endParaRPr lang="en-GB" b="0" i="1" dirty="0"/>
          </a:p>
          <a:p>
            <a:pPr marL="0" indent="0">
              <a:buNone/>
            </a:pPr>
            <a:r>
              <a:rPr lang="en-GB" b="0" dirty="0"/>
              <a:t>e.g.</a:t>
            </a:r>
          </a:p>
          <a:p>
            <a:pPr marL="0" indent="0">
              <a:buNone/>
            </a:pPr>
            <a:endParaRPr lang="en-GB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321C-FDB1-41BA-AB8A-20559A38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6" y="3025494"/>
            <a:ext cx="8638856" cy="5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5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EAD-67E3-4456-8FB1-42D6A8B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verb: merge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19387-320F-45BE-B7E6-BD9940EBE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538205"/>
            <a:ext cx="8075613" cy="2332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B9F98-6560-428D-AF54-852208B4197F}"/>
              </a:ext>
            </a:extLst>
          </p:cNvPr>
          <p:cNvSpPr/>
          <p:nvPr/>
        </p:nvSpPr>
        <p:spPr>
          <a:xfrm>
            <a:off x="573788" y="1112044"/>
            <a:ext cx="8149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Used to create join </a:t>
            </a:r>
            <a:r>
              <a:rPr lang="en-GB" dirty="0" err="1"/>
              <a:t>dataframes</a:t>
            </a:r>
            <a:r>
              <a:rPr lang="en-GB" dirty="0"/>
              <a:t> together, e.g.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an outer join (returns all rows from both tables, join records from the left which have matching keys in the right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also do left outer (</a:t>
            </a:r>
            <a:r>
              <a:rPr lang="en-GB" dirty="0" err="1"/>
              <a:t>all.x</a:t>
            </a:r>
            <a:r>
              <a:rPr lang="en-GB" dirty="0"/>
              <a:t> = TRUE), right outer (</a:t>
            </a:r>
            <a:r>
              <a:rPr lang="en-GB" dirty="0" err="1"/>
              <a:t>all.y</a:t>
            </a:r>
            <a:r>
              <a:rPr lang="en-GB" dirty="0"/>
              <a:t> = TRUE)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Similarly, there is a </a:t>
            </a:r>
            <a:r>
              <a:rPr lang="en-GB" dirty="0" err="1"/>
              <a:t>left_join</a:t>
            </a:r>
            <a:r>
              <a:rPr lang="en-GB" dirty="0"/>
              <a:t>, </a:t>
            </a:r>
            <a:r>
              <a:rPr lang="en-GB" dirty="0" err="1"/>
              <a:t>right_join</a:t>
            </a:r>
            <a:r>
              <a:rPr lang="en-GB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263058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BDD00"/>
      </a:accent1>
      <a:accent2>
        <a:srgbClr val="5ABBB1"/>
      </a:accent2>
      <a:accent3>
        <a:srgbClr val="FFFFFF"/>
      </a:accent3>
      <a:accent4>
        <a:srgbClr val="000000"/>
      </a:accent4>
      <a:accent5>
        <a:srgbClr val="FDEBAA"/>
      </a:accent5>
      <a:accent6>
        <a:srgbClr val="51A9A0"/>
      </a:accent6>
      <a:hlink>
        <a:srgbClr val="0092BC"/>
      </a:hlink>
      <a:folHlink>
        <a:srgbClr val="324C5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BDD00"/>
        </a:accent1>
        <a:accent2>
          <a:srgbClr val="5ABBB1"/>
        </a:accent2>
        <a:accent3>
          <a:srgbClr val="FFFFFF"/>
        </a:accent3>
        <a:accent4>
          <a:srgbClr val="000000"/>
        </a:accent4>
        <a:accent5>
          <a:srgbClr val="FDEBAA"/>
        </a:accent5>
        <a:accent6>
          <a:srgbClr val="51A9A0"/>
        </a:accent6>
        <a:hlink>
          <a:srgbClr val="0092BC"/>
        </a:hlink>
        <a:folHlink>
          <a:srgbClr val="324C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734BF01AE8E4FB6AB094D5761C2A3" ma:contentTypeVersion="11" ma:contentTypeDescription="Create a new document." ma:contentTypeScope="" ma:versionID="b76330d3253a30748ad12e9c4acc34a4">
  <xsd:schema xmlns:xsd="http://www.w3.org/2001/XMLSchema" xmlns:xs="http://www.w3.org/2001/XMLSchema" xmlns:p="http://schemas.microsoft.com/office/2006/metadata/properties" xmlns:ns3="4b933cd5-4422-4b5a-9224-04033c3a405d" xmlns:ns4="8620174b-3c37-47c9-9df2-918582e51160" targetNamespace="http://schemas.microsoft.com/office/2006/metadata/properties" ma:root="true" ma:fieldsID="8d6eace00804a51e495b83000f92e1e5" ns3:_="" ns4:_="">
    <xsd:import namespace="4b933cd5-4422-4b5a-9224-04033c3a405d"/>
    <xsd:import namespace="8620174b-3c37-47c9-9df2-918582e511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33cd5-4422-4b5a-9224-04033c3a40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0174b-3c37-47c9-9df2-918582e511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EF0CA-E2D1-4F6D-8E6F-F3B8FF8D9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933cd5-4422-4b5a-9224-04033c3a405d"/>
    <ds:schemaRef ds:uri="8620174b-3c37-47c9-9df2-918582e511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3F7D5B-4AD3-4208-9E09-50AF3692C3C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B594EB2-651B-4F7E-A177-BB0001A2C68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07CE63-E139-4C81-9609-E47DE1151BD3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4b933cd5-4422-4b5a-9224-04033c3a405d"/>
    <ds:schemaRef ds:uri="http://purl.org/dc/dcmitype/"/>
    <ds:schemaRef ds:uri="8620174b-3c37-47c9-9df2-918582e51160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446</Words>
  <Application>Microsoft Office PowerPoint</Application>
  <PresentationFormat>On-screen Show (4:3)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Default Design</vt:lpstr>
      <vt:lpstr>What is R’s dplyr?</vt:lpstr>
      <vt:lpstr>Code snippet</vt:lpstr>
      <vt:lpstr>Useful dplyr functionality</vt:lpstr>
      <vt:lpstr>Useful verb: select</vt:lpstr>
      <vt:lpstr>Useful verb: filter</vt:lpstr>
      <vt:lpstr>Useful verb: arrange</vt:lpstr>
      <vt:lpstr>Useful verb: mutate</vt:lpstr>
      <vt:lpstr>Useful verb: summarise (with group_by)</vt:lpstr>
      <vt:lpstr>Useful verb: merge</vt:lpstr>
      <vt:lpstr>Some other useful tidbits </vt:lpstr>
    </vt:vector>
  </TitlesOfParts>
  <Company>Julea Hardy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DfE Template (Arial) v1.0 April 2012</dc:title>
  <dc:creator>Julea Hardy</dc:creator>
  <cp:lastModifiedBy>Jonathan TECWYN</cp:lastModifiedBy>
  <cp:revision>100</cp:revision>
  <cp:lastPrinted>2019-12-16T13:56:31Z</cp:lastPrinted>
  <dcterms:created xsi:type="dcterms:W3CDTF">2006-09-12T19:20:51Z</dcterms:created>
  <dcterms:modified xsi:type="dcterms:W3CDTF">2021-03-18T15:37:31Z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SubjectOOB">
    <vt:lpwstr>Regulations</vt:lpwstr>
  </property>
  <property fmtid="{D5CDD505-2E9C-101B-9397-08002B2CF9AE}" pid="3" name="DCSFContributor">
    <vt:lpwstr/>
  </property>
  <property fmtid="{D5CDD505-2E9C-101B-9397-08002B2CF9AE}" pid="4" name="DocumentStatusOOB">
    <vt:lpwstr>draft</vt:lpwstr>
  </property>
  <property fmtid="{D5CDD505-2E9C-101B-9397-08002B2CF9AE}" pid="5" name="ContentType">
    <vt:lpwstr>Communications</vt:lpwstr>
  </property>
  <property fmtid="{D5CDD505-2E9C-101B-9397-08002B2CF9AE}" pid="6" name="SecurityClassificationOOB">
    <vt:lpwstr>unclassified</vt:lpwstr>
  </property>
  <property fmtid="{D5CDD505-2E9C-101B-9397-08002B2CF9AE}" pid="7" name="SiteTypeOOB">
    <vt:lpwstr>Directorate</vt:lpwstr>
  </property>
  <property fmtid="{D5CDD505-2E9C-101B-9397-08002B2CF9AE}" pid="8" name="OwnerOOB">
    <vt:lpwstr>Marketing</vt:lpwstr>
  </property>
  <property fmtid="{D5CDD505-2E9C-101B-9397-08002B2CF9AE}" pid="9" name="Function2OOB">
    <vt:lpwstr/>
  </property>
  <property fmtid="{D5CDD505-2E9C-101B-9397-08002B2CF9AE}" pid="10" name="Date Declared As Record">
    <vt:lpwstr/>
  </property>
  <property fmtid="{D5CDD505-2E9C-101B-9397-08002B2CF9AE}" pid="11" name="Declared As Record">
    <vt:lpwstr/>
  </property>
  <property fmtid="{D5CDD505-2E9C-101B-9397-08002B2CF9AE}" pid="12" name="IWPRightsProtectiveMarkingTaxHTField0">
    <vt:lpwstr>Unclassified|0884c477-2e62-47ea-b19c-5af6e91124c5</vt:lpwstr>
  </property>
  <property fmtid="{D5CDD505-2E9C-101B-9397-08002B2CF9AE}" pid="13" name="IWPOwnerTaxHTField0">
    <vt:lpwstr>DfE|a484111e-5b24-4ad9-9778-c536c8c88985</vt:lpwstr>
  </property>
  <property fmtid="{D5CDD505-2E9C-101B-9397-08002B2CF9AE}" pid="14" name="IWPOrganisationalUnitTaxHTField0">
    <vt:lpwstr>DfE|cc08a6d4-dfde-4d0f-bd85-069ebcef80d5</vt:lpwstr>
  </property>
  <property fmtid="{D5CDD505-2E9C-101B-9397-08002B2CF9AE}" pid="15" name="TaxCatchAll">
    <vt:lpwstr>5;#Directorate|5afdf4d2-6034-401f-a207-46e22ce517e5;#4;#DfE|cc08a6d4-dfde-4d0f-bd85-069ebcef80d5;#3;#DfE|a484111e-5b24-4ad9-9778-c536c8c88985;#1;#Official|0884c477-2e62-47ea-b19c-5af6e91124c5</vt:lpwstr>
  </property>
  <property fmtid="{D5CDD505-2E9C-101B-9397-08002B2CF9AE}" pid="16" name="_dlc_DocId">
    <vt:lpwstr>STR7MKYNTJ36-282135425-6030</vt:lpwstr>
  </property>
  <property fmtid="{D5CDD505-2E9C-101B-9397-08002B2CF9AE}" pid="17" name="_dlc_DocIdItemGuid">
    <vt:lpwstr>900bfa59-2280-4dac-9910-2746c28e2a2b</vt:lpwstr>
  </property>
  <property fmtid="{D5CDD505-2E9C-101B-9397-08002B2CF9AE}" pid="18" name="_dlc_DocIdUrl">
    <vt:lpwstr>https://educationgovuk.sharepoint.com/sites/scyp/_layouts/15/DocIdRedir.aspx?ID=STR7MKYNTJ36-282135425-6030, STR7MKYNTJ36-282135425-6030</vt:lpwstr>
  </property>
  <property fmtid="{D5CDD505-2E9C-101B-9397-08002B2CF9AE}" pid="19" name="IWPSiteType">
    <vt:lpwstr>5;#Directorate|5afdf4d2-6034-401f-a207-46e22ce517e5</vt:lpwstr>
  </property>
  <property fmtid="{D5CDD505-2E9C-101B-9397-08002B2CF9AE}" pid="20" name="IWPOrganisationalUnit">
    <vt:lpwstr>4;#DfE|cc08a6d4-dfde-4d0f-bd85-069ebcef80d5</vt:lpwstr>
  </property>
  <property fmtid="{D5CDD505-2E9C-101B-9397-08002B2CF9AE}" pid="21" name="display_urn:schemas-microsoft-com:office:office#Editor">
    <vt:lpwstr>THWAITES, Karen</vt:lpwstr>
  </property>
  <property fmtid="{D5CDD505-2E9C-101B-9397-08002B2CF9AE}" pid="22" name="IWPRightsProtectiveMarking">
    <vt:lpwstr>1;#Official|0884c477-2e62-47ea-b19c-5af6e91124c5</vt:lpwstr>
  </property>
  <property fmtid="{D5CDD505-2E9C-101B-9397-08002B2CF9AE}" pid="23" name="IWPSiteTypeTaxHTField0">
    <vt:lpwstr>Directorate|5afdf4d2-6034-401f-a207-46e22ce517e5</vt:lpwstr>
  </property>
  <property fmtid="{D5CDD505-2E9C-101B-9397-08002B2CF9AE}" pid="24" name="display_urn:schemas-microsoft-com:office:office#Author">
    <vt:lpwstr>THWAITES, Karen</vt:lpwstr>
  </property>
  <property fmtid="{D5CDD505-2E9C-101B-9397-08002B2CF9AE}" pid="25" name="IWPOwner">
    <vt:lpwstr>3;#DfE|a484111e-5b24-4ad9-9778-c536c8c88985</vt:lpwstr>
  </property>
  <property fmtid="{D5CDD505-2E9C-101B-9397-08002B2CF9AE}" pid="26" name="IWPContributor">
    <vt:lpwstr/>
  </property>
  <property fmtid="{D5CDD505-2E9C-101B-9397-08002B2CF9AE}" pid="27" name="e6366bbecaae4339a30d4401a4233b4d">
    <vt:lpwstr/>
  </property>
  <property fmtid="{D5CDD505-2E9C-101B-9397-08002B2CF9AE}" pid="28" name="Title">
    <vt:lpwstr>DfE Template (Arial) v1.0 April 2012</vt:lpwstr>
  </property>
  <property fmtid="{D5CDD505-2E9C-101B-9397-08002B2CF9AE}" pid="29" name="h5181134883947a99a38d116ffff0006">
    <vt:lpwstr/>
  </property>
  <property fmtid="{D5CDD505-2E9C-101B-9397-08002B2CF9AE}" pid="30" name="occ9cae255784bcaaf237cadaabf09e5">
    <vt:lpwstr>DfE|cc08a6d4-dfde-4d0f-bd85-069ebcef80d5</vt:lpwstr>
  </property>
  <property fmtid="{D5CDD505-2E9C-101B-9397-08002B2CF9AE}" pid="31" name="IWPSubject">
    <vt:lpwstr/>
  </property>
  <property fmtid="{D5CDD505-2E9C-101B-9397-08002B2CF9AE}" pid="32" name="pfb68431f8b142c088100d27dfcd580c">
    <vt:lpwstr>Directorate|5afdf4d2-6034-401f-a207-46e22ce517e5</vt:lpwstr>
  </property>
  <property fmtid="{D5CDD505-2E9C-101B-9397-08002B2CF9AE}" pid="33" name="Comments">
    <vt:lpwstr/>
  </property>
  <property fmtid="{D5CDD505-2E9C-101B-9397-08002B2CF9AE}" pid="34" name="IWPFunction">
    <vt:lpwstr/>
  </property>
  <property fmtid="{D5CDD505-2E9C-101B-9397-08002B2CF9AE}" pid="35" name="h5181134883947a99a38d116ffff0102">
    <vt:lpwstr>DfE|a484111e-5b24-4ad9-9778-c536c8c88985</vt:lpwstr>
  </property>
  <property fmtid="{D5CDD505-2E9C-101B-9397-08002B2CF9AE}" pid="36" name="d43474625490440182a5195ec68ae000">
    <vt:lpwstr>Official|0884c477-2e62-47ea-b19c-5af6e91124c5</vt:lpwstr>
  </property>
  <property fmtid="{D5CDD505-2E9C-101B-9397-08002B2CF9AE}" pid="37" name="ContentTypeId">
    <vt:lpwstr>0x0101006FB734BF01AE8E4FB6AB094D5761C2A3</vt:lpwstr>
  </property>
</Properties>
</file>