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Full-time education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59-4E20-AD4F-66076B7E7FBD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59-4E20-AD4F-66076B7E7FBD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759-4E20-AD4F-66076B7E7F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England</c:v>
                </c:pt>
                <c:pt idx="1">
                  <c:v>London</c:v>
                </c:pt>
                <c:pt idx="2">
                  <c:v>Barking and Dagenham</c:v>
                </c:pt>
              </c:strCache>
            </c:strRef>
          </c:cat>
          <c:val>
            <c:numRef>
              <c:f>Sheet1!$B$3:$B$5</c:f>
              <c:numCache>
                <c:formatCode>0.0</c:formatCode>
                <c:ptCount val="3"/>
                <c:pt idx="0">
                  <c:v>86.607490326626603</c:v>
                </c:pt>
                <c:pt idx="1">
                  <c:v>93.528382203591306</c:v>
                </c:pt>
                <c:pt idx="2">
                  <c:v>93.9630139079933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59-4E20-AD4F-66076B7E7FBD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Apprenticeship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England</c:v>
                </c:pt>
                <c:pt idx="1">
                  <c:v>London</c:v>
                </c:pt>
                <c:pt idx="2">
                  <c:v>Barking and Dagenham</c:v>
                </c:pt>
              </c:strCache>
            </c:strRef>
          </c:cat>
          <c:val>
            <c:numRef>
              <c:f>Sheet1!$C$3:$C$5</c:f>
              <c:numCache>
                <c:formatCode>0.0</c:formatCode>
                <c:ptCount val="3"/>
                <c:pt idx="0">
                  <c:v>4.4316980932527201</c:v>
                </c:pt>
                <c:pt idx="1">
                  <c:v>1.67516584195856</c:v>
                </c:pt>
                <c:pt idx="2">
                  <c:v>1.6200519639309201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59-4E20-AD4F-66076B7E7FBD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759-4E20-AD4F-66076B7E7FBD}"/>
                </c:ext>
              </c:extLst>
            </c:dLbl>
            <c:dLbl>
              <c:idx val="2"/>
              <c:layout>
                <c:manualLayout>
                  <c:x val="1.8296169239565382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ellipsis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759-4E20-AD4F-66076B7E7F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England</c:v>
                </c:pt>
                <c:pt idx="1">
                  <c:v>London</c:v>
                </c:pt>
                <c:pt idx="2">
                  <c:v>Barking and Dagenham</c:v>
                </c:pt>
              </c:strCache>
            </c:strRef>
          </c:cat>
          <c:val>
            <c:numRef>
              <c:f>Sheet1!$D$3:$D$5</c:f>
              <c:numCache>
                <c:formatCode>0.0</c:formatCode>
                <c:ptCount val="3"/>
                <c:pt idx="0">
                  <c:v>1.8808855133642499</c:v>
                </c:pt>
                <c:pt idx="1">
                  <c:v>1.0085567968192899</c:v>
                </c:pt>
                <c:pt idx="2">
                  <c:v>0.45850527281063702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59-4E20-AD4F-66076B7E7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40546319"/>
        <c:axId val="1240545903"/>
      </c:barChart>
      <c:catAx>
        <c:axId val="1240546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0545903"/>
        <c:crosses val="autoZero"/>
        <c:auto val="1"/>
        <c:lblAlgn val="ctr"/>
        <c:lblOffset val="100"/>
        <c:noMultiLvlLbl val="0"/>
      </c:catAx>
      <c:valAx>
        <c:axId val="1240545903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1240546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08347627215557"/>
          <c:y val="0.21451709641630012"/>
          <c:w val="0.3081761006289308"/>
          <c:h val="0.531813758450756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EFEE-D4C4-1EF5-EC76-8D996C33B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80D2D-481A-F496-6ADE-5C215249F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8375-F040-E54F-4F9B-EC47576E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22979-F8E8-C4C2-0A84-C782B15A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E5D0-6167-D277-6760-9175667C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07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5595-E67A-6D5F-97AE-A7AFFED7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0085C-CE99-2510-9FD7-D99784E14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26A17-E80B-2813-95D1-4AC37DFB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4116-7819-9D1A-37DF-65AE100DB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E3C90-296A-112A-2F88-43C84A9E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43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9F0EB-E0A7-E177-313F-86DCF105F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6C8E7-D3E5-B0AE-9BCD-68BDAE90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5F9F5-F0FA-27DA-9E64-86FF6966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A0D3-1E5F-00F1-D09F-58025DB2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3C87-77F1-A208-0D34-1A7868B9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3115-DFBB-8125-FE9D-8B20E979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B06C-C077-0E02-5463-299CF2CE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896A-4622-1206-267D-6C07FC4B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7A55-3AFC-255B-C4CD-B7932FEA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A1CA4-47CF-F0F4-BD9E-2DA882A2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1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5716-BEE7-ACF7-F600-FF432D8E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938AB-E148-4F28-8BCF-BFB82E3B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4FD30-7B9D-B934-BD2D-21833ACF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D83A-7D2B-689A-18DF-0819F811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6DB79-E645-1FE2-1551-32648462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3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60AC-32BC-D847-85E3-24E44FFF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0536B-64F4-5753-7AD9-066796F5E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9052F-733E-0DF5-98E2-608A124B0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50C33-2233-0B07-2C6A-E4854CAF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64B1-A02F-76D2-A0AD-E2F65F5E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1E9A3-5887-9FBD-69B6-78BCD958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98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8E93-9669-E23D-AE0A-63F47D1D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D1A6C-B671-7CDA-CFC6-C7C17570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8854F-15C6-DFFA-AEAF-1368A74E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B4E95-95E9-7752-E02A-C799B247E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A6E9D-D197-2C0F-E4F0-CB0F04112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09CB98-F4AD-7A60-79E6-825E7EF0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D4288-C299-D0EF-BB79-00E59293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76685-1917-4F2F-DF9D-FE525BE4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21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B28B-6486-28A9-AF30-2E701E92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05052-97C8-EF6E-F286-D64F1DEA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BCCDF-91B0-1DB8-CFC3-47E66FD5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DB0FD-40B1-60A9-69E7-5B6FAC16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9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9D9B5-15D3-0798-6A66-0CB21C2E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D2D41-91BF-E646-F316-0968BEFF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2E5E3-7B3B-D2E6-D4F5-FA3A6BA4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3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D057-572D-3741-D70E-0D6EBA12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A29F-E139-E6B6-2748-BB9A60177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ED734-C9CA-550C-DDAD-7F1BC2E1D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72688-2034-9A48-BBB8-5305E180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FCACF-09E4-AE5A-4FCC-3064C92E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D55AD-A3EE-1DD8-FBD4-02F0463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05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183E-C172-CC43-B616-D2131D76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1C568-E00C-9F0A-BFCB-D2A594456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F60F-D4F9-8870-B39E-FB448FD4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F8AE1-0299-BC06-FB9C-0A3DC511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7CEB6-B3B0-DD97-DB8A-5E1403C2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B4519-38E3-9CC9-B6A7-40F6983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65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3B187-8E33-42C2-8603-F28E0847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12B74-66A5-892A-8661-09CE8D5E5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1320B-99D8-0B31-CC49-60EA1995B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80649-D410-4399-B075-83C6D26A3B17}" type="datetimeFigureOut">
              <a:rPr lang="en-GB" smtClean="0"/>
              <a:t>15/09/2022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5E2E-15DB-A349-777C-1E06C9048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55BA-3B65-C5B0-683E-D591608BE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ED34-2C0A-4BDA-A038-8B2CBE8609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9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0BD31B-C8B0-DBAA-5325-ACEB5004CD5B}"/>
              </a:ext>
            </a:extLst>
          </p:cNvPr>
          <p:cNvSpPr/>
          <p:nvPr/>
        </p:nvSpPr>
        <p:spPr>
          <a:xfrm>
            <a:off x="2422818" y="5737841"/>
            <a:ext cx="1283855" cy="428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9D4D9A-6C98-9E55-5095-AFFFBB7D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91" y="1702981"/>
            <a:ext cx="2752381" cy="1800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A58541-0B10-1DB9-506C-7DB012374F4A}"/>
              </a:ext>
            </a:extLst>
          </p:cNvPr>
          <p:cNvSpPr/>
          <p:nvPr/>
        </p:nvSpPr>
        <p:spPr>
          <a:xfrm>
            <a:off x="2446653" y="2714573"/>
            <a:ext cx="1283855" cy="428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45310-BEB2-03BB-DEE0-29ECB11F6AB0}"/>
              </a:ext>
            </a:extLst>
          </p:cNvPr>
          <p:cNvSpPr txBox="1"/>
          <p:nvPr/>
        </p:nvSpPr>
        <p:spPr>
          <a:xfrm>
            <a:off x="600364" y="603951"/>
            <a:ext cx="5075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Participation in education and training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0955F-6A44-F847-EF04-03DEFA3E6C4B}"/>
              </a:ext>
            </a:extLst>
          </p:cNvPr>
          <p:cNvSpPr txBox="1"/>
          <p:nvPr/>
        </p:nvSpPr>
        <p:spPr>
          <a:xfrm>
            <a:off x="6096000" y="1703311"/>
            <a:ext cx="3352800" cy="1884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F5A2A-BC27-3027-F970-7D4563FDDE11}"/>
              </a:ext>
            </a:extLst>
          </p:cNvPr>
          <p:cNvSpPr txBox="1"/>
          <p:nvPr/>
        </p:nvSpPr>
        <p:spPr>
          <a:xfrm>
            <a:off x="7134133" y="1297245"/>
            <a:ext cx="549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Type of education or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CC483-9673-22FA-235C-3231FB68CEB0}"/>
              </a:ext>
            </a:extLst>
          </p:cNvPr>
          <p:cNvSpPr txBox="1"/>
          <p:nvPr/>
        </p:nvSpPr>
        <p:spPr>
          <a:xfrm>
            <a:off x="2731178" y="2750959"/>
            <a:ext cx="76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96.0%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8ADC1-6A90-4B77-E539-17C84CB01CD6}"/>
              </a:ext>
            </a:extLst>
          </p:cNvPr>
          <p:cNvSpPr txBox="1"/>
          <p:nvPr/>
        </p:nvSpPr>
        <p:spPr>
          <a:xfrm>
            <a:off x="928934" y="1309573"/>
            <a:ext cx="416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Proportion in education and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A8B73-BB56-BCB4-C5CD-935DB1DB6EBC}"/>
              </a:ext>
            </a:extLst>
          </p:cNvPr>
          <p:cNvSpPr txBox="1"/>
          <p:nvPr/>
        </p:nvSpPr>
        <p:spPr>
          <a:xfrm>
            <a:off x="887064" y="3526692"/>
            <a:ext cx="4160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Annual change in LA ET –</a:t>
            </a:r>
            <a:r>
              <a:rPr lang="en-GB" sz="1400" dirty="0" err="1"/>
              <a:t>x.xppts</a:t>
            </a:r>
            <a:endParaRPr lang="en-GB" sz="1400" dirty="0"/>
          </a:p>
          <a:p>
            <a:r>
              <a:rPr lang="en-GB" sz="1400" dirty="0"/>
              <a:t>Annual change in London ET –</a:t>
            </a:r>
            <a:r>
              <a:rPr lang="en-GB" sz="1400" dirty="0" err="1"/>
              <a:t>x.xppts</a:t>
            </a:r>
            <a:endParaRPr lang="en-GB" sz="1400" dirty="0"/>
          </a:p>
          <a:p>
            <a:r>
              <a:rPr lang="en-GB" sz="1400" dirty="0"/>
              <a:t>Annual change in England ET –</a:t>
            </a:r>
            <a:r>
              <a:rPr lang="en-GB" sz="1400" dirty="0" err="1"/>
              <a:t>x.xppts</a:t>
            </a:r>
            <a:endParaRPr lang="en-GB" sz="1400" dirty="0"/>
          </a:p>
          <a:p>
            <a:endParaRPr lang="en-GB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D7EEF77-B5C3-D551-44F8-010B74DA8869}"/>
              </a:ext>
            </a:extLst>
          </p:cNvPr>
          <p:cNvSpPr/>
          <p:nvPr/>
        </p:nvSpPr>
        <p:spPr>
          <a:xfrm>
            <a:off x="4603883" y="4156274"/>
            <a:ext cx="254977" cy="2239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B09076C-6B04-7B0A-85CE-5A98A1C96706}"/>
              </a:ext>
            </a:extLst>
          </p:cNvPr>
          <p:cNvSpPr/>
          <p:nvPr/>
        </p:nvSpPr>
        <p:spPr>
          <a:xfrm>
            <a:off x="4603882" y="3875975"/>
            <a:ext cx="254977" cy="2239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331FE5C-672D-8257-6D6A-4DFC1FCCEC51}"/>
              </a:ext>
            </a:extLst>
          </p:cNvPr>
          <p:cNvSpPr/>
          <p:nvPr/>
        </p:nvSpPr>
        <p:spPr>
          <a:xfrm>
            <a:off x="4603881" y="3623872"/>
            <a:ext cx="254977" cy="2239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CAEE83-C4BA-FA81-0217-7DBE2F72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94" y="4837841"/>
            <a:ext cx="2752381" cy="18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5994C-7E16-B4BC-115D-B368D649F33B}"/>
              </a:ext>
            </a:extLst>
          </p:cNvPr>
          <p:cNvSpPr txBox="1"/>
          <p:nvPr/>
        </p:nvSpPr>
        <p:spPr>
          <a:xfrm>
            <a:off x="-177286" y="4598745"/>
            <a:ext cx="609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September Guarantee: % offered an education place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79CBC0-C81D-3BDA-4D08-540A96A178BA}"/>
              </a:ext>
            </a:extLst>
          </p:cNvPr>
          <p:cNvSpPr txBox="1"/>
          <p:nvPr/>
        </p:nvSpPr>
        <p:spPr>
          <a:xfrm>
            <a:off x="4858858" y="5096653"/>
            <a:ext cx="4355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Annual change in LA offers –</a:t>
            </a:r>
            <a:r>
              <a:rPr lang="en-GB" sz="1400" dirty="0" err="1"/>
              <a:t>x.xppts</a:t>
            </a:r>
            <a:endParaRPr lang="en-GB" sz="1400" dirty="0"/>
          </a:p>
          <a:p>
            <a:r>
              <a:rPr lang="en-GB" sz="1400" dirty="0"/>
              <a:t>Annual change in London offers –</a:t>
            </a:r>
            <a:r>
              <a:rPr lang="en-GB" sz="1400" dirty="0" err="1"/>
              <a:t>x.xppts</a:t>
            </a:r>
            <a:endParaRPr lang="en-GB" sz="1400" dirty="0"/>
          </a:p>
          <a:p>
            <a:r>
              <a:rPr lang="en-GB" sz="1400" dirty="0"/>
              <a:t>Annual change in England offers –</a:t>
            </a:r>
            <a:r>
              <a:rPr lang="en-GB" sz="1400" dirty="0" err="1"/>
              <a:t>x.xppts</a:t>
            </a:r>
            <a:endParaRPr lang="en-GB" sz="1400" dirty="0"/>
          </a:p>
          <a:p>
            <a:endParaRPr lang="en-GB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0CBCA52-0BEE-6978-4800-1717BEAF75FF}"/>
              </a:ext>
            </a:extLst>
          </p:cNvPr>
          <p:cNvSpPr/>
          <p:nvPr/>
        </p:nvSpPr>
        <p:spPr>
          <a:xfrm>
            <a:off x="8109081" y="5661699"/>
            <a:ext cx="254977" cy="2239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24397AC-314B-F031-7B8E-4B7311AFF613}"/>
              </a:ext>
            </a:extLst>
          </p:cNvPr>
          <p:cNvSpPr/>
          <p:nvPr/>
        </p:nvSpPr>
        <p:spPr>
          <a:xfrm>
            <a:off x="8109082" y="5404130"/>
            <a:ext cx="254977" cy="2239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AC32682-6E0D-FE83-3819-A259B02836E4}"/>
              </a:ext>
            </a:extLst>
          </p:cNvPr>
          <p:cNvSpPr/>
          <p:nvPr/>
        </p:nvSpPr>
        <p:spPr>
          <a:xfrm>
            <a:off x="8109082" y="5172772"/>
            <a:ext cx="254977" cy="2239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AA6ED3-9AA8-7A53-802D-6C1D8B516685}"/>
              </a:ext>
            </a:extLst>
          </p:cNvPr>
          <p:cNvCxnSpPr>
            <a:cxnSpLocks/>
          </p:cNvCxnSpPr>
          <p:nvPr/>
        </p:nvCxnSpPr>
        <p:spPr>
          <a:xfrm flipH="1">
            <a:off x="3491345" y="2113594"/>
            <a:ext cx="120073" cy="26366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B7F557-7A03-6EB0-30C8-F739C34CCCA7}"/>
              </a:ext>
            </a:extLst>
          </p:cNvPr>
          <p:cNvCxnSpPr/>
          <p:nvPr/>
        </p:nvCxnSpPr>
        <p:spPr>
          <a:xfrm flipH="1">
            <a:off x="3730508" y="1976582"/>
            <a:ext cx="654767" cy="13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18036D-51C3-1FC3-361C-1F2AA773E9DF}"/>
              </a:ext>
            </a:extLst>
          </p:cNvPr>
          <p:cNvSpPr txBox="1"/>
          <p:nvPr/>
        </p:nvSpPr>
        <p:spPr>
          <a:xfrm>
            <a:off x="4017778" y="1771887"/>
            <a:ext cx="89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England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0A51E6-3FDC-7679-61FC-786A8C03D591}"/>
              </a:ext>
            </a:extLst>
          </p:cNvPr>
          <p:cNvCxnSpPr>
            <a:cxnSpLocks/>
          </p:cNvCxnSpPr>
          <p:nvPr/>
        </p:nvCxnSpPr>
        <p:spPr>
          <a:xfrm>
            <a:off x="2327564" y="2177767"/>
            <a:ext cx="190354" cy="2709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6573EE-27AE-7896-6D22-A7E515561701}"/>
              </a:ext>
            </a:extLst>
          </p:cNvPr>
          <p:cNvCxnSpPr>
            <a:cxnSpLocks/>
          </p:cNvCxnSpPr>
          <p:nvPr/>
        </p:nvCxnSpPr>
        <p:spPr>
          <a:xfrm>
            <a:off x="2204686" y="1929934"/>
            <a:ext cx="122878" cy="22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B64603-481E-A3C8-0782-12065BFBC113}"/>
              </a:ext>
            </a:extLst>
          </p:cNvPr>
          <p:cNvSpPr txBox="1"/>
          <p:nvPr/>
        </p:nvSpPr>
        <p:spPr>
          <a:xfrm>
            <a:off x="1837189" y="1725239"/>
            <a:ext cx="89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Region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B14B0C-777E-BB0F-CDB2-41D1CDB4CF50}"/>
              </a:ext>
            </a:extLst>
          </p:cNvPr>
          <p:cNvSpPr/>
          <p:nvPr/>
        </p:nvSpPr>
        <p:spPr>
          <a:xfrm>
            <a:off x="2396940" y="5846151"/>
            <a:ext cx="1283855" cy="4288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A1F0D4-108F-396C-05D6-3CB733CBF03B}"/>
              </a:ext>
            </a:extLst>
          </p:cNvPr>
          <p:cNvSpPr txBox="1"/>
          <p:nvPr/>
        </p:nvSpPr>
        <p:spPr>
          <a:xfrm>
            <a:off x="2597693" y="5836468"/>
            <a:ext cx="760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97.0%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837F9A-AD1F-170B-0FBF-F5DD25802B07}"/>
              </a:ext>
            </a:extLst>
          </p:cNvPr>
          <p:cNvCxnSpPr>
            <a:cxnSpLocks/>
          </p:cNvCxnSpPr>
          <p:nvPr/>
        </p:nvCxnSpPr>
        <p:spPr>
          <a:xfrm>
            <a:off x="2013214" y="5072434"/>
            <a:ext cx="122878" cy="223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EEC4B7-3254-1B49-4B13-0FDDF1A5F081}"/>
              </a:ext>
            </a:extLst>
          </p:cNvPr>
          <p:cNvCxnSpPr/>
          <p:nvPr/>
        </p:nvCxnSpPr>
        <p:spPr>
          <a:xfrm flipH="1">
            <a:off x="3563689" y="5119942"/>
            <a:ext cx="654767" cy="13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D1B0962-1B75-4B87-4DA1-77475D679366}"/>
              </a:ext>
            </a:extLst>
          </p:cNvPr>
          <p:cNvSpPr txBox="1"/>
          <p:nvPr/>
        </p:nvSpPr>
        <p:spPr>
          <a:xfrm>
            <a:off x="3850959" y="4915247"/>
            <a:ext cx="89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England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628B2C-4A5C-2F85-4269-0CA8D2C16B97}"/>
              </a:ext>
            </a:extLst>
          </p:cNvPr>
          <p:cNvSpPr txBox="1"/>
          <p:nvPr/>
        </p:nvSpPr>
        <p:spPr>
          <a:xfrm>
            <a:off x="1670370" y="4868599"/>
            <a:ext cx="8939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Region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ECBEC8-773B-5EB8-3508-282CAEB4FC2E}"/>
              </a:ext>
            </a:extLst>
          </p:cNvPr>
          <p:cNvCxnSpPr>
            <a:cxnSpLocks/>
          </p:cNvCxnSpPr>
          <p:nvPr/>
        </p:nvCxnSpPr>
        <p:spPr>
          <a:xfrm flipH="1">
            <a:off x="3441986" y="5296191"/>
            <a:ext cx="120073" cy="26366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8C7A9D-6B37-B5F3-59FD-483928B1F677}"/>
              </a:ext>
            </a:extLst>
          </p:cNvPr>
          <p:cNvCxnSpPr>
            <a:cxnSpLocks/>
          </p:cNvCxnSpPr>
          <p:nvPr/>
        </p:nvCxnSpPr>
        <p:spPr>
          <a:xfrm>
            <a:off x="2204686" y="5357136"/>
            <a:ext cx="190354" cy="27090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622DE14A-BCCB-FAE8-AEE1-320F226CD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020122"/>
              </p:ext>
            </p:extLst>
          </p:nvPr>
        </p:nvGraphicFramePr>
        <p:xfrm>
          <a:off x="6903754" y="1585186"/>
          <a:ext cx="4401182" cy="2290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60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90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MARSHALL, Sally</dc:creator>
  <cp:lastModifiedBy>MARSHALL, Sally</cp:lastModifiedBy>
  <cp:revision>5</cp:revision>
  <dcterms:created xsi:type="dcterms:W3CDTF">2022-09-15T12:16:52Z</dcterms:created>
  <dcterms:modified xsi:type="dcterms:W3CDTF">2022-09-15T12:46:23Z</dcterms:modified>
</cp:coreProperties>
</file>