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57" r:id="rId4"/>
    <p:sldId id="260" r:id="rId5"/>
    <p:sldId id="258" r:id="rId6"/>
    <p:sldId id="259" r:id="rId7"/>
    <p:sldId id="264" r:id="rId8"/>
    <p:sldId id="261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85" r:id="rId17"/>
    <p:sldId id="287" r:id="rId18"/>
    <p:sldId id="288" r:id="rId19"/>
    <p:sldId id="289" r:id="rId20"/>
    <p:sldId id="291" r:id="rId21"/>
    <p:sldId id="286" r:id="rId22"/>
    <p:sldId id="279" r:id="rId23"/>
    <p:sldId id="270" r:id="rId24"/>
    <p:sldId id="280" r:id="rId25"/>
    <p:sldId id="278" r:id="rId26"/>
    <p:sldId id="281" r:id="rId27"/>
    <p:sldId id="277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AB0BB-2211-457F-AAAC-1C17F118395B}">
          <p14:sldIdLst>
            <p14:sldId id="256"/>
          </p14:sldIdLst>
        </p14:section>
        <p14:section name="Introduction" id="{00ECBA4F-322D-4FBD-9D49-C8877E291C4E}">
          <p14:sldIdLst>
            <p14:sldId id="268"/>
            <p14:sldId id="257"/>
            <p14:sldId id="260"/>
            <p14:sldId id="258"/>
            <p14:sldId id="259"/>
            <p14:sldId id="264"/>
          </p14:sldIdLst>
        </p14:section>
        <p14:section name="Getting set up" id="{DB08BAA9-0D66-49AE-8CD1-F21BFB1D8F82}">
          <p14:sldIdLst>
            <p14:sldId id="261"/>
            <p14:sldId id="269"/>
            <p14:sldId id="271"/>
            <p14:sldId id="272"/>
            <p14:sldId id="273"/>
            <p14:sldId id="274"/>
            <p14:sldId id="275"/>
            <p14:sldId id="276"/>
            <p14:sldId id="285"/>
            <p14:sldId id="287"/>
            <p14:sldId id="288"/>
            <p14:sldId id="289"/>
            <p14:sldId id="291"/>
            <p14:sldId id="286"/>
          </p14:sldIdLst>
        </p14:section>
        <p14:section name="IRL" id="{3084BC28-3028-45B7-BD36-4578B14C9F45}">
          <p14:sldIdLst>
            <p14:sldId id="279"/>
            <p14:sldId id="270"/>
            <p14:sldId id="280"/>
            <p14:sldId id="278"/>
          </p14:sldIdLst>
        </p14:section>
        <p14:section name="How do I do actual stuff though?!" id="{BEE8A8B5-60ED-465E-AAC5-92369851F2AB}">
          <p14:sldIdLst>
            <p14:sldId id="281"/>
            <p14:sldId id="277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6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fe-analytical-services/shiny-template/commits/ma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fe-gov-uk.visualstudio.com/official-statistics-production/_git/workshop_devopsintro/commits?itemVersion=GBma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dfe-analytical-services/learning-git-sandbo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statistics.development@education.gov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380-B7BC-952D-9C7F-6EC53C83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200" dirty="0"/>
              <a:t>Statistics </a:t>
            </a:r>
            <a:br>
              <a:rPr lang="en-GB" sz="5200" dirty="0"/>
            </a:br>
            <a:r>
              <a:rPr lang="en-GB" sz="5200" dirty="0"/>
              <a:t>Development </a:t>
            </a:r>
            <a:br>
              <a:rPr lang="en-GB" sz="5200" dirty="0"/>
            </a:br>
            <a:r>
              <a:rPr lang="en-GB" sz="5200" dirty="0"/>
              <a:t>Workshop</a:t>
            </a:r>
            <a:br>
              <a:rPr lang="en-GB" sz="5200" dirty="0"/>
            </a:br>
            <a:br>
              <a:rPr lang="en-GB" dirty="0"/>
            </a:br>
            <a:r>
              <a:rPr lang="en-GB" dirty="0"/>
              <a:t>A quick 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F0FA-EC23-999C-CDB1-F8649DC25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Whilst everyone’s arriving, please could you go to the links below and download and install both git </a:t>
            </a:r>
            <a:r>
              <a:rPr lang="en-GB" i="1" dirty="0">
                <a:solidFill>
                  <a:srgbClr val="FFFF00"/>
                </a:solidFill>
              </a:rPr>
              <a:t>and</a:t>
            </a:r>
            <a:r>
              <a:rPr lang="en-GB" dirty="0">
                <a:solidFill>
                  <a:srgbClr val="FFFF00"/>
                </a:solidFill>
              </a:rPr>
              <a:t> GitHub desktop:</a:t>
            </a:r>
          </a:p>
          <a:p>
            <a:r>
              <a:rPr lang="en-GB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>
                <a:solidFill>
                  <a:srgbClr val="FFFF00"/>
                </a:solidFill>
              </a:rPr>
              <a:t>And create yourself a GitHub account if you haven’t already got one!</a:t>
            </a:r>
          </a:p>
        </p:txBody>
      </p:sp>
    </p:spTree>
    <p:extLst>
      <p:ext uri="{BB962C8B-B14F-4D97-AF65-F5344CB8AC3E}">
        <p14:creationId xmlns:p14="http://schemas.microsoft.com/office/powerpoint/2010/main" val="16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2 on branching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241206"/>
            <a:ext cx="6155736" cy="4385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719" y="3332304"/>
            <a:ext cx="3599897" cy="19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checkout </a:t>
            </a:r>
            <a:r>
              <a:rPr lang="en-GB" dirty="0" err="1"/>
              <a:t>branchname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git, we use branches to maintain parallel changes to files.</a:t>
            </a:r>
          </a:p>
          <a:p>
            <a:r>
              <a:rPr lang="en-GB" dirty="0"/>
              <a:t>This can be useful for example of two people are making independent changes to files at the same time</a:t>
            </a:r>
          </a:p>
          <a:p>
            <a:pPr lvl="1"/>
            <a:r>
              <a:rPr lang="en-GB" dirty="0"/>
              <a:t>One person can work on one branch on the other on another branch</a:t>
            </a:r>
          </a:p>
          <a:p>
            <a:pPr lvl="1"/>
            <a:r>
              <a:rPr lang="en-GB" dirty="0"/>
              <a:t>Usually the branch containing the most trustworthy copy of the files or code would be called </a:t>
            </a:r>
            <a:r>
              <a:rPr lang="en-GB" i="1" dirty="0"/>
              <a:t>main</a:t>
            </a:r>
          </a:p>
          <a:p>
            <a:r>
              <a:rPr lang="en-GB" dirty="0"/>
              <a:t>We can switch between branches using either:</a:t>
            </a:r>
          </a:p>
          <a:p>
            <a:pPr lvl="1"/>
            <a:r>
              <a:rPr lang="en-GB" dirty="0"/>
              <a:t>git checkout </a:t>
            </a:r>
            <a:r>
              <a:rPr lang="en-GB" dirty="0" err="1"/>
              <a:t>branchname</a:t>
            </a:r>
            <a:endParaRPr lang="en-GB" dirty="0"/>
          </a:p>
          <a:p>
            <a:pPr lvl="1"/>
            <a:r>
              <a:rPr lang="en-GB" dirty="0"/>
              <a:t>git switch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dirty="0"/>
              <a:t>Branch names should be meaningful and informative, for example:</a:t>
            </a:r>
          </a:p>
          <a:p>
            <a:pPr lvl="1"/>
            <a:r>
              <a:rPr lang="en-GB" dirty="0"/>
              <a:t>geography-fix</a:t>
            </a:r>
          </a:p>
          <a:p>
            <a:pPr lvl="1"/>
            <a:r>
              <a:rPr lang="en-GB" dirty="0"/>
              <a:t>data-update-2023</a:t>
            </a:r>
          </a:p>
          <a:p>
            <a:pPr lvl="1"/>
            <a:r>
              <a:rPr lang="en-GB" dirty="0"/>
              <a:t>adding-automated-</a:t>
            </a:r>
            <a:r>
              <a:rPr lang="en-GB" dirty="0" err="1"/>
              <a:t>qa</a:t>
            </a:r>
            <a:endParaRPr lang="en-GB" dirty="0"/>
          </a:p>
          <a:p>
            <a:r>
              <a:rPr lang="en-GB" dirty="0"/>
              <a:t>It’s best to keep branches short lived with just specific changes and not use ambiguous branch names like:</a:t>
            </a:r>
          </a:p>
          <a:p>
            <a:pPr lvl="1"/>
            <a:r>
              <a:rPr lang="en-GB" dirty="0" err="1"/>
              <a:t>richs</a:t>
            </a:r>
            <a:r>
              <a:rPr lang="en-GB" dirty="0"/>
              <a:t>-branch</a:t>
            </a:r>
          </a:p>
          <a:p>
            <a:pPr lvl="1"/>
            <a:r>
              <a:rPr lang="en-GB" dirty="0"/>
              <a:t>new-analysis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52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3 on merging branches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267220"/>
            <a:ext cx="6155736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71" y="3184869"/>
            <a:ext cx="3214014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merge </a:t>
            </a:r>
            <a:r>
              <a:rPr lang="en-GB" dirty="0" err="1"/>
              <a:t>branchname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953575" cy="4351337"/>
          </a:xfrm>
        </p:spPr>
        <p:txBody>
          <a:bodyPr/>
          <a:lstStyle/>
          <a:p>
            <a:r>
              <a:rPr lang="en-GB" dirty="0"/>
              <a:t>When we’re finished with the changes to a set of files on a given branch, we’d then likely want to join those changes into the main branch (or potentially any another branch in a repository).</a:t>
            </a:r>
          </a:p>
          <a:p>
            <a:r>
              <a:rPr lang="en-GB" dirty="0"/>
              <a:t>The simplest wat to do this is with the command:</a:t>
            </a:r>
          </a:p>
          <a:p>
            <a:pPr lvl="1"/>
            <a:r>
              <a:rPr lang="en-GB" dirty="0"/>
              <a:t>git merge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dirty="0"/>
              <a:t>git merge creates a repository history that looks something like the diagram to the right.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CD7-4E09-F1AA-8C59-160DFA19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9" t="9787" r="7999" b="4933"/>
          <a:stretch/>
        </p:blipFill>
        <p:spPr>
          <a:xfrm>
            <a:off x="8042317" y="21496"/>
            <a:ext cx="3231688" cy="6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Rebasing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4 on rebasing branches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4412" y="1267220"/>
            <a:ext cx="5915503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31" y="3184869"/>
            <a:ext cx="3077094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981" y="165253"/>
            <a:ext cx="5442335" cy="152606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132" y="1883421"/>
            <a:ext cx="5122843" cy="4296716"/>
          </a:xfrm>
        </p:spPr>
        <p:txBody>
          <a:bodyPr/>
          <a:lstStyle/>
          <a:p>
            <a:r>
              <a:rPr lang="en-GB" dirty="0"/>
              <a:t>Rebase and merge both join two branches together, but result in a slightly different history tree.</a:t>
            </a:r>
          </a:p>
          <a:p>
            <a:pPr lvl="1"/>
            <a:r>
              <a:rPr lang="en-GB" dirty="0"/>
              <a:t>git rebase will create a linear path along the history</a:t>
            </a:r>
          </a:p>
          <a:p>
            <a:pPr lvl="1"/>
            <a:r>
              <a:rPr lang="en-GB" dirty="0"/>
              <a:t>git merge will leave the parallel paths in the history</a:t>
            </a:r>
          </a:p>
          <a:p>
            <a:r>
              <a:rPr lang="en-GB" dirty="0"/>
              <a:t>The main impact this can have is how you’ll handle undoing changes. With rebase you have a clearer lineage of what changes will be undone if you go back to a given commit.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CD7-4E09-F1AA-8C59-160DFA19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9" t="9787" r="7999" b="4933"/>
          <a:stretch/>
        </p:blipFill>
        <p:spPr>
          <a:xfrm>
            <a:off x="8042317" y="21496"/>
            <a:ext cx="3231688" cy="683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6286E-7EEE-E4AA-08C9-35F1103F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92" t="11487" r="9394" b="6739"/>
          <a:stretch/>
        </p:blipFill>
        <p:spPr>
          <a:xfrm>
            <a:off x="0" y="-26846"/>
            <a:ext cx="2511846" cy="68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Navigating around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Try working through tasks 5-7 quickly:</a:t>
            </a:r>
          </a:p>
          <a:p>
            <a:pPr lvl="1"/>
            <a:r>
              <a:rPr lang="en-GB" sz="1400" dirty="0"/>
              <a:t>Task 5 (rampup1) - “Detach </a:t>
            </a:r>
            <a:r>
              <a:rPr lang="en-GB" sz="1400" dirty="0" err="1"/>
              <a:t>yo</a:t>
            </a:r>
            <a:r>
              <a:rPr lang="en-GB" sz="1400" dirty="0"/>
              <a:t>’ HEAD”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8778" y="1267220"/>
            <a:ext cx="5706771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96" y="3141567"/>
            <a:ext cx="3214014" cy="17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Navigating around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Try working through tasks 5-7 quickly:</a:t>
            </a:r>
          </a:p>
          <a:p>
            <a:pPr lvl="1"/>
            <a:r>
              <a:rPr lang="en-GB" sz="1400" dirty="0"/>
              <a:t>Task 6 (rampup2) - “Relative Refs #1 (^)”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830" y="1267220"/>
            <a:ext cx="5410666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896" y="3202859"/>
            <a:ext cx="3214014" cy="16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Navigating around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Try working through tasks 5-7 quickly:</a:t>
            </a:r>
          </a:p>
          <a:p>
            <a:pPr lvl="1"/>
            <a:r>
              <a:rPr lang="en-GB" sz="1400" dirty="0"/>
              <a:t>Task 7 (rampup3) - “Relative Refs #2 (~)”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830" y="1273142"/>
            <a:ext cx="5410666" cy="432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517" y="3202859"/>
            <a:ext cx="2448771" cy="16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7951529" cy="666206"/>
          </a:xfrm>
        </p:spPr>
        <p:txBody>
          <a:bodyPr>
            <a:normAutofit/>
          </a:bodyPr>
          <a:lstStyle/>
          <a:p>
            <a:r>
              <a:rPr lang="en-GB" sz="3200" dirty="0"/>
              <a:t>Navigating and 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584960"/>
            <a:ext cx="7873152" cy="4595177"/>
          </a:xfrm>
        </p:spPr>
        <p:txBody>
          <a:bodyPr>
            <a:normAutofit/>
          </a:bodyPr>
          <a:lstStyle/>
          <a:p>
            <a:r>
              <a:rPr lang="en-GB" sz="2800" dirty="0"/>
              <a:t>Now that we’ve had some experience of moving around between commits up and down the history tree and between branches, we’re in a place where we can take a look at undoing changes…</a:t>
            </a:r>
          </a:p>
          <a:p>
            <a:pPr lvl="1"/>
            <a:r>
              <a:rPr lang="en-GB" sz="2400" dirty="0"/>
              <a:t>This can be with either of:</a:t>
            </a:r>
          </a:p>
          <a:p>
            <a:pPr lvl="2"/>
            <a:r>
              <a:rPr lang="en-GB" sz="2000" i="1" dirty="0"/>
              <a:t>git reset</a:t>
            </a:r>
            <a:r>
              <a:rPr lang="en-GB" sz="2000" dirty="0"/>
              <a:t>  </a:t>
            </a:r>
          </a:p>
          <a:p>
            <a:pPr lvl="2"/>
            <a:r>
              <a:rPr lang="en-GB" sz="2000" i="1" dirty="0"/>
              <a:t>git revert</a:t>
            </a:r>
          </a:p>
          <a:p>
            <a:r>
              <a:rPr lang="en-GB" sz="2800" dirty="0"/>
              <a:t>Have a go at the next level on git branching…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537" y="4577489"/>
            <a:ext cx="2669449" cy="2132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7F93-0FD7-0366-72A9-B83131E7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537" y="2314728"/>
            <a:ext cx="2669449" cy="21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885C5-D989-B7EC-ADB0-D69A90417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4192" y="159611"/>
            <a:ext cx="2673794" cy="20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FC0C-75B9-F1D8-7F37-DF17A0C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FBD0-31AF-8FE7-DC2D-4B3BD356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400" dirty="0"/>
              <a:t>Who are we?</a:t>
            </a:r>
          </a:p>
          <a:p>
            <a:r>
              <a:rPr lang="en-GB" sz="6400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356175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Undoing 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Last task we’ll do today:</a:t>
            </a:r>
          </a:p>
          <a:p>
            <a:pPr lvl="1"/>
            <a:r>
              <a:rPr lang="en-GB" sz="1400" dirty="0"/>
              <a:t>Task 8 (rampup4) - “Reversing changes in Git”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7270" y="1273142"/>
            <a:ext cx="5229785" cy="432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737" y="3202859"/>
            <a:ext cx="2364331" cy="16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434380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git reset and git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159078" cy="4243182"/>
          </a:xfrm>
        </p:spPr>
        <p:txBody>
          <a:bodyPr>
            <a:normAutofit/>
          </a:bodyPr>
          <a:lstStyle/>
          <a:p>
            <a:r>
              <a:rPr lang="en-GB" sz="1600" dirty="0"/>
              <a:t>git reset can remove past changes entirely from the history tree (useful for if you’ve made something visible that you shouldn’t have!)</a:t>
            </a:r>
          </a:p>
          <a:p>
            <a:pPr lvl="1"/>
            <a:r>
              <a:rPr lang="en-GB" sz="1400" dirty="0"/>
              <a:t>But, you’ll need to push –f (force push) to apply that reset to the remote</a:t>
            </a:r>
          </a:p>
          <a:p>
            <a:pPr lvl="1"/>
            <a:r>
              <a:rPr lang="en-GB" sz="1400" dirty="0"/>
              <a:t>And anyone else with a local copy of the repo will need to perform the same reset to remove the commit (otherwise their next push will just add it back into the remote again).</a:t>
            </a:r>
          </a:p>
          <a:p>
            <a:r>
              <a:rPr lang="en-GB" sz="1600" dirty="0"/>
              <a:t>git revert keeps the changes in the history tree, but just undoes them as part of a new commit.</a:t>
            </a:r>
          </a:p>
          <a:p>
            <a:pPr lvl="1"/>
            <a:r>
              <a:rPr lang="en-GB" sz="1400" dirty="0"/>
              <a:t>Full transparency of what’s been done</a:t>
            </a:r>
          </a:p>
          <a:p>
            <a:pPr lvl="1"/>
            <a:r>
              <a:rPr lang="en-GB" sz="1400" dirty="0"/>
              <a:t>Other local repos will just need to pull to get the same effect.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24E79-00EC-A80D-8066-46894D60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79167" y="640080"/>
            <a:ext cx="6798795" cy="56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3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8057-241C-3059-AE60-FC31E249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and local repositories</a:t>
            </a:r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C62E482E-7CC3-213A-9102-E2527499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6025" y="4902245"/>
            <a:ext cx="914400" cy="914400"/>
          </a:xfrm>
        </p:spPr>
      </p:pic>
      <p:pic>
        <p:nvPicPr>
          <p:cNvPr id="6" name="Content Placeholder 4" descr="Internet with solid fill">
            <a:extLst>
              <a:ext uri="{FF2B5EF4-FFF2-40B4-BE49-F238E27FC236}">
                <a16:creationId xmlns:a16="http://schemas.microsoft.com/office/drawing/2014/main" id="{16442B5B-452E-C976-797E-69DDA34B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489" y="4902245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Internet with solid fill">
            <a:extLst>
              <a:ext uri="{FF2B5EF4-FFF2-40B4-BE49-F238E27FC236}">
                <a16:creationId xmlns:a16="http://schemas.microsoft.com/office/drawing/2014/main" id="{20AD9E65-E5B2-0504-6846-3AC394BC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53" y="4902245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2F954069-AA6D-8BF8-C71D-349ADECA3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866" y="2358115"/>
            <a:ext cx="1283646" cy="1283646"/>
          </a:xfrm>
          <a:prstGeom prst="rect">
            <a:avLst/>
          </a:prstGeom>
        </p:spPr>
      </p:pic>
      <p:pic>
        <p:nvPicPr>
          <p:cNvPr id="10" name="Content Placeholder 4" descr="Internet with solid fill">
            <a:extLst>
              <a:ext uri="{FF2B5EF4-FFF2-40B4-BE49-F238E27FC236}">
                <a16:creationId xmlns:a16="http://schemas.microsoft.com/office/drawing/2014/main" id="{F1F3E2EE-DEEF-BB59-0024-30B388AF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614" y="4902245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Internet with solid fill">
            <a:extLst>
              <a:ext uri="{FF2B5EF4-FFF2-40B4-BE49-F238E27FC236}">
                <a16:creationId xmlns:a16="http://schemas.microsoft.com/office/drawing/2014/main" id="{4A0B3B68-3362-70A9-6EF2-FFF2E39D0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0078" y="4902245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Internet with solid fill">
            <a:extLst>
              <a:ext uri="{FF2B5EF4-FFF2-40B4-BE49-F238E27FC236}">
                <a16:creationId xmlns:a16="http://schemas.microsoft.com/office/drawing/2014/main" id="{ABFC07AD-9A3B-585D-A4B8-0B3FEA25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542" y="4902245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08037E39-567C-CD6C-90DC-975FEAEA5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5455" y="2358115"/>
            <a:ext cx="1283646" cy="1283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522AE0-E416-A936-9E89-189B88A56E29}"/>
              </a:ext>
            </a:extLst>
          </p:cNvPr>
          <p:cNvSpPr txBox="1"/>
          <p:nvPr/>
        </p:nvSpPr>
        <p:spPr>
          <a:xfrm>
            <a:off x="2816134" y="198878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DfE Dev Ops (private)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4FA87-40E1-17AE-B9D5-673083B636F0}"/>
              </a:ext>
            </a:extLst>
          </p:cNvPr>
          <p:cNvSpPr txBox="1"/>
          <p:nvPr/>
        </p:nvSpPr>
        <p:spPr>
          <a:xfrm>
            <a:off x="7706124" y="198630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DfE GitHub (public)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D00EDA-4DB9-2932-DF20-A6DC56118D55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8927768" y="3591271"/>
            <a:ext cx="1260484" cy="13614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ACF3BA-69B4-84DA-2028-DCA1A3AE116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7566304" y="3591271"/>
            <a:ext cx="1260484" cy="13614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10D5ED-B3B9-C7F9-235E-86FCFBDE96F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8252148" y="4270764"/>
            <a:ext cx="1256612" cy="6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373C18-697B-368E-67B3-580F5EDC65A3}"/>
              </a:ext>
            </a:extLst>
          </p:cNvPr>
          <p:cNvCxnSpPr/>
          <p:nvPr/>
        </p:nvCxnSpPr>
        <p:spPr>
          <a:xfrm rot="16200000" flipH="1">
            <a:off x="4151531" y="3591271"/>
            <a:ext cx="1260484" cy="13614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7120D2-B74A-8E04-0A99-1F21A3903CA0}"/>
              </a:ext>
            </a:extLst>
          </p:cNvPr>
          <p:cNvCxnSpPr>
            <a:cxnSpLocks/>
          </p:cNvCxnSpPr>
          <p:nvPr/>
        </p:nvCxnSpPr>
        <p:spPr>
          <a:xfrm rot="5400000">
            <a:off x="2790067" y="3591271"/>
            <a:ext cx="1260484" cy="13614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0DF07D-2CCF-D48C-C9E5-C5C0C9C3C8E4}"/>
              </a:ext>
            </a:extLst>
          </p:cNvPr>
          <p:cNvCxnSpPr>
            <a:cxnSpLocks/>
          </p:cNvCxnSpPr>
          <p:nvPr/>
        </p:nvCxnSpPr>
        <p:spPr>
          <a:xfrm rot="5400000">
            <a:off x="3475911" y="4270764"/>
            <a:ext cx="1256612" cy="6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148E63-AA6F-7757-F793-46643A14C527}"/>
              </a:ext>
            </a:extLst>
          </p:cNvPr>
          <p:cNvSpPr txBox="1"/>
          <p:nvPr/>
        </p:nvSpPr>
        <p:spPr>
          <a:xfrm>
            <a:off x="483254" y="27637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  <a:p>
            <a:r>
              <a:rPr lang="en-GB" dirty="0"/>
              <a:t>repository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B7BC8-D95B-C75D-DBD7-780A4600434D}"/>
              </a:ext>
            </a:extLst>
          </p:cNvPr>
          <p:cNvSpPr txBox="1"/>
          <p:nvPr/>
        </p:nvSpPr>
        <p:spPr>
          <a:xfrm>
            <a:off x="483254" y="490224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</a:t>
            </a:r>
          </a:p>
          <a:p>
            <a:r>
              <a:rPr lang="en-GB" dirty="0"/>
              <a:t>clones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FABF4-6461-68B0-E12D-148E2A65A29D}"/>
              </a:ext>
            </a:extLst>
          </p:cNvPr>
          <p:cNvSpPr txBox="1"/>
          <p:nvPr/>
        </p:nvSpPr>
        <p:spPr>
          <a:xfrm>
            <a:off x="2358763" y="57933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Geoff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23B6D-20F6-0898-F44F-3994351CB5CF}"/>
              </a:ext>
            </a:extLst>
          </p:cNvPr>
          <p:cNvSpPr txBox="1"/>
          <p:nvPr/>
        </p:nvSpPr>
        <p:spPr>
          <a:xfrm>
            <a:off x="3545500" y="58112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B4D9F-0794-51C8-F13B-743C27630C0B}"/>
              </a:ext>
            </a:extLst>
          </p:cNvPr>
          <p:cNvSpPr txBox="1"/>
          <p:nvPr/>
        </p:nvSpPr>
        <p:spPr>
          <a:xfrm>
            <a:off x="5168995" y="581124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F183B-7BFA-CD7A-070F-B59C3AE63344}"/>
              </a:ext>
            </a:extLst>
          </p:cNvPr>
          <p:cNvSpPr txBox="1"/>
          <p:nvPr/>
        </p:nvSpPr>
        <p:spPr>
          <a:xfrm>
            <a:off x="7141352" y="5819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95F0-EC34-2574-9DEF-749BFCA5BF53}"/>
              </a:ext>
            </a:extLst>
          </p:cNvPr>
          <p:cNvSpPr txBox="1"/>
          <p:nvPr/>
        </p:nvSpPr>
        <p:spPr>
          <a:xfrm>
            <a:off x="8509168" y="581124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A1DA3-B203-AD03-BEF1-17361650A083}"/>
              </a:ext>
            </a:extLst>
          </p:cNvPr>
          <p:cNvSpPr txBox="1"/>
          <p:nvPr/>
        </p:nvSpPr>
        <p:spPr>
          <a:xfrm>
            <a:off x="9833237" y="581903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22400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R-Shiny template on </a:t>
            </a:r>
            <a:r>
              <a:rPr lang="en-GB" i="1" dirty="0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2"/>
              </a:rPr>
              <a:t>DfE R-Shiny template history on GitHub</a:t>
            </a:r>
            <a:endParaRPr lang="en-GB" dirty="0"/>
          </a:p>
          <a:p>
            <a:pPr lvl="1"/>
            <a:r>
              <a:rPr lang="en-GB" dirty="0"/>
              <a:t>This is the remote (central back-up)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21" y="1691322"/>
            <a:ext cx="4711914" cy="4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git workshop repo on </a:t>
            </a:r>
            <a:r>
              <a:rPr lang="en-GB" i="1" dirty="0"/>
              <a:t>DevOps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2"/>
              </a:rPr>
              <a:t>DfE DevOps Workshop sandbox repository</a:t>
            </a:r>
            <a:endParaRPr lang="en-GB" dirty="0"/>
          </a:p>
          <a:p>
            <a:pPr lvl="1"/>
            <a:r>
              <a:rPr lang="en-GB" dirty="0"/>
              <a:t>This is the remote (central back-up)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192" y="1691322"/>
            <a:ext cx="5479750" cy="5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R-Shiny template in </a:t>
            </a:r>
            <a:r>
              <a:rPr lang="en-GB" i="1" dirty="0"/>
              <a:t>git bash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git log --</a:t>
            </a:r>
            <a:r>
              <a:rPr lang="en-GB" dirty="0" err="1">
                <a:solidFill>
                  <a:srgbClr val="00B0F0"/>
                </a:solidFill>
              </a:rPr>
              <a:t>oneline</a:t>
            </a:r>
            <a:r>
              <a:rPr lang="en-GB" dirty="0">
                <a:solidFill>
                  <a:srgbClr val="00B0F0"/>
                </a:solidFill>
              </a:rPr>
              <a:t> --graph --</a:t>
            </a:r>
            <a:r>
              <a:rPr lang="en-GB" dirty="0" err="1">
                <a:solidFill>
                  <a:srgbClr val="00B0F0"/>
                </a:solidFill>
              </a:rPr>
              <a:t>color</a:t>
            </a:r>
            <a:r>
              <a:rPr lang="en-GB" dirty="0">
                <a:solidFill>
                  <a:srgbClr val="00B0F0"/>
                </a:solidFill>
              </a:rPr>
              <a:t> --all --decorate</a:t>
            </a:r>
          </a:p>
          <a:p>
            <a:pPr lvl="1"/>
            <a:r>
              <a:rPr lang="en-GB" dirty="0"/>
              <a:t>This is the on the local (working copy)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7" y="1691322"/>
            <a:ext cx="6093927" cy="50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1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use git on my DfE laptop?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6127218" cy="4351337"/>
          </a:xfrm>
        </p:spPr>
        <p:txBody>
          <a:bodyPr/>
          <a:lstStyle/>
          <a:p>
            <a:r>
              <a:rPr lang="en-GB" dirty="0"/>
              <a:t>Lots of software can be used to run the git commands:</a:t>
            </a:r>
          </a:p>
          <a:p>
            <a:pPr lvl="1"/>
            <a:r>
              <a:rPr lang="en-GB" dirty="0"/>
              <a:t>The git download comes with the git bash terminal where you can run git commands like the ones that we’ve seen in this session.</a:t>
            </a:r>
          </a:p>
          <a:p>
            <a:pPr lvl="1"/>
            <a:r>
              <a:rPr lang="en-GB" dirty="0"/>
              <a:t>For day-to-day coding, most IDEs will have built in git functionality, e.g. R-Studio, PyCharm, Visual Studio Code, etc. Most will have GUI and command line (bash) options.</a:t>
            </a:r>
          </a:p>
          <a:p>
            <a:pPr lvl="1"/>
            <a:r>
              <a:rPr lang="en-GB" dirty="0"/>
              <a:t>GitHub Desktop can be used with GitHub and configured to communicate with the DevOps platform.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2F31E-B8D4-7DBD-3476-3EB44B90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893" y="1691322"/>
            <a:ext cx="3686174" cy="190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F3DA4B-909B-3D04-B680-156B4696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369" y="3309634"/>
            <a:ext cx="2719242" cy="1857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F068A-6438-9260-1FFD-2F0DFE3C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35" y="4378036"/>
            <a:ext cx="3363269" cy="23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create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just want to have a local repo without creating a remote, then you can create a new repo on your laptop in git bash, R-Studio, GitHub Desktop etc.</a:t>
            </a:r>
          </a:p>
          <a:p>
            <a:r>
              <a:rPr lang="en-GB" dirty="0"/>
              <a:t>If you want a remote repo on DevOps, you’ll need your team, unit or division to have it’s own DevOps Project set up and then ask an admin of that Project to create a new repo for you.</a:t>
            </a:r>
          </a:p>
          <a:p>
            <a:r>
              <a:rPr lang="en-GB" dirty="0"/>
              <a:t>If you want a remote repo on GitHub for official (public facing) DfE purposes, then get in touch with us and we can create you one on DfE-Analytical-Services (provided appropriate assurances are provided around suitability for the repo contents to be in the public domain).</a:t>
            </a:r>
          </a:p>
        </p:txBody>
      </p:sp>
    </p:spTree>
    <p:extLst>
      <p:ext uri="{BB962C8B-B14F-4D97-AF65-F5344CB8AC3E}">
        <p14:creationId xmlns:p14="http://schemas.microsoft.com/office/powerpoint/2010/main" val="283989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9585"/>
          </a:xfrm>
        </p:spPr>
        <p:txBody>
          <a:bodyPr/>
          <a:lstStyle/>
          <a:p>
            <a:r>
              <a:rPr lang="en-GB" dirty="0"/>
              <a:t>How do I work in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1796"/>
            <a:ext cx="8595360" cy="1463040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Once you’ve got a remote repository, you can create a local working copy by cloning a repository using its URL.</a:t>
            </a:r>
          </a:p>
          <a:p>
            <a:r>
              <a:rPr lang="en-GB" sz="1600" dirty="0"/>
              <a:t>If you managed to install git and GitHub Desktop, then give one of the following methods a try with this url:</a:t>
            </a:r>
          </a:p>
          <a:p>
            <a:pPr lvl="1"/>
            <a:r>
              <a:rPr lang="en-GB" sz="1400" dirty="0">
                <a:hlinkClick r:id="rId2"/>
              </a:rPr>
              <a:t>https://github.com/dfe-analytical-services/learning-git-sandbox</a:t>
            </a:r>
            <a:r>
              <a:rPr lang="en-GB" sz="1400" dirty="0"/>
              <a:t> </a:t>
            </a:r>
          </a:p>
          <a:p>
            <a:pPr lvl="1"/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B64E4-E10A-405F-C970-98033683B1FD}"/>
              </a:ext>
            </a:extLst>
          </p:cNvPr>
          <p:cNvSpPr txBox="1"/>
          <p:nvPr/>
        </p:nvSpPr>
        <p:spPr>
          <a:xfrm>
            <a:off x="490452" y="2803603"/>
            <a:ext cx="6277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git bash</a:t>
            </a:r>
          </a:p>
          <a:p>
            <a:r>
              <a:rPr lang="en-GB" sz="1400" i="1" dirty="0"/>
              <a:t>cd</a:t>
            </a:r>
          </a:p>
          <a:p>
            <a:r>
              <a:rPr lang="en-GB" sz="1400" i="1" dirty="0" err="1"/>
              <a:t>mkdir</a:t>
            </a:r>
            <a:r>
              <a:rPr lang="en-GB" sz="1400" i="1" dirty="0"/>
              <a:t> repos/</a:t>
            </a:r>
          </a:p>
          <a:p>
            <a:r>
              <a:rPr lang="en-GB" sz="1400" i="1" dirty="0"/>
              <a:t>cd repos/</a:t>
            </a:r>
          </a:p>
          <a:p>
            <a:r>
              <a:rPr lang="en-GB" sz="1400" i="1" dirty="0"/>
              <a:t>git clone </a:t>
            </a:r>
            <a:r>
              <a:rPr lang="en-GB" sz="1400" i="1" dirty="0">
                <a:hlinkClick r:id="rId2"/>
              </a:rPr>
              <a:t>https://github.com/dfe-analytical-services/learning-git-sandbox</a:t>
            </a:r>
            <a:endParaRPr lang="en-GB" sz="1400" i="1" dirty="0"/>
          </a:p>
          <a:p>
            <a:r>
              <a:rPr lang="en-GB" sz="1400" i="1" dirty="0"/>
              <a:t>cd learning-git-sandbox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ED29F-60DF-6875-8869-4BABD128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64" y="4590195"/>
            <a:ext cx="3326979" cy="211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D78C7-609A-9CF2-5B75-2693A620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09" y="4739375"/>
            <a:ext cx="2550264" cy="198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38DC8-357F-20E0-7850-EF64C3A4A9F6}"/>
              </a:ext>
            </a:extLst>
          </p:cNvPr>
          <p:cNvSpPr txBox="1"/>
          <p:nvPr/>
        </p:nvSpPr>
        <p:spPr>
          <a:xfrm>
            <a:off x="490452" y="4302490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GitHub Desktop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3DC62-7C9E-62B3-5D6F-23C2AAE1F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235" y="4610267"/>
            <a:ext cx="4197294" cy="19338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17021-7423-554E-70EC-9BAB3158A9CA}"/>
              </a:ext>
            </a:extLst>
          </p:cNvPr>
          <p:cNvCxnSpPr/>
          <p:nvPr/>
        </p:nvCxnSpPr>
        <p:spPr>
          <a:xfrm flipH="1">
            <a:off x="1720735" y="4227673"/>
            <a:ext cx="7481454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847CF-FB6B-12FA-916D-33B05B079057}"/>
              </a:ext>
            </a:extLst>
          </p:cNvPr>
          <p:cNvCxnSpPr/>
          <p:nvPr/>
        </p:nvCxnSpPr>
        <p:spPr>
          <a:xfrm flipH="1">
            <a:off x="1720735" y="2819495"/>
            <a:ext cx="7481454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9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26" y="365760"/>
            <a:ext cx="9692640" cy="839585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I make changes in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26" y="1332557"/>
            <a:ext cx="7004673" cy="52252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git bash</a:t>
            </a:r>
          </a:p>
          <a:p>
            <a:r>
              <a:rPr lang="en-GB" dirty="0"/>
              <a:t>Start by making a new branch in the learning-git-sandbox repo: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add-song-YOURINITIALS</a:t>
            </a:r>
          </a:p>
          <a:p>
            <a:r>
              <a:rPr lang="en-GB" dirty="0"/>
              <a:t>Open the file playlist.csv in whatever editor you choose.</a:t>
            </a:r>
          </a:p>
          <a:p>
            <a:pPr lvl="1"/>
            <a:r>
              <a:rPr lang="en-GB" dirty="0"/>
              <a:t>Add a song and artist separated by a comma.</a:t>
            </a:r>
          </a:p>
          <a:p>
            <a:r>
              <a:rPr lang="en-GB" dirty="0"/>
              <a:t>Now stage and commit the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 playlist.csv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“Added my song to the playlist”</a:t>
            </a:r>
          </a:p>
          <a:p>
            <a:r>
              <a:rPr lang="en-GB" dirty="0"/>
              <a:t>Now, provided you’ve told us your GitHub username and we’ve given you write access, you can push to the remote repo: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r>
              <a:rPr lang="en-GB" dirty="0">
                <a:cs typeface="Courier New" panose="02070309020205020404" pitchFamily="49" charset="0"/>
              </a:rPr>
              <a:t>Then go to the repo on GitHub in the browser and have a look for your branch and the updated file.</a:t>
            </a:r>
          </a:p>
          <a:p>
            <a:r>
              <a:rPr lang="en-GB" dirty="0">
                <a:cs typeface="Courier New" panose="02070309020205020404" pitchFamily="49" charset="0"/>
              </a:rPr>
              <a:t>If you want to merge your changes into the main branch, you can either create a pull request on GitHub or run the following commands in git bash: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switch main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add-song-YOURINITIALS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(Although those last steps may get a little messy if there’s a few of you trying it simultaneously!)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4B5A2-5797-B213-DC31-4123C680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870363"/>
            <a:ext cx="4989929" cy="25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CC9-0B72-4915-1B0B-966792D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E003-036C-79C3-259B-5569D9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quick (and maybe fun) intro to using Git:</a:t>
            </a:r>
          </a:p>
          <a:p>
            <a:pPr lvl="1"/>
            <a:r>
              <a:rPr lang="en-GB" sz="2800" dirty="0"/>
              <a:t>What is a repository?</a:t>
            </a:r>
          </a:p>
          <a:p>
            <a:pPr lvl="1"/>
            <a:r>
              <a:rPr lang="en-GB" sz="2800" dirty="0"/>
              <a:t>What’s the difference between local and remote repositories and Git, GitHub and Dev Ops?</a:t>
            </a:r>
          </a:p>
          <a:p>
            <a:pPr lvl="1"/>
            <a:r>
              <a:rPr lang="en-GB" sz="2800" dirty="0"/>
              <a:t>Working with Git</a:t>
            </a:r>
          </a:p>
          <a:p>
            <a:pPr lvl="2"/>
            <a:r>
              <a:rPr lang="en-GB" sz="2400" dirty="0"/>
              <a:t>Cloning a repository</a:t>
            </a:r>
          </a:p>
          <a:p>
            <a:pPr lvl="2"/>
            <a:r>
              <a:rPr lang="en-GB" sz="2400" dirty="0"/>
              <a:t>Staging and committing changes</a:t>
            </a:r>
          </a:p>
          <a:p>
            <a:pPr lvl="2"/>
            <a:r>
              <a:rPr lang="en-GB" sz="2400" dirty="0"/>
              <a:t>Branching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30446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6E01-2D4A-7F85-D6AC-57E5F00E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wrap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814-E6CB-FCA7-FDF0-7391BEA6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joining the session!</a:t>
            </a:r>
          </a:p>
          <a:p>
            <a:r>
              <a:rPr lang="en-GB" dirty="0"/>
              <a:t>Any questions?!</a:t>
            </a:r>
          </a:p>
          <a:p>
            <a:r>
              <a:rPr lang="en-GB" dirty="0"/>
              <a:t>For anything at all you want to check with us post-workshop;</a:t>
            </a:r>
          </a:p>
          <a:p>
            <a:pPr lvl="1"/>
            <a:r>
              <a:rPr lang="en-GB" dirty="0">
                <a:hlinkClick r:id="rId2"/>
              </a:rPr>
              <a:t>statistics.development@education.gov.uk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Typical queries we get:	</a:t>
            </a:r>
          </a:p>
          <a:p>
            <a:pPr lvl="2"/>
            <a:r>
              <a:rPr lang="en-GB" dirty="0"/>
              <a:t>Can you host a repository for me?</a:t>
            </a:r>
          </a:p>
          <a:p>
            <a:pPr lvl="2"/>
            <a:r>
              <a:rPr lang="en-GB" dirty="0"/>
              <a:t>Can my team members join your next workshop?</a:t>
            </a:r>
          </a:p>
          <a:p>
            <a:pPr lvl="2"/>
            <a:r>
              <a:rPr lang="en-GB" dirty="0"/>
              <a:t>I think I broke something; how do I fix it?</a:t>
            </a:r>
          </a:p>
        </p:txBody>
      </p:sp>
    </p:spTree>
    <p:extLst>
      <p:ext uri="{BB962C8B-B14F-4D97-AF65-F5344CB8AC3E}">
        <p14:creationId xmlns:p14="http://schemas.microsoft.com/office/powerpoint/2010/main" val="158233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93D-B603-DE94-CAEE-6BF7C72D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blockers to you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6B97-ECF7-8CD4-60B7-A2877F31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no idea what you’re talking about!</a:t>
            </a:r>
          </a:p>
          <a:p>
            <a:r>
              <a:rPr lang="en-GB" dirty="0"/>
              <a:t>Team or personal expertise/knowledge/capability</a:t>
            </a:r>
          </a:p>
          <a:p>
            <a:r>
              <a:rPr lang="en-GB" dirty="0"/>
              <a:t>Not enough support in the department</a:t>
            </a:r>
          </a:p>
          <a:p>
            <a:r>
              <a:rPr lang="en-GB" dirty="0"/>
              <a:t>Challenges in setting it (and RStudio) up on work machines</a:t>
            </a:r>
          </a:p>
          <a:p>
            <a:r>
              <a:rPr lang="en-GB" dirty="0"/>
              <a:t>Don’t see how it benefits us compared to what we already do just on shared drives</a:t>
            </a:r>
          </a:p>
          <a:p>
            <a:r>
              <a:rPr lang="en-GB" dirty="0"/>
              <a:t>Just don’t get the concept!</a:t>
            </a:r>
          </a:p>
          <a:p>
            <a:r>
              <a:rPr lang="en-GB" dirty="0"/>
              <a:t>Overwhelmed by too much to learn alongside R and SQL learning.</a:t>
            </a:r>
          </a:p>
        </p:txBody>
      </p:sp>
    </p:spTree>
    <p:extLst>
      <p:ext uri="{BB962C8B-B14F-4D97-AF65-F5344CB8AC3E}">
        <p14:creationId xmlns:p14="http://schemas.microsoft.com/office/powerpoint/2010/main" val="3862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F5C6-296C-82A2-BF5C-DA8B3C71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07C-5200-B177-C436-D96E54B4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Git is a piece of software designed for version control, i.e.</a:t>
            </a:r>
          </a:p>
          <a:p>
            <a:pPr lvl="1"/>
            <a:r>
              <a:rPr lang="en-GB" sz="2400" dirty="0"/>
              <a:t>Tracking changes;</a:t>
            </a:r>
          </a:p>
          <a:p>
            <a:pPr lvl="1"/>
            <a:r>
              <a:rPr lang="en-GB" sz="2400" dirty="0"/>
              <a:t>Undoing changes;</a:t>
            </a:r>
          </a:p>
          <a:p>
            <a:pPr lvl="1"/>
            <a:r>
              <a:rPr lang="en-GB" sz="2400" dirty="0"/>
              <a:t>Maintaining parallel variants of code.</a:t>
            </a:r>
          </a:p>
          <a:p>
            <a:r>
              <a:rPr lang="en-GB" sz="2800" dirty="0"/>
              <a:t>Git works with repositories:</a:t>
            </a:r>
          </a:p>
          <a:p>
            <a:pPr lvl="1"/>
            <a:r>
              <a:rPr lang="en-GB" sz="2400" dirty="0"/>
              <a:t>A repository (or repo) is simply a folder containing all the version controlled files of a given project.</a:t>
            </a:r>
          </a:p>
          <a:p>
            <a:pPr lvl="1"/>
            <a:r>
              <a:rPr lang="en-GB" sz="2400" dirty="0"/>
              <a:t>It can have multiple sub-folders that will can also be tracked.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190-701F-E4C9-7C75-DBC27263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GitHub and Dev Ops…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84C4-7F43-9B7A-AA31-CA3786AE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GitHub and Dev Ops provide a space to store and interact with a repository.</a:t>
            </a:r>
          </a:p>
          <a:p>
            <a:pPr lvl="1"/>
            <a:r>
              <a:rPr lang="en-GB" sz="1800" dirty="0"/>
              <a:t>View the files;</a:t>
            </a:r>
          </a:p>
          <a:p>
            <a:pPr lvl="1"/>
            <a:r>
              <a:rPr lang="en-GB" sz="1800" dirty="0"/>
              <a:t>View the history;</a:t>
            </a:r>
          </a:p>
          <a:p>
            <a:pPr lvl="1"/>
            <a:r>
              <a:rPr lang="en-GB" sz="1800" dirty="0"/>
              <a:t>Create and view different branches (variants) of the code;</a:t>
            </a:r>
          </a:p>
          <a:p>
            <a:pPr lvl="1"/>
            <a:r>
              <a:rPr lang="en-GB" sz="1800" dirty="0"/>
              <a:t>Management tools such as Issues logs (GitHub) or </a:t>
            </a:r>
            <a:r>
              <a:rPr lang="en-GB" sz="1800" dirty="0" err="1"/>
              <a:t>Kambam</a:t>
            </a:r>
            <a:r>
              <a:rPr lang="en-GB" sz="1800" dirty="0"/>
              <a:t> board (Dev Ops)</a:t>
            </a:r>
          </a:p>
          <a:p>
            <a:pPr lvl="1"/>
            <a:r>
              <a:rPr lang="en-GB" sz="1800" dirty="0"/>
              <a:t>Create pull requests, review code and get feedback from collaborators;</a:t>
            </a:r>
          </a:p>
          <a:p>
            <a:pPr lvl="1"/>
            <a:r>
              <a:rPr lang="en-GB" sz="1800" dirty="0"/>
              <a:t>Perform automated QA and deployment of code (e.g. sending a dashboard live).</a:t>
            </a:r>
          </a:p>
          <a:p>
            <a:r>
              <a:rPr lang="en-GB" sz="2000" dirty="0"/>
              <a:t>GitHub and Dev Ops are </a:t>
            </a:r>
            <a:r>
              <a:rPr lang="en-GB" sz="2000" b="1" i="1" dirty="0"/>
              <a:t>generally</a:t>
            </a:r>
            <a:r>
              <a:rPr lang="en-GB" sz="2000" dirty="0"/>
              <a:t> </a:t>
            </a:r>
            <a:r>
              <a:rPr lang="en-GB" sz="2000" b="1" i="1" dirty="0"/>
              <a:t>not</a:t>
            </a:r>
            <a:r>
              <a:rPr lang="en-GB" sz="2000" dirty="0"/>
              <a:t> a place to:</a:t>
            </a:r>
          </a:p>
          <a:p>
            <a:pPr lvl="1"/>
            <a:r>
              <a:rPr lang="en-GB" sz="1800" dirty="0"/>
              <a:t>Run your code;</a:t>
            </a:r>
          </a:p>
          <a:p>
            <a:pPr lvl="1"/>
            <a:r>
              <a:rPr lang="en-GB" sz="1800" dirty="0"/>
              <a:t>Edit your code (although there is some basic text editing functionality you can use).</a:t>
            </a:r>
          </a:p>
        </p:txBody>
      </p:sp>
    </p:spTree>
    <p:extLst>
      <p:ext uri="{BB962C8B-B14F-4D97-AF65-F5344CB8AC3E}">
        <p14:creationId xmlns:p14="http://schemas.microsoft.com/office/powerpoint/2010/main" val="21388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478-8B2B-2B4E-C6EF-83D98D12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benefits of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D93E-3635-15AD-86BA-2C5C164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Collaboration</a:t>
            </a:r>
          </a:p>
          <a:p>
            <a:pPr lvl="1"/>
            <a:r>
              <a:rPr lang="en-GB" sz="1800" dirty="0"/>
              <a:t>Get support from team and wider community by easily sharing code (our team find it much easier to support you if we can just go and clone your repo…)</a:t>
            </a:r>
          </a:p>
          <a:p>
            <a:r>
              <a:rPr lang="en-GB" sz="2000" dirty="0"/>
              <a:t>Code QA via reviews and automated checks</a:t>
            </a:r>
          </a:p>
          <a:p>
            <a:r>
              <a:rPr lang="en-GB" sz="2000" dirty="0"/>
              <a:t>Continuity</a:t>
            </a:r>
          </a:p>
          <a:p>
            <a:r>
              <a:rPr lang="en-GB" sz="2000" dirty="0"/>
              <a:t>Can undo changes</a:t>
            </a:r>
          </a:p>
          <a:p>
            <a:r>
              <a:rPr lang="en-GB" sz="2000" dirty="0"/>
              <a:t>Can try different methodologies in a properly controlled way</a:t>
            </a:r>
          </a:p>
        </p:txBody>
      </p:sp>
    </p:spTree>
    <p:extLst>
      <p:ext uri="{BB962C8B-B14F-4D97-AF65-F5344CB8AC3E}">
        <p14:creationId xmlns:p14="http://schemas.microsoft.com/office/powerpoint/2010/main" val="27343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/>
              <a:t>Let’s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This is a </a:t>
            </a:r>
            <a:r>
              <a:rPr lang="en-GB" sz="1600" b="1" i="1" dirty="0"/>
              <a:t>live coding</a:t>
            </a:r>
            <a:r>
              <a:rPr lang="en-GB" sz="1600" dirty="0"/>
              <a:t> session, but we’re going to try and keep it as simple as possible…</a:t>
            </a:r>
          </a:p>
          <a:p>
            <a:pPr lvl="1"/>
            <a:r>
              <a:rPr lang="en-GB" dirty="0"/>
              <a:t>Go to </a:t>
            </a:r>
            <a:r>
              <a:rPr lang="en-GB" dirty="0">
                <a:hlinkClick r:id="rId2"/>
              </a:rPr>
              <a:t>https://learngitbranching.js.org/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task 1 - </a:t>
            </a:r>
            <a:r>
              <a:rPr lang="en-GB" dirty="0" err="1"/>
              <a:t>commiting</a:t>
            </a:r>
            <a:r>
              <a:rPr lang="en-GB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10309"/>
            <a:ext cx="6155736" cy="484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12" y="3805339"/>
            <a:ext cx="3261062" cy="25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command </a:t>
            </a:r>
            <a:r>
              <a:rPr lang="en-GB" i="1" dirty="0"/>
              <a:t>git commit </a:t>
            </a:r>
            <a:r>
              <a:rPr lang="en-GB" dirty="0"/>
              <a:t>saves the progress of your work in a repo.</a:t>
            </a:r>
          </a:p>
          <a:p>
            <a:r>
              <a:rPr lang="en-GB" dirty="0"/>
              <a:t>In real life, you’ll need to include a commit message:</a:t>
            </a:r>
          </a:p>
          <a:p>
            <a:pPr lvl="1"/>
            <a:r>
              <a:rPr lang="en-GB" dirty="0"/>
              <a:t>git commit –m “I changed something”</a:t>
            </a:r>
          </a:p>
          <a:p>
            <a:r>
              <a:rPr lang="en-GB" dirty="0"/>
              <a:t>The message will act as a marker so that if you want to undo your changes to a given point in your save history, you know where to find it.</a:t>
            </a:r>
          </a:p>
          <a:p>
            <a:r>
              <a:rPr lang="en-GB" dirty="0"/>
              <a:t>Commit often (e.g. twice an hour), you can only revert changes to commits.</a:t>
            </a:r>
          </a:p>
        </p:txBody>
      </p:sp>
    </p:spTree>
    <p:extLst>
      <p:ext uri="{BB962C8B-B14F-4D97-AF65-F5344CB8AC3E}">
        <p14:creationId xmlns:p14="http://schemas.microsoft.com/office/powerpoint/2010/main" val="13688070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292</TotalTime>
  <Words>1974</Words>
  <Application>Microsoft Office PowerPoint</Application>
  <PresentationFormat>Widescreen</PresentationFormat>
  <Paragraphs>200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Schoolbook</vt:lpstr>
      <vt:lpstr>Courier New</vt:lpstr>
      <vt:lpstr>Wingdings 2</vt:lpstr>
      <vt:lpstr>View</vt:lpstr>
      <vt:lpstr>Statistics  Development  Workshop  A quick intro to Git</vt:lpstr>
      <vt:lpstr>Intros</vt:lpstr>
      <vt:lpstr>Aims of this workshop</vt:lpstr>
      <vt:lpstr>What are the key blockers to you using Git?</vt:lpstr>
      <vt:lpstr>What is Git?</vt:lpstr>
      <vt:lpstr>And GitHub and Dev Ops…</vt:lpstr>
      <vt:lpstr>What are the key benefits of using Git?</vt:lpstr>
      <vt:lpstr>Let’s play!</vt:lpstr>
      <vt:lpstr>git commit</vt:lpstr>
      <vt:lpstr>Branches</vt:lpstr>
      <vt:lpstr>git checkout branchname</vt:lpstr>
      <vt:lpstr>Merging branches</vt:lpstr>
      <vt:lpstr>git merge branchname</vt:lpstr>
      <vt:lpstr>Rebasing branches</vt:lpstr>
      <vt:lpstr>rebase vs merge</vt:lpstr>
      <vt:lpstr>Navigating around commits</vt:lpstr>
      <vt:lpstr>Navigating around commits</vt:lpstr>
      <vt:lpstr>Navigating around commits</vt:lpstr>
      <vt:lpstr>Navigating and undoing changes</vt:lpstr>
      <vt:lpstr>Undoing your changes</vt:lpstr>
      <vt:lpstr>git reset and git revert</vt:lpstr>
      <vt:lpstr>Remote and local repositories</vt:lpstr>
      <vt:lpstr>What does this look like IRL though?</vt:lpstr>
      <vt:lpstr>What does this look like IRL though?</vt:lpstr>
      <vt:lpstr>What does this look like IRL though?</vt:lpstr>
      <vt:lpstr>How do I use git on my DfE laptop?</vt:lpstr>
      <vt:lpstr>How do I create a repository?</vt:lpstr>
      <vt:lpstr>How do I work in a repository?</vt:lpstr>
      <vt:lpstr>How do I make changes in a repository?</vt:lpstr>
      <vt:lpstr>The wrap 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Development Workshop Introduction to using git</dc:title>
  <dc:creator>BIELBY, Richard</dc:creator>
  <cp:lastModifiedBy>BIELBY, Richard</cp:lastModifiedBy>
  <cp:revision>9</cp:revision>
  <dcterms:created xsi:type="dcterms:W3CDTF">2022-09-16T07:27:30Z</dcterms:created>
  <dcterms:modified xsi:type="dcterms:W3CDTF">2023-09-20T09:00:06Z</dcterms:modified>
</cp:coreProperties>
</file>