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68" r:id="rId3"/>
    <p:sldId id="257" r:id="rId4"/>
    <p:sldId id="260" r:id="rId5"/>
    <p:sldId id="258" r:id="rId6"/>
    <p:sldId id="259" r:id="rId7"/>
    <p:sldId id="264" r:id="rId8"/>
    <p:sldId id="261" r:id="rId9"/>
    <p:sldId id="269" r:id="rId10"/>
    <p:sldId id="271" r:id="rId11"/>
    <p:sldId id="272" r:id="rId12"/>
    <p:sldId id="273" r:id="rId13"/>
    <p:sldId id="274" r:id="rId14"/>
    <p:sldId id="275" r:id="rId15"/>
    <p:sldId id="276" r:id="rId16"/>
    <p:sldId id="270" r:id="rId17"/>
    <p:sldId id="266" r:id="rId18"/>
    <p:sldId id="267" r:id="rId19"/>
    <p:sldId id="262" r:id="rId20"/>
    <p:sldId id="263" r:id="rId21"/>
    <p:sldId id="26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9CAB0BB-2211-457F-AAAC-1C17F118395B}">
          <p14:sldIdLst>
            <p14:sldId id="256"/>
          </p14:sldIdLst>
        </p14:section>
        <p14:section name="Introduction" id="{00ECBA4F-322D-4FBD-9D49-C8877E291C4E}">
          <p14:sldIdLst>
            <p14:sldId id="268"/>
            <p14:sldId id="257"/>
            <p14:sldId id="260"/>
            <p14:sldId id="258"/>
            <p14:sldId id="259"/>
            <p14:sldId id="264"/>
          </p14:sldIdLst>
        </p14:section>
        <p14:section name="Getting set up" id="{DB08BAA9-0D66-49AE-8CD1-F21BFB1D8F82}">
          <p14:sldIdLst>
            <p14:sldId id="261"/>
            <p14:sldId id="269"/>
            <p14:sldId id="271"/>
            <p14:sldId id="272"/>
            <p14:sldId id="273"/>
            <p14:sldId id="274"/>
            <p14:sldId id="275"/>
            <p14:sldId id="276"/>
            <p14:sldId id="270"/>
          </p14:sldIdLst>
        </p14:section>
        <p14:section name="Azure Dev Ops" id="{A31FDB5D-14D9-4895-8591-5B02FF28B1A9}">
          <p14:sldIdLst>
            <p14:sldId id="266"/>
            <p14:sldId id="267"/>
          </p14:sldIdLst>
        </p14:section>
        <p14:section name="git concepts" id="{BC356032-4D23-49D5-9CAA-BDE8D4E56778}">
          <p14:sldIdLst>
            <p14:sldId id="262"/>
            <p14:sldId id="263"/>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77" d="100"/>
          <a:sy n="77" d="100"/>
        </p:scale>
        <p:origin x="72" y="1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7E3A1397-DDBE-4990-A86F-207B0B9A1F2C}" type="datetimeFigureOut">
              <a:rPr lang="en-GB" smtClean="0"/>
              <a:t>19/09/2023</a:t>
            </a:fld>
            <a:endParaRPr lang="en-GB"/>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GB"/>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0F87B66B-C201-474E-83BE-4EEE82A9C28B}" type="slidenum">
              <a:rPr lang="en-GB" smtClean="0"/>
              <a:t>‹#›</a:t>
            </a:fld>
            <a:endParaRPr lang="en-GB"/>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5679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3A1397-DDBE-4990-A86F-207B0B9A1F2C}" type="datetimeFigureOut">
              <a:rPr lang="en-GB" smtClean="0"/>
              <a:t>19/09/2023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1640236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3A1397-DDBE-4990-A86F-207B0B9A1F2C}" type="datetimeFigureOut">
              <a:rPr lang="en-GB" smtClean="0"/>
              <a:t>19/09/2023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653012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3A1397-DDBE-4990-A86F-207B0B9A1F2C}" type="datetimeFigureOut">
              <a:rPr lang="en-GB" smtClean="0"/>
              <a:t>19/09/2023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2541718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3A1397-DDBE-4990-A86F-207B0B9A1F2C}" type="datetimeFigureOut">
              <a:rPr lang="en-GB" smtClean="0"/>
              <a:t>19/09/2023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87B66B-C201-474E-83BE-4EEE82A9C28B}" type="slidenum">
              <a:rPr lang="en-GB" smtClean="0"/>
              <a:t>‹#›</a:t>
            </a:fld>
            <a:endParaRPr lang="en-GB"/>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1087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3A1397-DDBE-4990-A86F-207B0B9A1F2C}" type="datetimeFigureOut">
              <a:rPr lang="en-GB" smtClean="0"/>
              <a:t>19/09/2023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337538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3A1397-DDBE-4990-A86F-207B0B9A1F2C}" type="datetimeFigureOut">
              <a:rPr lang="en-GB" smtClean="0"/>
              <a:t>19/09/2023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3493078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3A1397-DDBE-4990-A86F-207B0B9A1F2C}" type="datetimeFigureOut">
              <a:rPr lang="en-GB" smtClean="0"/>
              <a:t>19/09/2023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2915379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3A1397-DDBE-4990-A86F-207B0B9A1F2C}" type="datetimeFigureOut">
              <a:rPr lang="en-GB" smtClean="0"/>
              <a:t>19/09/2023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3732871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3A1397-DDBE-4990-A86F-207B0B9A1F2C}" type="datetimeFigureOut">
              <a:rPr lang="en-GB" smtClean="0"/>
              <a:t>19/09/2023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1585185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3A1397-DDBE-4990-A86F-207B0B9A1F2C}" type="datetimeFigureOut">
              <a:rPr lang="en-GB" smtClean="0"/>
              <a:t>19/09/2023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464562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7E3A1397-DDBE-4990-A86F-207B0B9A1F2C}" type="datetimeFigureOut">
              <a:rPr lang="en-GB" smtClean="0"/>
              <a:t>19/09/2023</a:t>
            </a:fld>
            <a:endParaRPr lang="en-GB"/>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GB"/>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0F87B66B-C201-474E-83BE-4EEE82A9C28B}" type="slidenum">
              <a:rPr lang="en-GB" smtClean="0"/>
              <a:t>‹#›</a:t>
            </a:fld>
            <a:endParaRPr lang="en-GB"/>
          </a:p>
        </p:txBody>
      </p:sp>
    </p:spTree>
    <p:extLst>
      <p:ext uri="{BB962C8B-B14F-4D97-AF65-F5344CB8AC3E}">
        <p14:creationId xmlns:p14="http://schemas.microsoft.com/office/powerpoint/2010/main" val="2463369788"/>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esktop.github.com/" TargetMode="External"/><Relationship Id="rId2" Type="http://schemas.openxmlformats.org/officeDocument/2006/relationships/hyperlink" Target="https://git-scm.com/download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learngitbranching.js.org/"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1F380-B7BC-952D-9C7F-6EC53C83BE68}"/>
              </a:ext>
            </a:extLst>
          </p:cNvPr>
          <p:cNvSpPr>
            <a:spLocks noGrp="1"/>
          </p:cNvSpPr>
          <p:nvPr>
            <p:ph type="ctrTitle"/>
          </p:nvPr>
        </p:nvSpPr>
        <p:spPr/>
        <p:txBody>
          <a:bodyPr>
            <a:normAutofit/>
          </a:bodyPr>
          <a:lstStyle/>
          <a:p>
            <a:r>
              <a:rPr lang="en-GB" sz="5200" dirty="0"/>
              <a:t>Statistics </a:t>
            </a:r>
            <a:br>
              <a:rPr lang="en-GB" sz="5200" dirty="0"/>
            </a:br>
            <a:r>
              <a:rPr lang="en-GB" sz="5200" dirty="0"/>
              <a:t>Development </a:t>
            </a:r>
            <a:br>
              <a:rPr lang="en-GB" sz="5200" dirty="0"/>
            </a:br>
            <a:r>
              <a:rPr lang="en-GB" sz="5200" dirty="0"/>
              <a:t>Workshop</a:t>
            </a:r>
            <a:br>
              <a:rPr lang="en-GB" sz="5200" dirty="0"/>
            </a:br>
            <a:br>
              <a:rPr lang="en-GB" dirty="0"/>
            </a:br>
            <a:r>
              <a:rPr lang="en-GB" dirty="0"/>
              <a:t>A quick intro to git</a:t>
            </a:r>
          </a:p>
        </p:txBody>
      </p:sp>
      <p:sp>
        <p:nvSpPr>
          <p:cNvPr id="3" name="Subtitle 2">
            <a:extLst>
              <a:ext uri="{FF2B5EF4-FFF2-40B4-BE49-F238E27FC236}">
                <a16:creationId xmlns:a16="http://schemas.microsoft.com/office/drawing/2014/main" id="{8265F0FA-EC23-999C-CDB1-F8649DC25EC9}"/>
              </a:ext>
            </a:extLst>
          </p:cNvPr>
          <p:cNvSpPr>
            <a:spLocks noGrp="1"/>
          </p:cNvSpPr>
          <p:nvPr>
            <p:ph type="subTitle" idx="1"/>
          </p:nvPr>
        </p:nvSpPr>
        <p:spPr/>
        <p:txBody>
          <a:bodyPr>
            <a:normAutofit lnSpcReduction="10000"/>
          </a:bodyPr>
          <a:lstStyle/>
          <a:p>
            <a:r>
              <a:rPr lang="en-GB" dirty="0">
                <a:solidFill>
                  <a:srgbClr val="FFFF00"/>
                </a:solidFill>
              </a:rPr>
              <a:t>Whilst everyone’s arriving, please could you go to the links below and download and install both git </a:t>
            </a:r>
            <a:r>
              <a:rPr lang="en-GB" i="1" dirty="0">
                <a:solidFill>
                  <a:srgbClr val="FFFF00"/>
                </a:solidFill>
              </a:rPr>
              <a:t>and</a:t>
            </a:r>
            <a:r>
              <a:rPr lang="en-GB" dirty="0">
                <a:solidFill>
                  <a:srgbClr val="FFFF00"/>
                </a:solidFill>
              </a:rPr>
              <a:t> GitHub desktop:</a:t>
            </a:r>
          </a:p>
          <a:p>
            <a:r>
              <a:rPr lang="en-GB" dirty="0">
                <a:solidFill>
                  <a:srgbClr val="00B0F0"/>
                </a:solidFill>
                <a:hlinkClick r:id="rId2">
                  <a:extLst>
                    <a:ext uri="{A12FA001-AC4F-418D-AE19-62706E023703}">
                      <ahyp:hlinkClr xmlns:ahyp="http://schemas.microsoft.com/office/drawing/2018/hyperlinkcolor" val="tx"/>
                    </a:ext>
                  </a:extLst>
                </a:hlinkClick>
              </a:rPr>
              <a:t>https://git-scm.com/downloads</a:t>
            </a:r>
            <a:r>
              <a:rPr lang="en-GB" dirty="0">
                <a:solidFill>
                  <a:srgbClr val="00B0F0"/>
                </a:solidFill>
              </a:rPr>
              <a:t> </a:t>
            </a:r>
          </a:p>
          <a:p>
            <a:r>
              <a:rPr lang="en-GB" dirty="0">
                <a:solidFill>
                  <a:srgbClr val="00B0F0"/>
                </a:solidFill>
                <a:hlinkClick r:id="rId3">
                  <a:extLst>
                    <a:ext uri="{A12FA001-AC4F-418D-AE19-62706E023703}">
                      <ahyp:hlinkClr xmlns:ahyp="http://schemas.microsoft.com/office/drawing/2018/hyperlinkcolor" val="tx"/>
                    </a:ext>
                  </a:extLst>
                </a:hlinkClick>
              </a:rPr>
              <a:t>https://desktop.github.com/</a:t>
            </a:r>
            <a:r>
              <a:rPr lang="en-GB" dirty="0">
                <a:solidFill>
                  <a:srgbClr val="00B0F0"/>
                </a:solidFill>
              </a:rPr>
              <a:t> </a:t>
            </a:r>
          </a:p>
        </p:txBody>
      </p:sp>
    </p:spTree>
    <p:extLst>
      <p:ext uri="{BB962C8B-B14F-4D97-AF65-F5344CB8AC3E}">
        <p14:creationId xmlns:p14="http://schemas.microsoft.com/office/powerpoint/2010/main" val="161412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F8EF-BECC-CB05-2042-8E1A2F6D1C1A}"/>
              </a:ext>
            </a:extLst>
          </p:cNvPr>
          <p:cNvSpPr>
            <a:spLocks noGrp="1"/>
          </p:cNvSpPr>
          <p:nvPr>
            <p:ph type="title"/>
          </p:nvPr>
        </p:nvSpPr>
        <p:spPr>
          <a:xfrm>
            <a:off x="643831" y="640080"/>
            <a:ext cx="3690425" cy="1325562"/>
          </a:xfrm>
        </p:spPr>
        <p:txBody>
          <a:bodyPr>
            <a:normAutofit/>
          </a:bodyPr>
          <a:lstStyle/>
          <a:p>
            <a:r>
              <a:rPr lang="en-GB" sz="3200" dirty="0"/>
              <a:t>Branches</a:t>
            </a:r>
          </a:p>
        </p:txBody>
      </p:sp>
      <p:sp>
        <p:nvSpPr>
          <p:cNvPr id="3" name="Content Placeholder 2">
            <a:extLst>
              <a:ext uri="{FF2B5EF4-FFF2-40B4-BE49-F238E27FC236}">
                <a16:creationId xmlns:a16="http://schemas.microsoft.com/office/drawing/2014/main" id="{476F0551-B6E7-9358-79EA-9B20DDC8DAF3}"/>
              </a:ext>
            </a:extLst>
          </p:cNvPr>
          <p:cNvSpPr>
            <a:spLocks noGrp="1"/>
          </p:cNvSpPr>
          <p:nvPr>
            <p:ph idx="1"/>
          </p:nvPr>
        </p:nvSpPr>
        <p:spPr>
          <a:xfrm>
            <a:off x="643831" y="1936955"/>
            <a:ext cx="3690425" cy="4243182"/>
          </a:xfrm>
        </p:spPr>
        <p:txBody>
          <a:bodyPr>
            <a:normAutofit/>
          </a:bodyPr>
          <a:lstStyle/>
          <a:p>
            <a:r>
              <a:rPr lang="en-GB" sz="1600" dirty="0"/>
              <a:t>Now try task 2 on branching</a:t>
            </a:r>
            <a:endParaRPr lang="en-GB" dirty="0"/>
          </a:p>
        </p:txBody>
      </p:sp>
      <p:pic>
        <p:nvPicPr>
          <p:cNvPr id="5" name="Picture 4">
            <a:extLst>
              <a:ext uri="{FF2B5EF4-FFF2-40B4-BE49-F238E27FC236}">
                <a16:creationId xmlns:a16="http://schemas.microsoft.com/office/drawing/2014/main" id="{685F5EBE-F77B-5283-ADF8-524FA77773C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654296" y="1241206"/>
            <a:ext cx="6155736" cy="4385847"/>
          </a:xfrm>
          <a:prstGeom prst="rect">
            <a:avLst/>
          </a:prstGeom>
        </p:spPr>
      </p:pic>
      <p:pic>
        <p:nvPicPr>
          <p:cNvPr id="7" name="Picture 6">
            <a:extLst>
              <a:ext uri="{FF2B5EF4-FFF2-40B4-BE49-F238E27FC236}">
                <a16:creationId xmlns:a16="http://schemas.microsoft.com/office/drawing/2014/main" id="{2BCF6774-B92C-7836-786A-79A8C0612D8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31719" y="3332304"/>
            <a:ext cx="3599897" cy="1917405"/>
          </a:xfrm>
          <a:prstGeom prst="rect">
            <a:avLst/>
          </a:prstGeom>
        </p:spPr>
      </p:pic>
    </p:spTree>
    <p:extLst>
      <p:ext uri="{BB962C8B-B14F-4D97-AF65-F5344CB8AC3E}">
        <p14:creationId xmlns:p14="http://schemas.microsoft.com/office/powerpoint/2010/main" val="359573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CBD3D-7DC6-9FDA-A7C0-B5891C73B033}"/>
              </a:ext>
            </a:extLst>
          </p:cNvPr>
          <p:cNvSpPr>
            <a:spLocks noGrp="1"/>
          </p:cNvSpPr>
          <p:nvPr>
            <p:ph type="title"/>
          </p:nvPr>
        </p:nvSpPr>
        <p:spPr/>
        <p:txBody>
          <a:bodyPr/>
          <a:lstStyle/>
          <a:p>
            <a:r>
              <a:rPr lang="en-GB" dirty="0"/>
              <a:t>git checkout </a:t>
            </a:r>
            <a:r>
              <a:rPr lang="en-GB" dirty="0" err="1"/>
              <a:t>branchname</a:t>
            </a:r>
            <a:endParaRPr lang="en-GB" dirty="0"/>
          </a:p>
        </p:txBody>
      </p:sp>
      <p:sp>
        <p:nvSpPr>
          <p:cNvPr id="3" name="Content Placeholder 2">
            <a:extLst>
              <a:ext uri="{FF2B5EF4-FFF2-40B4-BE49-F238E27FC236}">
                <a16:creationId xmlns:a16="http://schemas.microsoft.com/office/drawing/2014/main" id="{44E809A3-2317-C3E4-7289-A08C8F1C3609}"/>
              </a:ext>
            </a:extLst>
          </p:cNvPr>
          <p:cNvSpPr>
            <a:spLocks noGrp="1"/>
          </p:cNvSpPr>
          <p:nvPr>
            <p:ph idx="1"/>
          </p:nvPr>
        </p:nvSpPr>
        <p:spPr/>
        <p:txBody>
          <a:bodyPr>
            <a:normAutofit fontScale="85000" lnSpcReduction="20000"/>
          </a:bodyPr>
          <a:lstStyle/>
          <a:p>
            <a:r>
              <a:rPr lang="en-GB" dirty="0"/>
              <a:t>In git, we use branches to maintain parallel changes to files.</a:t>
            </a:r>
          </a:p>
          <a:p>
            <a:r>
              <a:rPr lang="en-GB" dirty="0"/>
              <a:t>This can be useful for example of two people are making independent changes to files at the same time</a:t>
            </a:r>
          </a:p>
          <a:p>
            <a:pPr lvl="1"/>
            <a:r>
              <a:rPr lang="en-GB" dirty="0"/>
              <a:t>One person can work on one branch on the other on another branch</a:t>
            </a:r>
          </a:p>
          <a:p>
            <a:pPr lvl="1"/>
            <a:r>
              <a:rPr lang="en-GB" dirty="0"/>
              <a:t>Usually the branch containing the most trustworthy copy of the files or code would be called </a:t>
            </a:r>
            <a:r>
              <a:rPr lang="en-GB" i="1" dirty="0"/>
              <a:t>main</a:t>
            </a:r>
          </a:p>
          <a:p>
            <a:r>
              <a:rPr lang="en-GB" dirty="0"/>
              <a:t>We can switch between branches using either:</a:t>
            </a:r>
          </a:p>
          <a:p>
            <a:pPr lvl="1"/>
            <a:r>
              <a:rPr lang="en-GB" dirty="0"/>
              <a:t>git checkout </a:t>
            </a:r>
            <a:r>
              <a:rPr lang="en-GB" dirty="0" err="1"/>
              <a:t>branchname</a:t>
            </a:r>
            <a:endParaRPr lang="en-GB" dirty="0"/>
          </a:p>
          <a:p>
            <a:pPr lvl="1"/>
            <a:r>
              <a:rPr lang="en-GB" dirty="0"/>
              <a:t>git switch </a:t>
            </a:r>
            <a:r>
              <a:rPr lang="en-GB" dirty="0" err="1"/>
              <a:t>branchname</a:t>
            </a:r>
            <a:endParaRPr lang="en-GB" dirty="0"/>
          </a:p>
          <a:p>
            <a:r>
              <a:rPr lang="en-GB" dirty="0"/>
              <a:t>Branch names should be meaningful and informative, for example:</a:t>
            </a:r>
          </a:p>
          <a:p>
            <a:pPr lvl="1"/>
            <a:r>
              <a:rPr lang="en-GB" dirty="0"/>
              <a:t>geography-fix</a:t>
            </a:r>
          </a:p>
          <a:p>
            <a:pPr lvl="1"/>
            <a:r>
              <a:rPr lang="en-GB" dirty="0"/>
              <a:t>data-update-2023</a:t>
            </a:r>
          </a:p>
          <a:p>
            <a:pPr lvl="1"/>
            <a:r>
              <a:rPr lang="en-GB" dirty="0"/>
              <a:t>adding-automated-</a:t>
            </a:r>
            <a:r>
              <a:rPr lang="en-GB" dirty="0" err="1"/>
              <a:t>qa</a:t>
            </a:r>
            <a:endParaRPr lang="en-GB" dirty="0"/>
          </a:p>
          <a:p>
            <a:r>
              <a:rPr lang="en-GB" dirty="0"/>
              <a:t>It’s best to keep branches short lived with just specific changes and not use ambiguous branch names like:</a:t>
            </a:r>
          </a:p>
          <a:p>
            <a:pPr lvl="1"/>
            <a:r>
              <a:rPr lang="en-GB" dirty="0" err="1"/>
              <a:t>richs</a:t>
            </a:r>
            <a:r>
              <a:rPr lang="en-GB" dirty="0"/>
              <a:t>-branch</a:t>
            </a:r>
          </a:p>
          <a:p>
            <a:pPr lvl="1"/>
            <a:r>
              <a:rPr lang="en-GB" dirty="0"/>
              <a:t>new-analysis</a:t>
            </a:r>
          </a:p>
          <a:p>
            <a:pPr lvl="1"/>
            <a:endParaRPr lang="en-GB" dirty="0"/>
          </a:p>
        </p:txBody>
      </p:sp>
    </p:spTree>
    <p:extLst>
      <p:ext uri="{BB962C8B-B14F-4D97-AF65-F5344CB8AC3E}">
        <p14:creationId xmlns:p14="http://schemas.microsoft.com/office/powerpoint/2010/main" val="1591528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F8EF-BECC-CB05-2042-8E1A2F6D1C1A}"/>
              </a:ext>
            </a:extLst>
          </p:cNvPr>
          <p:cNvSpPr>
            <a:spLocks noGrp="1"/>
          </p:cNvSpPr>
          <p:nvPr>
            <p:ph type="title"/>
          </p:nvPr>
        </p:nvSpPr>
        <p:spPr>
          <a:xfrm>
            <a:off x="643831" y="640080"/>
            <a:ext cx="3690425" cy="1325562"/>
          </a:xfrm>
        </p:spPr>
        <p:txBody>
          <a:bodyPr>
            <a:normAutofit/>
          </a:bodyPr>
          <a:lstStyle/>
          <a:p>
            <a:r>
              <a:rPr lang="en-GB" sz="3200" dirty="0"/>
              <a:t>Merging branches</a:t>
            </a:r>
          </a:p>
        </p:txBody>
      </p:sp>
      <p:sp>
        <p:nvSpPr>
          <p:cNvPr id="3" name="Content Placeholder 2">
            <a:extLst>
              <a:ext uri="{FF2B5EF4-FFF2-40B4-BE49-F238E27FC236}">
                <a16:creationId xmlns:a16="http://schemas.microsoft.com/office/drawing/2014/main" id="{476F0551-B6E7-9358-79EA-9B20DDC8DAF3}"/>
              </a:ext>
            </a:extLst>
          </p:cNvPr>
          <p:cNvSpPr>
            <a:spLocks noGrp="1"/>
          </p:cNvSpPr>
          <p:nvPr>
            <p:ph idx="1"/>
          </p:nvPr>
        </p:nvSpPr>
        <p:spPr>
          <a:xfrm>
            <a:off x="643831" y="1936955"/>
            <a:ext cx="3690425" cy="4243182"/>
          </a:xfrm>
        </p:spPr>
        <p:txBody>
          <a:bodyPr>
            <a:normAutofit/>
          </a:bodyPr>
          <a:lstStyle/>
          <a:p>
            <a:r>
              <a:rPr lang="en-GB" sz="1600" dirty="0"/>
              <a:t>Now try task 3 on merging branches</a:t>
            </a:r>
            <a:endParaRPr lang="en-GB" dirty="0"/>
          </a:p>
        </p:txBody>
      </p:sp>
      <p:pic>
        <p:nvPicPr>
          <p:cNvPr id="5" name="Picture 4">
            <a:extLst>
              <a:ext uri="{FF2B5EF4-FFF2-40B4-BE49-F238E27FC236}">
                <a16:creationId xmlns:a16="http://schemas.microsoft.com/office/drawing/2014/main" id="{685F5EBE-F77B-5283-ADF8-524FA77773C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654296" y="1267220"/>
            <a:ext cx="6155736" cy="4333818"/>
          </a:xfrm>
          <a:prstGeom prst="rect">
            <a:avLst/>
          </a:prstGeom>
        </p:spPr>
      </p:pic>
      <p:pic>
        <p:nvPicPr>
          <p:cNvPr id="7" name="Picture 6">
            <a:extLst>
              <a:ext uri="{FF2B5EF4-FFF2-40B4-BE49-F238E27FC236}">
                <a16:creationId xmlns:a16="http://schemas.microsoft.com/office/drawing/2014/main" id="{2BCF6774-B92C-7836-786A-79A8C0612D8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53771" y="3184869"/>
            <a:ext cx="3214014" cy="2416169"/>
          </a:xfrm>
          <a:prstGeom prst="rect">
            <a:avLst/>
          </a:prstGeom>
        </p:spPr>
      </p:pic>
    </p:spTree>
    <p:extLst>
      <p:ext uri="{BB962C8B-B14F-4D97-AF65-F5344CB8AC3E}">
        <p14:creationId xmlns:p14="http://schemas.microsoft.com/office/powerpoint/2010/main" val="1437412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CBD3D-7DC6-9FDA-A7C0-B5891C73B033}"/>
              </a:ext>
            </a:extLst>
          </p:cNvPr>
          <p:cNvSpPr>
            <a:spLocks noGrp="1"/>
          </p:cNvSpPr>
          <p:nvPr>
            <p:ph type="title"/>
          </p:nvPr>
        </p:nvSpPr>
        <p:spPr/>
        <p:txBody>
          <a:bodyPr/>
          <a:lstStyle/>
          <a:p>
            <a:r>
              <a:rPr lang="en-GB" dirty="0"/>
              <a:t>git merge </a:t>
            </a:r>
            <a:r>
              <a:rPr lang="en-GB" dirty="0" err="1"/>
              <a:t>branchname</a:t>
            </a:r>
            <a:endParaRPr lang="en-GB" dirty="0"/>
          </a:p>
        </p:txBody>
      </p:sp>
      <p:sp>
        <p:nvSpPr>
          <p:cNvPr id="3" name="Content Placeholder 2">
            <a:extLst>
              <a:ext uri="{FF2B5EF4-FFF2-40B4-BE49-F238E27FC236}">
                <a16:creationId xmlns:a16="http://schemas.microsoft.com/office/drawing/2014/main" id="{44E809A3-2317-C3E4-7289-A08C8F1C3609}"/>
              </a:ext>
            </a:extLst>
          </p:cNvPr>
          <p:cNvSpPr>
            <a:spLocks noGrp="1"/>
          </p:cNvSpPr>
          <p:nvPr>
            <p:ph idx="1"/>
          </p:nvPr>
        </p:nvSpPr>
        <p:spPr>
          <a:xfrm>
            <a:off x="1261872" y="1828800"/>
            <a:ext cx="5953575" cy="4351337"/>
          </a:xfrm>
        </p:spPr>
        <p:txBody>
          <a:bodyPr/>
          <a:lstStyle/>
          <a:p>
            <a:r>
              <a:rPr lang="en-GB" dirty="0"/>
              <a:t>When we’re finished with the changes to a set of files on a given branch, we’d then likely want to join those changes into the main branch (or potentially any another branch in a repository).</a:t>
            </a:r>
          </a:p>
          <a:p>
            <a:r>
              <a:rPr lang="en-GB" dirty="0"/>
              <a:t>The simplest wat to do this is with the command:</a:t>
            </a:r>
          </a:p>
          <a:p>
            <a:pPr lvl="1"/>
            <a:r>
              <a:rPr lang="en-GB" dirty="0"/>
              <a:t>git merge </a:t>
            </a:r>
            <a:r>
              <a:rPr lang="en-GB" dirty="0" err="1"/>
              <a:t>branchname</a:t>
            </a:r>
            <a:endParaRPr lang="en-GB" dirty="0"/>
          </a:p>
          <a:p>
            <a:r>
              <a:rPr lang="en-GB" dirty="0"/>
              <a:t>git merge creates a repository history that looks something like the diagram to the right.</a:t>
            </a:r>
          </a:p>
          <a:p>
            <a:pPr lvl="1"/>
            <a:endParaRPr lang="en-GB" dirty="0"/>
          </a:p>
        </p:txBody>
      </p:sp>
      <p:pic>
        <p:nvPicPr>
          <p:cNvPr id="4" name="Picture 3">
            <a:extLst>
              <a:ext uri="{FF2B5EF4-FFF2-40B4-BE49-F238E27FC236}">
                <a16:creationId xmlns:a16="http://schemas.microsoft.com/office/drawing/2014/main" id="{19FA9CD7-4E09-F1AA-8C59-160DFA19F0D2}"/>
              </a:ext>
            </a:extLst>
          </p:cNvPr>
          <p:cNvPicPr>
            <a:picLocks noChangeAspect="1"/>
          </p:cNvPicPr>
          <p:nvPr/>
        </p:nvPicPr>
        <p:blipFill rotWithShape="1">
          <a:blip r:embed="rId2">
            <a:extLst>
              <a:ext uri="{28A0092B-C50C-407E-A947-70E740481C1C}">
                <a14:useLocalDpi xmlns:a14="http://schemas.microsoft.com/office/drawing/2010/main" val="0"/>
              </a:ext>
            </a:extLst>
          </a:blip>
          <a:srcRect l="63619" t="9787" r="7999" b="4933"/>
          <a:stretch/>
        </p:blipFill>
        <p:spPr>
          <a:xfrm>
            <a:off x="8042317" y="21496"/>
            <a:ext cx="3231688" cy="6836504"/>
          </a:xfrm>
          <a:prstGeom prst="rect">
            <a:avLst/>
          </a:prstGeom>
        </p:spPr>
      </p:pic>
    </p:spTree>
    <p:extLst>
      <p:ext uri="{BB962C8B-B14F-4D97-AF65-F5344CB8AC3E}">
        <p14:creationId xmlns:p14="http://schemas.microsoft.com/office/powerpoint/2010/main" val="1544163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F8EF-BECC-CB05-2042-8E1A2F6D1C1A}"/>
              </a:ext>
            </a:extLst>
          </p:cNvPr>
          <p:cNvSpPr>
            <a:spLocks noGrp="1"/>
          </p:cNvSpPr>
          <p:nvPr>
            <p:ph type="title"/>
          </p:nvPr>
        </p:nvSpPr>
        <p:spPr>
          <a:xfrm>
            <a:off x="643831" y="640080"/>
            <a:ext cx="3690425" cy="1325562"/>
          </a:xfrm>
        </p:spPr>
        <p:txBody>
          <a:bodyPr>
            <a:normAutofit/>
          </a:bodyPr>
          <a:lstStyle/>
          <a:p>
            <a:r>
              <a:rPr lang="en-GB" sz="3200" dirty="0"/>
              <a:t>Rebasing branches</a:t>
            </a:r>
          </a:p>
        </p:txBody>
      </p:sp>
      <p:sp>
        <p:nvSpPr>
          <p:cNvPr id="3" name="Content Placeholder 2">
            <a:extLst>
              <a:ext uri="{FF2B5EF4-FFF2-40B4-BE49-F238E27FC236}">
                <a16:creationId xmlns:a16="http://schemas.microsoft.com/office/drawing/2014/main" id="{476F0551-B6E7-9358-79EA-9B20DDC8DAF3}"/>
              </a:ext>
            </a:extLst>
          </p:cNvPr>
          <p:cNvSpPr>
            <a:spLocks noGrp="1"/>
          </p:cNvSpPr>
          <p:nvPr>
            <p:ph idx="1"/>
          </p:nvPr>
        </p:nvSpPr>
        <p:spPr>
          <a:xfrm>
            <a:off x="643831" y="1936955"/>
            <a:ext cx="3690425" cy="4243182"/>
          </a:xfrm>
        </p:spPr>
        <p:txBody>
          <a:bodyPr>
            <a:normAutofit/>
          </a:bodyPr>
          <a:lstStyle/>
          <a:p>
            <a:r>
              <a:rPr lang="en-GB" sz="1600" dirty="0"/>
              <a:t>Now try task 4 on rebasing branches</a:t>
            </a:r>
            <a:endParaRPr lang="en-GB" dirty="0"/>
          </a:p>
        </p:txBody>
      </p:sp>
      <p:pic>
        <p:nvPicPr>
          <p:cNvPr id="5" name="Picture 4">
            <a:extLst>
              <a:ext uri="{FF2B5EF4-FFF2-40B4-BE49-F238E27FC236}">
                <a16:creationId xmlns:a16="http://schemas.microsoft.com/office/drawing/2014/main" id="{685F5EBE-F77B-5283-ADF8-524FA77773C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74412" y="1267220"/>
            <a:ext cx="5915503" cy="4333818"/>
          </a:xfrm>
          <a:prstGeom prst="rect">
            <a:avLst/>
          </a:prstGeom>
        </p:spPr>
      </p:pic>
      <p:pic>
        <p:nvPicPr>
          <p:cNvPr id="7" name="Picture 6">
            <a:extLst>
              <a:ext uri="{FF2B5EF4-FFF2-40B4-BE49-F238E27FC236}">
                <a16:creationId xmlns:a16="http://schemas.microsoft.com/office/drawing/2014/main" id="{2BCF6774-B92C-7836-786A-79A8C0612D8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22231" y="3184869"/>
            <a:ext cx="3077094" cy="2416169"/>
          </a:xfrm>
          <a:prstGeom prst="rect">
            <a:avLst/>
          </a:prstGeom>
        </p:spPr>
      </p:pic>
    </p:spTree>
    <p:extLst>
      <p:ext uri="{BB962C8B-B14F-4D97-AF65-F5344CB8AC3E}">
        <p14:creationId xmlns:p14="http://schemas.microsoft.com/office/powerpoint/2010/main" val="843578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CBD3D-7DC6-9FDA-A7C0-B5891C73B033}"/>
              </a:ext>
            </a:extLst>
          </p:cNvPr>
          <p:cNvSpPr>
            <a:spLocks noGrp="1"/>
          </p:cNvSpPr>
          <p:nvPr>
            <p:ph type="title"/>
          </p:nvPr>
        </p:nvSpPr>
        <p:spPr>
          <a:xfrm>
            <a:off x="2599981" y="165253"/>
            <a:ext cx="5442335" cy="1526069"/>
          </a:xfrm>
        </p:spPr>
        <p:txBody>
          <a:bodyPr>
            <a:normAutofit/>
          </a:bodyPr>
          <a:lstStyle/>
          <a:p>
            <a:pPr algn="ctr"/>
            <a:r>
              <a:rPr lang="en-GB" dirty="0"/>
              <a:t>rebase vs merge</a:t>
            </a:r>
          </a:p>
        </p:txBody>
      </p:sp>
      <p:sp>
        <p:nvSpPr>
          <p:cNvPr id="3" name="Content Placeholder 2">
            <a:extLst>
              <a:ext uri="{FF2B5EF4-FFF2-40B4-BE49-F238E27FC236}">
                <a16:creationId xmlns:a16="http://schemas.microsoft.com/office/drawing/2014/main" id="{44E809A3-2317-C3E4-7289-A08C8F1C3609}"/>
              </a:ext>
            </a:extLst>
          </p:cNvPr>
          <p:cNvSpPr>
            <a:spLocks noGrp="1"/>
          </p:cNvSpPr>
          <p:nvPr>
            <p:ph idx="1"/>
          </p:nvPr>
        </p:nvSpPr>
        <p:spPr>
          <a:xfrm>
            <a:off x="2699132" y="1883421"/>
            <a:ext cx="5122843" cy="4296716"/>
          </a:xfrm>
        </p:spPr>
        <p:txBody>
          <a:bodyPr/>
          <a:lstStyle/>
          <a:p>
            <a:r>
              <a:rPr lang="en-GB" dirty="0"/>
              <a:t>Rebase and merge both join two branches together, but result in a slightly different history tree.</a:t>
            </a:r>
          </a:p>
          <a:p>
            <a:pPr lvl="1"/>
            <a:r>
              <a:rPr lang="en-GB" dirty="0"/>
              <a:t>git rebase will create a linear path along the history</a:t>
            </a:r>
          </a:p>
          <a:p>
            <a:pPr lvl="1"/>
            <a:r>
              <a:rPr lang="en-GB" dirty="0"/>
              <a:t>git merge will leave the parallel paths in the history</a:t>
            </a:r>
          </a:p>
          <a:p>
            <a:r>
              <a:rPr lang="en-GB" dirty="0"/>
              <a:t>The main impact this can have is how you’ll handle undoing changes. With rebase you have a clearer lineage of what changes will be undone if you go back to a given commit.</a:t>
            </a:r>
          </a:p>
        </p:txBody>
      </p:sp>
      <p:pic>
        <p:nvPicPr>
          <p:cNvPr id="4" name="Picture 3">
            <a:extLst>
              <a:ext uri="{FF2B5EF4-FFF2-40B4-BE49-F238E27FC236}">
                <a16:creationId xmlns:a16="http://schemas.microsoft.com/office/drawing/2014/main" id="{19FA9CD7-4E09-F1AA-8C59-160DFA19F0D2}"/>
              </a:ext>
            </a:extLst>
          </p:cNvPr>
          <p:cNvPicPr>
            <a:picLocks noChangeAspect="1"/>
          </p:cNvPicPr>
          <p:nvPr/>
        </p:nvPicPr>
        <p:blipFill rotWithShape="1">
          <a:blip r:embed="rId2">
            <a:extLst>
              <a:ext uri="{28A0092B-C50C-407E-A947-70E740481C1C}">
                <a14:useLocalDpi xmlns:a14="http://schemas.microsoft.com/office/drawing/2010/main" val="0"/>
              </a:ext>
            </a:extLst>
          </a:blip>
          <a:srcRect l="63619" t="9787" r="7999" b="4933"/>
          <a:stretch/>
        </p:blipFill>
        <p:spPr>
          <a:xfrm>
            <a:off x="8042317" y="21496"/>
            <a:ext cx="3231688" cy="6836504"/>
          </a:xfrm>
          <a:prstGeom prst="rect">
            <a:avLst/>
          </a:prstGeom>
        </p:spPr>
      </p:pic>
      <p:pic>
        <p:nvPicPr>
          <p:cNvPr id="5" name="Picture 4">
            <a:extLst>
              <a:ext uri="{FF2B5EF4-FFF2-40B4-BE49-F238E27FC236}">
                <a16:creationId xmlns:a16="http://schemas.microsoft.com/office/drawing/2014/main" id="{7DC6286E-7EEE-E4AA-08C9-35F1103F1308}"/>
              </a:ext>
            </a:extLst>
          </p:cNvPr>
          <p:cNvPicPr>
            <a:picLocks noChangeAspect="1"/>
          </p:cNvPicPr>
          <p:nvPr/>
        </p:nvPicPr>
        <p:blipFill rotWithShape="1">
          <a:blip r:embed="rId3"/>
          <a:srcRect l="68692" t="11487" r="9394" b="6739"/>
          <a:stretch/>
        </p:blipFill>
        <p:spPr>
          <a:xfrm>
            <a:off x="0" y="-26846"/>
            <a:ext cx="2511846" cy="6863350"/>
          </a:xfrm>
          <a:prstGeom prst="rect">
            <a:avLst/>
          </a:prstGeom>
        </p:spPr>
      </p:pic>
    </p:spTree>
    <p:extLst>
      <p:ext uri="{BB962C8B-B14F-4D97-AF65-F5344CB8AC3E}">
        <p14:creationId xmlns:p14="http://schemas.microsoft.com/office/powerpoint/2010/main" val="3391762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822F5-14F8-04A7-9687-2A92683631C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021795C-3041-287E-53A7-9DFEBB69C084}"/>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565230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39B82-7EA9-5C9B-3542-132ED34C8B22}"/>
              </a:ext>
            </a:extLst>
          </p:cNvPr>
          <p:cNvSpPr>
            <a:spLocks noGrp="1"/>
          </p:cNvSpPr>
          <p:nvPr>
            <p:ph type="title"/>
          </p:nvPr>
        </p:nvSpPr>
        <p:spPr/>
        <p:txBody>
          <a:bodyPr/>
          <a:lstStyle/>
          <a:p>
            <a:r>
              <a:rPr lang="en-GB" dirty="0"/>
              <a:t>What is Azure Dev Ops?</a:t>
            </a:r>
          </a:p>
        </p:txBody>
      </p:sp>
      <p:sp>
        <p:nvSpPr>
          <p:cNvPr id="3" name="Content Placeholder 2">
            <a:extLst>
              <a:ext uri="{FF2B5EF4-FFF2-40B4-BE49-F238E27FC236}">
                <a16:creationId xmlns:a16="http://schemas.microsoft.com/office/drawing/2014/main" id="{230E8A6D-4AB3-E61B-8B61-D14F0175DDCC}"/>
              </a:ext>
            </a:extLst>
          </p:cNvPr>
          <p:cNvSpPr>
            <a:spLocks noGrp="1"/>
          </p:cNvSpPr>
          <p:nvPr>
            <p:ph idx="1"/>
          </p:nvPr>
        </p:nvSpPr>
        <p:spPr/>
        <p:txBody>
          <a:bodyPr>
            <a:normAutofit fontScale="92500" lnSpcReduction="20000"/>
          </a:bodyPr>
          <a:lstStyle/>
          <a:p>
            <a:r>
              <a:rPr lang="en-GB" dirty="0"/>
              <a:t>A place to manage projects involving code development, e.g.</a:t>
            </a:r>
          </a:p>
          <a:p>
            <a:pPr lvl="1"/>
            <a:r>
              <a:rPr lang="en-GB" dirty="0"/>
              <a:t>Reproducible analytical pipelines</a:t>
            </a:r>
          </a:p>
          <a:p>
            <a:pPr lvl="1"/>
            <a:r>
              <a:rPr lang="en-GB" dirty="0"/>
              <a:t>R-Shiny dashboards</a:t>
            </a:r>
          </a:p>
          <a:p>
            <a:r>
              <a:rPr lang="en-GB" dirty="0"/>
              <a:t>This includes:</a:t>
            </a:r>
          </a:p>
          <a:p>
            <a:pPr lvl="1"/>
            <a:r>
              <a:rPr lang="en-GB" dirty="0"/>
              <a:t>Team task/</a:t>
            </a:r>
            <a:r>
              <a:rPr lang="en-GB" dirty="0" err="1"/>
              <a:t>Kambam</a:t>
            </a:r>
            <a:r>
              <a:rPr lang="en-GB" dirty="0"/>
              <a:t> boards</a:t>
            </a:r>
          </a:p>
          <a:p>
            <a:pPr lvl="1"/>
            <a:r>
              <a:rPr lang="en-GB" dirty="0"/>
              <a:t>Remote repository storage</a:t>
            </a:r>
          </a:p>
          <a:p>
            <a:pPr lvl="1"/>
            <a:r>
              <a:rPr lang="en-GB" dirty="0"/>
              <a:t>Remote repository management – create branches, pull requests, change tracking, collaboration…</a:t>
            </a:r>
          </a:p>
          <a:p>
            <a:pPr lvl="1"/>
            <a:r>
              <a:rPr lang="en-GB" dirty="0"/>
              <a:t>Deployment pipelines (e.g. for deploying R-Shiny apps to </a:t>
            </a:r>
            <a:r>
              <a:rPr lang="en-GB" dirty="0" err="1"/>
              <a:t>rsconnect</a:t>
            </a:r>
            <a:r>
              <a:rPr lang="en-GB" dirty="0"/>
              <a:t>)</a:t>
            </a:r>
          </a:p>
          <a:p>
            <a:pPr lvl="1"/>
            <a:r>
              <a:rPr lang="en-GB" dirty="0"/>
              <a:t>Plenty more besides, but the above are probably the extent of what you’re likely to need</a:t>
            </a:r>
          </a:p>
          <a:p>
            <a:r>
              <a:rPr lang="en-GB" dirty="0"/>
              <a:t>The above has a lot of overlap with GitHub. The key benefit of Dev Ops over GitHub is that it’s private.</a:t>
            </a:r>
          </a:p>
          <a:p>
            <a:r>
              <a:rPr lang="en-GB" dirty="0"/>
              <a:t>The Statistics Development Team manages the Official Statistics Production project on Dev Ops where many of the department’s publication oriented repositories (i.e. RAP and dashboards) are kept. We can help you get set up and manage your repo.</a:t>
            </a:r>
          </a:p>
        </p:txBody>
      </p:sp>
    </p:spTree>
    <p:extLst>
      <p:ext uri="{BB962C8B-B14F-4D97-AF65-F5344CB8AC3E}">
        <p14:creationId xmlns:p14="http://schemas.microsoft.com/office/powerpoint/2010/main" val="2849779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F0FD769F-BDEE-4149-8C98-A92F1F8A1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033" name="Rectangle 1032">
            <a:extLst>
              <a:ext uri="{FF2B5EF4-FFF2-40B4-BE49-F238E27FC236}">
                <a16:creationId xmlns:a16="http://schemas.microsoft.com/office/drawing/2014/main" id="{DC00EF3B-797F-4060-9460-6EEF08B1B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6BDF09C9-80C5-19DB-A94E-F4BC5BC2629F}"/>
              </a:ext>
            </a:extLst>
          </p:cNvPr>
          <p:cNvSpPr>
            <a:spLocks noGrp="1"/>
          </p:cNvSpPr>
          <p:nvPr>
            <p:ph type="title"/>
          </p:nvPr>
        </p:nvSpPr>
        <p:spPr>
          <a:xfrm>
            <a:off x="8318090" y="758952"/>
            <a:ext cx="2715353" cy="4041648"/>
          </a:xfrm>
        </p:spPr>
        <p:txBody>
          <a:bodyPr vert="horz" lIns="91440" tIns="45720" rIns="91440" bIns="45720" rtlCol="0" anchor="b">
            <a:normAutofit/>
          </a:bodyPr>
          <a:lstStyle/>
          <a:p>
            <a:pPr>
              <a:lnSpc>
                <a:spcPct val="85000"/>
              </a:lnSpc>
            </a:pPr>
            <a:r>
              <a:rPr lang="en-US" sz="3800"/>
              <a:t>Interactive session on Dev Ops…</a:t>
            </a:r>
          </a:p>
        </p:txBody>
      </p:sp>
      <p:sp>
        <p:nvSpPr>
          <p:cNvPr id="1035" name="Rectangle 1034">
            <a:extLst>
              <a:ext uri="{FF2B5EF4-FFF2-40B4-BE49-F238E27FC236}">
                <a16:creationId xmlns:a16="http://schemas.microsoft.com/office/drawing/2014/main" id="{AD1D8824-ADDE-4D07-8C6A-A88D1A27A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585E2A1D-7C20-24CC-1405-B4D2D47A50B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44183" y="1422862"/>
            <a:ext cx="6616823" cy="4003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565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B9A98-6151-2923-4C62-FE106DBBCDA0}"/>
              </a:ext>
            </a:extLst>
          </p:cNvPr>
          <p:cNvSpPr>
            <a:spLocks noGrp="1"/>
          </p:cNvSpPr>
          <p:nvPr>
            <p:ph type="title"/>
          </p:nvPr>
        </p:nvSpPr>
        <p:spPr/>
        <p:txBody>
          <a:bodyPr/>
          <a:lstStyle/>
          <a:p>
            <a:r>
              <a:rPr lang="en-GB" dirty="0"/>
              <a:t>Git basic concepts</a:t>
            </a:r>
          </a:p>
        </p:txBody>
      </p:sp>
      <p:sp>
        <p:nvSpPr>
          <p:cNvPr id="3" name="Content Placeholder 2">
            <a:extLst>
              <a:ext uri="{FF2B5EF4-FFF2-40B4-BE49-F238E27FC236}">
                <a16:creationId xmlns:a16="http://schemas.microsoft.com/office/drawing/2014/main" id="{D9102869-1947-3A8B-FE41-50754E81197C}"/>
              </a:ext>
            </a:extLst>
          </p:cNvPr>
          <p:cNvSpPr>
            <a:spLocks noGrp="1"/>
          </p:cNvSpPr>
          <p:nvPr>
            <p:ph idx="1"/>
          </p:nvPr>
        </p:nvSpPr>
        <p:spPr/>
        <p:txBody>
          <a:bodyPr>
            <a:normAutofit fontScale="92500" lnSpcReduction="20000"/>
          </a:bodyPr>
          <a:lstStyle/>
          <a:p>
            <a:r>
              <a:rPr lang="en-GB" dirty="0"/>
              <a:t>A repository can be created locally (i.e. on your laptop or desktop) or remotely (on GitHub or Dev Ops).</a:t>
            </a:r>
          </a:p>
          <a:p>
            <a:pPr lvl="1"/>
            <a:r>
              <a:rPr lang="en-GB" dirty="0"/>
              <a:t>Most of the work you do on a repository, i.e. developing your code, will be done within the </a:t>
            </a:r>
            <a:r>
              <a:rPr lang="en-GB" b="1" dirty="0"/>
              <a:t>local</a:t>
            </a:r>
            <a:r>
              <a:rPr lang="en-GB" dirty="0"/>
              <a:t> copy.</a:t>
            </a:r>
          </a:p>
          <a:p>
            <a:pPr lvl="1"/>
            <a:r>
              <a:rPr lang="en-GB" dirty="0"/>
              <a:t>The </a:t>
            </a:r>
            <a:r>
              <a:rPr lang="en-GB" b="1" dirty="0"/>
              <a:t>remote</a:t>
            </a:r>
            <a:r>
              <a:rPr lang="en-GB" dirty="0"/>
              <a:t> repo is effectively your reliable back-up of your code and somewhere where collaborators can view and get access your code.</a:t>
            </a:r>
          </a:p>
          <a:p>
            <a:pPr lvl="1"/>
            <a:r>
              <a:rPr lang="en-GB" dirty="0"/>
              <a:t>You’re only going to have a single </a:t>
            </a:r>
            <a:r>
              <a:rPr lang="en-GB" b="1" dirty="0"/>
              <a:t>remote</a:t>
            </a:r>
            <a:r>
              <a:rPr lang="en-GB" dirty="0"/>
              <a:t> copy of the repo, but you (and collaborators) can have multiple </a:t>
            </a:r>
            <a:r>
              <a:rPr lang="en-GB" b="1" dirty="0"/>
              <a:t>local</a:t>
            </a:r>
            <a:r>
              <a:rPr lang="en-GB" dirty="0"/>
              <a:t> copies.</a:t>
            </a:r>
          </a:p>
          <a:p>
            <a:pPr lvl="1"/>
            <a:r>
              <a:rPr lang="en-GB" dirty="0"/>
              <a:t>Syncing back and forth between the </a:t>
            </a:r>
            <a:r>
              <a:rPr lang="en-GB" b="1" dirty="0"/>
              <a:t>remote</a:t>
            </a:r>
            <a:r>
              <a:rPr lang="en-GB" dirty="0"/>
              <a:t> and </a:t>
            </a:r>
            <a:r>
              <a:rPr lang="en-GB" b="1" dirty="0"/>
              <a:t>local</a:t>
            </a:r>
            <a:r>
              <a:rPr lang="en-GB" dirty="0"/>
              <a:t> copies of a repo is done by </a:t>
            </a:r>
            <a:r>
              <a:rPr lang="en-GB" b="1" dirty="0"/>
              <a:t>Pushing </a:t>
            </a:r>
            <a:r>
              <a:rPr lang="en-GB" dirty="0"/>
              <a:t>(local to remote) and </a:t>
            </a:r>
            <a:r>
              <a:rPr lang="en-GB" b="1" dirty="0"/>
              <a:t>Pulling</a:t>
            </a:r>
            <a:r>
              <a:rPr lang="en-GB" dirty="0"/>
              <a:t> (remote to local).</a:t>
            </a:r>
          </a:p>
          <a:p>
            <a:r>
              <a:rPr lang="en-GB" dirty="0"/>
              <a:t>Recording the changes in your repo is performed using </a:t>
            </a:r>
            <a:r>
              <a:rPr lang="en-GB" b="1" dirty="0"/>
              <a:t>commits.</a:t>
            </a:r>
          </a:p>
          <a:p>
            <a:pPr lvl="1"/>
            <a:r>
              <a:rPr lang="en-GB" b="1" dirty="0"/>
              <a:t>Commits</a:t>
            </a:r>
            <a:r>
              <a:rPr lang="en-GB" dirty="0"/>
              <a:t> record the current state of the repo to log files.</a:t>
            </a:r>
          </a:p>
          <a:p>
            <a:pPr lvl="1"/>
            <a:r>
              <a:rPr lang="en-GB" b="1" dirty="0"/>
              <a:t>Commits </a:t>
            </a:r>
            <a:r>
              <a:rPr lang="en-GB" dirty="0"/>
              <a:t>should be made regularly (think of them as being like saving a file in Word – once saved, you’re less likely to lose your progress).</a:t>
            </a:r>
          </a:p>
          <a:p>
            <a:pPr lvl="1"/>
            <a:r>
              <a:rPr lang="en-GB" b="1" dirty="0"/>
              <a:t>Commits</a:t>
            </a:r>
            <a:r>
              <a:rPr lang="en-GB" dirty="0"/>
              <a:t> by themselves </a:t>
            </a:r>
            <a:r>
              <a:rPr lang="en-GB" i="1" dirty="0"/>
              <a:t>do not</a:t>
            </a:r>
            <a:r>
              <a:rPr lang="en-GB" dirty="0"/>
              <a:t> log changes to the remote or other local repos, only the on that you’re working on.</a:t>
            </a:r>
          </a:p>
          <a:p>
            <a:pPr lvl="1"/>
            <a:r>
              <a:rPr lang="en-GB" dirty="0"/>
              <a:t>After making a </a:t>
            </a:r>
            <a:r>
              <a:rPr lang="en-GB" b="1" dirty="0"/>
              <a:t>commit</a:t>
            </a:r>
            <a:r>
              <a:rPr lang="en-GB" dirty="0"/>
              <a:t>, it’s often worth making a Push to the remote so everything’s backed up.</a:t>
            </a:r>
          </a:p>
          <a:p>
            <a:pPr lvl="1"/>
            <a:r>
              <a:rPr lang="en-GB" dirty="0"/>
              <a:t>You can undo changes by </a:t>
            </a:r>
            <a:r>
              <a:rPr lang="en-GB" dirty="0" err="1"/>
              <a:t>reseting</a:t>
            </a:r>
            <a:r>
              <a:rPr lang="en-GB" dirty="0"/>
              <a:t> to older </a:t>
            </a:r>
            <a:r>
              <a:rPr lang="en-GB" b="1" dirty="0"/>
              <a:t>commits</a:t>
            </a:r>
            <a:r>
              <a:rPr lang="en-GB" dirty="0"/>
              <a:t>.</a:t>
            </a:r>
          </a:p>
          <a:p>
            <a:pPr lvl="1"/>
            <a:endParaRPr lang="en-GB" dirty="0"/>
          </a:p>
          <a:p>
            <a:endParaRPr lang="en-GB" dirty="0"/>
          </a:p>
        </p:txBody>
      </p:sp>
    </p:spTree>
    <p:extLst>
      <p:ext uri="{BB962C8B-B14F-4D97-AF65-F5344CB8AC3E}">
        <p14:creationId xmlns:p14="http://schemas.microsoft.com/office/powerpoint/2010/main" val="3408809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FFC0C-75B9-F1D8-7F37-DF17A0C915C0}"/>
              </a:ext>
            </a:extLst>
          </p:cNvPr>
          <p:cNvSpPr>
            <a:spLocks noGrp="1"/>
          </p:cNvSpPr>
          <p:nvPr>
            <p:ph type="title"/>
          </p:nvPr>
        </p:nvSpPr>
        <p:spPr/>
        <p:txBody>
          <a:bodyPr/>
          <a:lstStyle/>
          <a:p>
            <a:r>
              <a:rPr lang="en-GB" dirty="0"/>
              <a:t>Intros</a:t>
            </a:r>
          </a:p>
        </p:txBody>
      </p:sp>
      <p:sp>
        <p:nvSpPr>
          <p:cNvPr id="3" name="Content Placeholder 2">
            <a:extLst>
              <a:ext uri="{FF2B5EF4-FFF2-40B4-BE49-F238E27FC236}">
                <a16:creationId xmlns:a16="http://schemas.microsoft.com/office/drawing/2014/main" id="{4930FBD0-31AF-8FE7-DC2D-4B3BD356AA19}"/>
              </a:ext>
            </a:extLst>
          </p:cNvPr>
          <p:cNvSpPr>
            <a:spLocks noGrp="1"/>
          </p:cNvSpPr>
          <p:nvPr>
            <p:ph idx="1"/>
          </p:nvPr>
        </p:nvSpPr>
        <p:spPr/>
        <p:txBody>
          <a:bodyPr>
            <a:normAutofit/>
          </a:bodyPr>
          <a:lstStyle/>
          <a:p>
            <a:r>
              <a:rPr lang="en-GB" sz="6400" dirty="0"/>
              <a:t>Who are we?</a:t>
            </a:r>
          </a:p>
          <a:p>
            <a:r>
              <a:rPr lang="en-GB" sz="6400" dirty="0"/>
              <a:t>Who are you?</a:t>
            </a:r>
          </a:p>
        </p:txBody>
      </p:sp>
    </p:spTree>
    <p:extLst>
      <p:ext uri="{BB962C8B-B14F-4D97-AF65-F5344CB8AC3E}">
        <p14:creationId xmlns:p14="http://schemas.microsoft.com/office/powerpoint/2010/main" val="3561758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11BA7-F591-20D1-EC9E-57C67251B6A2}"/>
              </a:ext>
            </a:extLst>
          </p:cNvPr>
          <p:cNvSpPr>
            <a:spLocks noGrp="1"/>
          </p:cNvSpPr>
          <p:nvPr>
            <p:ph type="title"/>
          </p:nvPr>
        </p:nvSpPr>
        <p:spPr/>
        <p:txBody>
          <a:bodyPr/>
          <a:lstStyle/>
          <a:p>
            <a:r>
              <a:rPr lang="en-GB" dirty="0"/>
              <a:t>How to work with git</a:t>
            </a:r>
          </a:p>
        </p:txBody>
      </p:sp>
      <p:sp>
        <p:nvSpPr>
          <p:cNvPr id="3" name="Content Placeholder 2">
            <a:extLst>
              <a:ext uri="{FF2B5EF4-FFF2-40B4-BE49-F238E27FC236}">
                <a16:creationId xmlns:a16="http://schemas.microsoft.com/office/drawing/2014/main" id="{2B695AAE-60D2-925A-54AB-8A450E57F129}"/>
              </a:ext>
            </a:extLst>
          </p:cNvPr>
          <p:cNvSpPr>
            <a:spLocks noGrp="1"/>
          </p:cNvSpPr>
          <p:nvPr>
            <p:ph idx="1"/>
          </p:nvPr>
        </p:nvSpPr>
        <p:spPr/>
        <p:txBody>
          <a:bodyPr/>
          <a:lstStyle/>
          <a:p>
            <a:r>
              <a:rPr lang="en-GB" dirty="0"/>
              <a:t>You’ll likely have two main ways you might work with git on your DfE laptop:</a:t>
            </a:r>
          </a:p>
          <a:p>
            <a:pPr lvl="1"/>
            <a:r>
              <a:rPr lang="en-GB" dirty="0"/>
              <a:t>Git BASH terminal:</a:t>
            </a:r>
          </a:p>
          <a:p>
            <a:pPr lvl="2"/>
            <a:r>
              <a:rPr lang="en-GB" dirty="0"/>
              <a:t>text driven</a:t>
            </a:r>
          </a:p>
          <a:p>
            <a:pPr lvl="2"/>
            <a:r>
              <a:rPr lang="en-GB" dirty="0"/>
              <a:t>Offers the full range of git commands</a:t>
            </a:r>
          </a:p>
          <a:p>
            <a:pPr lvl="1"/>
            <a:r>
              <a:rPr lang="en-GB" dirty="0"/>
              <a:t>R-Studio git interface</a:t>
            </a:r>
          </a:p>
          <a:p>
            <a:pPr lvl="2"/>
            <a:r>
              <a:rPr lang="en-GB" dirty="0"/>
              <a:t>graphical user interface</a:t>
            </a:r>
          </a:p>
          <a:p>
            <a:pPr lvl="2"/>
            <a:r>
              <a:rPr lang="en-GB" dirty="0"/>
              <a:t>Generally limited to commands around committing, pushing and pulling and viewing the history.</a:t>
            </a:r>
          </a:p>
        </p:txBody>
      </p:sp>
    </p:spTree>
    <p:extLst>
      <p:ext uri="{BB962C8B-B14F-4D97-AF65-F5344CB8AC3E}">
        <p14:creationId xmlns:p14="http://schemas.microsoft.com/office/powerpoint/2010/main" val="1830327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1DC89-E69D-6C7F-3D17-A950A45DB015}"/>
              </a:ext>
            </a:extLst>
          </p:cNvPr>
          <p:cNvSpPr>
            <a:spLocks noGrp="1"/>
          </p:cNvSpPr>
          <p:nvPr>
            <p:ph type="title"/>
          </p:nvPr>
        </p:nvSpPr>
        <p:spPr/>
        <p:txBody>
          <a:bodyPr/>
          <a:lstStyle/>
          <a:p>
            <a:r>
              <a:rPr lang="en-GB" dirty="0"/>
              <a:t>Start working with git</a:t>
            </a:r>
          </a:p>
        </p:txBody>
      </p:sp>
      <p:sp>
        <p:nvSpPr>
          <p:cNvPr id="3" name="Content Placeholder 2">
            <a:extLst>
              <a:ext uri="{FF2B5EF4-FFF2-40B4-BE49-F238E27FC236}">
                <a16:creationId xmlns:a16="http://schemas.microsoft.com/office/drawing/2014/main" id="{1133EE65-1383-3856-4034-0F8270D6284E}"/>
              </a:ext>
            </a:extLst>
          </p:cNvPr>
          <p:cNvSpPr>
            <a:spLocks noGrp="1"/>
          </p:cNvSpPr>
          <p:nvPr>
            <p:ph idx="1"/>
          </p:nvPr>
        </p:nvSpPr>
        <p:spPr/>
        <p:txBody>
          <a:bodyPr/>
          <a:lstStyle/>
          <a:p>
            <a:r>
              <a:rPr lang="en-GB" dirty="0"/>
              <a:t>Get in to working groups of about 3</a:t>
            </a:r>
          </a:p>
          <a:p>
            <a:r>
              <a:rPr lang="en-GB" dirty="0"/>
              <a:t>Go to the Setting up the repository section of the pdf and start working through the walkthrough…</a:t>
            </a:r>
          </a:p>
          <a:p>
            <a:r>
              <a:rPr lang="en-GB" dirty="0"/>
              <a:t>Ask questions!</a:t>
            </a:r>
          </a:p>
        </p:txBody>
      </p:sp>
    </p:spTree>
    <p:extLst>
      <p:ext uri="{BB962C8B-B14F-4D97-AF65-F5344CB8AC3E}">
        <p14:creationId xmlns:p14="http://schemas.microsoft.com/office/powerpoint/2010/main" val="1058510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FFCC9-0B72-4915-1B0B-966792DCBE59}"/>
              </a:ext>
            </a:extLst>
          </p:cNvPr>
          <p:cNvSpPr>
            <a:spLocks noGrp="1"/>
          </p:cNvSpPr>
          <p:nvPr>
            <p:ph type="title"/>
          </p:nvPr>
        </p:nvSpPr>
        <p:spPr/>
        <p:txBody>
          <a:bodyPr/>
          <a:lstStyle/>
          <a:p>
            <a:r>
              <a:rPr lang="en-GB" dirty="0"/>
              <a:t>Aims of this workshop</a:t>
            </a:r>
          </a:p>
        </p:txBody>
      </p:sp>
      <p:sp>
        <p:nvSpPr>
          <p:cNvPr id="3" name="Content Placeholder 2">
            <a:extLst>
              <a:ext uri="{FF2B5EF4-FFF2-40B4-BE49-F238E27FC236}">
                <a16:creationId xmlns:a16="http://schemas.microsoft.com/office/drawing/2014/main" id="{FA2BE003-036C-79C3-259B-5569D95C7E19}"/>
              </a:ext>
            </a:extLst>
          </p:cNvPr>
          <p:cNvSpPr>
            <a:spLocks noGrp="1"/>
          </p:cNvSpPr>
          <p:nvPr>
            <p:ph idx="1"/>
          </p:nvPr>
        </p:nvSpPr>
        <p:spPr/>
        <p:txBody>
          <a:bodyPr>
            <a:normAutofit/>
          </a:bodyPr>
          <a:lstStyle/>
          <a:p>
            <a:r>
              <a:rPr lang="en-GB" sz="3200" dirty="0"/>
              <a:t>A quick (and maybe fun) intro to using git:</a:t>
            </a:r>
          </a:p>
          <a:p>
            <a:pPr lvl="1"/>
            <a:r>
              <a:rPr lang="en-GB" sz="2800" dirty="0"/>
              <a:t>What is a repository?</a:t>
            </a:r>
          </a:p>
          <a:p>
            <a:pPr lvl="1"/>
            <a:r>
              <a:rPr lang="en-GB" sz="2800" dirty="0"/>
              <a:t>What’s the difference between local and remote repositories and git, GitHub and Dev Ops?</a:t>
            </a:r>
          </a:p>
          <a:p>
            <a:pPr lvl="1"/>
            <a:r>
              <a:rPr lang="en-GB" sz="2800" dirty="0"/>
              <a:t>Working with git</a:t>
            </a:r>
          </a:p>
          <a:p>
            <a:pPr lvl="2"/>
            <a:r>
              <a:rPr lang="en-GB" sz="2400" dirty="0"/>
              <a:t>Cloning a repository</a:t>
            </a:r>
          </a:p>
          <a:p>
            <a:pPr lvl="2"/>
            <a:r>
              <a:rPr lang="en-GB" sz="2400" dirty="0"/>
              <a:t>Staging and committing changes</a:t>
            </a:r>
          </a:p>
          <a:p>
            <a:pPr lvl="2"/>
            <a:r>
              <a:rPr lang="en-GB" sz="2400" dirty="0"/>
              <a:t>Branching and merging</a:t>
            </a:r>
          </a:p>
        </p:txBody>
      </p:sp>
    </p:spTree>
    <p:extLst>
      <p:ext uri="{BB962C8B-B14F-4D97-AF65-F5344CB8AC3E}">
        <p14:creationId xmlns:p14="http://schemas.microsoft.com/office/powerpoint/2010/main" val="304461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B293D-B603-DE94-CAEE-6BF7C72DA4D2}"/>
              </a:ext>
            </a:extLst>
          </p:cNvPr>
          <p:cNvSpPr>
            <a:spLocks noGrp="1"/>
          </p:cNvSpPr>
          <p:nvPr>
            <p:ph type="title"/>
          </p:nvPr>
        </p:nvSpPr>
        <p:spPr/>
        <p:txBody>
          <a:bodyPr/>
          <a:lstStyle/>
          <a:p>
            <a:r>
              <a:rPr lang="en-GB" dirty="0"/>
              <a:t>What are the key blockers to you using git?</a:t>
            </a:r>
          </a:p>
        </p:txBody>
      </p:sp>
      <p:sp>
        <p:nvSpPr>
          <p:cNvPr id="3" name="Content Placeholder 2">
            <a:extLst>
              <a:ext uri="{FF2B5EF4-FFF2-40B4-BE49-F238E27FC236}">
                <a16:creationId xmlns:a16="http://schemas.microsoft.com/office/drawing/2014/main" id="{D81F6B97-ECF7-8CD4-60B7-A2877F3168AD}"/>
              </a:ext>
            </a:extLst>
          </p:cNvPr>
          <p:cNvSpPr>
            <a:spLocks noGrp="1"/>
          </p:cNvSpPr>
          <p:nvPr>
            <p:ph idx="1"/>
          </p:nvPr>
        </p:nvSpPr>
        <p:spPr/>
        <p:txBody>
          <a:bodyPr/>
          <a:lstStyle/>
          <a:p>
            <a:r>
              <a:rPr lang="en-GB" dirty="0"/>
              <a:t>Team or personal expertise/knowledge/capability</a:t>
            </a:r>
          </a:p>
          <a:p>
            <a:r>
              <a:rPr lang="en-GB" dirty="0"/>
              <a:t>Not enough support in the department</a:t>
            </a:r>
          </a:p>
          <a:p>
            <a:r>
              <a:rPr lang="en-GB" dirty="0"/>
              <a:t>Challenges in setting it (and RStudio) up on work machines</a:t>
            </a:r>
          </a:p>
          <a:p>
            <a:r>
              <a:rPr lang="en-GB" dirty="0"/>
              <a:t>Don’t see how it benefits us compared to what we already do just on shared drives</a:t>
            </a:r>
          </a:p>
          <a:p>
            <a:r>
              <a:rPr lang="en-GB" dirty="0"/>
              <a:t>Just don’t get the concept!</a:t>
            </a:r>
          </a:p>
          <a:p>
            <a:r>
              <a:rPr lang="en-GB" dirty="0"/>
              <a:t>Overwhelmed by too much to learn alongside R and SQL learning.</a:t>
            </a:r>
          </a:p>
        </p:txBody>
      </p:sp>
    </p:spTree>
    <p:extLst>
      <p:ext uri="{BB962C8B-B14F-4D97-AF65-F5344CB8AC3E}">
        <p14:creationId xmlns:p14="http://schemas.microsoft.com/office/powerpoint/2010/main" val="386234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BF5C6-296C-82A2-BF5C-DA8B3C71438C}"/>
              </a:ext>
            </a:extLst>
          </p:cNvPr>
          <p:cNvSpPr>
            <a:spLocks noGrp="1"/>
          </p:cNvSpPr>
          <p:nvPr>
            <p:ph type="title"/>
          </p:nvPr>
        </p:nvSpPr>
        <p:spPr/>
        <p:txBody>
          <a:bodyPr/>
          <a:lstStyle/>
          <a:p>
            <a:r>
              <a:rPr lang="en-GB" dirty="0"/>
              <a:t>What is git?</a:t>
            </a:r>
          </a:p>
        </p:txBody>
      </p:sp>
      <p:sp>
        <p:nvSpPr>
          <p:cNvPr id="3" name="Content Placeholder 2">
            <a:extLst>
              <a:ext uri="{FF2B5EF4-FFF2-40B4-BE49-F238E27FC236}">
                <a16:creationId xmlns:a16="http://schemas.microsoft.com/office/drawing/2014/main" id="{FDF9507C-5200-B177-C436-D96E54B43F25}"/>
              </a:ext>
            </a:extLst>
          </p:cNvPr>
          <p:cNvSpPr>
            <a:spLocks noGrp="1"/>
          </p:cNvSpPr>
          <p:nvPr>
            <p:ph idx="1"/>
          </p:nvPr>
        </p:nvSpPr>
        <p:spPr/>
        <p:txBody>
          <a:bodyPr>
            <a:normAutofit/>
          </a:bodyPr>
          <a:lstStyle/>
          <a:p>
            <a:r>
              <a:rPr lang="en-GB" sz="2800" dirty="0"/>
              <a:t>Git is a piece of software designed for version control, i.e.</a:t>
            </a:r>
          </a:p>
          <a:p>
            <a:pPr lvl="1"/>
            <a:r>
              <a:rPr lang="en-GB" sz="2400" dirty="0"/>
              <a:t>Tracking changes;</a:t>
            </a:r>
          </a:p>
          <a:p>
            <a:pPr lvl="1"/>
            <a:r>
              <a:rPr lang="en-GB" sz="2400" dirty="0"/>
              <a:t>Undoing changes;</a:t>
            </a:r>
          </a:p>
          <a:p>
            <a:pPr lvl="1"/>
            <a:r>
              <a:rPr lang="en-GB" sz="2400" dirty="0"/>
              <a:t>Maintaining parallel variants of code.</a:t>
            </a:r>
          </a:p>
          <a:p>
            <a:r>
              <a:rPr lang="en-GB" sz="2800" dirty="0"/>
              <a:t>Git works with repositories:</a:t>
            </a:r>
          </a:p>
          <a:p>
            <a:pPr lvl="1"/>
            <a:r>
              <a:rPr lang="en-GB" sz="2400" dirty="0"/>
              <a:t>A repository (or repo) is simply a folder containing all the version controlled files of a given project.</a:t>
            </a:r>
          </a:p>
          <a:p>
            <a:pPr lvl="1"/>
            <a:r>
              <a:rPr lang="en-GB" sz="2400" dirty="0"/>
              <a:t>It can have multiple sub-folders that will can also be tracked.</a:t>
            </a:r>
          </a:p>
          <a:p>
            <a:pPr marL="0" indent="0">
              <a:buNone/>
            </a:pPr>
            <a:endParaRPr lang="en-GB" dirty="0"/>
          </a:p>
        </p:txBody>
      </p:sp>
    </p:spTree>
    <p:extLst>
      <p:ext uri="{BB962C8B-B14F-4D97-AF65-F5344CB8AC3E}">
        <p14:creationId xmlns:p14="http://schemas.microsoft.com/office/powerpoint/2010/main" val="3343195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61190-701F-E4C9-7C75-DBC27263C8D6}"/>
              </a:ext>
            </a:extLst>
          </p:cNvPr>
          <p:cNvSpPr>
            <a:spLocks noGrp="1"/>
          </p:cNvSpPr>
          <p:nvPr>
            <p:ph type="title"/>
          </p:nvPr>
        </p:nvSpPr>
        <p:spPr/>
        <p:txBody>
          <a:bodyPr/>
          <a:lstStyle/>
          <a:p>
            <a:r>
              <a:rPr lang="en-GB" dirty="0"/>
              <a:t>And GitHub and Dev Ops…</a:t>
            </a:r>
          </a:p>
        </p:txBody>
      </p:sp>
      <p:sp>
        <p:nvSpPr>
          <p:cNvPr id="3" name="Content Placeholder 2">
            <a:extLst>
              <a:ext uri="{FF2B5EF4-FFF2-40B4-BE49-F238E27FC236}">
                <a16:creationId xmlns:a16="http://schemas.microsoft.com/office/drawing/2014/main" id="{B96484C4-7F43-9B7A-AA31-CA3786AE2CF1}"/>
              </a:ext>
            </a:extLst>
          </p:cNvPr>
          <p:cNvSpPr>
            <a:spLocks noGrp="1"/>
          </p:cNvSpPr>
          <p:nvPr>
            <p:ph idx="1"/>
          </p:nvPr>
        </p:nvSpPr>
        <p:spPr/>
        <p:txBody>
          <a:bodyPr>
            <a:noAutofit/>
          </a:bodyPr>
          <a:lstStyle/>
          <a:p>
            <a:r>
              <a:rPr lang="en-GB" sz="2000" dirty="0"/>
              <a:t>GitHub and Dev Ops provide a space to store and interact with a repository.</a:t>
            </a:r>
          </a:p>
          <a:p>
            <a:pPr lvl="1"/>
            <a:r>
              <a:rPr lang="en-GB" sz="1800" dirty="0"/>
              <a:t>View the files;</a:t>
            </a:r>
          </a:p>
          <a:p>
            <a:pPr lvl="1"/>
            <a:r>
              <a:rPr lang="en-GB" sz="1800" dirty="0"/>
              <a:t>View the history;</a:t>
            </a:r>
          </a:p>
          <a:p>
            <a:pPr lvl="1"/>
            <a:r>
              <a:rPr lang="en-GB" sz="1800" dirty="0"/>
              <a:t>Create and view different branches (variants) of the code;</a:t>
            </a:r>
          </a:p>
          <a:p>
            <a:pPr lvl="1"/>
            <a:r>
              <a:rPr lang="en-GB" sz="1800" dirty="0"/>
              <a:t>Management tools such as Issues logs (GitHub) or </a:t>
            </a:r>
            <a:r>
              <a:rPr lang="en-GB" sz="1800" dirty="0" err="1"/>
              <a:t>Kambam</a:t>
            </a:r>
            <a:r>
              <a:rPr lang="en-GB" sz="1800" dirty="0"/>
              <a:t> board (Dev Ops)</a:t>
            </a:r>
          </a:p>
          <a:p>
            <a:pPr lvl="1"/>
            <a:r>
              <a:rPr lang="en-GB" sz="1800" dirty="0"/>
              <a:t>Create pull requests, review code and get feedback from collaborators;</a:t>
            </a:r>
          </a:p>
          <a:p>
            <a:pPr lvl="1"/>
            <a:r>
              <a:rPr lang="en-GB" sz="1800" dirty="0"/>
              <a:t>Perform automated QA and deployment of code (e.g. sending a dashboard live).</a:t>
            </a:r>
          </a:p>
          <a:p>
            <a:r>
              <a:rPr lang="en-GB" sz="2000" dirty="0"/>
              <a:t>GitHub and Dev Ops are </a:t>
            </a:r>
            <a:r>
              <a:rPr lang="en-GB" sz="2000" b="1" i="1" dirty="0"/>
              <a:t>generally</a:t>
            </a:r>
            <a:r>
              <a:rPr lang="en-GB" sz="2000" dirty="0"/>
              <a:t> </a:t>
            </a:r>
            <a:r>
              <a:rPr lang="en-GB" sz="2000" b="1" i="1" dirty="0"/>
              <a:t>not</a:t>
            </a:r>
            <a:r>
              <a:rPr lang="en-GB" sz="2000" dirty="0"/>
              <a:t> a place to:</a:t>
            </a:r>
          </a:p>
          <a:p>
            <a:pPr lvl="1"/>
            <a:r>
              <a:rPr lang="en-GB" sz="1800" dirty="0"/>
              <a:t>Run your code;</a:t>
            </a:r>
          </a:p>
          <a:p>
            <a:pPr lvl="1"/>
            <a:r>
              <a:rPr lang="en-GB" sz="1800" dirty="0"/>
              <a:t>Edit your code (although there is some basic text editing functionality you can use).</a:t>
            </a:r>
          </a:p>
        </p:txBody>
      </p:sp>
    </p:spTree>
    <p:extLst>
      <p:ext uri="{BB962C8B-B14F-4D97-AF65-F5344CB8AC3E}">
        <p14:creationId xmlns:p14="http://schemas.microsoft.com/office/powerpoint/2010/main" val="2138845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18478-8B2B-2B4E-C6EF-83D98D12DD26}"/>
              </a:ext>
            </a:extLst>
          </p:cNvPr>
          <p:cNvSpPr>
            <a:spLocks noGrp="1"/>
          </p:cNvSpPr>
          <p:nvPr>
            <p:ph type="title"/>
          </p:nvPr>
        </p:nvSpPr>
        <p:spPr/>
        <p:txBody>
          <a:bodyPr/>
          <a:lstStyle/>
          <a:p>
            <a:r>
              <a:rPr lang="en-GB" dirty="0"/>
              <a:t>What are the key benefits of using git?</a:t>
            </a:r>
          </a:p>
        </p:txBody>
      </p:sp>
      <p:sp>
        <p:nvSpPr>
          <p:cNvPr id="3" name="Content Placeholder 2">
            <a:extLst>
              <a:ext uri="{FF2B5EF4-FFF2-40B4-BE49-F238E27FC236}">
                <a16:creationId xmlns:a16="http://schemas.microsoft.com/office/drawing/2014/main" id="{71EED93E-3635-15AD-86BA-2C5C16451EAC}"/>
              </a:ext>
            </a:extLst>
          </p:cNvPr>
          <p:cNvSpPr>
            <a:spLocks noGrp="1"/>
          </p:cNvSpPr>
          <p:nvPr>
            <p:ph idx="1"/>
          </p:nvPr>
        </p:nvSpPr>
        <p:spPr/>
        <p:txBody>
          <a:bodyPr>
            <a:normAutofit/>
          </a:bodyPr>
          <a:lstStyle/>
          <a:p>
            <a:r>
              <a:rPr lang="en-GB" sz="2000" dirty="0"/>
              <a:t>Collaboration</a:t>
            </a:r>
          </a:p>
          <a:p>
            <a:pPr lvl="1"/>
            <a:r>
              <a:rPr lang="en-GB" sz="1800" dirty="0"/>
              <a:t>Get support from team and wider community by easily sharing code (our team find it much easier to support you if we can just go and clone your repo…)</a:t>
            </a:r>
          </a:p>
          <a:p>
            <a:r>
              <a:rPr lang="en-GB" sz="2000" dirty="0"/>
              <a:t>Code QA via reviews and automated checks</a:t>
            </a:r>
          </a:p>
          <a:p>
            <a:r>
              <a:rPr lang="en-GB" sz="2000" dirty="0"/>
              <a:t>Continuity</a:t>
            </a:r>
          </a:p>
          <a:p>
            <a:r>
              <a:rPr lang="en-GB" sz="2000" dirty="0"/>
              <a:t>Can undo changes</a:t>
            </a:r>
          </a:p>
          <a:p>
            <a:r>
              <a:rPr lang="en-GB" sz="2000" dirty="0"/>
              <a:t>Can try different methodologies in a properly controlled way</a:t>
            </a:r>
          </a:p>
        </p:txBody>
      </p:sp>
    </p:spTree>
    <p:extLst>
      <p:ext uri="{BB962C8B-B14F-4D97-AF65-F5344CB8AC3E}">
        <p14:creationId xmlns:p14="http://schemas.microsoft.com/office/powerpoint/2010/main" val="2734365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F8EF-BECC-CB05-2042-8E1A2F6D1C1A}"/>
              </a:ext>
            </a:extLst>
          </p:cNvPr>
          <p:cNvSpPr>
            <a:spLocks noGrp="1"/>
          </p:cNvSpPr>
          <p:nvPr>
            <p:ph type="title"/>
          </p:nvPr>
        </p:nvSpPr>
        <p:spPr>
          <a:xfrm>
            <a:off x="643831" y="640080"/>
            <a:ext cx="3690425" cy="1325562"/>
          </a:xfrm>
        </p:spPr>
        <p:txBody>
          <a:bodyPr>
            <a:normAutofit/>
          </a:bodyPr>
          <a:lstStyle/>
          <a:p>
            <a:r>
              <a:rPr lang="en-GB" sz="3200"/>
              <a:t>Let’s play!</a:t>
            </a:r>
          </a:p>
        </p:txBody>
      </p:sp>
      <p:sp>
        <p:nvSpPr>
          <p:cNvPr id="3" name="Content Placeholder 2">
            <a:extLst>
              <a:ext uri="{FF2B5EF4-FFF2-40B4-BE49-F238E27FC236}">
                <a16:creationId xmlns:a16="http://schemas.microsoft.com/office/drawing/2014/main" id="{476F0551-B6E7-9358-79EA-9B20DDC8DAF3}"/>
              </a:ext>
            </a:extLst>
          </p:cNvPr>
          <p:cNvSpPr>
            <a:spLocks noGrp="1"/>
          </p:cNvSpPr>
          <p:nvPr>
            <p:ph idx="1"/>
          </p:nvPr>
        </p:nvSpPr>
        <p:spPr>
          <a:xfrm>
            <a:off x="643831" y="1936955"/>
            <a:ext cx="3690425" cy="4243182"/>
          </a:xfrm>
        </p:spPr>
        <p:txBody>
          <a:bodyPr>
            <a:normAutofit/>
          </a:bodyPr>
          <a:lstStyle/>
          <a:p>
            <a:r>
              <a:rPr lang="en-GB" sz="1600" dirty="0"/>
              <a:t>This is a </a:t>
            </a:r>
            <a:r>
              <a:rPr lang="en-GB" sz="1600" b="1" i="1" dirty="0"/>
              <a:t>live coding</a:t>
            </a:r>
            <a:r>
              <a:rPr lang="en-GB" sz="1600" dirty="0"/>
              <a:t> session, but we’re going to try and keep it as simple as possible…</a:t>
            </a:r>
          </a:p>
          <a:p>
            <a:pPr lvl="1"/>
            <a:r>
              <a:rPr lang="en-GB" dirty="0"/>
              <a:t>Go to </a:t>
            </a:r>
            <a:r>
              <a:rPr lang="en-GB" dirty="0">
                <a:hlinkClick r:id="rId2"/>
              </a:rPr>
              <a:t>https://learngitbranching.js.org/</a:t>
            </a:r>
            <a:r>
              <a:rPr lang="en-GB" dirty="0"/>
              <a:t> </a:t>
            </a:r>
          </a:p>
          <a:p>
            <a:pPr lvl="1"/>
            <a:r>
              <a:rPr lang="en-GB" dirty="0"/>
              <a:t>Try task 1 - </a:t>
            </a:r>
            <a:r>
              <a:rPr lang="en-GB" dirty="0" err="1"/>
              <a:t>commiting</a:t>
            </a:r>
            <a:r>
              <a:rPr lang="en-GB" dirty="0"/>
              <a:t>!</a:t>
            </a:r>
          </a:p>
        </p:txBody>
      </p:sp>
      <p:pic>
        <p:nvPicPr>
          <p:cNvPr id="5" name="Picture 4">
            <a:extLst>
              <a:ext uri="{FF2B5EF4-FFF2-40B4-BE49-F238E27FC236}">
                <a16:creationId xmlns:a16="http://schemas.microsoft.com/office/drawing/2014/main" id="{685F5EBE-F77B-5283-ADF8-524FA77773C4}"/>
              </a:ext>
            </a:extLst>
          </p:cNvPr>
          <p:cNvPicPr>
            <a:picLocks noChangeAspect="1"/>
          </p:cNvPicPr>
          <p:nvPr/>
        </p:nvPicPr>
        <p:blipFill>
          <a:blip r:embed="rId3"/>
          <a:stretch>
            <a:fillRect/>
          </a:stretch>
        </p:blipFill>
        <p:spPr>
          <a:xfrm>
            <a:off x="4654296" y="1010309"/>
            <a:ext cx="6155736" cy="4847642"/>
          </a:xfrm>
          <a:prstGeom prst="rect">
            <a:avLst/>
          </a:prstGeom>
        </p:spPr>
      </p:pic>
      <p:pic>
        <p:nvPicPr>
          <p:cNvPr id="7" name="Picture 6">
            <a:extLst>
              <a:ext uri="{FF2B5EF4-FFF2-40B4-BE49-F238E27FC236}">
                <a16:creationId xmlns:a16="http://schemas.microsoft.com/office/drawing/2014/main" id="{2BCF6774-B92C-7836-786A-79A8C0612D8B}"/>
              </a:ext>
            </a:extLst>
          </p:cNvPr>
          <p:cNvPicPr>
            <a:picLocks noChangeAspect="1"/>
          </p:cNvPicPr>
          <p:nvPr/>
        </p:nvPicPr>
        <p:blipFill>
          <a:blip r:embed="rId4"/>
          <a:stretch>
            <a:fillRect/>
          </a:stretch>
        </p:blipFill>
        <p:spPr>
          <a:xfrm>
            <a:off x="858512" y="3805339"/>
            <a:ext cx="3261062" cy="2587147"/>
          </a:xfrm>
          <a:prstGeom prst="rect">
            <a:avLst/>
          </a:prstGeom>
        </p:spPr>
      </p:pic>
    </p:spTree>
    <p:extLst>
      <p:ext uri="{BB962C8B-B14F-4D97-AF65-F5344CB8AC3E}">
        <p14:creationId xmlns:p14="http://schemas.microsoft.com/office/powerpoint/2010/main" val="916788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CBD3D-7DC6-9FDA-A7C0-B5891C73B033}"/>
              </a:ext>
            </a:extLst>
          </p:cNvPr>
          <p:cNvSpPr>
            <a:spLocks noGrp="1"/>
          </p:cNvSpPr>
          <p:nvPr>
            <p:ph type="title"/>
          </p:nvPr>
        </p:nvSpPr>
        <p:spPr/>
        <p:txBody>
          <a:bodyPr/>
          <a:lstStyle/>
          <a:p>
            <a:r>
              <a:rPr lang="en-GB" dirty="0"/>
              <a:t>git commit</a:t>
            </a:r>
          </a:p>
        </p:txBody>
      </p:sp>
      <p:sp>
        <p:nvSpPr>
          <p:cNvPr id="3" name="Content Placeholder 2">
            <a:extLst>
              <a:ext uri="{FF2B5EF4-FFF2-40B4-BE49-F238E27FC236}">
                <a16:creationId xmlns:a16="http://schemas.microsoft.com/office/drawing/2014/main" id="{44E809A3-2317-C3E4-7289-A08C8F1C3609}"/>
              </a:ext>
            </a:extLst>
          </p:cNvPr>
          <p:cNvSpPr>
            <a:spLocks noGrp="1"/>
          </p:cNvSpPr>
          <p:nvPr>
            <p:ph idx="1"/>
          </p:nvPr>
        </p:nvSpPr>
        <p:spPr/>
        <p:txBody>
          <a:bodyPr/>
          <a:lstStyle/>
          <a:p>
            <a:r>
              <a:rPr lang="en-GB" dirty="0"/>
              <a:t>The command git commit saves the progress of your work in a repo.</a:t>
            </a:r>
          </a:p>
          <a:p>
            <a:r>
              <a:rPr lang="en-GB" dirty="0"/>
              <a:t>In real life, you’ll need to include a commit message:</a:t>
            </a:r>
          </a:p>
          <a:p>
            <a:pPr lvl="1"/>
            <a:r>
              <a:rPr lang="en-GB" dirty="0"/>
              <a:t>git commit –m “I changed something”</a:t>
            </a:r>
          </a:p>
          <a:p>
            <a:r>
              <a:rPr lang="en-GB" dirty="0"/>
              <a:t>The message will act as a marker so that if you want to undo your changes to a given point in your save history, you know where to find it.</a:t>
            </a:r>
          </a:p>
          <a:p>
            <a:r>
              <a:rPr lang="en-GB" dirty="0"/>
              <a:t>Commit often (e.g. twice an hour), you can only revert changes to commits.</a:t>
            </a:r>
          </a:p>
        </p:txBody>
      </p:sp>
    </p:spTree>
    <p:extLst>
      <p:ext uri="{BB962C8B-B14F-4D97-AF65-F5344CB8AC3E}">
        <p14:creationId xmlns:p14="http://schemas.microsoft.com/office/powerpoint/2010/main" val="1368807082"/>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docProps/app.xml><?xml version="1.0" encoding="utf-8"?>
<Properties xmlns="http://schemas.openxmlformats.org/officeDocument/2006/extended-properties" xmlns:vt="http://schemas.openxmlformats.org/officeDocument/2006/docPropsVTypes">
  <Template>TM03457515[[fn=View]]</Template>
  <TotalTime>168</TotalTime>
  <Words>1317</Words>
  <Application>Microsoft Office PowerPoint</Application>
  <PresentationFormat>Widescreen</PresentationFormat>
  <Paragraphs>126</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Schoolbook</vt:lpstr>
      <vt:lpstr>Wingdings 2</vt:lpstr>
      <vt:lpstr>View</vt:lpstr>
      <vt:lpstr>Statistics  Development  Workshop  A quick intro to git</vt:lpstr>
      <vt:lpstr>Intros</vt:lpstr>
      <vt:lpstr>Aims of this workshop</vt:lpstr>
      <vt:lpstr>What are the key blockers to you using git?</vt:lpstr>
      <vt:lpstr>What is git?</vt:lpstr>
      <vt:lpstr>And GitHub and Dev Ops…</vt:lpstr>
      <vt:lpstr>What are the key benefits of using git?</vt:lpstr>
      <vt:lpstr>Let’s play!</vt:lpstr>
      <vt:lpstr>git commit</vt:lpstr>
      <vt:lpstr>Branches</vt:lpstr>
      <vt:lpstr>git checkout branchname</vt:lpstr>
      <vt:lpstr>Merging branches</vt:lpstr>
      <vt:lpstr>git merge branchname</vt:lpstr>
      <vt:lpstr>Rebasing branches</vt:lpstr>
      <vt:lpstr>rebase vs merge</vt:lpstr>
      <vt:lpstr>PowerPoint Presentation</vt:lpstr>
      <vt:lpstr>What is Azure Dev Ops?</vt:lpstr>
      <vt:lpstr>Interactive session on Dev Ops…</vt:lpstr>
      <vt:lpstr>Git basic concepts</vt:lpstr>
      <vt:lpstr>How to work with git</vt:lpstr>
      <vt:lpstr>Start working with git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Development Workshop Introduction to using git</dc:title>
  <dc:creator>BIELBY, Richard</dc:creator>
  <cp:lastModifiedBy>BIELBY, Richard</cp:lastModifiedBy>
  <cp:revision>6</cp:revision>
  <dcterms:created xsi:type="dcterms:W3CDTF">2022-09-16T07:27:30Z</dcterms:created>
  <dcterms:modified xsi:type="dcterms:W3CDTF">2023-09-19T15:06:32Z</dcterms:modified>
</cp:coreProperties>
</file>