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2" r:id="rId4"/>
    <p:sldId id="268" r:id="rId5"/>
    <p:sldId id="271" r:id="rId6"/>
    <p:sldId id="273" r:id="rId7"/>
    <p:sldId id="269" r:id="rId8"/>
    <p:sldId id="270" r:id="rId9"/>
    <p:sldId id="275" r:id="rId10"/>
    <p:sldId id="261" r:id="rId11"/>
    <p:sldId id="276"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72"/>
            <p14:sldId id="268"/>
            <p14:sldId id="271"/>
            <p14:sldId id="273"/>
            <p14:sldId id="269"/>
            <p14:sldId id="270"/>
            <p14:sldId id="275"/>
          </p14:sldIdLst>
        </p14:section>
        <p14:section name="Getting set up" id="{DB08BAA9-0D66-49AE-8CD1-F21BFB1D8F82}">
          <p14:sldIdLst>
            <p14:sldId id="261"/>
            <p14:sldId id="276"/>
          </p14:sldIdLst>
        </p14:section>
        <p14:section name="R studio" id="{9FE46D6A-6AF2-4930-8E51-DCD53BE7A578}">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14/07/2023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14/07/2023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14/07/2023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14/07/2023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14/07/2023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coding in R for RAP processes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Charlotte!</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E3D0-6F78-C65E-3F15-F318DE8EA252}"/>
              </a:ext>
            </a:extLst>
          </p:cNvPr>
          <p:cNvSpPr>
            <a:spLocks noGrp="1"/>
          </p:cNvSpPr>
          <p:nvPr>
            <p:ph type="title"/>
          </p:nvPr>
        </p:nvSpPr>
        <p:spPr/>
        <p:txBody>
          <a:bodyPr/>
          <a:lstStyle/>
          <a:p>
            <a:r>
              <a:rPr lang="en-GB" dirty="0"/>
              <a:t>Today’s topics…</a:t>
            </a:r>
          </a:p>
        </p:txBody>
      </p:sp>
      <p:sp>
        <p:nvSpPr>
          <p:cNvPr id="3" name="Content Placeholder 2">
            <a:extLst>
              <a:ext uri="{FF2B5EF4-FFF2-40B4-BE49-F238E27FC236}">
                <a16:creationId xmlns:a16="http://schemas.microsoft.com/office/drawing/2014/main" id="{E683C1DA-456E-6C9E-E7EC-0776C4AB6FF6}"/>
              </a:ext>
            </a:extLst>
          </p:cNvPr>
          <p:cNvSpPr>
            <a:spLocks noGrp="1"/>
          </p:cNvSpPr>
          <p:nvPr>
            <p:ph idx="1"/>
          </p:nvPr>
        </p:nvSpPr>
        <p:spPr>
          <a:xfrm>
            <a:off x="390604" y="1802921"/>
            <a:ext cx="5705395" cy="5055079"/>
          </a:xfrm>
        </p:spPr>
        <p:txBody>
          <a:bodyPr>
            <a:normAutofit lnSpcReduction="10000"/>
          </a:bodyPr>
          <a:lstStyle/>
          <a:p>
            <a:r>
              <a:rPr lang="en-GB" dirty="0">
                <a:solidFill>
                  <a:srgbClr val="00B050"/>
                </a:solidFill>
              </a:rPr>
              <a:t>Introduction &amp; Pre-workshop requirements (everyone)</a:t>
            </a:r>
          </a:p>
          <a:p>
            <a:r>
              <a:rPr lang="en-GB" dirty="0">
                <a:solidFill>
                  <a:srgbClr val="00B050"/>
                </a:solidFill>
              </a:rPr>
              <a:t>Creating a project and cloning repositories (everyone) </a:t>
            </a:r>
          </a:p>
          <a:p>
            <a:r>
              <a:rPr lang="en-GB" dirty="0">
                <a:solidFill>
                  <a:srgbClr val="00B050"/>
                </a:solidFill>
              </a:rPr>
              <a:t>Your initial script</a:t>
            </a:r>
          </a:p>
          <a:p>
            <a:pPr lvl="1"/>
            <a:r>
              <a:rPr lang="en-GB" dirty="0">
                <a:solidFill>
                  <a:srgbClr val="00B050"/>
                </a:solidFill>
              </a:rPr>
              <a:t>Comments and headings (everyone)</a:t>
            </a:r>
          </a:p>
          <a:p>
            <a:pPr lvl="1"/>
            <a:r>
              <a:rPr lang="en-GB" dirty="0">
                <a:solidFill>
                  <a:srgbClr val="00B050"/>
                </a:solidFill>
              </a:rPr>
              <a:t>Adding and running code (everyone)</a:t>
            </a:r>
          </a:p>
          <a:p>
            <a:pPr lvl="1"/>
            <a:r>
              <a:rPr lang="en-GB" dirty="0">
                <a:solidFill>
                  <a:srgbClr val="FFC000"/>
                </a:solidFill>
              </a:rPr>
              <a:t>Data types and objects (optional - standalone)</a:t>
            </a:r>
          </a:p>
          <a:p>
            <a:pPr lvl="1"/>
            <a:r>
              <a:rPr lang="en-GB" dirty="0">
                <a:solidFill>
                  <a:srgbClr val="00B050"/>
                </a:solidFill>
              </a:rPr>
              <a:t>Loading in the data</a:t>
            </a:r>
          </a:p>
          <a:p>
            <a:pPr lvl="2"/>
            <a:r>
              <a:rPr lang="en-GB" dirty="0">
                <a:solidFill>
                  <a:srgbClr val="00B050"/>
                </a:solidFill>
              </a:rPr>
              <a:t>Reading in CSVs (everyone)</a:t>
            </a:r>
          </a:p>
          <a:p>
            <a:pPr lvl="2"/>
            <a:r>
              <a:rPr lang="en-GB" dirty="0">
                <a:solidFill>
                  <a:srgbClr val="FFC000"/>
                </a:solidFill>
              </a:rPr>
              <a:t>Reading in from SQL (optional)</a:t>
            </a:r>
          </a:p>
          <a:p>
            <a:r>
              <a:rPr lang="en-GB" dirty="0">
                <a:solidFill>
                  <a:srgbClr val="00B050"/>
                </a:solidFill>
              </a:rPr>
              <a:t>Cleaning data (everyone)</a:t>
            </a:r>
          </a:p>
          <a:p>
            <a:r>
              <a:rPr lang="en-GB" dirty="0">
                <a:solidFill>
                  <a:srgbClr val="FFC000"/>
                </a:solidFill>
              </a:rPr>
              <a:t>Descriptive statistics (optional - standalone)</a:t>
            </a:r>
          </a:p>
          <a:p>
            <a:r>
              <a:rPr lang="en-GB" dirty="0">
                <a:solidFill>
                  <a:srgbClr val="00B050"/>
                </a:solidFill>
              </a:rPr>
              <a:t>Manipulating data (everyone)</a:t>
            </a:r>
          </a:p>
          <a:p>
            <a:pPr lvl="1"/>
            <a:r>
              <a:rPr lang="en-GB" dirty="0">
                <a:solidFill>
                  <a:srgbClr val="FFC000"/>
                </a:solidFill>
              </a:rPr>
              <a:t>Writing functions (optional – standalone)</a:t>
            </a:r>
          </a:p>
        </p:txBody>
      </p:sp>
      <p:sp>
        <p:nvSpPr>
          <p:cNvPr id="4" name="Content Placeholder 2">
            <a:extLst>
              <a:ext uri="{FF2B5EF4-FFF2-40B4-BE49-F238E27FC236}">
                <a16:creationId xmlns:a16="http://schemas.microsoft.com/office/drawing/2014/main" id="{D7327EB2-4E62-A191-17D8-59A03534EAF0}"/>
              </a:ext>
            </a:extLst>
          </p:cNvPr>
          <p:cNvSpPr txBox="1">
            <a:spLocks/>
          </p:cNvSpPr>
          <p:nvPr/>
        </p:nvSpPr>
        <p:spPr>
          <a:xfrm>
            <a:off x="6090247" y="1802919"/>
            <a:ext cx="5705395" cy="482216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GB" dirty="0">
                <a:solidFill>
                  <a:srgbClr val="FFC000"/>
                </a:solidFill>
              </a:rPr>
              <a:t>Running a SQL query (Optional)</a:t>
            </a:r>
          </a:p>
          <a:p>
            <a:r>
              <a:rPr lang="en-GB" dirty="0">
                <a:solidFill>
                  <a:srgbClr val="00B050"/>
                </a:solidFill>
              </a:rPr>
              <a:t>Creating plots (everyone)</a:t>
            </a:r>
          </a:p>
          <a:p>
            <a:pPr lvl="1"/>
            <a:r>
              <a:rPr lang="en-GB" dirty="0">
                <a:solidFill>
                  <a:srgbClr val="FFC000"/>
                </a:solidFill>
              </a:rPr>
              <a:t>Creating functions for plots (optional)</a:t>
            </a:r>
          </a:p>
          <a:p>
            <a:r>
              <a:rPr lang="en-GB" dirty="0">
                <a:solidFill>
                  <a:srgbClr val="00B050"/>
                </a:solidFill>
              </a:rPr>
              <a:t>Using online resources</a:t>
            </a:r>
          </a:p>
          <a:p>
            <a:pPr lvl="1"/>
            <a:r>
              <a:rPr lang="en-GB" dirty="0">
                <a:solidFill>
                  <a:srgbClr val="00B050"/>
                </a:solidFill>
              </a:rPr>
              <a:t>Google questions and errors (everyone)</a:t>
            </a:r>
          </a:p>
          <a:p>
            <a:pPr lvl="1"/>
            <a:r>
              <a:rPr lang="en-GB" dirty="0">
                <a:solidFill>
                  <a:srgbClr val="FFC000"/>
                </a:solidFill>
              </a:rPr>
              <a:t>Using ChatGPT (optional - standalone)</a:t>
            </a:r>
          </a:p>
          <a:p>
            <a:r>
              <a:rPr lang="en-GB" dirty="0">
                <a:solidFill>
                  <a:srgbClr val="00B050"/>
                </a:solidFill>
              </a:rPr>
              <a:t>w-RAP it up (everyone)</a:t>
            </a:r>
          </a:p>
          <a:p>
            <a:r>
              <a:rPr lang="en-GB" dirty="0" err="1">
                <a:solidFill>
                  <a:srgbClr val="FFC000"/>
                </a:solidFill>
              </a:rPr>
              <a:t>dplyr</a:t>
            </a:r>
            <a:r>
              <a:rPr lang="en-GB" dirty="0">
                <a:solidFill>
                  <a:srgbClr val="FFC000"/>
                </a:solidFill>
              </a:rPr>
              <a:t> vs. </a:t>
            </a:r>
            <a:r>
              <a:rPr lang="en-GB" dirty="0" err="1">
                <a:solidFill>
                  <a:srgbClr val="FFC000"/>
                </a:solidFill>
              </a:rPr>
              <a:t>data.table</a:t>
            </a:r>
            <a:r>
              <a:rPr lang="en-GB" dirty="0">
                <a:solidFill>
                  <a:srgbClr val="FFC000"/>
                </a:solidFill>
              </a:rPr>
              <a:t> (supplementary)</a:t>
            </a:r>
          </a:p>
          <a:p>
            <a:r>
              <a:rPr lang="en-GB" dirty="0">
                <a:solidFill>
                  <a:srgbClr val="FFC000"/>
                </a:solidFill>
              </a:rPr>
              <a:t>Troubleshooting (supplementary) </a:t>
            </a:r>
          </a:p>
          <a:p>
            <a:r>
              <a:rPr lang="en-GB" dirty="0">
                <a:solidFill>
                  <a:srgbClr val="FFC000"/>
                </a:solidFill>
              </a:rPr>
              <a:t>Excel functions in R (supplementary) </a:t>
            </a:r>
          </a:p>
          <a:p>
            <a:r>
              <a:rPr lang="en-GB" dirty="0">
                <a:solidFill>
                  <a:srgbClr val="FFC000"/>
                </a:solidFill>
              </a:rPr>
              <a:t>SQL functions in R (supplementary) </a:t>
            </a:r>
          </a:p>
        </p:txBody>
      </p:sp>
    </p:spTree>
    <p:extLst>
      <p:ext uri="{BB962C8B-B14F-4D97-AF65-F5344CB8AC3E}">
        <p14:creationId xmlns:p14="http://schemas.microsoft.com/office/powerpoint/2010/main" val="218168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B11-79F6-AF60-4DAA-A7DC4C163D93}"/>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74DA94FC-A6F4-0A14-94BE-1263ECFF3856}"/>
              </a:ext>
            </a:extLst>
          </p:cNvPr>
          <p:cNvSpPr>
            <a:spLocks noGrp="1"/>
          </p:cNvSpPr>
          <p:nvPr>
            <p:ph idx="1"/>
          </p:nvPr>
        </p:nvSpPr>
        <p:spPr/>
        <p:txBody>
          <a:bodyPr/>
          <a:lstStyle/>
          <a:p>
            <a:r>
              <a:rPr lang="en-GB" dirty="0"/>
              <a:t>Everyone, open the R project.</a:t>
            </a:r>
          </a:p>
          <a:p>
            <a:r>
              <a:rPr lang="en-GB" dirty="0"/>
              <a:t>Navigate to your team’s branch. </a:t>
            </a:r>
          </a:p>
          <a:p>
            <a:r>
              <a:rPr lang="en-GB" dirty="0"/>
              <a:t>Begin working through the tasks.</a:t>
            </a:r>
          </a:p>
        </p:txBody>
      </p:sp>
    </p:spTree>
    <p:extLst>
      <p:ext uri="{BB962C8B-B14F-4D97-AF65-F5344CB8AC3E}">
        <p14:creationId xmlns:p14="http://schemas.microsoft.com/office/powerpoint/2010/main" val="198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dirty="0"/>
              <a:t>Understand the benefits of RAP</a:t>
            </a:r>
          </a:p>
          <a:p>
            <a:pPr lvl="1"/>
            <a:r>
              <a:rPr lang="en-GB" dirty="0"/>
              <a:t>What does RAP mean?</a:t>
            </a:r>
          </a:p>
          <a:p>
            <a:pPr lvl="1"/>
            <a:r>
              <a:rPr lang="en-GB" dirty="0"/>
              <a:t>What is the point?</a:t>
            </a:r>
          </a:p>
          <a:p>
            <a:pPr lvl="1"/>
            <a:r>
              <a:rPr lang="en-GB" dirty="0"/>
              <a:t>Why invest the time to change things?</a:t>
            </a:r>
          </a:p>
          <a:p>
            <a:r>
              <a:rPr lang="en-GB" dirty="0"/>
              <a:t>More confidence coding in R</a:t>
            </a:r>
          </a:p>
          <a:p>
            <a:pPr lvl="1"/>
            <a:r>
              <a:rPr lang="en-GB" dirty="0"/>
              <a:t>Understanding format and syntax of R </a:t>
            </a:r>
          </a:p>
          <a:p>
            <a:pPr lvl="1"/>
            <a:r>
              <a:rPr lang="en-GB" dirty="0"/>
              <a:t>R vs SQL, what’s the difference?</a:t>
            </a:r>
          </a:p>
          <a:p>
            <a:pPr lvl="1"/>
            <a:r>
              <a:rPr lang="en-GB" dirty="0"/>
              <a:t>Understanding clearly how this applies to your own work. </a:t>
            </a:r>
          </a:p>
          <a:p>
            <a:r>
              <a:rPr lang="en-GB" dirty="0"/>
              <a:t>An understanding of the ways we can use R for RAP processes</a:t>
            </a:r>
          </a:p>
          <a:p>
            <a:pPr lvl="1"/>
            <a:r>
              <a:rPr lang="en-GB" dirty="0"/>
              <a:t>Functions</a:t>
            </a:r>
          </a:p>
          <a:p>
            <a:pPr lvl="1"/>
            <a:r>
              <a:rPr lang="en-GB" dirty="0"/>
              <a:t>If statements </a:t>
            </a:r>
          </a:p>
          <a:p>
            <a:pPr lvl="1"/>
            <a:r>
              <a:rPr lang="en-GB" dirty="0"/>
              <a:t>Wildcards/regex</a:t>
            </a:r>
          </a:p>
          <a:p>
            <a:pPr lvl="1"/>
            <a:endParaRPr lang="en-GB" dirty="0"/>
          </a:p>
          <a:p>
            <a:endParaRPr lang="en-GB" dirty="0"/>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5F2-4547-7FBD-E742-54C6CB329011}"/>
              </a:ext>
            </a:extLst>
          </p:cNvPr>
          <p:cNvSpPr>
            <a:spLocks noGrp="1"/>
          </p:cNvSpPr>
          <p:nvPr>
            <p:ph type="title"/>
          </p:nvPr>
        </p:nvSpPr>
        <p:spPr/>
        <p:txBody>
          <a:bodyPr/>
          <a:lstStyle/>
          <a:p>
            <a:r>
              <a:rPr lang="en-GB" dirty="0"/>
              <a:t>What are the key blockers to you using R for RAP?</a:t>
            </a:r>
          </a:p>
        </p:txBody>
      </p:sp>
      <p:sp>
        <p:nvSpPr>
          <p:cNvPr id="3" name="Content Placeholder 2">
            <a:extLst>
              <a:ext uri="{FF2B5EF4-FFF2-40B4-BE49-F238E27FC236}">
                <a16:creationId xmlns:a16="http://schemas.microsoft.com/office/drawing/2014/main" id="{6CE056C5-8398-550B-45FC-EA1CC0B7C855}"/>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(RStudio) up on work machines and getting it to work (for example, package issues, connecting to databases…).</a:t>
            </a:r>
          </a:p>
          <a:p>
            <a:r>
              <a:rPr lang="en-GB" dirty="0"/>
              <a:t>Don’t see how it benefits us compared to what we already do (i.e. on SQL or excel)</a:t>
            </a:r>
          </a:p>
          <a:p>
            <a:r>
              <a:rPr lang="en-GB" dirty="0"/>
              <a:t>Overwhelmed by too much to learn alongside other things (i.e. SQL, Git)</a:t>
            </a:r>
          </a:p>
          <a:p>
            <a:r>
              <a:rPr lang="en-GB" dirty="0"/>
              <a:t>The leap from the learning to the real-life applications is too big.</a:t>
            </a:r>
          </a:p>
          <a:p>
            <a:endParaRPr lang="en-GB" dirty="0"/>
          </a:p>
        </p:txBody>
      </p:sp>
    </p:spTree>
    <p:extLst>
      <p:ext uri="{BB962C8B-B14F-4D97-AF65-F5344CB8AC3E}">
        <p14:creationId xmlns:p14="http://schemas.microsoft.com/office/powerpoint/2010/main" val="18283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915-82AB-EF2E-6E65-9B4AE665E091}"/>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4DC9CE65-9442-8FB9-7571-B418217290A2}"/>
              </a:ext>
            </a:extLst>
          </p:cNvPr>
          <p:cNvSpPr>
            <a:spLocks noGrp="1"/>
          </p:cNvSpPr>
          <p:nvPr>
            <p:ph idx="1"/>
          </p:nvPr>
        </p:nvSpPr>
        <p:spPr/>
        <p:txBody>
          <a:bodyPr/>
          <a:lstStyle/>
          <a:p>
            <a:r>
              <a:rPr lang="en-GB" dirty="0"/>
              <a:t>R is a coding language. There are many different languages of code, some others include SQL, python, JavaScript and many more. They all have benefits, and the difference is often the syntax used (literally like learning new languages!) </a:t>
            </a:r>
          </a:p>
          <a:p>
            <a:r>
              <a:rPr lang="en-GB" dirty="0"/>
              <a:t>R is open-source, meaning it is free, anyone can use it and anyone can contribute to developing new ‘packages’.</a:t>
            </a:r>
          </a:p>
          <a:p>
            <a:pPr lvl="1"/>
            <a:r>
              <a:rPr lang="en-GB" dirty="0"/>
              <a:t>A package is a set of functions someone else has written and tied together in a nice neat bow, ready for you to use! You simply install the package, and then you have all of the functions available. </a:t>
            </a:r>
          </a:p>
          <a:p>
            <a:pPr lvl="1"/>
            <a:r>
              <a:rPr lang="en-GB" dirty="0"/>
              <a:t>A function is a chunk of code that has been grouped together, given a name, and often has ‘place holders’ you can change, such that you can use that name to run that code, and apply it to different data. </a:t>
            </a:r>
          </a:p>
          <a:p>
            <a:pPr lvl="2"/>
            <a:r>
              <a:rPr lang="en-GB" dirty="0"/>
              <a:t>(for example, mean(x) is a function that calculates the arithmetic mean of x. You replace x with any numeric data.)</a:t>
            </a:r>
          </a:p>
        </p:txBody>
      </p:sp>
    </p:spTree>
    <p:extLst>
      <p:ext uri="{BB962C8B-B14F-4D97-AF65-F5344CB8AC3E}">
        <p14:creationId xmlns:p14="http://schemas.microsoft.com/office/powerpoint/2010/main" val="4123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0FA-7B1A-DE39-0F93-0C03FAEDEE67}"/>
              </a:ext>
            </a:extLst>
          </p:cNvPr>
          <p:cNvSpPr>
            <a:spLocks noGrp="1"/>
          </p:cNvSpPr>
          <p:nvPr>
            <p:ph type="title"/>
          </p:nvPr>
        </p:nvSpPr>
        <p:spPr/>
        <p:txBody>
          <a:bodyPr/>
          <a:lstStyle/>
          <a:p>
            <a:r>
              <a:rPr lang="en-GB" dirty="0"/>
              <a:t>R vs SQL</a:t>
            </a:r>
          </a:p>
        </p:txBody>
      </p:sp>
      <p:sp>
        <p:nvSpPr>
          <p:cNvPr id="3" name="Content Placeholder 2">
            <a:extLst>
              <a:ext uri="{FF2B5EF4-FFF2-40B4-BE49-F238E27FC236}">
                <a16:creationId xmlns:a16="http://schemas.microsoft.com/office/drawing/2014/main" id="{DF523CBC-ADD1-9D52-C075-DB785A34D736}"/>
              </a:ext>
            </a:extLst>
          </p:cNvPr>
          <p:cNvSpPr>
            <a:spLocks noGrp="1"/>
          </p:cNvSpPr>
          <p:nvPr>
            <p:ph idx="1"/>
          </p:nvPr>
        </p:nvSpPr>
        <p:spPr/>
        <p:txBody>
          <a:bodyPr>
            <a:normAutofit/>
          </a:bodyPr>
          <a:lstStyle/>
          <a:p>
            <a:r>
              <a:rPr lang="en-GB" dirty="0"/>
              <a:t>R and SQL are two different coding languages, but if you already know one, it can make it easier to learn the other as the logic tends to be similar even if the syntax is different. </a:t>
            </a:r>
          </a:p>
          <a:p>
            <a:r>
              <a:rPr lang="en-GB" dirty="0"/>
              <a:t>SQL runs processes on the database server, whereas R runs processes on your device. Therefore we recommend doing large scale processing on the SQL/database side, and then only bring the data you need for manipulation/ complicated processing into R. </a:t>
            </a:r>
          </a:p>
          <a:p>
            <a:r>
              <a:rPr lang="en-GB" dirty="0"/>
              <a:t>There’s a grey area in the middle where you can do some things in either tool, sometimes you’ll need to test yourself which way is faster. Remember that SQL code can be run through R, so you can have a mixture of scripts, you should still have a ‘centralised’ R script that will run and source both your SQL and R scripts, in order! </a:t>
            </a:r>
          </a:p>
        </p:txBody>
      </p:sp>
    </p:spTree>
    <p:extLst>
      <p:ext uri="{BB962C8B-B14F-4D97-AF65-F5344CB8AC3E}">
        <p14:creationId xmlns:p14="http://schemas.microsoft.com/office/powerpoint/2010/main" val="30505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2A6-7C0D-DCB9-CDEB-D8500751A713}"/>
              </a:ext>
            </a:extLst>
          </p:cNvPr>
          <p:cNvSpPr>
            <a:spLocks noGrp="1"/>
          </p:cNvSpPr>
          <p:nvPr>
            <p:ph type="title"/>
          </p:nvPr>
        </p:nvSpPr>
        <p:spPr/>
        <p:txBody>
          <a:bodyPr/>
          <a:lstStyle/>
          <a:p>
            <a:r>
              <a:rPr lang="en-GB" dirty="0"/>
              <a:t>R studio</a:t>
            </a:r>
          </a:p>
        </p:txBody>
      </p:sp>
      <p:sp>
        <p:nvSpPr>
          <p:cNvPr id="3" name="Content Placeholder 2">
            <a:extLst>
              <a:ext uri="{FF2B5EF4-FFF2-40B4-BE49-F238E27FC236}">
                <a16:creationId xmlns:a16="http://schemas.microsoft.com/office/drawing/2014/main" id="{CA90B1BF-188B-F462-FCBD-816873B0BFFC}"/>
              </a:ext>
            </a:extLst>
          </p:cNvPr>
          <p:cNvSpPr>
            <a:spLocks noGrp="1"/>
          </p:cNvSpPr>
          <p:nvPr>
            <p:ph idx="1"/>
          </p:nvPr>
        </p:nvSpPr>
        <p:spPr/>
        <p:txBody>
          <a:bodyPr/>
          <a:lstStyle/>
          <a:p>
            <a:r>
              <a:rPr lang="en-GB" dirty="0"/>
              <a:t>R studio is a programme that enables us to code in the R coding language, while also providing a visual and interactive interface. It has useful areas and windows that enable you to see what tables you have loaded, charts you have created, Git user interface, file explorer, help windows and many more!</a:t>
            </a:r>
          </a:p>
          <a:p>
            <a:r>
              <a:rPr lang="en-GB" dirty="0"/>
              <a:t>Normally you will see the screen split into 3 or 4 windows:</a:t>
            </a:r>
          </a:p>
          <a:p>
            <a:endParaRPr lang="en-GB" dirty="0"/>
          </a:p>
        </p:txBody>
      </p:sp>
      <p:pic>
        <p:nvPicPr>
          <p:cNvPr id="5" name="Picture 4">
            <a:extLst>
              <a:ext uri="{FF2B5EF4-FFF2-40B4-BE49-F238E27FC236}">
                <a16:creationId xmlns:a16="http://schemas.microsoft.com/office/drawing/2014/main" id="{7C25FD35-D6F8-9076-DE2C-FBA3D01B52E0}"/>
              </a:ext>
            </a:extLst>
          </p:cNvPr>
          <p:cNvPicPr>
            <a:picLocks noChangeAspect="1"/>
          </p:cNvPicPr>
          <p:nvPr/>
        </p:nvPicPr>
        <p:blipFill>
          <a:blip r:embed="rId2"/>
          <a:stretch>
            <a:fillRect/>
          </a:stretch>
        </p:blipFill>
        <p:spPr>
          <a:xfrm>
            <a:off x="2457890" y="3616680"/>
            <a:ext cx="5438862" cy="2952201"/>
          </a:xfrm>
          <a:prstGeom prst="rect">
            <a:avLst/>
          </a:prstGeom>
        </p:spPr>
      </p:pic>
      <p:sp>
        <p:nvSpPr>
          <p:cNvPr id="6" name="Rectangle 5">
            <a:extLst>
              <a:ext uri="{FF2B5EF4-FFF2-40B4-BE49-F238E27FC236}">
                <a16:creationId xmlns:a16="http://schemas.microsoft.com/office/drawing/2014/main" id="{27B529B7-2EE8-3CB3-E8DA-AE18145E6BB2}"/>
              </a:ext>
            </a:extLst>
          </p:cNvPr>
          <p:cNvSpPr/>
          <p:nvPr/>
        </p:nvSpPr>
        <p:spPr>
          <a:xfrm>
            <a:off x="2457890" y="3786909"/>
            <a:ext cx="2963855" cy="1560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60E1DA-D6A7-B23F-D6D1-823B6F7B42A2}"/>
              </a:ext>
            </a:extLst>
          </p:cNvPr>
          <p:cNvSpPr/>
          <p:nvPr/>
        </p:nvSpPr>
        <p:spPr>
          <a:xfrm>
            <a:off x="2457889" y="5436065"/>
            <a:ext cx="2963855" cy="1120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6A048C5-D118-96D4-CEAD-18693D7B91C5}"/>
              </a:ext>
            </a:extLst>
          </p:cNvPr>
          <p:cNvSpPr/>
          <p:nvPr/>
        </p:nvSpPr>
        <p:spPr>
          <a:xfrm>
            <a:off x="5466145" y="3786909"/>
            <a:ext cx="2430607" cy="919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7E50A4-81C8-F165-ECBD-1804342C6381}"/>
              </a:ext>
            </a:extLst>
          </p:cNvPr>
          <p:cNvSpPr/>
          <p:nvPr/>
        </p:nvSpPr>
        <p:spPr>
          <a:xfrm>
            <a:off x="5466145" y="4756668"/>
            <a:ext cx="2430607" cy="1800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4007CB-6B3E-1C22-6FB7-DB13D154AB7E}"/>
              </a:ext>
            </a:extLst>
          </p:cNvPr>
          <p:cNvSpPr txBox="1"/>
          <p:nvPr/>
        </p:nvSpPr>
        <p:spPr>
          <a:xfrm>
            <a:off x="637563" y="3741005"/>
            <a:ext cx="1697205" cy="830997"/>
          </a:xfrm>
          <a:prstGeom prst="rect">
            <a:avLst/>
          </a:prstGeom>
          <a:noFill/>
        </p:spPr>
        <p:txBody>
          <a:bodyPr wrap="square" rtlCol="0">
            <a:spAutoFit/>
          </a:bodyPr>
          <a:lstStyle/>
          <a:p>
            <a:r>
              <a:rPr lang="en-GB" sz="1200" dirty="0">
                <a:solidFill>
                  <a:srgbClr val="FF0000"/>
                </a:solidFill>
              </a:rPr>
              <a:t>1: Source pane. Open and view your code scripts, tables, data sets, functions. </a:t>
            </a:r>
          </a:p>
        </p:txBody>
      </p:sp>
      <p:sp>
        <p:nvSpPr>
          <p:cNvPr id="12" name="TextBox 11">
            <a:extLst>
              <a:ext uri="{FF2B5EF4-FFF2-40B4-BE49-F238E27FC236}">
                <a16:creationId xmlns:a16="http://schemas.microsoft.com/office/drawing/2014/main" id="{6B37168C-5577-31CD-EEDB-E510C6004937}"/>
              </a:ext>
            </a:extLst>
          </p:cNvPr>
          <p:cNvSpPr txBox="1"/>
          <p:nvPr/>
        </p:nvSpPr>
        <p:spPr>
          <a:xfrm>
            <a:off x="637563" y="5406238"/>
            <a:ext cx="1798125" cy="1200329"/>
          </a:xfrm>
          <a:prstGeom prst="rect">
            <a:avLst/>
          </a:prstGeom>
          <a:noFill/>
        </p:spPr>
        <p:txBody>
          <a:bodyPr wrap="square" rtlCol="0">
            <a:spAutoFit/>
          </a:bodyPr>
          <a:lstStyle/>
          <a:p>
            <a:r>
              <a:rPr lang="en-GB" sz="1200" dirty="0">
                <a:solidFill>
                  <a:srgbClr val="FF0000"/>
                </a:solidFill>
              </a:rPr>
              <a:t>2: Console. Shows what you have run, and you can type and run commands directly into the console. </a:t>
            </a:r>
          </a:p>
        </p:txBody>
      </p:sp>
      <p:sp>
        <p:nvSpPr>
          <p:cNvPr id="13" name="TextBox 12">
            <a:extLst>
              <a:ext uri="{FF2B5EF4-FFF2-40B4-BE49-F238E27FC236}">
                <a16:creationId xmlns:a16="http://schemas.microsoft.com/office/drawing/2014/main" id="{9D3DB692-E60E-E3D2-32E5-0740F820CF53}"/>
              </a:ext>
            </a:extLst>
          </p:cNvPr>
          <p:cNvSpPr txBox="1"/>
          <p:nvPr/>
        </p:nvSpPr>
        <p:spPr>
          <a:xfrm>
            <a:off x="7896751" y="3616680"/>
            <a:ext cx="2944579" cy="1015663"/>
          </a:xfrm>
          <a:prstGeom prst="rect">
            <a:avLst/>
          </a:prstGeom>
          <a:noFill/>
        </p:spPr>
        <p:txBody>
          <a:bodyPr wrap="square" rtlCol="0">
            <a:spAutoFit/>
          </a:bodyPr>
          <a:lstStyle/>
          <a:p>
            <a:r>
              <a:rPr lang="en-GB" sz="1200" dirty="0">
                <a:solidFill>
                  <a:srgbClr val="FF0000"/>
                </a:solidFill>
              </a:rPr>
              <a:t>3: Environment/History/Connections/Git (if you have it)</a:t>
            </a:r>
          </a:p>
          <a:p>
            <a:r>
              <a:rPr lang="en-GB" sz="1200" dirty="0">
                <a:solidFill>
                  <a:srgbClr val="FF0000"/>
                </a:solidFill>
              </a:rPr>
              <a:t>The environment shows you what data, functions, objects etc you have.</a:t>
            </a:r>
          </a:p>
        </p:txBody>
      </p:sp>
      <p:sp>
        <p:nvSpPr>
          <p:cNvPr id="14" name="TextBox 13">
            <a:extLst>
              <a:ext uri="{FF2B5EF4-FFF2-40B4-BE49-F238E27FC236}">
                <a16:creationId xmlns:a16="http://schemas.microsoft.com/office/drawing/2014/main" id="{8C96655C-7D9A-2BBE-2F81-BD6FC6A78451}"/>
              </a:ext>
            </a:extLst>
          </p:cNvPr>
          <p:cNvSpPr txBox="1"/>
          <p:nvPr/>
        </p:nvSpPr>
        <p:spPr>
          <a:xfrm>
            <a:off x="7892893" y="4954280"/>
            <a:ext cx="2944579" cy="276999"/>
          </a:xfrm>
          <a:prstGeom prst="rect">
            <a:avLst/>
          </a:prstGeom>
          <a:noFill/>
        </p:spPr>
        <p:txBody>
          <a:bodyPr wrap="square" rtlCol="0">
            <a:spAutoFit/>
          </a:bodyPr>
          <a:lstStyle/>
          <a:p>
            <a:r>
              <a:rPr lang="en-GB" sz="1200" dirty="0">
                <a:solidFill>
                  <a:srgbClr val="FF0000"/>
                </a:solidFill>
              </a:rPr>
              <a:t>4: File explorer/plots/packages/Viewer.</a:t>
            </a:r>
          </a:p>
        </p:txBody>
      </p:sp>
    </p:spTree>
    <p:extLst>
      <p:ext uri="{BB962C8B-B14F-4D97-AF65-F5344CB8AC3E}">
        <p14:creationId xmlns:p14="http://schemas.microsoft.com/office/powerpoint/2010/main" val="386378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2BF-1B0B-A48E-3017-2E93FCD61287}"/>
              </a:ext>
            </a:extLst>
          </p:cNvPr>
          <p:cNvSpPr>
            <a:spLocks noGrp="1"/>
          </p:cNvSpPr>
          <p:nvPr>
            <p:ph type="title"/>
          </p:nvPr>
        </p:nvSpPr>
        <p:spPr/>
        <p:txBody>
          <a:bodyPr/>
          <a:lstStyle/>
          <a:p>
            <a:r>
              <a:rPr lang="en-GB" dirty="0"/>
              <a:t>What is RAP?</a:t>
            </a:r>
          </a:p>
        </p:txBody>
      </p:sp>
      <p:sp>
        <p:nvSpPr>
          <p:cNvPr id="3" name="Content Placeholder 2">
            <a:extLst>
              <a:ext uri="{FF2B5EF4-FFF2-40B4-BE49-F238E27FC236}">
                <a16:creationId xmlns:a16="http://schemas.microsoft.com/office/drawing/2014/main" id="{D23D0DCF-B52A-51B9-E9E1-B1BF01360E12}"/>
              </a:ext>
            </a:extLst>
          </p:cNvPr>
          <p:cNvSpPr>
            <a:spLocks noGrp="1"/>
          </p:cNvSpPr>
          <p:nvPr>
            <p:ph idx="1"/>
          </p:nvPr>
        </p:nvSpPr>
        <p:spPr/>
        <p:txBody>
          <a:bodyPr>
            <a:normAutofit lnSpcReduction="10000"/>
          </a:bodyPr>
          <a:lstStyle/>
          <a:p>
            <a:r>
              <a:rPr lang="en-GB" dirty="0"/>
              <a:t>RAP stands for </a:t>
            </a:r>
            <a:r>
              <a:rPr lang="en-GB" b="1" u="sng" dirty="0"/>
              <a:t>R</a:t>
            </a:r>
            <a:r>
              <a:rPr lang="en-GB" dirty="0"/>
              <a:t>eproducible </a:t>
            </a:r>
            <a:r>
              <a:rPr lang="en-GB" b="1" u="sng" dirty="0"/>
              <a:t>A</a:t>
            </a:r>
            <a:r>
              <a:rPr lang="en-GB" dirty="0"/>
              <a:t>nalytical </a:t>
            </a:r>
            <a:r>
              <a:rPr lang="en-GB" b="1" u="sng" dirty="0"/>
              <a:t>P</a:t>
            </a:r>
            <a:r>
              <a:rPr lang="en-GB" dirty="0"/>
              <a:t>ipeline. The full words still hide the true meaning behind buzzwords and jargon though. What it actually means is using automation to our advantage when analysing data (this is as simple as writing code such as an R script that we can click a button to execute and do the job for us), and ensuring we are transparent. </a:t>
            </a:r>
          </a:p>
          <a:p>
            <a:r>
              <a:rPr lang="en-GB" dirty="0"/>
              <a:t>Using R (the coding language) really helps us to put the R in RAP ('reproducible'). Ask yourself, </a:t>
            </a:r>
          </a:p>
          <a:p>
            <a:pPr lvl="1"/>
            <a:r>
              <a:rPr lang="en-GB" dirty="0"/>
              <a:t>If someone else picked up your work, could they easily reproduce your exact outputs? </a:t>
            </a:r>
          </a:p>
          <a:p>
            <a:pPr lvl="1"/>
            <a:r>
              <a:rPr lang="en-GB" dirty="0"/>
              <a:t>When the time comes around to update your analysis with new data, how easy is it for you to reproduce the analysis you need? </a:t>
            </a:r>
          </a:p>
          <a:p>
            <a:pPr lvl="1"/>
            <a:r>
              <a:rPr lang="en-GB" dirty="0"/>
              <a:t>Can the public reproduce your analysis?</a:t>
            </a:r>
          </a:p>
          <a:p>
            <a:r>
              <a:rPr lang="en-GB" dirty="0"/>
              <a:t>In an ideal RAP, it would be as simple as plugging the new data in and clicking 'go', with no need to manually scroll through multiple scripts updating the year in every file name or the variable name that's changed from using _ to -.</a:t>
            </a:r>
          </a:p>
        </p:txBody>
      </p:sp>
    </p:spTree>
    <p:extLst>
      <p:ext uri="{BB962C8B-B14F-4D97-AF65-F5344CB8AC3E}">
        <p14:creationId xmlns:p14="http://schemas.microsoft.com/office/powerpoint/2010/main" val="141047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FED2-1C42-5651-163B-8818BBF3005F}"/>
              </a:ext>
            </a:extLst>
          </p:cNvPr>
          <p:cNvSpPr>
            <a:spLocks noGrp="1"/>
          </p:cNvSpPr>
          <p:nvPr>
            <p:ph type="title"/>
          </p:nvPr>
        </p:nvSpPr>
        <p:spPr/>
        <p:txBody>
          <a:bodyPr/>
          <a:lstStyle/>
          <a:p>
            <a:r>
              <a:rPr lang="en-GB" dirty="0"/>
              <a:t>What are the benefits?</a:t>
            </a:r>
          </a:p>
        </p:txBody>
      </p:sp>
      <p:sp>
        <p:nvSpPr>
          <p:cNvPr id="3" name="Content Placeholder 2">
            <a:extLst>
              <a:ext uri="{FF2B5EF4-FFF2-40B4-BE49-F238E27FC236}">
                <a16:creationId xmlns:a16="http://schemas.microsoft.com/office/drawing/2014/main" id="{F3EFC132-8AC8-5B25-3629-B38C66AF4818}"/>
              </a:ext>
            </a:extLst>
          </p:cNvPr>
          <p:cNvSpPr>
            <a:spLocks noGrp="1"/>
          </p:cNvSpPr>
          <p:nvPr>
            <p:ph idx="1"/>
          </p:nvPr>
        </p:nvSpPr>
        <p:spPr/>
        <p:txBody>
          <a:bodyPr/>
          <a:lstStyle/>
          <a:p>
            <a:r>
              <a:rPr lang="en-GB" dirty="0"/>
              <a:t>We already have ‘analytical pipelines’ and have done for many years. The aim of RAP is to;</a:t>
            </a:r>
          </a:p>
          <a:p>
            <a:pPr lvl="1"/>
            <a:r>
              <a:rPr lang="en-GB" dirty="0"/>
              <a:t>Automate the parts of these pipelines that can be automated,</a:t>
            </a:r>
          </a:p>
          <a:p>
            <a:pPr lvl="1"/>
            <a:r>
              <a:rPr lang="en-GB" dirty="0"/>
              <a:t>Increase efficiency and accuracy, </a:t>
            </a:r>
          </a:p>
          <a:p>
            <a:pPr lvl="1"/>
            <a:r>
              <a:rPr lang="en-GB" dirty="0"/>
              <a:t>Create a clear audit trail to allow analyses to easily be re-run if needed. </a:t>
            </a:r>
          </a:p>
          <a:p>
            <a:r>
              <a:rPr lang="en-GB" dirty="0"/>
              <a:t>This will free us up to focus on the parts of our work where our human input can really add value. </a:t>
            </a:r>
          </a:p>
          <a:p>
            <a:r>
              <a:rPr lang="en-GB" dirty="0"/>
              <a:t>RAP is something we can use to reduce the burden on us by getting rid of some of the boring stuff, what’s not to like!</a:t>
            </a:r>
          </a:p>
        </p:txBody>
      </p:sp>
    </p:spTree>
    <p:extLst>
      <p:ext uri="{BB962C8B-B14F-4D97-AF65-F5344CB8AC3E}">
        <p14:creationId xmlns:p14="http://schemas.microsoft.com/office/powerpoint/2010/main" val="128692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1C04-0C12-C285-3E1B-74430A28B31B}"/>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1F58B4BF-6286-D367-F8C0-6BBF6985D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637" y="97808"/>
            <a:ext cx="8594725" cy="3331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87C30D8-DFD5-36C0-25BD-581F08C05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43" y="4848120"/>
            <a:ext cx="10954512" cy="168311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E32565E-5CB9-A305-C4C9-7AA771471C03}"/>
              </a:ext>
            </a:extLst>
          </p:cNvPr>
          <p:cNvCxnSpPr/>
          <p:nvPr/>
        </p:nvCxnSpPr>
        <p:spPr>
          <a:xfrm>
            <a:off x="6108192" y="3614468"/>
            <a:ext cx="0" cy="10524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34425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882</TotalTime>
  <Words>1304</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Statistics Development Workshop Introduction to coding in R for RAP processes</vt:lpstr>
      <vt:lpstr>Aims of this workshop</vt:lpstr>
      <vt:lpstr>What are the key blockers to you using R for RAP?</vt:lpstr>
      <vt:lpstr>What is R?</vt:lpstr>
      <vt:lpstr>R vs SQL</vt:lpstr>
      <vt:lpstr>R studio</vt:lpstr>
      <vt:lpstr>What is RAP?</vt:lpstr>
      <vt:lpstr>What are the benefits?</vt:lpstr>
      <vt:lpstr>PowerPoint Presentation</vt:lpstr>
      <vt:lpstr>Getting set up</vt:lpstr>
      <vt:lpstr>Today’s topics…</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FOSTER, Charlotte</cp:lastModifiedBy>
  <cp:revision>12</cp:revision>
  <dcterms:created xsi:type="dcterms:W3CDTF">2022-09-16T07:27:30Z</dcterms:created>
  <dcterms:modified xsi:type="dcterms:W3CDTF">2023-07-14T13:35:31Z</dcterms:modified>
</cp:coreProperties>
</file>