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72" r:id="rId4"/>
    <p:sldId id="268" r:id="rId5"/>
    <p:sldId id="271" r:id="rId6"/>
    <p:sldId id="269" r:id="rId7"/>
    <p:sldId id="270" r:id="rId8"/>
    <p:sldId id="275" r:id="rId9"/>
    <p:sldId id="261" r:id="rId10"/>
    <p:sldId id="273" r:id="rId11"/>
    <p:sldId id="27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9CAB0BB-2211-457F-AAAC-1C17F118395B}">
          <p14:sldIdLst>
            <p14:sldId id="256"/>
          </p14:sldIdLst>
        </p14:section>
        <p14:section name="Introduction" id="{00ECBA4F-322D-4FBD-9D49-C8877E291C4E}">
          <p14:sldIdLst>
            <p14:sldId id="257"/>
            <p14:sldId id="272"/>
            <p14:sldId id="268"/>
            <p14:sldId id="271"/>
            <p14:sldId id="269"/>
            <p14:sldId id="270"/>
            <p14:sldId id="275"/>
          </p14:sldIdLst>
        </p14:section>
        <p14:section name="Getting set up" id="{DB08BAA9-0D66-49AE-8CD1-F21BFB1D8F82}">
          <p14:sldIdLst>
            <p14:sldId id="261"/>
          </p14:sldIdLst>
        </p14:section>
        <p14:section name="R studio" id="{9FE46D6A-6AF2-4930-8E51-DCD53BE7A578}">
          <p14:sldIdLst>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7E3A1397-DDBE-4990-A86F-207B0B9A1F2C}" type="datetimeFigureOut">
              <a:rPr lang="en-GB" smtClean="0"/>
              <a:t>03/02/2023</a:t>
            </a:fld>
            <a:endParaRPr lang="en-GB"/>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GB"/>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0F87B66B-C201-474E-83BE-4EEE82A9C28B}" type="slidenum">
              <a:rPr lang="en-GB" smtClean="0"/>
              <a:t>‹#›</a:t>
            </a:fld>
            <a:endParaRPr lang="en-GB"/>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5679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3A1397-DDBE-4990-A86F-207B0B9A1F2C}" type="datetimeFigureOut">
              <a:rPr lang="en-GB" smtClean="0"/>
              <a:t>03/02/2023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1640236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3A1397-DDBE-4990-A86F-207B0B9A1F2C}" type="datetimeFigureOut">
              <a:rPr lang="en-GB" smtClean="0"/>
              <a:t>03/02/2023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653012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3A1397-DDBE-4990-A86F-207B0B9A1F2C}" type="datetimeFigureOut">
              <a:rPr lang="en-GB" smtClean="0"/>
              <a:t>03/02/2023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2541718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3A1397-DDBE-4990-A86F-207B0B9A1F2C}" type="datetimeFigureOut">
              <a:rPr lang="en-GB" smtClean="0"/>
              <a:t>03/02/2023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87B66B-C201-474E-83BE-4EEE82A9C28B}" type="slidenum">
              <a:rPr lang="en-GB" smtClean="0"/>
              <a:t>‹#›</a:t>
            </a:fld>
            <a:endParaRPr lang="en-GB"/>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087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3A1397-DDBE-4990-A86F-207B0B9A1F2C}" type="datetimeFigureOut">
              <a:rPr lang="en-GB" smtClean="0"/>
              <a:t>03/02/2023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337538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3A1397-DDBE-4990-A86F-207B0B9A1F2C}" type="datetimeFigureOut">
              <a:rPr lang="en-GB" smtClean="0"/>
              <a:t>03/02/2023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3493078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3A1397-DDBE-4990-A86F-207B0B9A1F2C}" type="datetimeFigureOut">
              <a:rPr lang="en-GB" smtClean="0"/>
              <a:t>03/02/2023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2915379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3A1397-DDBE-4990-A86F-207B0B9A1F2C}" type="datetimeFigureOut">
              <a:rPr lang="en-GB" smtClean="0"/>
              <a:t>03/02/2023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3732871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3A1397-DDBE-4990-A86F-207B0B9A1F2C}" type="datetimeFigureOut">
              <a:rPr lang="en-GB" smtClean="0"/>
              <a:t>03/02/2023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1585185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3A1397-DDBE-4990-A86F-207B0B9A1F2C}" type="datetimeFigureOut">
              <a:rPr lang="en-GB" smtClean="0"/>
              <a:t>03/02/2023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464562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7E3A1397-DDBE-4990-A86F-207B0B9A1F2C}" type="datetimeFigureOut">
              <a:rPr lang="en-GB" smtClean="0"/>
              <a:t>03/02/2023</a:t>
            </a:fld>
            <a:endParaRPr lang="en-GB"/>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GB"/>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0F87B66B-C201-474E-83BE-4EEE82A9C28B}" type="slidenum">
              <a:rPr lang="en-GB" smtClean="0"/>
              <a:t>‹#›</a:t>
            </a:fld>
            <a:endParaRPr lang="en-GB"/>
          </a:p>
        </p:txBody>
      </p:sp>
    </p:spTree>
    <p:extLst>
      <p:ext uri="{BB962C8B-B14F-4D97-AF65-F5344CB8AC3E}">
        <p14:creationId xmlns:p14="http://schemas.microsoft.com/office/powerpoint/2010/main" val="2463369788"/>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F380-B7BC-952D-9C7F-6EC53C83BE68}"/>
              </a:ext>
            </a:extLst>
          </p:cNvPr>
          <p:cNvSpPr>
            <a:spLocks noGrp="1"/>
          </p:cNvSpPr>
          <p:nvPr>
            <p:ph type="ctrTitle"/>
          </p:nvPr>
        </p:nvSpPr>
        <p:spPr/>
        <p:txBody>
          <a:bodyPr>
            <a:normAutofit fontScale="90000"/>
          </a:bodyPr>
          <a:lstStyle/>
          <a:p>
            <a:r>
              <a:rPr lang="en-GB" dirty="0"/>
              <a:t>Statistics Development Workshop</a:t>
            </a:r>
            <a:br>
              <a:rPr lang="en-GB" dirty="0"/>
            </a:br>
            <a:r>
              <a:rPr lang="en-GB" dirty="0"/>
              <a:t>Introduction to coding in R for RAP processes</a:t>
            </a:r>
          </a:p>
        </p:txBody>
      </p:sp>
      <p:sp>
        <p:nvSpPr>
          <p:cNvPr id="3" name="Subtitle 2">
            <a:extLst>
              <a:ext uri="{FF2B5EF4-FFF2-40B4-BE49-F238E27FC236}">
                <a16:creationId xmlns:a16="http://schemas.microsoft.com/office/drawing/2014/main" id="{8265F0FA-EC23-999C-CDB1-F8649DC25EC9}"/>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61412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C52A6-7C0D-DCB9-CDEB-D8500751A713}"/>
              </a:ext>
            </a:extLst>
          </p:cNvPr>
          <p:cNvSpPr>
            <a:spLocks noGrp="1"/>
          </p:cNvSpPr>
          <p:nvPr>
            <p:ph type="title"/>
          </p:nvPr>
        </p:nvSpPr>
        <p:spPr/>
        <p:txBody>
          <a:bodyPr/>
          <a:lstStyle/>
          <a:p>
            <a:r>
              <a:rPr lang="en-GB" dirty="0"/>
              <a:t>R studio</a:t>
            </a:r>
          </a:p>
        </p:txBody>
      </p:sp>
      <p:sp>
        <p:nvSpPr>
          <p:cNvPr id="3" name="Content Placeholder 2">
            <a:extLst>
              <a:ext uri="{FF2B5EF4-FFF2-40B4-BE49-F238E27FC236}">
                <a16:creationId xmlns:a16="http://schemas.microsoft.com/office/drawing/2014/main" id="{CA90B1BF-188B-F462-FCBD-816873B0BFFC}"/>
              </a:ext>
            </a:extLst>
          </p:cNvPr>
          <p:cNvSpPr>
            <a:spLocks noGrp="1"/>
          </p:cNvSpPr>
          <p:nvPr>
            <p:ph idx="1"/>
          </p:nvPr>
        </p:nvSpPr>
        <p:spPr/>
        <p:txBody>
          <a:bodyPr/>
          <a:lstStyle/>
          <a:p>
            <a:r>
              <a:rPr lang="en-GB" dirty="0"/>
              <a:t>R studio is a programme that enables us to code in the R coding language, while also providing a visual and interactive interface. It has useful areas and windows that enable you to see what tables you have loaded, charts you have created, Git user interface, file explorer, help windows and many more!</a:t>
            </a:r>
          </a:p>
          <a:p>
            <a:r>
              <a:rPr lang="en-GB" dirty="0"/>
              <a:t>Normally you will see the screen split into 3 or 4 windows:</a:t>
            </a:r>
          </a:p>
          <a:p>
            <a:endParaRPr lang="en-GB" dirty="0"/>
          </a:p>
        </p:txBody>
      </p:sp>
      <p:pic>
        <p:nvPicPr>
          <p:cNvPr id="5" name="Picture 4">
            <a:extLst>
              <a:ext uri="{FF2B5EF4-FFF2-40B4-BE49-F238E27FC236}">
                <a16:creationId xmlns:a16="http://schemas.microsoft.com/office/drawing/2014/main" id="{7C25FD35-D6F8-9076-DE2C-FBA3D01B52E0}"/>
              </a:ext>
            </a:extLst>
          </p:cNvPr>
          <p:cNvPicPr>
            <a:picLocks noChangeAspect="1"/>
          </p:cNvPicPr>
          <p:nvPr/>
        </p:nvPicPr>
        <p:blipFill>
          <a:blip r:embed="rId2"/>
          <a:stretch>
            <a:fillRect/>
          </a:stretch>
        </p:blipFill>
        <p:spPr>
          <a:xfrm>
            <a:off x="2457890" y="3616680"/>
            <a:ext cx="5438862" cy="2952201"/>
          </a:xfrm>
          <a:prstGeom prst="rect">
            <a:avLst/>
          </a:prstGeom>
        </p:spPr>
      </p:pic>
      <p:sp>
        <p:nvSpPr>
          <p:cNvPr id="6" name="Rectangle 5">
            <a:extLst>
              <a:ext uri="{FF2B5EF4-FFF2-40B4-BE49-F238E27FC236}">
                <a16:creationId xmlns:a16="http://schemas.microsoft.com/office/drawing/2014/main" id="{27B529B7-2EE8-3CB3-E8DA-AE18145E6BB2}"/>
              </a:ext>
            </a:extLst>
          </p:cNvPr>
          <p:cNvSpPr/>
          <p:nvPr/>
        </p:nvSpPr>
        <p:spPr>
          <a:xfrm>
            <a:off x="2457890" y="3786909"/>
            <a:ext cx="2963855" cy="15609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7960E1DA-D6A7-B23F-D6D1-823B6F7B42A2}"/>
              </a:ext>
            </a:extLst>
          </p:cNvPr>
          <p:cNvSpPr/>
          <p:nvPr/>
        </p:nvSpPr>
        <p:spPr>
          <a:xfrm>
            <a:off x="2457889" y="5436065"/>
            <a:ext cx="2963855" cy="11209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A6A048C5-D118-96D4-CEAD-18693D7B91C5}"/>
              </a:ext>
            </a:extLst>
          </p:cNvPr>
          <p:cNvSpPr/>
          <p:nvPr/>
        </p:nvSpPr>
        <p:spPr>
          <a:xfrm>
            <a:off x="5466145" y="3786909"/>
            <a:ext cx="2430607" cy="9193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2B7E50A4-81C8-F165-ECBD-1804342C6381}"/>
              </a:ext>
            </a:extLst>
          </p:cNvPr>
          <p:cNvSpPr/>
          <p:nvPr/>
        </p:nvSpPr>
        <p:spPr>
          <a:xfrm>
            <a:off x="5466145" y="4756668"/>
            <a:ext cx="2430607" cy="18003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7F4007CB-6B3E-1C22-6FB7-DB13D154AB7E}"/>
              </a:ext>
            </a:extLst>
          </p:cNvPr>
          <p:cNvSpPr txBox="1"/>
          <p:nvPr/>
        </p:nvSpPr>
        <p:spPr>
          <a:xfrm>
            <a:off x="637563" y="3741005"/>
            <a:ext cx="1697205" cy="830997"/>
          </a:xfrm>
          <a:prstGeom prst="rect">
            <a:avLst/>
          </a:prstGeom>
          <a:noFill/>
        </p:spPr>
        <p:txBody>
          <a:bodyPr wrap="square" rtlCol="0">
            <a:spAutoFit/>
          </a:bodyPr>
          <a:lstStyle/>
          <a:p>
            <a:r>
              <a:rPr lang="en-GB" sz="1200" dirty="0">
                <a:solidFill>
                  <a:srgbClr val="FF0000"/>
                </a:solidFill>
              </a:rPr>
              <a:t>1: Source pane. Open and view your code scripts, tables, data sets, functions. </a:t>
            </a:r>
          </a:p>
        </p:txBody>
      </p:sp>
      <p:sp>
        <p:nvSpPr>
          <p:cNvPr id="12" name="TextBox 11">
            <a:extLst>
              <a:ext uri="{FF2B5EF4-FFF2-40B4-BE49-F238E27FC236}">
                <a16:creationId xmlns:a16="http://schemas.microsoft.com/office/drawing/2014/main" id="{6B37168C-5577-31CD-EEDB-E510C6004937}"/>
              </a:ext>
            </a:extLst>
          </p:cNvPr>
          <p:cNvSpPr txBox="1"/>
          <p:nvPr/>
        </p:nvSpPr>
        <p:spPr>
          <a:xfrm>
            <a:off x="637563" y="5406238"/>
            <a:ext cx="1798125" cy="1200329"/>
          </a:xfrm>
          <a:prstGeom prst="rect">
            <a:avLst/>
          </a:prstGeom>
          <a:noFill/>
        </p:spPr>
        <p:txBody>
          <a:bodyPr wrap="square" rtlCol="0">
            <a:spAutoFit/>
          </a:bodyPr>
          <a:lstStyle/>
          <a:p>
            <a:r>
              <a:rPr lang="en-GB" sz="1200" dirty="0">
                <a:solidFill>
                  <a:srgbClr val="FF0000"/>
                </a:solidFill>
              </a:rPr>
              <a:t>2: Console. Shows what you have run, and you can type and run commands directly into the console. </a:t>
            </a:r>
          </a:p>
        </p:txBody>
      </p:sp>
      <p:sp>
        <p:nvSpPr>
          <p:cNvPr id="13" name="TextBox 12">
            <a:extLst>
              <a:ext uri="{FF2B5EF4-FFF2-40B4-BE49-F238E27FC236}">
                <a16:creationId xmlns:a16="http://schemas.microsoft.com/office/drawing/2014/main" id="{9D3DB692-E60E-E3D2-32E5-0740F820CF53}"/>
              </a:ext>
            </a:extLst>
          </p:cNvPr>
          <p:cNvSpPr txBox="1"/>
          <p:nvPr/>
        </p:nvSpPr>
        <p:spPr>
          <a:xfrm>
            <a:off x="7896751" y="3616680"/>
            <a:ext cx="2944579" cy="1015663"/>
          </a:xfrm>
          <a:prstGeom prst="rect">
            <a:avLst/>
          </a:prstGeom>
          <a:noFill/>
        </p:spPr>
        <p:txBody>
          <a:bodyPr wrap="square" rtlCol="0">
            <a:spAutoFit/>
          </a:bodyPr>
          <a:lstStyle/>
          <a:p>
            <a:r>
              <a:rPr lang="en-GB" sz="1200" dirty="0">
                <a:solidFill>
                  <a:srgbClr val="FF0000"/>
                </a:solidFill>
              </a:rPr>
              <a:t>3: Environment/History/Connections/Git (if you have it)</a:t>
            </a:r>
          </a:p>
          <a:p>
            <a:r>
              <a:rPr lang="en-GB" sz="1200" dirty="0">
                <a:solidFill>
                  <a:srgbClr val="FF0000"/>
                </a:solidFill>
              </a:rPr>
              <a:t>The environment shows you what data, functions, objects etc you have.</a:t>
            </a:r>
          </a:p>
        </p:txBody>
      </p:sp>
      <p:sp>
        <p:nvSpPr>
          <p:cNvPr id="14" name="TextBox 13">
            <a:extLst>
              <a:ext uri="{FF2B5EF4-FFF2-40B4-BE49-F238E27FC236}">
                <a16:creationId xmlns:a16="http://schemas.microsoft.com/office/drawing/2014/main" id="{8C96655C-7D9A-2BBE-2F81-BD6FC6A78451}"/>
              </a:ext>
            </a:extLst>
          </p:cNvPr>
          <p:cNvSpPr txBox="1"/>
          <p:nvPr/>
        </p:nvSpPr>
        <p:spPr>
          <a:xfrm>
            <a:off x="7892893" y="4954280"/>
            <a:ext cx="2944579" cy="276999"/>
          </a:xfrm>
          <a:prstGeom prst="rect">
            <a:avLst/>
          </a:prstGeom>
          <a:noFill/>
        </p:spPr>
        <p:txBody>
          <a:bodyPr wrap="square" rtlCol="0">
            <a:spAutoFit/>
          </a:bodyPr>
          <a:lstStyle/>
          <a:p>
            <a:r>
              <a:rPr lang="en-GB" sz="1200" dirty="0">
                <a:solidFill>
                  <a:srgbClr val="FF0000"/>
                </a:solidFill>
              </a:rPr>
              <a:t>4: File explorer/plots/packages/Viewer.</a:t>
            </a:r>
          </a:p>
        </p:txBody>
      </p:sp>
    </p:spTree>
    <p:extLst>
      <p:ext uri="{BB962C8B-B14F-4D97-AF65-F5344CB8AC3E}">
        <p14:creationId xmlns:p14="http://schemas.microsoft.com/office/powerpoint/2010/main" val="3863786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0CB11-79F6-AF60-4DAA-A7DC4C163D93}"/>
              </a:ext>
            </a:extLst>
          </p:cNvPr>
          <p:cNvSpPr>
            <a:spLocks noGrp="1"/>
          </p:cNvSpPr>
          <p:nvPr>
            <p:ph type="title"/>
          </p:nvPr>
        </p:nvSpPr>
        <p:spPr/>
        <p:txBody>
          <a:bodyPr/>
          <a:lstStyle/>
          <a:p>
            <a:r>
              <a:rPr lang="en-GB" dirty="0"/>
              <a:t>Lets get started!</a:t>
            </a:r>
          </a:p>
        </p:txBody>
      </p:sp>
      <p:sp>
        <p:nvSpPr>
          <p:cNvPr id="3" name="Content Placeholder 2">
            <a:extLst>
              <a:ext uri="{FF2B5EF4-FFF2-40B4-BE49-F238E27FC236}">
                <a16:creationId xmlns:a16="http://schemas.microsoft.com/office/drawing/2014/main" id="{74DA94FC-A6F4-0A14-94BE-1263ECFF3856}"/>
              </a:ext>
            </a:extLst>
          </p:cNvPr>
          <p:cNvSpPr>
            <a:spLocks noGrp="1"/>
          </p:cNvSpPr>
          <p:nvPr>
            <p:ph idx="1"/>
          </p:nvPr>
        </p:nvSpPr>
        <p:spPr/>
        <p:txBody>
          <a:bodyPr/>
          <a:lstStyle/>
          <a:p>
            <a:r>
              <a:rPr lang="en-GB" dirty="0"/>
              <a:t>Everyone, open the R project.</a:t>
            </a:r>
          </a:p>
          <a:p>
            <a:r>
              <a:rPr lang="en-GB" dirty="0"/>
              <a:t>Navigate to your team’s branch. </a:t>
            </a:r>
          </a:p>
          <a:p>
            <a:r>
              <a:rPr lang="en-GB" dirty="0"/>
              <a:t>Begin working through the tasks.</a:t>
            </a:r>
          </a:p>
        </p:txBody>
      </p:sp>
    </p:spTree>
    <p:extLst>
      <p:ext uri="{BB962C8B-B14F-4D97-AF65-F5344CB8AC3E}">
        <p14:creationId xmlns:p14="http://schemas.microsoft.com/office/powerpoint/2010/main" val="1988881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FFCC9-0B72-4915-1B0B-966792DCBE59}"/>
              </a:ext>
            </a:extLst>
          </p:cNvPr>
          <p:cNvSpPr>
            <a:spLocks noGrp="1"/>
          </p:cNvSpPr>
          <p:nvPr>
            <p:ph type="title"/>
          </p:nvPr>
        </p:nvSpPr>
        <p:spPr/>
        <p:txBody>
          <a:bodyPr/>
          <a:lstStyle/>
          <a:p>
            <a:r>
              <a:rPr lang="en-GB" dirty="0"/>
              <a:t>Aims of this workshop</a:t>
            </a:r>
          </a:p>
        </p:txBody>
      </p:sp>
      <p:sp>
        <p:nvSpPr>
          <p:cNvPr id="3" name="Content Placeholder 2">
            <a:extLst>
              <a:ext uri="{FF2B5EF4-FFF2-40B4-BE49-F238E27FC236}">
                <a16:creationId xmlns:a16="http://schemas.microsoft.com/office/drawing/2014/main" id="{FA2BE003-036C-79C3-259B-5569D95C7E19}"/>
              </a:ext>
            </a:extLst>
          </p:cNvPr>
          <p:cNvSpPr>
            <a:spLocks noGrp="1"/>
          </p:cNvSpPr>
          <p:nvPr>
            <p:ph idx="1"/>
          </p:nvPr>
        </p:nvSpPr>
        <p:spPr/>
        <p:txBody>
          <a:bodyPr>
            <a:normAutofit/>
          </a:bodyPr>
          <a:lstStyle/>
          <a:p>
            <a:r>
              <a:rPr lang="en-GB" dirty="0"/>
              <a:t>Understand the benefits of RAP</a:t>
            </a:r>
          </a:p>
          <a:p>
            <a:pPr lvl="1"/>
            <a:r>
              <a:rPr lang="en-GB" dirty="0"/>
              <a:t>What does RAP even mean?</a:t>
            </a:r>
          </a:p>
          <a:p>
            <a:pPr lvl="1"/>
            <a:r>
              <a:rPr lang="en-GB" dirty="0"/>
              <a:t>What is the point?</a:t>
            </a:r>
          </a:p>
          <a:p>
            <a:pPr lvl="1"/>
            <a:r>
              <a:rPr lang="en-GB" dirty="0"/>
              <a:t>Why invest the time to change things?</a:t>
            </a:r>
          </a:p>
          <a:p>
            <a:r>
              <a:rPr lang="en-GB" dirty="0"/>
              <a:t>More confidence coding in R</a:t>
            </a:r>
          </a:p>
          <a:p>
            <a:pPr lvl="1"/>
            <a:r>
              <a:rPr lang="en-GB" dirty="0"/>
              <a:t>Understanding format and syntax of R </a:t>
            </a:r>
          </a:p>
          <a:p>
            <a:pPr lvl="1"/>
            <a:r>
              <a:rPr lang="en-GB" dirty="0"/>
              <a:t>R vs SQL, what’s the difference?</a:t>
            </a:r>
          </a:p>
          <a:p>
            <a:pPr lvl="1"/>
            <a:r>
              <a:rPr lang="en-GB" dirty="0"/>
              <a:t>Understanding clearly how this applies to your own work. </a:t>
            </a:r>
          </a:p>
          <a:p>
            <a:r>
              <a:rPr lang="en-GB" dirty="0"/>
              <a:t>An understanding of the ways we can use R for RAP processes</a:t>
            </a:r>
          </a:p>
          <a:p>
            <a:pPr lvl="1"/>
            <a:r>
              <a:rPr lang="en-GB" dirty="0"/>
              <a:t>Functions</a:t>
            </a:r>
          </a:p>
          <a:p>
            <a:pPr lvl="1"/>
            <a:r>
              <a:rPr lang="en-GB" dirty="0"/>
              <a:t>For-loops</a:t>
            </a:r>
          </a:p>
          <a:p>
            <a:pPr lvl="1"/>
            <a:r>
              <a:rPr lang="en-GB" dirty="0"/>
              <a:t>If statements </a:t>
            </a:r>
          </a:p>
          <a:p>
            <a:pPr lvl="1"/>
            <a:r>
              <a:rPr lang="en-GB" dirty="0"/>
              <a:t>Wildcards </a:t>
            </a:r>
          </a:p>
          <a:p>
            <a:pPr lvl="1"/>
            <a:endParaRPr lang="en-GB" dirty="0"/>
          </a:p>
          <a:p>
            <a:endParaRPr lang="en-GB" dirty="0"/>
          </a:p>
        </p:txBody>
      </p:sp>
    </p:spTree>
    <p:extLst>
      <p:ext uri="{BB962C8B-B14F-4D97-AF65-F5344CB8AC3E}">
        <p14:creationId xmlns:p14="http://schemas.microsoft.com/office/powerpoint/2010/main" val="304461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A85F2-4547-7FBD-E742-54C6CB329011}"/>
              </a:ext>
            </a:extLst>
          </p:cNvPr>
          <p:cNvSpPr>
            <a:spLocks noGrp="1"/>
          </p:cNvSpPr>
          <p:nvPr>
            <p:ph type="title"/>
          </p:nvPr>
        </p:nvSpPr>
        <p:spPr/>
        <p:txBody>
          <a:bodyPr/>
          <a:lstStyle/>
          <a:p>
            <a:r>
              <a:rPr lang="en-GB" dirty="0"/>
              <a:t>What are the key blockers to you using R for RAP?</a:t>
            </a:r>
          </a:p>
        </p:txBody>
      </p:sp>
      <p:sp>
        <p:nvSpPr>
          <p:cNvPr id="3" name="Content Placeholder 2">
            <a:extLst>
              <a:ext uri="{FF2B5EF4-FFF2-40B4-BE49-F238E27FC236}">
                <a16:creationId xmlns:a16="http://schemas.microsoft.com/office/drawing/2014/main" id="{6CE056C5-8398-550B-45FC-EA1CC0B7C855}"/>
              </a:ext>
            </a:extLst>
          </p:cNvPr>
          <p:cNvSpPr>
            <a:spLocks noGrp="1"/>
          </p:cNvSpPr>
          <p:nvPr>
            <p:ph idx="1"/>
          </p:nvPr>
        </p:nvSpPr>
        <p:spPr/>
        <p:txBody>
          <a:bodyPr/>
          <a:lstStyle/>
          <a:p>
            <a:r>
              <a:rPr lang="en-GB" dirty="0"/>
              <a:t>Team or personal expertise/knowledge/capability</a:t>
            </a:r>
          </a:p>
          <a:p>
            <a:r>
              <a:rPr lang="en-GB" dirty="0"/>
              <a:t>Not enough support in the department</a:t>
            </a:r>
          </a:p>
          <a:p>
            <a:r>
              <a:rPr lang="en-GB" dirty="0"/>
              <a:t>Challenges in setting it (RStudio) up on work machines and getting it to work (for example, package issues, connecting to databases…).</a:t>
            </a:r>
          </a:p>
          <a:p>
            <a:r>
              <a:rPr lang="en-GB" dirty="0"/>
              <a:t>Don’t see how it benefits us compared to what we already do (i.e. on SQL or excel)</a:t>
            </a:r>
          </a:p>
          <a:p>
            <a:r>
              <a:rPr lang="en-GB" dirty="0"/>
              <a:t>Overwhelmed by too much to learn alongside other things (i.e. SQL, Git)</a:t>
            </a:r>
          </a:p>
          <a:p>
            <a:r>
              <a:rPr lang="en-GB" dirty="0"/>
              <a:t>The leap from the learning to the real-life applications is too big.</a:t>
            </a:r>
          </a:p>
          <a:p>
            <a:endParaRPr lang="en-GB" dirty="0"/>
          </a:p>
        </p:txBody>
      </p:sp>
    </p:spTree>
    <p:extLst>
      <p:ext uri="{BB962C8B-B14F-4D97-AF65-F5344CB8AC3E}">
        <p14:creationId xmlns:p14="http://schemas.microsoft.com/office/powerpoint/2010/main" val="1828367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F0915-82AB-EF2E-6E65-9B4AE665E091}"/>
              </a:ext>
            </a:extLst>
          </p:cNvPr>
          <p:cNvSpPr>
            <a:spLocks noGrp="1"/>
          </p:cNvSpPr>
          <p:nvPr>
            <p:ph type="title"/>
          </p:nvPr>
        </p:nvSpPr>
        <p:spPr/>
        <p:txBody>
          <a:bodyPr/>
          <a:lstStyle/>
          <a:p>
            <a:r>
              <a:rPr lang="en-GB" dirty="0"/>
              <a:t>What is R?</a:t>
            </a:r>
          </a:p>
        </p:txBody>
      </p:sp>
      <p:sp>
        <p:nvSpPr>
          <p:cNvPr id="3" name="Content Placeholder 2">
            <a:extLst>
              <a:ext uri="{FF2B5EF4-FFF2-40B4-BE49-F238E27FC236}">
                <a16:creationId xmlns:a16="http://schemas.microsoft.com/office/drawing/2014/main" id="{4DC9CE65-9442-8FB9-7571-B418217290A2}"/>
              </a:ext>
            </a:extLst>
          </p:cNvPr>
          <p:cNvSpPr>
            <a:spLocks noGrp="1"/>
          </p:cNvSpPr>
          <p:nvPr>
            <p:ph idx="1"/>
          </p:nvPr>
        </p:nvSpPr>
        <p:spPr/>
        <p:txBody>
          <a:bodyPr/>
          <a:lstStyle/>
          <a:p>
            <a:r>
              <a:rPr lang="en-GB" dirty="0"/>
              <a:t>R is a coding language. There are many different languages of code, some others include SQL, python, JavaScript and many more. They all have benefits, and the difference is often the syntax used (literally like learning new languages!) </a:t>
            </a:r>
          </a:p>
          <a:p>
            <a:r>
              <a:rPr lang="en-GB" dirty="0"/>
              <a:t>R is open-source, meaning it is free, anyone can use it and anyone can contribute to developing new ‘packages’.</a:t>
            </a:r>
          </a:p>
          <a:p>
            <a:pPr lvl="1"/>
            <a:r>
              <a:rPr lang="en-GB" dirty="0"/>
              <a:t>A package is a set of functions someone else has written and tied together in a nice neat bow, ready for you to use! You simply install the package, and then you have all of the functions available. </a:t>
            </a:r>
          </a:p>
          <a:p>
            <a:pPr lvl="1"/>
            <a:r>
              <a:rPr lang="en-GB" dirty="0"/>
              <a:t>A function is a chunk of code that has been grouped together, given a name, and often has ‘place holders’ you can change, such that you can use that name to run that code, and apply it to different data. </a:t>
            </a:r>
          </a:p>
          <a:p>
            <a:pPr lvl="2"/>
            <a:r>
              <a:rPr lang="en-GB" dirty="0"/>
              <a:t>(for example, mean(x) is a function that calculates the arithmetic mean of x. You replace x with any numeric data.)</a:t>
            </a:r>
          </a:p>
        </p:txBody>
      </p:sp>
    </p:spTree>
    <p:extLst>
      <p:ext uri="{BB962C8B-B14F-4D97-AF65-F5344CB8AC3E}">
        <p14:creationId xmlns:p14="http://schemas.microsoft.com/office/powerpoint/2010/main" val="4123275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580FA-7B1A-DE39-0F93-0C03FAEDEE67}"/>
              </a:ext>
            </a:extLst>
          </p:cNvPr>
          <p:cNvSpPr>
            <a:spLocks noGrp="1"/>
          </p:cNvSpPr>
          <p:nvPr>
            <p:ph type="title"/>
          </p:nvPr>
        </p:nvSpPr>
        <p:spPr/>
        <p:txBody>
          <a:bodyPr/>
          <a:lstStyle/>
          <a:p>
            <a:r>
              <a:rPr lang="en-GB" dirty="0"/>
              <a:t>R vs SQL</a:t>
            </a:r>
          </a:p>
        </p:txBody>
      </p:sp>
      <p:sp>
        <p:nvSpPr>
          <p:cNvPr id="3" name="Content Placeholder 2">
            <a:extLst>
              <a:ext uri="{FF2B5EF4-FFF2-40B4-BE49-F238E27FC236}">
                <a16:creationId xmlns:a16="http://schemas.microsoft.com/office/drawing/2014/main" id="{DF523CBC-ADD1-9D52-C075-DB785A34D736}"/>
              </a:ext>
            </a:extLst>
          </p:cNvPr>
          <p:cNvSpPr>
            <a:spLocks noGrp="1"/>
          </p:cNvSpPr>
          <p:nvPr>
            <p:ph idx="1"/>
          </p:nvPr>
        </p:nvSpPr>
        <p:spPr/>
        <p:txBody>
          <a:bodyPr>
            <a:normAutofit/>
          </a:bodyPr>
          <a:lstStyle/>
          <a:p>
            <a:r>
              <a:rPr lang="en-GB" dirty="0"/>
              <a:t>R and SQL are two different coding languages, but if you already know one, it can make it easier to learn the other as the logic tends to be similar even if the syntax is different. </a:t>
            </a:r>
          </a:p>
          <a:p>
            <a:r>
              <a:rPr lang="en-GB" dirty="0"/>
              <a:t>SQL runs processes on the database server, whereas R runs processes on your device. Therefore we recommend doing large scale processing on the SQL/database side, and then only bring the data you need for manipulation/ complicated processing into R. </a:t>
            </a:r>
          </a:p>
          <a:p>
            <a:r>
              <a:rPr lang="en-GB" dirty="0"/>
              <a:t>There’s a grey area in the middle where you can do some things in either tool, sometimes you’ll need to test yourself which way is faster. Remember that SQL code can be run through R, so you can have a mixture of scripts, you should still have a ‘centralised’ R script that will run and source both your SQL and R scripts, in order! </a:t>
            </a:r>
          </a:p>
        </p:txBody>
      </p:sp>
    </p:spTree>
    <p:extLst>
      <p:ext uri="{BB962C8B-B14F-4D97-AF65-F5344CB8AC3E}">
        <p14:creationId xmlns:p14="http://schemas.microsoft.com/office/powerpoint/2010/main" val="3050567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F82BF-1B0B-A48E-3017-2E93FCD61287}"/>
              </a:ext>
            </a:extLst>
          </p:cNvPr>
          <p:cNvSpPr>
            <a:spLocks noGrp="1"/>
          </p:cNvSpPr>
          <p:nvPr>
            <p:ph type="title"/>
          </p:nvPr>
        </p:nvSpPr>
        <p:spPr/>
        <p:txBody>
          <a:bodyPr/>
          <a:lstStyle/>
          <a:p>
            <a:r>
              <a:rPr lang="en-GB" dirty="0"/>
              <a:t>What is RAP?</a:t>
            </a:r>
          </a:p>
        </p:txBody>
      </p:sp>
      <p:sp>
        <p:nvSpPr>
          <p:cNvPr id="3" name="Content Placeholder 2">
            <a:extLst>
              <a:ext uri="{FF2B5EF4-FFF2-40B4-BE49-F238E27FC236}">
                <a16:creationId xmlns:a16="http://schemas.microsoft.com/office/drawing/2014/main" id="{D23D0DCF-B52A-51B9-E9E1-B1BF01360E12}"/>
              </a:ext>
            </a:extLst>
          </p:cNvPr>
          <p:cNvSpPr>
            <a:spLocks noGrp="1"/>
          </p:cNvSpPr>
          <p:nvPr>
            <p:ph idx="1"/>
          </p:nvPr>
        </p:nvSpPr>
        <p:spPr/>
        <p:txBody>
          <a:bodyPr>
            <a:normAutofit lnSpcReduction="10000"/>
          </a:bodyPr>
          <a:lstStyle/>
          <a:p>
            <a:r>
              <a:rPr lang="en-GB" dirty="0"/>
              <a:t>RAP stands for </a:t>
            </a:r>
            <a:r>
              <a:rPr lang="en-GB" b="1" u="sng" dirty="0"/>
              <a:t>R</a:t>
            </a:r>
            <a:r>
              <a:rPr lang="en-GB" dirty="0"/>
              <a:t>eproducible </a:t>
            </a:r>
            <a:r>
              <a:rPr lang="en-GB" b="1" u="sng" dirty="0"/>
              <a:t>A</a:t>
            </a:r>
            <a:r>
              <a:rPr lang="en-GB" dirty="0"/>
              <a:t>nalytical </a:t>
            </a:r>
            <a:r>
              <a:rPr lang="en-GB" b="1" u="sng" dirty="0"/>
              <a:t>P</a:t>
            </a:r>
            <a:r>
              <a:rPr lang="en-GB" dirty="0"/>
              <a:t>ipeline. The full words still hide the true meaning behind buzzwords and jargon though. What it actually means is using automation to our advantage when analysing data (this is as simple as writing code such as an R script that we can click a button to execute and do the job for us), and ensuring we are transparent. </a:t>
            </a:r>
          </a:p>
          <a:p>
            <a:r>
              <a:rPr lang="en-GB" dirty="0"/>
              <a:t>Using R (the coding language) really helps us to put the R in RAP ('reproducible'). Ask yourself, </a:t>
            </a:r>
          </a:p>
          <a:p>
            <a:pPr lvl="1"/>
            <a:r>
              <a:rPr lang="en-GB" dirty="0"/>
              <a:t>If someone else picked up your work, could they easily reproduce your exact outputs? </a:t>
            </a:r>
          </a:p>
          <a:p>
            <a:pPr lvl="1"/>
            <a:r>
              <a:rPr lang="en-GB" dirty="0"/>
              <a:t>When the time comes around to update your analysis with new data, how easy is it for you to reproduce the analysis you need? </a:t>
            </a:r>
          </a:p>
          <a:p>
            <a:pPr lvl="1"/>
            <a:r>
              <a:rPr lang="en-GB" dirty="0"/>
              <a:t>Can the public reproduce your analysis?</a:t>
            </a:r>
          </a:p>
          <a:p>
            <a:r>
              <a:rPr lang="en-GB" dirty="0"/>
              <a:t>In an ideal RAP, it would be as simple as plugging the new data in and clicking 'go', with no need to manually scroll through multiple scripts updating the year in every file name or the variable name that's changed from using _ to -.</a:t>
            </a:r>
          </a:p>
        </p:txBody>
      </p:sp>
    </p:spTree>
    <p:extLst>
      <p:ext uri="{BB962C8B-B14F-4D97-AF65-F5344CB8AC3E}">
        <p14:creationId xmlns:p14="http://schemas.microsoft.com/office/powerpoint/2010/main" val="1410471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FED2-1C42-5651-163B-8818BBF3005F}"/>
              </a:ext>
            </a:extLst>
          </p:cNvPr>
          <p:cNvSpPr>
            <a:spLocks noGrp="1"/>
          </p:cNvSpPr>
          <p:nvPr>
            <p:ph type="title"/>
          </p:nvPr>
        </p:nvSpPr>
        <p:spPr/>
        <p:txBody>
          <a:bodyPr/>
          <a:lstStyle/>
          <a:p>
            <a:r>
              <a:rPr lang="en-GB" dirty="0"/>
              <a:t>What are the benefits?</a:t>
            </a:r>
          </a:p>
        </p:txBody>
      </p:sp>
      <p:sp>
        <p:nvSpPr>
          <p:cNvPr id="3" name="Content Placeholder 2">
            <a:extLst>
              <a:ext uri="{FF2B5EF4-FFF2-40B4-BE49-F238E27FC236}">
                <a16:creationId xmlns:a16="http://schemas.microsoft.com/office/drawing/2014/main" id="{F3EFC132-8AC8-5B25-3629-B38C66AF4818}"/>
              </a:ext>
            </a:extLst>
          </p:cNvPr>
          <p:cNvSpPr>
            <a:spLocks noGrp="1"/>
          </p:cNvSpPr>
          <p:nvPr>
            <p:ph idx="1"/>
          </p:nvPr>
        </p:nvSpPr>
        <p:spPr/>
        <p:txBody>
          <a:bodyPr/>
          <a:lstStyle/>
          <a:p>
            <a:r>
              <a:rPr lang="en-GB" dirty="0"/>
              <a:t>We already have ‘analytical pipelines’ and have done for many years. The aim of RAP is to;</a:t>
            </a:r>
          </a:p>
          <a:p>
            <a:pPr lvl="1"/>
            <a:r>
              <a:rPr lang="en-GB" dirty="0"/>
              <a:t>Automate the parts of these pipelines that can be automated,</a:t>
            </a:r>
          </a:p>
          <a:p>
            <a:pPr lvl="1"/>
            <a:r>
              <a:rPr lang="en-GB" dirty="0"/>
              <a:t>Increase efficiency and accuracy, </a:t>
            </a:r>
          </a:p>
          <a:p>
            <a:pPr lvl="1"/>
            <a:r>
              <a:rPr lang="en-GB" dirty="0"/>
              <a:t>Create a clear audit trail to allow analyses to easily be re-run if needed. </a:t>
            </a:r>
          </a:p>
          <a:p>
            <a:r>
              <a:rPr lang="en-GB" dirty="0"/>
              <a:t>This will free us up to focus on the parts of our work where our human input can really add value. </a:t>
            </a:r>
          </a:p>
          <a:p>
            <a:r>
              <a:rPr lang="en-GB" dirty="0"/>
              <a:t>RAP is something we can use to reduce the burden on us by getting rid of some of the boring stuff, what’s not to like!</a:t>
            </a:r>
          </a:p>
        </p:txBody>
      </p:sp>
    </p:spTree>
    <p:extLst>
      <p:ext uri="{BB962C8B-B14F-4D97-AF65-F5344CB8AC3E}">
        <p14:creationId xmlns:p14="http://schemas.microsoft.com/office/powerpoint/2010/main" val="1286926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71C04-0C12-C285-3E1B-74430A28B31B}"/>
              </a:ext>
            </a:extLst>
          </p:cNvPr>
          <p:cNvSpPr>
            <a:spLocks noGrp="1"/>
          </p:cNvSpPr>
          <p:nvPr>
            <p:ph type="title"/>
          </p:nvPr>
        </p:nvSpPr>
        <p:spPr/>
        <p:txBody>
          <a:bodyPr/>
          <a:lstStyle/>
          <a:p>
            <a:endParaRPr lang="en-GB"/>
          </a:p>
        </p:txBody>
      </p:sp>
      <p:pic>
        <p:nvPicPr>
          <p:cNvPr id="1026" name="Picture 2">
            <a:extLst>
              <a:ext uri="{FF2B5EF4-FFF2-40B4-BE49-F238E27FC236}">
                <a16:creationId xmlns:a16="http://schemas.microsoft.com/office/drawing/2014/main" id="{1F58B4BF-6286-D367-F8C0-6BBF6985DA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8637" y="97808"/>
            <a:ext cx="8594725" cy="33311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87C30D8-DFD5-36C0-25BD-581F08C05B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743" y="4848120"/>
            <a:ext cx="10954512" cy="168311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1E32565E-5CB9-A305-C4C9-7AA771471C03}"/>
              </a:ext>
            </a:extLst>
          </p:cNvPr>
          <p:cNvCxnSpPr/>
          <p:nvPr/>
        </p:nvCxnSpPr>
        <p:spPr>
          <a:xfrm>
            <a:off x="6108192" y="3614468"/>
            <a:ext cx="0" cy="105242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344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F8EF-BECC-CB05-2042-8E1A2F6D1C1A}"/>
              </a:ext>
            </a:extLst>
          </p:cNvPr>
          <p:cNvSpPr>
            <a:spLocks noGrp="1"/>
          </p:cNvSpPr>
          <p:nvPr>
            <p:ph type="title"/>
          </p:nvPr>
        </p:nvSpPr>
        <p:spPr/>
        <p:txBody>
          <a:bodyPr/>
          <a:lstStyle/>
          <a:p>
            <a:r>
              <a:rPr lang="en-GB" dirty="0"/>
              <a:t>Getting set up</a:t>
            </a:r>
          </a:p>
        </p:txBody>
      </p:sp>
      <p:sp>
        <p:nvSpPr>
          <p:cNvPr id="3" name="Content Placeholder 2">
            <a:extLst>
              <a:ext uri="{FF2B5EF4-FFF2-40B4-BE49-F238E27FC236}">
                <a16:creationId xmlns:a16="http://schemas.microsoft.com/office/drawing/2014/main" id="{476F0551-B6E7-9358-79EA-9B20DDC8DAF3}"/>
              </a:ext>
            </a:extLst>
          </p:cNvPr>
          <p:cNvSpPr>
            <a:spLocks noGrp="1"/>
          </p:cNvSpPr>
          <p:nvPr>
            <p:ph idx="1"/>
          </p:nvPr>
        </p:nvSpPr>
        <p:spPr/>
        <p:txBody>
          <a:bodyPr>
            <a:normAutofit/>
          </a:bodyPr>
          <a:lstStyle/>
          <a:p>
            <a:r>
              <a:rPr lang="en-GB" dirty="0"/>
              <a:t>This is a </a:t>
            </a:r>
            <a:r>
              <a:rPr lang="en-GB" b="1" i="1" dirty="0"/>
              <a:t>live coding</a:t>
            </a:r>
            <a:r>
              <a:rPr lang="en-GB" dirty="0"/>
              <a:t> session, so we need you set up with git and RStudio installed…</a:t>
            </a:r>
          </a:p>
          <a:p>
            <a:r>
              <a:rPr lang="en-GB" dirty="0"/>
              <a:t>Open up the pdf that we’ve shared for this session or go to the following link:</a:t>
            </a:r>
          </a:p>
          <a:p>
            <a:pPr lvl="1"/>
            <a:r>
              <a:rPr lang="en-GB" dirty="0"/>
              <a:t>Add the link Charlotte!</a:t>
            </a:r>
          </a:p>
          <a:p>
            <a:r>
              <a:rPr lang="en-GB" dirty="0"/>
              <a:t>Go to pre-workshop requirements section and check you’ve got everything from that list sorted (copied below). Get help from us if anything didn’t work!</a:t>
            </a:r>
          </a:p>
          <a:p>
            <a:pPr lvl="1"/>
            <a:r>
              <a:rPr lang="en-GB" dirty="0"/>
              <a:t>Create a DfE Dev Ops account via the Service Portal;</a:t>
            </a:r>
          </a:p>
          <a:p>
            <a:pPr lvl="1"/>
            <a:r>
              <a:rPr lang="en-GB" dirty="0"/>
              <a:t>Install git on your laptop: https://git-scm.com/downloads;</a:t>
            </a:r>
          </a:p>
          <a:p>
            <a:pPr lvl="1"/>
            <a:r>
              <a:rPr lang="en-GB" dirty="0"/>
              <a:t>Install R-Studio on your machine: Download R for Windows (x64) and RStudio from the Software Centre on your DfE laptop.</a:t>
            </a:r>
          </a:p>
          <a:p>
            <a:pPr lvl="1"/>
            <a:r>
              <a:rPr lang="en-GB" dirty="0"/>
              <a:t>Set up the path to the git.exe in RStudio global settings.</a:t>
            </a:r>
          </a:p>
        </p:txBody>
      </p:sp>
    </p:spTree>
    <p:extLst>
      <p:ext uri="{BB962C8B-B14F-4D97-AF65-F5344CB8AC3E}">
        <p14:creationId xmlns:p14="http://schemas.microsoft.com/office/powerpoint/2010/main" val="916788589"/>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docProps/app.xml><?xml version="1.0" encoding="utf-8"?>
<Properties xmlns="http://schemas.openxmlformats.org/officeDocument/2006/extended-properties" xmlns:vt="http://schemas.openxmlformats.org/officeDocument/2006/docPropsVTypes">
  <Template>TM03457515[[fn=View]]</Template>
  <TotalTime>551</TotalTime>
  <Words>1150</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Schoolbook</vt:lpstr>
      <vt:lpstr>Wingdings 2</vt:lpstr>
      <vt:lpstr>View</vt:lpstr>
      <vt:lpstr>Statistics Development Workshop Introduction to coding in R for RAP processes</vt:lpstr>
      <vt:lpstr>Aims of this workshop</vt:lpstr>
      <vt:lpstr>What are the key blockers to you using R for RAP?</vt:lpstr>
      <vt:lpstr>What is R?</vt:lpstr>
      <vt:lpstr>R vs SQL</vt:lpstr>
      <vt:lpstr>What is RAP?</vt:lpstr>
      <vt:lpstr>What are the benefits?</vt:lpstr>
      <vt:lpstr>PowerPoint Presentation</vt:lpstr>
      <vt:lpstr>Getting set up</vt:lpstr>
      <vt:lpstr>R studio</vt:lpstr>
      <vt:lpstr>Lets get started!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Development Workshop Introduction to using git</dc:title>
  <dc:creator>BIELBY, Richard</dc:creator>
  <cp:lastModifiedBy>FOSTER, Charlotte</cp:lastModifiedBy>
  <cp:revision>7</cp:revision>
  <dcterms:created xsi:type="dcterms:W3CDTF">2022-09-16T07:27:30Z</dcterms:created>
  <dcterms:modified xsi:type="dcterms:W3CDTF">2023-02-03T16:56:51Z</dcterms:modified>
</cp:coreProperties>
</file>