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0" r:id="rId4"/>
    <p:sldId id="258" r:id="rId5"/>
    <p:sldId id="259" r:id="rId6"/>
    <p:sldId id="264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CAB0BB-2211-457F-AAAC-1C17F118395B}">
          <p14:sldIdLst>
            <p14:sldId id="256"/>
          </p14:sldIdLst>
        </p14:section>
        <p14:section name="Introduction" id="{00ECBA4F-322D-4FBD-9D49-C8877E291C4E}">
          <p14:sldIdLst>
            <p14:sldId id="257"/>
            <p14:sldId id="260"/>
            <p14:sldId id="258"/>
            <p14:sldId id="259"/>
            <p14:sldId id="264"/>
          </p14:sldIdLst>
        </p14:section>
        <p14:section name="Getting set up" id="{DB08BAA9-0D66-49AE-8CD1-F21BFB1D8F82}">
          <p14:sldIdLst>
            <p14:sldId id="261"/>
          </p14:sldIdLst>
        </p14:section>
        <p14:section name="git concepts" id="{BC356032-4D23-49D5-9CAA-BDE8D4E56778}">
          <p14:sldIdLst>
            <p14:sldId id="262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4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E3A1397-DDBE-4990-A86F-207B0B9A1F2C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7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397-DDBE-4990-A86F-207B0B9A1F2C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23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397-DDBE-4990-A86F-207B0B9A1F2C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1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397-DDBE-4990-A86F-207B0B9A1F2C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71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397-DDBE-4990-A86F-207B0B9A1F2C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087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397-DDBE-4990-A86F-207B0B9A1F2C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3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397-DDBE-4990-A86F-207B0B9A1F2C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07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397-DDBE-4990-A86F-207B0B9A1F2C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37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397-DDBE-4990-A86F-207B0B9A1F2C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87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397-DDBE-4990-A86F-207B0B9A1F2C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18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397-DDBE-4990-A86F-207B0B9A1F2C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56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E3A1397-DDBE-4990-A86F-207B0B9A1F2C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369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F380-B7BC-952D-9C7F-6EC53C83B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Statistics Development Workshop</a:t>
            </a:r>
            <a:br>
              <a:rPr lang="en-GB" dirty="0"/>
            </a:br>
            <a:r>
              <a:rPr lang="en-GB" dirty="0"/>
              <a:t>Introduction to using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5F0FA-EC23-999C-CDB1-F8649DC25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412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1DC89-E69D-6C7F-3D17-A950A45D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 working with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3EE65-1383-3856-4034-0F8270D62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 in to working groups of about 3</a:t>
            </a:r>
          </a:p>
          <a:p>
            <a:r>
              <a:rPr lang="en-GB" dirty="0"/>
              <a:t>Go to the Setting up the repository section of the pdf and start working through the walkthrough…</a:t>
            </a:r>
          </a:p>
          <a:p>
            <a:r>
              <a:rPr lang="en-GB" dirty="0"/>
              <a:t>Ask questions!</a:t>
            </a:r>
          </a:p>
        </p:txBody>
      </p:sp>
    </p:spTree>
    <p:extLst>
      <p:ext uri="{BB962C8B-B14F-4D97-AF65-F5344CB8AC3E}">
        <p14:creationId xmlns:p14="http://schemas.microsoft.com/office/powerpoint/2010/main" val="105851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FCC9-0B72-4915-1B0B-966792DC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of this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BE003-036C-79C3-259B-5569D95C7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Get everyone’s laptops set up with git and RStudio working together.</a:t>
            </a:r>
          </a:p>
          <a:p>
            <a:r>
              <a:rPr lang="en-GB" dirty="0"/>
              <a:t>Gain some familiarity with the concepts and use of git, GitHub (and to Dev Ops by association);</a:t>
            </a:r>
          </a:p>
          <a:p>
            <a:pPr lvl="1"/>
            <a:r>
              <a:rPr lang="en-GB" dirty="0"/>
              <a:t>What is a repository?</a:t>
            </a:r>
          </a:p>
          <a:p>
            <a:pPr lvl="1"/>
            <a:r>
              <a:rPr lang="en-GB" dirty="0"/>
              <a:t>What’s the difference between git, GitHub and Dev Ops?</a:t>
            </a:r>
          </a:p>
          <a:p>
            <a:pPr lvl="1"/>
            <a:r>
              <a:rPr lang="en-GB" dirty="0"/>
              <a:t>Cloning a repository</a:t>
            </a:r>
          </a:p>
          <a:p>
            <a:pPr lvl="1"/>
            <a:r>
              <a:rPr lang="en-GB" dirty="0"/>
              <a:t>Creating branches</a:t>
            </a:r>
          </a:p>
          <a:p>
            <a:pPr lvl="1"/>
            <a:r>
              <a:rPr lang="en-GB" dirty="0"/>
              <a:t>Staging and committing changes</a:t>
            </a:r>
          </a:p>
          <a:p>
            <a:pPr lvl="1"/>
            <a:r>
              <a:rPr lang="en-GB" dirty="0"/>
              <a:t>Pushing and pulling between local and remote copies</a:t>
            </a:r>
          </a:p>
          <a:p>
            <a:pPr lvl="1"/>
            <a:r>
              <a:rPr lang="en-GB" dirty="0"/>
              <a:t>Merging, pull requests and reviewing</a:t>
            </a:r>
          </a:p>
          <a:p>
            <a:pPr lvl="1"/>
            <a:r>
              <a:rPr lang="en-GB" dirty="0"/>
              <a:t>Maybe a few other concepts if they come up/we have time (e.g. resetting and restoring)</a:t>
            </a:r>
          </a:p>
        </p:txBody>
      </p:sp>
    </p:spTree>
    <p:extLst>
      <p:ext uri="{BB962C8B-B14F-4D97-AF65-F5344CB8AC3E}">
        <p14:creationId xmlns:p14="http://schemas.microsoft.com/office/powerpoint/2010/main" val="30446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293D-B603-DE94-CAEE-6BF7C72D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the key blockers to you using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F6B97-ECF7-8CD4-60B7-A2877F316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Team or personal expertise/knowledge/capability</a:t>
            </a:r>
          </a:p>
          <a:p>
            <a:r>
              <a:rPr lang="en-GB" dirty="0"/>
              <a:t>Not enough support in the department</a:t>
            </a:r>
          </a:p>
          <a:p>
            <a:r>
              <a:rPr lang="en-GB" dirty="0"/>
              <a:t>Challenges in setting it (and RStudio) up on work machines</a:t>
            </a:r>
          </a:p>
          <a:p>
            <a:r>
              <a:rPr lang="en-GB" dirty="0"/>
              <a:t>Don’t see how it benefits us compared to what we already do just on shared drives</a:t>
            </a:r>
          </a:p>
          <a:p>
            <a:r>
              <a:rPr lang="en-GB" dirty="0"/>
              <a:t>Just don’t get the concept!</a:t>
            </a:r>
          </a:p>
          <a:p>
            <a:r>
              <a:rPr lang="en-GB" dirty="0"/>
              <a:t>Overwhelmed by too much to learn alongside R and SQL learning.</a:t>
            </a:r>
          </a:p>
        </p:txBody>
      </p:sp>
    </p:spTree>
    <p:extLst>
      <p:ext uri="{BB962C8B-B14F-4D97-AF65-F5344CB8AC3E}">
        <p14:creationId xmlns:p14="http://schemas.microsoft.com/office/powerpoint/2010/main" val="386234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BF5C6-296C-82A2-BF5C-DA8B3C71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9507C-5200-B177-C436-D96E54B43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Git is a piece of software designed for version control, i.e.</a:t>
            </a:r>
          </a:p>
          <a:p>
            <a:pPr lvl="1"/>
            <a:r>
              <a:rPr lang="en-GB" dirty="0"/>
              <a:t>Tracking changes;</a:t>
            </a:r>
          </a:p>
          <a:p>
            <a:pPr lvl="1"/>
            <a:r>
              <a:rPr lang="en-GB" dirty="0"/>
              <a:t>Undoing changes;</a:t>
            </a:r>
          </a:p>
          <a:p>
            <a:pPr lvl="1"/>
            <a:r>
              <a:rPr lang="en-GB" dirty="0"/>
              <a:t>Maintaining parallel variants of code.</a:t>
            </a:r>
          </a:p>
          <a:p>
            <a:r>
              <a:rPr lang="en-GB" dirty="0"/>
              <a:t>Git works with repositories:</a:t>
            </a:r>
          </a:p>
          <a:p>
            <a:pPr lvl="1"/>
            <a:r>
              <a:rPr lang="en-GB" dirty="0"/>
              <a:t>A repository (or repo) is simply a folder containing all the version controlled files of a given project.</a:t>
            </a:r>
          </a:p>
          <a:p>
            <a:pPr lvl="1"/>
            <a:r>
              <a:rPr lang="en-GB" dirty="0"/>
              <a:t>It can have multiple sub-folders that will can also be tracked.</a:t>
            </a:r>
          </a:p>
          <a:p>
            <a:r>
              <a:rPr lang="en-GB" dirty="0"/>
              <a:t>Git records all the version control information within a hidden folder called </a:t>
            </a:r>
            <a:r>
              <a:rPr lang="en-GB" i="1" dirty="0"/>
              <a:t>.git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319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1190-701F-E4C9-7C75-DBC27263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GitHub and Dev Ops…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484C4-7F43-9B7A-AA31-CA3786AE2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GitHub and Dev Ops provide a space to store and interact with a repository.</a:t>
            </a:r>
          </a:p>
          <a:p>
            <a:pPr lvl="1"/>
            <a:r>
              <a:rPr lang="en-GB" dirty="0"/>
              <a:t>View the files;</a:t>
            </a:r>
          </a:p>
          <a:p>
            <a:pPr lvl="1"/>
            <a:r>
              <a:rPr lang="en-GB" dirty="0"/>
              <a:t>View the history;</a:t>
            </a:r>
          </a:p>
          <a:p>
            <a:pPr lvl="1"/>
            <a:r>
              <a:rPr lang="en-GB" dirty="0"/>
              <a:t>Create and view different branches (variants) of the code;</a:t>
            </a:r>
          </a:p>
          <a:p>
            <a:pPr lvl="1"/>
            <a:r>
              <a:rPr lang="en-GB" dirty="0"/>
              <a:t>Management tools such as Issues logs (GitHub) or </a:t>
            </a:r>
            <a:r>
              <a:rPr lang="en-GB" dirty="0" err="1"/>
              <a:t>Kambam</a:t>
            </a:r>
            <a:r>
              <a:rPr lang="en-GB" dirty="0"/>
              <a:t> board (Dev Ops)</a:t>
            </a:r>
          </a:p>
          <a:p>
            <a:pPr lvl="1"/>
            <a:r>
              <a:rPr lang="en-GB" dirty="0"/>
              <a:t>Create pull requests, review code and get feedback from collaborators;</a:t>
            </a:r>
          </a:p>
          <a:p>
            <a:pPr lvl="1"/>
            <a:r>
              <a:rPr lang="en-GB" dirty="0"/>
              <a:t>Perform automated QA and deployment of code (e.g. sending a dashboard live).</a:t>
            </a:r>
          </a:p>
          <a:p>
            <a:r>
              <a:rPr lang="en-GB" dirty="0"/>
              <a:t>GitHub and Dev Ops are </a:t>
            </a:r>
            <a:r>
              <a:rPr lang="en-GB" b="1" i="1" dirty="0"/>
              <a:t>generally</a:t>
            </a:r>
            <a:r>
              <a:rPr lang="en-GB" dirty="0"/>
              <a:t> </a:t>
            </a:r>
            <a:r>
              <a:rPr lang="en-GB" b="1" i="1" dirty="0"/>
              <a:t>not</a:t>
            </a:r>
            <a:r>
              <a:rPr lang="en-GB" dirty="0"/>
              <a:t> a place to:</a:t>
            </a:r>
          </a:p>
          <a:p>
            <a:pPr lvl="1"/>
            <a:r>
              <a:rPr lang="en-GB" dirty="0"/>
              <a:t>Run your code;</a:t>
            </a:r>
          </a:p>
          <a:p>
            <a:pPr lvl="1"/>
            <a:r>
              <a:rPr lang="en-GB" dirty="0"/>
              <a:t>Edit your code (although there is some basic text editing functionality you can use).</a:t>
            </a:r>
          </a:p>
        </p:txBody>
      </p:sp>
    </p:spTree>
    <p:extLst>
      <p:ext uri="{BB962C8B-B14F-4D97-AF65-F5344CB8AC3E}">
        <p14:creationId xmlns:p14="http://schemas.microsoft.com/office/powerpoint/2010/main" val="213884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8478-8B2B-2B4E-C6EF-83D98D12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the key benefits of using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ED93E-3635-15AD-86BA-2C5C16451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Collaboration</a:t>
            </a:r>
          </a:p>
          <a:p>
            <a:pPr lvl="1"/>
            <a:r>
              <a:rPr lang="en-GB" dirty="0"/>
              <a:t>Get support from team and wider community by easily sharing code (our team find it much easier to support you if we can just go and clone your repo…)</a:t>
            </a:r>
          </a:p>
          <a:p>
            <a:r>
              <a:rPr lang="en-GB" dirty="0"/>
              <a:t>Code QA via reviews and automated checks</a:t>
            </a:r>
          </a:p>
          <a:p>
            <a:r>
              <a:rPr lang="en-GB" dirty="0"/>
              <a:t>Continuity</a:t>
            </a:r>
          </a:p>
          <a:p>
            <a:r>
              <a:rPr lang="en-GB" dirty="0"/>
              <a:t>Can undo changes</a:t>
            </a:r>
          </a:p>
          <a:p>
            <a:r>
              <a:rPr lang="en-GB" dirty="0"/>
              <a:t>Can try different methodologies in a properly controlled way</a:t>
            </a:r>
          </a:p>
        </p:txBody>
      </p:sp>
    </p:spTree>
    <p:extLst>
      <p:ext uri="{BB962C8B-B14F-4D97-AF65-F5344CB8AC3E}">
        <p14:creationId xmlns:p14="http://schemas.microsoft.com/office/powerpoint/2010/main" val="273436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F8EF-BECC-CB05-2042-8E1A2F6D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F0551-B6E7-9358-79EA-9B20DDC8D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This is a </a:t>
            </a:r>
            <a:r>
              <a:rPr lang="en-GB" b="1" i="1" dirty="0"/>
              <a:t>live coding</a:t>
            </a:r>
            <a:r>
              <a:rPr lang="en-GB" dirty="0"/>
              <a:t> session, so we need you set up with git and RStudio installed…</a:t>
            </a:r>
          </a:p>
          <a:p>
            <a:r>
              <a:rPr lang="en-GB" dirty="0"/>
              <a:t>Open up the pdf that we’ve shared for this session or go to the following link:</a:t>
            </a:r>
          </a:p>
          <a:p>
            <a:pPr lvl="1"/>
            <a:r>
              <a:rPr lang="en-GB" dirty="0"/>
              <a:t>Add the link Rich!</a:t>
            </a:r>
          </a:p>
          <a:p>
            <a:r>
              <a:rPr lang="en-GB" dirty="0"/>
              <a:t>Go to pre-workshop requirements section and check you’ve got everything from that list sorted (copied below). Get help from us if anything didn’t work!</a:t>
            </a:r>
          </a:p>
          <a:p>
            <a:pPr lvl="1"/>
            <a:r>
              <a:rPr lang="en-GB" dirty="0"/>
              <a:t>Create a GitHub account: https://github.com/join;</a:t>
            </a:r>
          </a:p>
          <a:p>
            <a:pPr lvl="1"/>
            <a:r>
              <a:rPr lang="en-GB" dirty="0"/>
              <a:t>Install git on your laptop: https://git-scm.com/downloads;</a:t>
            </a:r>
          </a:p>
          <a:p>
            <a:pPr lvl="1"/>
            <a:r>
              <a:rPr lang="en-GB" dirty="0"/>
              <a:t>Install R-Studio on your machine: Download R for Windows (x64) and RStudio from the Software Centre on your DfE laptop.</a:t>
            </a:r>
          </a:p>
          <a:p>
            <a:pPr lvl="1"/>
            <a:r>
              <a:rPr lang="en-GB" dirty="0"/>
              <a:t>Set up the path to the git.exe in RStudio global settings.</a:t>
            </a:r>
          </a:p>
        </p:txBody>
      </p:sp>
    </p:spTree>
    <p:extLst>
      <p:ext uri="{BB962C8B-B14F-4D97-AF65-F5344CB8AC3E}">
        <p14:creationId xmlns:p14="http://schemas.microsoft.com/office/powerpoint/2010/main" val="91678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B9A98-6151-2923-4C62-FE106DBB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02869-1947-3A8B-FE41-50754E811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 repository can be created locally (i.e. on your laptop or desktop) or remotely (on GitHub or Dev Ops).</a:t>
            </a:r>
          </a:p>
          <a:p>
            <a:pPr lvl="1"/>
            <a:r>
              <a:rPr lang="en-GB" dirty="0"/>
              <a:t>Most of the work you do on a repository, i.e. developing your code, will be done within the </a:t>
            </a:r>
            <a:r>
              <a:rPr lang="en-GB" b="1" dirty="0"/>
              <a:t>local</a:t>
            </a:r>
            <a:r>
              <a:rPr lang="en-GB" dirty="0"/>
              <a:t> copy.</a:t>
            </a:r>
          </a:p>
          <a:p>
            <a:pPr lvl="1"/>
            <a:r>
              <a:rPr lang="en-GB" dirty="0"/>
              <a:t>The </a:t>
            </a:r>
            <a:r>
              <a:rPr lang="en-GB" b="1" dirty="0"/>
              <a:t>remote</a:t>
            </a:r>
            <a:r>
              <a:rPr lang="en-GB" dirty="0"/>
              <a:t> repo is effectively your reliable back-up of your code and somewhere where collaborators can view and get access your code.</a:t>
            </a:r>
          </a:p>
          <a:p>
            <a:pPr lvl="1"/>
            <a:r>
              <a:rPr lang="en-GB" dirty="0"/>
              <a:t>You’re only going to have a single </a:t>
            </a:r>
            <a:r>
              <a:rPr lang="en-GB" b="1" dirty="0"/>
              <a:t>remote</a:t>
            </a:r>
            <a:r>
              <a:rPr lang="en-GB" dirty="0"/>
              <a:t> copy of the repo, but you (and collaborators) can have multiple </a:t>
            </a:r>
            <a:r>
              <a:rPr lang="en-GB" b="1" dirty="0"/>
              <a:t>local</a:t>
            </a:r>
            <a:r>
              <a:rPr lang="en-GB" dirty="0"/>
              <a:t> copies.</a:t>
            </a:r>
          </a:p>
          <a:p>
            <a:pPr lvl="1"/>
            <a:r>
              <a:rPr lang="en-GB" dirty="0"/>
              <a:t>Syncing back and forth between the </a:t>
            </a:r>
            <a:r>
              <a:rPr lang="en-GB" b="1" dirty="0"/>
              <a:t>remote</a:t>
            </a:r>
            <a:r>
              <a:rPr lang="en-GB" dirty="0"/>
              <a:t> and </a:t>
            </a:r>
            <a:r>
              <a:rPr lang="en-GB" b="1" dirty="0"/>
              <a:t>local</a:t>
            </a:r>
            <a:r>
              <a:rPr lang="en-GB" dirty="0"/>
              <a:t> copies of a repo is done by </a:t>
            </a:r>
            <a:r>
              <a:rPr lang="en-GB" b="1" dirty="0"/>
              <a:t>Pushing </a:t>
            </a:r>
            <a:r>
              <a:rPr lang="en-GB" dirty="0"/>
              <a:t>(local to remote) and </a:t>
            </a:r>
            <a:r>
              <a:rPr lang="en-GB" b="1" dirty="0"/>
              <a:t>Pulling</a:t>
            </a:r>
            <a:r>
              <a:rPr lang="en-GB" dirty="0"/>
              <a:t> (remote to local).</a:t>
            </a:r>
          </a:p>
          <a:p>
            <a:r>
              <a:rPr lang="en-GB" dirty="0"/>
              <a:t>Recording the changes in your repo is performed using </a:t>
            </a:r>
            <a:r>
              <a:rPr lang="en-GB" b="1" dirty="0"/>
              <a:t>commits.</a:t>
            </a:r>
          </a:p>
          <a:p>
            <a:pPr lvl="1"/>
            <a:r>
              <a:rPr lang="en-GB" b="1" dirty="0"/>
              <a:t>Commits</a:t>
            </a:r>
            <a:r>
              <a:rPr lang="en-GB" dirty="0"/>
              <a:t> record the current state of the repo to log files.</a:t>
            </a:r>
          </a:p>
          <a:p>
            <a:pPr lvl="1"/>
            <a:r>
              <a:rPr lang="en-GB" b="1" dirty="0"/>
              <a:t>Commits </a:t>
            </a:r>
            <a:r>
              <a:rPr lang="en-GB" dirty="0"/>
              <a:t>should be made regularly (think of them as being like saving a file in Word – once saved, you’re less likely to lose your progress).</a:t>
            </a:r>
          </a:p>
          <a:p>
            <a:pPr lvl="1"/>
            <a:r>
              <a:rPr lang="en-GB" b="1" dirty="0"/>
              <a:t>Commits</a:t>
            </a:r>
            <a:r>
              <a:rPr lang="en-GB" dirty="0"/>
              <a:t> by themselves </a:t>
            </a:r>
            <a:r>
              <a:rPr lang="en-GB" i="1" dirty="0"/>
              <a:t>do not</a:t>
            </a:r>
            <a:r>
              <a:rPr lang="en-GB" dirty="0"/>
              <a:t> log changes to the remote or other local repos, only the on that you’re working on.</a:t>
            </a:r>
          </a:p>
          <a:p>
            <a:pPr lvl="1"/>
            <a:r>
              <a:rPr lang="en-GB" dirty="0"/>
              <a:t>After making a </a:t>
            </a:r>
            <a:r>
              <a:rPr lang="en-GB" b="1" dirty="0"/>
              <a:t>commit</a:t>
            </a:r>
            <a:r>
              <a:rPr lang="en-GB" dirty="0"/>
              <a:t>, it’s often worth making a Push to the remote so everything’s backed up.</a:t>
            </a:r>
          </a:p>
          <a:p>
            <a:pPr lvl="1"/>
            <a:r>
              <a:rPr lang="en-GB" dirty="0"/>
              <a:t>You can undo changes by </a:t>
            </a:r>
            <a:r>
              <a:rPr lang="en-GB" dirty="0" err="1"/>
              <a:t>reseting</a:t>
            </a:r>
            <a:r>
              <a:rPr lang="en-GB" dirty="0"/>
              <a:t> to older </a:t>
            </a:r>
            <a:r>
              <a:rPr lang="en-GB" b="1" dirty="0"/>
              <a:t>commits</a:t>
            </a:r>
            <a:r>
              <a:rPr lang="en-GB" dirty="0"/>
              <a:t>.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809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11BA7-F591-20D1-EC9E-57C67251B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work with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95AAE-60D2-925A-54AB-8A450E57F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You’ll likely have two main ways you might work with git on your DfE laptop:</a:t>
            </a:r>
          </a:p>
          <a:p>
            <a:pPr lvl="1"/>
            <a:r>
              <a:rPr lang="en-GB" dirty="0"/>
              <a:t>Git BASH terminal:</a:t>
            </a:r>
          </a:p>
          <a:p>
            <a:pPr lvl="2"/>
            <a:r>
              <a:rPr lang="en-GB" dirty="0"/>
              <a:t>text driven</a:t>
            </a:r>
          </a:p>
          <a:p>
            <a:pPr lvl="2"/>
            <a:r>
              <a:rPr lang="en-GB" dirty="0"/>
              <a:t>Offers the full range of git commands</a:t>
            </a:r>
          </a:p>
          <a:p>
            <a:pPr lvl="1"/>
            <a:r>
              <a:rPr lang="en-GB" dirty="0" err="1"/>
              <a:t>Rstudio</a:t>
            </a:r>
            <a:r>
              <a:rPr lang="en-GB" dirty="0"/>
              <a:t> git interface</a:t>
            </a:r>
          </a:p>
          <a:p>
            <a:pPr lvl="2"/>
            <a:r>
              <a:rPr lang="en-GB" dirty="0"/>
              <a:t>graphical user interface</a:t>
            </a:r>
          </a:p>
          <a:p>
            <a:pPr lvl="2"/>
            <a:r>
              <a:rPr lang="en-GB" dirty="0"/>
              <a:t>Generally limited to commands around committing, pushing and pulling and viewing the history.</a:t>
            </a:r>
          </a:p>
        </p:txBody>
      </p:sp>
    </p:spTree>
    <p:extLst>
      <p:ext uri="{BB962C8B-B14F-4D97-AF65-F5344CB8AC3E}">
        <p14:creationId xmlns:p14="http://schemas.microsoft.com/office/powerpoint/2010/main" val="183032700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63</TotalTime>
  <Words>896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Statistics Development Workshop Introduction to using git</vt:lpstr>
      <vt:lpstr>Aims of this workshop</vt:lpstr>
      <vt:lpstr>What are the key blockers to you using git?</vt:lpstr>
      <vt:lpstr>What is git?</vt:lpstr>
      <vt:lpstr>And GitHub and Dev Ops…</vt:lpstr>
      <vt:lpstr>What are the key benefits of using git?</vt:lpstr>
      <vt:lpstr>Getting set up</vt:lpstr>
      <vt:lpstr>Git basic concepts</vt:lpstr>
      <vt:lpstr>How to work with git</vt:lpstr>
      <vt:lpstr>Start working with 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Development Workshop Introduction to using git</dc:title>
  <dc:creator>BIELBY, Richard</dc:creator>
  <cp:lastModifiedBy>BIELBY, Richard</cp:lastModifiedBy>
  <cp:revision>3</cp:revision>
  <dcterms:created xsi:type="dcterms:W3CDTF">2022-09-16T07:27:30Z</dcterms:created>
  <dcterms:modified xsi:type="dcterms:W3CDTF">2022-09-16T08:33:36Z</dcterms:modified>
</cp:coreProperties>
</file>