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AB0BB-2211-457F-AAAC-1C17F118395B}">
          <p14:sldIdLst>
            <p14:sldId id="256"/>
          </p14:sldIdLst>
        </p14:section>
        <p14:section name="Introduction" id="{00ECBA4F-322D-4FBD-9D49-C8877E291C4E}">
          <p14:sldIdLst>
            <p14:sldId id="257"/>
            <p14:sldId id="260"/>
            <p14:sldId id="258"/>
            <p14:sldId id="259"/>
          </p14:sldIdLst>
        </p14:section>
        <p14:section name="Components of R-Shiny" id="{DB08BAA9-0D66-49AE-8CD1-F21BFB1D8F82}">
          <p14:sldIdLst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380-B7BC-952D-9C7F-6EC53C83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using R-Shiny and the DfE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0FA-EC23-999C-CDB1-F8649DC2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Statistics Development Workshop</a:t>
            </a:r>
          </a:p>
        </p:txBody>
      </p:sp>
    </p:spTree>
    <p:extLst>
      <p:ext uri="{BB962C8B-B14F-4D97-AF65-F5344CB8AC3E}">
        <p14:creationId xmlns:p14="http://schemas.microsoft.com/office/powerpoint/2010/main" val="1614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CC9-0B72-4915-1B0B-966792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003-036C-79C3-259B-5569D9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Gain some familiarity with the basics of creating apps in R-Shiny:</a:t>
            </a:r>
          </a:p>
          <a:p>
            <a:pPr lvl="1"/>
            <a:r>
              <a:rPr lang="en-GB" dirty="0"/>
              <a:t>What’s the purpose of an R-Shiny app?</a:t>
            </a:r>
          </a:p>
          <a:p>
            <a:pPr lvl="1"/>
            <a:r>
              <a:rPr lang="en-GB" dirty="0"/>
              <a:t>What can we achieve with an R-Shiny app?</a:t>
            </a:r>
          </a:p>
          <a:p>
            <a:pPr lvl="1"/>
            <a:r>
              <a:rPr lang="en-GB" dirty="0"/>
              <a:t>What are the roles of </a:t>
            </a:r>
            <a:r>
              <a:rPr lang="en-GB" dirty="0" err="1"/>
              <a:t>global.R</a:t>
            </a:r>
            <a:r>
              <a:rPr lang="en-GB" dirty="0"/>
              <a:t>, </a:t>
            </a:r>
            <a:r>
              <a:rPr lang="en-GB" dirty="0" err="1"/>
              <a:t>ui.R</a:t>
            </a:r>
            <a:r>
              <a:rPr lang="en-GB" dirty="0"/>
              <a:t> and </a:t>
            </a:r>
            <a:r>
              <a:rPr lang="en-GB" dirty="0" err="1"/>
              <a:t>server.R</a:t>
            </a:r>
            <a:endParaRPr lang="en-GB" dirty="0"/>
          </a:p>
          <a:p>
            <a:pPr lvl="1"/>
            <a:r>
              <a:rPr lang="en-GB" dirty="0"/>
              <a:t>Creating the page layout</a:t>
            </a:r>
          </a:p>
          <a:p>
            <a:pPr lvl="1"/>
            <a:r>
              <a:rPr lang="en-GB" dirty="0"/>
              <a:t>Creating responsive/dynamic elements</a:t>
            </a:r>
          </a:p>
          <a:p>
            <a:r>
              <a:rPr lang="en-GB" dirty="0"/>
              <a:t>Using the DfE R-Shiny template</a:t>
            </a:r>
          </a:p>
          <a:p>
            <a:pPr lvl="1"/>
            <a:r>
              <a:rPr lang="en-GB" dirty="0"/>
              <a:t>What’s the timeline and what are the key things you need to do?</a:t>
            </a:r>
          </a:p>
          <a:p>
            <a:pPr lvl="1"/>
            <a:r>
              <a:rPr lang="en-GB" dirty="0"/>
              <a:t>What do you need the Statistics Development Team to do for you?</a:t>
            </a:r>
          </a:p>
        </p:txBody>
      </p:sp>
    </p:spTree>
    <p:extLst>
      <p:ext uri="{BB962C8B-B14F-4D97-AF65-F5344CB8AC3E}">
        <p14:creationId xmlns:p14="http://schemas.microsoft.com/office/powerpoint/2010/main" val="3044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93D-B603-DE94-CAEE-6BF7C72D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you want to produce an R-Shiny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6B97-ECF7-8CD4-60B7-A2877F31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F5C6-296C-82A2-BF5C-DA8B3C7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R-Shiny dashboard?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07C-5200-B177-C436-D96E54B4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Shiny is a package within </a:t>
            </a:r>
            <a:r>
              <a:rPr lang="en-GB" i="1" dirty="0"/>
              <a:t>R</a:t>
            </a:r>
            <a:r>
              <a:rPr lang="en-GB" dirty="0"/>
              <a:t> that contains elements that can be used to create an interactive browser-based application.</a:t>
            </a:r>
          </a:p>
          <a:p>
            <a:pPr lvl="1"/>
            <a:r>
              <a:rPr lang="en-GB" dirty="0"/>
              <a:t>Uses </a:t>
            </a:r>
            <a:r>
              <a:rPr lang="en-GB" i="1" dirty="0" err="1"/>
              <a:t>javascript</a:t>
            </a:r>
            <a:r>
              <a:rPr lang="en-GB" dirty="0"/>
              <a:t> alongside </a:t>
            </a:r>
            <a:r>
              <a:rPr lang="en-GB" i="1" dirty="0"/>
              <a:t>html</a:t>
            </a:r>
            <a:r>
              <a:rPr lang="en-GB" dirty="0"/>
              <a:t> and </a:t>
            </a:r>
            <a:r>
              <a:rPr lang="en-GB" i="1" dirty="0" err="1"/>
              <a:t>css</a:t>
            </a:r>
            <a:r>
              <a:rPr lang="en-GB" dirty="0"/>
              <a:t> to produce something that displays in the browser</a:t>
            </a:r>
          </a:p>
          <a:p>
            <a:pPr lvl="1"/>
            <a:r>
              <a:rPr lang="en-GB" dirty="0"/>
              <a:t>Usually interactive</a:t>
            </a:r>
          </a:p>
          <a:p>
            <a:pPr lvl="1"/>
            <a:r>
              <a:rPr lang="en-GB" dirty="0"/>
              <a:t>Can have multiple tabbed pages</a:t>
            </a:r>
          </a:p>
          <a:p>
            <a:pPr lvl="1"/>
            <a:r>
              <a:rPr lang="en-GB" dirty="0"/>
              <a:t>Can contain dynamic charts, text, tables</a:t>
            </a:r>
          </a:p>
          <a:p>
            <a:pPr lvl="1"/>
            <a:r>
              <a:rPr lang="en-GB" dirty="0"/>
              <a:t>Can take user input: radio buttons, free text, drop down menus…</a:t>
            </a:r>
          </a:p>
          <a:p>
            <a:pPr lvl="1"/>
            <a:r>
              <a:rPr lang="en-GB" dirty="0"/>
              <a:t>Can be modified with user created </a:t>
            </a:r>
            <a:r>
              <a:rPr lang="en-GB" dirty="0" err="1"/>
              <a:t>javascript</a:t>
            </a:r>
            <a:r>
              <a:rPr lang="en-GB" dirty="0"/>
              <a:t>, html and </a:t>
            </a:r>
            <a:r>
              <a:rPr lang="en-GB" dirty="0" err="1"/>
              <a:t>css</a:t>
            </a:r>
            <a:r>
              <a:rPr lang="en-GB" dirty="0"/>
              <a:t>, so can be useful to know these to varying degrees, but not necessarily essential!</a:t>
            </a:r>
          </a:p>
        </p:txBody>
      </p:sp>
    </p:spTree>
    <p:extLst>
      <p:ext uri="{BB962C8B-B14F-4D97-AF65-F5344CB8AC3E}">
        <p14:creationId xmlns:p14="http://schemas.microsoft.com/office/powerpoint/2010/main" val="3343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61190-701F-E4C9-7C75-DBC27263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758952"/>
            <a:ext cx="3246121" cy="50215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 dirty="0"/>
              <a:t>Example R-Shiny dashboard:</a:t>
            </a:r>
            <a:br>
              <a:rPr lang="en-US" sz="4200" dirty="0"/>
            </a:br>
            <a:r>
              <a:rPr lang="en-US" sz="4200" dirty="0"/>
              <a:t>Local 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F8D1D-B229-012D-F79D-694BDA38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85292"/>
            <a:ext cx="7589520" cy="48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478-8B2B-2B4E-C6EF-83D98D1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R-Shiny code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E97F4-868D-F511-E625-06B53D3B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2830068" cy="731520"/>
          </a:xfrm>
        </p:spPr>
        <p:txBody>
          <a:bodyPr/>
          <a:lstStyle/>
          <a:p>
            <a:r>
              <a:rPr lang="en-GB" dirty="0"/>
              <a:t>a) </a:t>
            </a:r>
            <a:r>
              <a:rPr lang="en-GB" dirty="0" err="1"/>
              <a:t>global.R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93E-3635-15AD-86BA-2C5C16451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2830068" cy="36646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Read in when the app starts</a:t>
            </a:r>
          </a:p>
          <a:p>
            <a:r>
              <a:rPr lang="en-GB" dirty="0"/>
              <a:t>Contains any code that’s required throughout the dashboard</a:t>
            </a:r>
          </a:p>
          <a:p>
            <a:pPr lvl="1"/>
            <a:r>
              <a:rPr lang="en-GB" dirty="0"/>
              <a:t>Suited to reading in data, setting fixed variables, etc</a:t>
            </a:r>
          </a:p>
          <a:p>
            <a:r>
              <a:rPr lang="en-GB" dirty="0"/>
              <a:t>Mostly functions and code that you’re used to from normal data manipulation use of R (e.g. </a:t>
            </a:r>
            <a:r>
              <a:rPr lang="en-GB" dirty="0" err="1"/>
              <a:t>dplyr</a:t>
            </a:r>
            <a:r>
              <a:rPr lang="en-GB" dirty="0"/>
              <a:t> etc)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6DCC1-974D-AD4B-DAF7-866196331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1886" y="1717879"/>
            <a:ext cx="2830068" cy="731520"/>
          </a:xfrm>
        </p:spPr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E64-29D7-CD55-23E0-CA29924D6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1886" y="2507550"/>
            <a:ext cx="2830068" cy="36646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Contains all the code required for setting the layout of the app.</a:t>
            </a:r>
          </a:p>
          <a:p>
            <a:r>
              <a:rPr lang="en-GB" dirty="0"/>
              <a:t>Places objects such as tables, charts, input elements, text in the appropriate places.</a:t>
            </a:r>
          </a:p>
          <a:p>
            <a:r>
              <a:rPr lang="en-GB" dirty="0"/>
              <a:t>Provides the input and output points for objects rendered in the </a:t>
            </a:r>
            <a:r>
              <a:rPr lang="en-GB" dirty="0" err="1"/>
              <a:t>server.R</a:t>
            </a:r>
            <a:endParaRPr lang="en-GB" dirty="0"/>
          </a:p>
          <a:p>
            <a:r>
              <a:rPr lang="en-GB" dirty="0"/>
              <a:t>Shiny specific code in here likely to be things like </a:t>
            </a:r>
            <a:r>
              <a:rPr lang="en-GB" dirty="0" err="1"/>
              <a:t>fluidRow</a:t>
            </a:r>
            <a:r>
              <a:rPr lang="en-GB" dirty="0"/>
              <a:t>(), column(), *****Input() and *****Output().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A2466C1-29D0-DB0B-CA29-C2F339DC7E27}"/>
              </a:ext>
            </a:extLst>
          </p:cNvPr>
          <p:cNvSpPr txBox="1">
            <a:spLocks/>
          </p:cNvSpPr>
          <p:nvPr/>
        </p:nvSpPr>
        <p:spPr>
          <a:xfrm>
            <a:off x="7581900" y="1733676"/>
            <a:ext cx="2830068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c)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699E78-C246-6292-EFD6-41B228E85840}"/>
              </a:ext>
            </a:extLst>
          </p:cNvPr>
          <p:cNvSpPr txBox="1">
            <a:spLocks/>
          </p:cNvSpPr>
          <p:nvPr/>
        </p:nvSpPr>
        <p:spPr>
          <a:xfrm>
            <a:off x="7581900" y="2507550"/>
            <a:ext cx="2830068" cy="3664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Code that may be required repeatedly whilst the app us running.</a:t>
            </a:r>
          </a:p>
          <a:p>
            <a:r>
              <a:rPr lang="en-GB" dirty="0"/>
              <a:t>Controls dynamic responses, updating inputs, charts, text, tables etc as needed.</a:t>
            </a:r>
          </a:p>
          <a:p>
            <a:r>
              <a:rPr lang="en-GB" dirty="0"/>
              <a:t>Provides the underlying code for elements placed in the </a:t>
            </a:r>
            <a:r>
              <a:rPr lang="en-GB" dirty="0" err="1"/>
              <a:t>ui.R</a:t>
            </a:r>
            <a:r>
              <a:rPr lang="en-GB" dirty="0"/>
              <a:t> script.</a:t>
            </a:r>
          </a:p>
          <a:p>
            <a:r>
              <a:rPr lang="en-GB" dirty="0"/>
              <a:t>Familiar things in here likely to be </a:t>
            </a:r>
            <a:r>
              <a:rPr lang="en-GB" dirty="0" err="1"/>
              <a:t>ggplot</a:t>
            </a:r>
            <a:r>
              <a:rPr lang="en-GB" dirty="0"/>
              <a:t>/</a:t>
            </a:r>
            <a:r>
              <a:rPr lang="en-GB" dirty="0" err="1"/>
              <a:t>plotly</a:t>
            </a:r>
            <a:r>
              <a:rPr lang="en-GB" dirty="0"/>
              <a:t> and </a:t>
            </a:r>
            <a:r>
              <a:rPr lang="en-GB" dirty="0" err="1"/>
              <a:t>dplyr</a:t>
            </a:r>
            <a:r>
              <a:rPr lang="en-GB" dirty="0"/>
              <a:t> filter() function.</a:t>
            </a:r>
          </a:p>
          <a:p>
            <a:r>
              <a:rPr lang="en-GB" dirty="0"/>
              <a:t>Shiny specific code in here likely to be things like observe(), reactive(), render*****().</a:t>
            </a:r>
          </a:p>
        </p:txBody>
      </p:sp>
    </p:spTree>
    <p:extLst>
      <p:ext uri="{BB962C8B-B14F-4D97-AF65-F5344CB8AC3E}">
        <p14:creationId xmlns:p14="http://schemas.microsoft.com/office/powerpoint/2010/main" val="27343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</a:t>
            </a:r>
            <a:r>
              <a:rPr lang="en-GB" dirty="0" err="1"/>
              <a:t>ui.R</a:t>
            </a:r>
            <a:r>
              <a:rPr lang="en-GB" dirty="0"/>
              <a:t> and </a:t>
            </a:r>
            <a:r>
              <a:rPr lang="en-GB" dirty="0" err="1"/>
              <a:t>server.R</a:t>
            </a:r>
            <a:r>
              <a:rPr lang="en-GB" dirty="0"/>
              <a:t> work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a </a:t>
            </a:r>
            <a:r>
              <a:rPr lang="en-GB" b="1" i="1" dirty="0"/>
              <a:t>live coding</a:t>
            </a:r>
            <a:r>
              <a:rPr lang="en-GB" dirty="0"/>
              <a:t> session, so we need you set up with git and RStudio installed…</a:t>
            </a:r>
          </a:p>
          <a:p>
            <a:r>
              <a:rPr lang="en-GB" dirty="0"/>
              <a:t>Open up the pdf that we’ve shared for this session or go to the following link:</a:t>
            </a:r>
          </a:p>
          <a:p>
            <a:pPr lvl="1"/>
            <a:r>
              <a:rPr lang="en-GB" dirty="0"/>
              <a:t>Add the link Rich!</a:t>
            </a:r>
          </a:p>
          <a:p>
            <a:r>
              <a:rPr lang="en-GB" dirty="0"/>
              <a:t>Go to pre-workshop requirements section and check you’ve got everything from that list sorted (copied below). Get help from us if anything didn’t work!</a:t>
            </a:r>
          </a:p>
          <a:p>
            <a:pPr lvl="1"/>
            <a:r>
              <a:rPr lang="en-GB" dirty="0"/>
              <a:t>Create a DfE Dev Ops account via the Service Portal;</a:t>
            </a:r>
          </a:p>
          <a:p>
            <a:pPr lvl="1"/>
            <a:r>
              <a:rPr lang="en-GB" dirty="0"/>
              <a:t>Install git on your laptop: https://git-scm.com/downloads;</a:t>
            </a:r>
          </a:p>
          <a:p>
            <a:pPr lvl="1"/>
            <a:r>
              <a:rPr lang="en-GB" dirty="0"/>
              <a:t>Install R-Studio on your machine: Download R for Windows (x64) and RStudio from the Software Centre on your DfE laptop.</a:t>
            </a:r>
          </a:p>
          <a:p>
            <a:pPr lvl="1"/>
            <a:r>
              <a:rPr lang="en-GB" dirty="0"/>
              <a:t>Set up the path to the git.exe in RStudio global settings.</a:t>
            </a:r>
          </a:p>
        </p:txBody>
      </p:sp>
    </p:spTree>
    <p:extLst>
      <p:ext uri="{BB962C8B-B14F-4D97-AF65-F5344CB8AC3E}">
        <p14:creationId xmlns:p14="http://schemas.microsoft.com/office/powerpoint/2010/main" val="9167885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140</TotalTime>
  <Words>567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Introduction to using R-Shiny and the DfE Template</vt:lpstr>
      <vt:lpstr>Aims of this workshop</vt:lpstr>
      <vt:lpstr>Why do you want to produce an R-Shiny app?</vt:lpstr>
      <vt:lpstr>What is an R-Shiny dashboard?</vt:lpstr>
      <vt:lpstr>Example R-Shiny dashboard: Local Skills</vt:lpstr>
      <vt:lpstr>Components of the R-Shiny code dashboard</vt:lpstr>
      <vt:lpstr>How do ui.R and server.R work together?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Development Workshop Introduction to using git</dc:title>
  <dc:creator>BIELBY, Richard</dc:creator>
  <cp:lastModifiedBy>BIELBY, Richard</cp:lastModifiedBy>
  <cp:revision>6</cp:revision>
  <dcterms:created xsi:type="dcterms:W3CDTF">2022-09-16T07:27:30Z</dcterms:created>
  <dcterms:modified xsi:type="dcterms:W3CDTF">2022-10-07T16:11:20Z</dcterms:modified>
</cp:coreProperties>
</file>