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3.jpeg" ContentType="image/jpeg"/>
  <Override PartName="/ppt/media/image2.png" ContentType="image/png"/>
  <Override PartName="/ppt/media/image4.png" ContentType="image/png"/>
  <Override PartName="/ppt/media/image5.png" ContentType="image/png"/>
  <Override PartName="/ppt/media/image6.jpeg" ContentType="image/jpeg"/>
  <Override PartName="/ppt/media/image7.jpeg" ContentType="image/jpe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20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3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4107600"/>
            <a:ext cx="76197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41076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361400" y="41076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453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033720" y="1600200"/>
            <a:ext cx="2453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610240" y="1600200"/>
            <a:ext cx="2453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4107600"/>
            <a:ext cx="2453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033720" y="4107600"/>
            <a:ext cx="2453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5610240" y="4107600"/>
            <a:ext cx="2453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61976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41076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361400" y="41076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4107600"/>
            <a:ext cx="76197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4107600"/>
            <a:ext cx="76197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41076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361400" y="41076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453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033720" y="1600200"/>
            <a:ext cx="2453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610240" y="1600200"/>
            <a:ext cx="2453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4107600"/>
            <a:ext cx="2453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033720" y="4107600"/>
            <a:ext cx="2453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5610240" y="4107600"/>
            <a:ext cx="2453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61976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41076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361400" y="41076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4107600"/>
            <a:ext cx="76197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4107600"/>
            <a:ext cx="76197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57200" y="41076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361400" y="41076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453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3033720" y="1600200"/>
            <a:ext cx="2453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5610240" y="1600200"/>
            <a:ext cx="2453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457200" y="4107600"/>
            <a:ext cx="2453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3033720" y="4107600"/>
            <a:ext cx="2453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5610240" y="4107600"/>
            <a:ext cx="2453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61976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41076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361400" y="41076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4107600"/>
            <a:ext cx="76197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dadada"/>
            </a:gs>
          </a:gsLst>
          <a:path path="circle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458200" y="0"/>
            <a:ext cx="6854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8458200" y="5486400"/>
            <a:ext cx="685440" cy="685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6600" spc="-100" strike="noStrike">
                <a:solidFill>
                  <a:srgbClr val="675e47"/>
                </a:solidFill>
                <a:latin typeface="Cambria"/>
              </a:rPr>
              <a:t>Click to edit Master </a:t>
            </a:r>
            <a:r>
              <a:rPr b="0" lang="en-US" sz="6600" spc="-100" strike="noStrike">
                <a:solidFill>
                  <a:srgbClr val="675e47"/>
                </a:solidFill>
                <a:latin typeface="Cambria"/>
              </a:rPr>
              <a:t>title style</a:t>
            </a:r>
            <a:endParaRPr b="0" lang="en-US" sz="6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 rot="16200000">
            <a:off x="7551360" y="1646280"/>
            <a:ext cx="2437920" cy="3654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38341470-C64F-41A2-90FB-E33682B88701}" type="datetime">
              <a:rPr b="0" lang="en-US" sz="1200" spc="-1" strike="noStrike">
                <a:solidFill>
                  <a:srgbClr val="dfdcb7"/>
                </a:solidFill>
                <a:latin typeface="Calibri"/>
              </a:rPr>
              <a:t>4/3/24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 rot="16200000">
            <a:off x="7587000" y="4048920"/>
            <a:ext cx="2367000" cy="3654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8531640" y="5649120"/>
            <a:ext cx="54828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37511CB7-9790-40BD-81DB-216398175696}" type="slidenum">
              <a:rPr b="0" lang="en-US" sz="18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2f2b20"/>
                </a:solidFill>
                <a:latin typeface="Calibri"/>
              </a:rPr>
              <a:t>Click to edit the outline text format</a:t>
            </a:r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2f2b2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2f2b20"/>
                </a:solidFill>
                <a:latin typeface="Calibri"/>
              </a:rPr>
              <a:t>Third Outline Level</a:t>
            </a:r>
            <a:endParaRPr b="0" lang="en-US" sz="1600" spc="-1" strike="noStrike">
              <a:solidFill>
                <a:srgbClr val="2f2b2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2f2b20"/>
                </a:solidFill>
                <a:latin typeface="Calibri"/>
              </a:rPr>
              <a:t>Fourth Outline Level</a:t>
            </a:r>
            <a:endParaRPr b="0" lang="en-US" sz="1400" spc="-1" strike="noStrike">
              <a:solidFill>
                <a:srgbClr val="2f2b2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f2b2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2f2b2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f2b2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2f2b2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f2b2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dadada"/>
            </a:gs>
          </a:gsLst>
          <a:path path="circle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8458200" y="0"/>
            <a:ext cx="6854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8458200" y="5486400"/>
            <a:ext cx="685440" cy="685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Click to edit Master title style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>
            <a:noAutofit/>
          </a:bodyPr>
          <a:p>
            <a:pPr marL="343080" indent="-228240">
              <a:lnSpc>
                <a:spcPct val="100000"/>
              </a:lnSpc>
              <a:spcBef>
                <a:spcPts val="439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2f2b20"/>
                </a:solidFill>
                <a:latin typeface="Calibri"/>
              </a:rPr>
              <a:t>Click to edit Master text styles</a:t>
            </a:r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400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f2b20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rgbClr val="2f2b20"/>
              </a:solidFill>
              <a:latin typeface="Calibri"/>
            </a:endParaRPr>
          </a:p>
          <a:p>
            <a:pPr lvl="2" marL="1005840" indent="-228240">
              <a:lnSpc>
                <a:spcPct val="100000"/>
              </a:lnSpc>
              <a:spcBef>
                <a:spcPts val="360"/>
              </a:spcBef>
              <a:buClr>
                <a:srgbClr val="d2cb6c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f2b20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  <a:p>
            <a:pPr lvl="3" marL="1280160" indent="-228240">
              <a:lnSpc>
                <a:spcPct val="100000"/>
              </a:lnSpc>
              <a:spcBef>
                <a:spcPts val="320"/>
              </a:spcBef>
              <a:buClr>
                <a:srgbClr val="95a39d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f2b20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rgbClr val="2f2b20"/>
              </a:solidFill>
              <a:latin typeface="Calibri"/>
            </a:endParaRPr>
          </a:p>
          <a:p>
            <a:pPr lvl="4" marL="1554480" indent="-228240">
              <a:lnSpc>
                <a:spcPct val="100000"/>
              </a:lnSpc>
              <a:spcBef>
                <a:spcPts val="281"/>
              </a:spcBef>
              <a:buClr>
                <a:srgbClr val="c89f5d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2f2b20"/>
                </a:solidFill>
                <a:latin typeface="Calibri"/>
              </a:rPr>
              <a:t>Fifth level</a:t>
            </a:r>
            <a:endParaRPr b="0" lang="en-US" sz="14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dt"/>
          </p:nvPr>
        </p:nvSpPr>
        <p:spPr>
          <a:xfrm rot="16200000">
            <a:off x="7551360" y="1646280"/>
            <a:ext cx="2437920" cy="3654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DBF234A-87F9-4E29-A82A-E257D289FF36}" type="datetime">
              <a:rPr b="0" lang="en-US" sz="1200" spc="-1" strike="noStrike">
                <a:solidFill>
                  <a:srgbClr val="dfdcb7"/>
                </a:solidFill>
                <a:latin typeface="Calibri"/>
              </a:rPr>
              <a:t>4/3/24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ftr"/>
          </p:nvPr>
        </p:nvSpPr>
        <p:spPr>
          <a:xfrm rot="16200000">
            <a:off x="7587000" y="4048920"/>
            <a:ext cx="2367000" cy="3654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sldNum"/>
          </p:nvPr>
        </p:nvSpPr>
        <p:spPr>
          <a:xfrm>
            <a:off x="8531640" y="5649120"/>
            <a:ext cx="54828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07300BCB-3B3F-445C-A49D-D7D8C4EE0FBF}" type="slidenum">
              <a:rPr b="0" lang="en-US" sz="18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dadada"/>
            </a:gs>
          </a:gsLst>
          <a:path path="circle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458200" y="0"/>
            <a:ext cx="6854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2"/>
          <p:cNvSpPr/>
          <p:nvPr/>
        </p:nvSpPr>
        <p:spPr>
          <a:xfrm>
            <a:off x="8458200" y="5486400"/>
            <a:ext cx="685440" cy="685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PlaceHolder 3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Click to edit Master title style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>
            <a:noAutofit/>
          </a:bodyPr>
          <a:p>
            <a:pPr marL="343080" indent="-228240">
              <a:lnSpc>
                <a:spcPct val="100000"/>
              </a:lnSpc>
              <a:spcBef>
                <a:spcPts val="439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2f2b20"/>
                </a:solidFill>
                <a:latin typeface="Calibri"/>
              </a:rPr>
              <a:t>Click to edit Master text styles</a:t>
            </a:r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400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f2b20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rgbClr val="2f2b20"/>
              </a:solidFill>
              <a:latin typeface="Calibri"/>
            </a:endParaRPr>
          </a:p>
          <a:p>
            <a:pPr lvl="2" marL="1005840" indent="-228240">
              <a:lnSpc>
                <a:spcPct val="100000"/>
              </a:lnSpc>
              <a:spcBef>
                <a:spcPts val="360"/>
              </a:spcBef>
              <a:buClr>
                <a:srgbClr val="d2cb6c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f2b20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  <a:p>
            <a:pPr lvl="3" marL="1280160" indent="-228240">
              <a:lnSpc>
                <a:spcPct val="100000"/>
              </a:lnSpc>
              <a:spcBef>
                <a:spcPts val="320"/>
              </a:spcBef>
              <a:buClr>
                <a:srgbClr val="95a39d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f2b20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rgbClr val="2f2b20"/>
              </a:solidFill>
              <a:latin typeface="Calibri"/>
            </a:endParaRPr>
          </a:p>
          <a:p>
            <a:pPr lvl="4" marL="1554480" indent="-228240">
              <a:lnSpc>
                <a:spcPct val="100000"/>
              </a:lnSpc>
              <a:spcBef>
                <a:spcPts val="281"/>
              </a:spcBef>
              <a:buClr>
                <a:srgbClr val="c89f5d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2f2b20"/>
                </a:solidFill>
                <a:latin typeface="Calibri"/>
              </a:rPr>
              <a:t>Fifth level</a:t>
            </a:r>
            <a:endParaRPr b="0" lang="en-US" sz="14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dt"/>
          </p:nvPr>
        </p:nvSpPr>
        <p:spPr>
          <a:xfrm rot="16200000">
            <a:off x="7551360" y="1646280"/>
            <a:ext cx="2437920" cy="3654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10AA366-B417-46B0-BE95-0ECE7F519CB4}" type="datetime">
              <a:rPr b="0" lang="en-US" sz="1200" spc="-1" strike="noStrike">
                <a:solidFill>
                  <a:srgbClr val="dfdcb7"/>
                </a:solidFill>
                <a:latin typeface="Calibri"/>
              </a:rPr>
              <a:t>4/3/24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ftr"/>
          </p:nvPr>
        </p:nvSpPr>
        <p:spPr>
          <a:xfrm rot="16200000">
            <a:off x="7587000" y="4048920"/>
            <a:ext cx="2367000" cy="3654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sldNum"/>
          </p:nvPr>
        </p:nvSpPr>
        <p:spPr>
          <a:xfrm>
            <a:off x="8531640" y="5649120"/>
            <a:ext cx="54828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8AAEA738-28CB-4307-B1F4-1FB934ED08AF}" type="slidenum">
              <a:rPr b="0" lang="en-US" sz="18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685800" y="1905120"/>
            <a:ext cx="7543440" cy="2593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5400" spc="-100" strike="noStrike">
                <a:solidFill>
                  <a:srgbClr val="675e47"/>
                </a:solidFill>
                <a:latin typeface="Cambria"/>
              </a:rPr>
              <a:t>Implementing Scanners</a:t>
            </a:r>
            <a:br/>
            <a:r>
              <a:rPr b="0" lang="en-US" sz="6600" spc="-100" strike="noStrike">
                <a:solidFill>
                  <a:srgbClr val="675e47"/>
                </a:solidFill>
                <a:latin typeface="Cambria"/>
              </a:rPr>
              <a:t>Flex</a:t>
            </a:r>
            <a:endParaRPr b="0" lang="en-US" sz="6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685800" y="4572000"/>
            <a:ext cx="6461280" cy="1066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First section: definitions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228240">
              <a:lnSpc>
                <a:spcPct val="100000"/>
              </a:lnSpc>
              <a:spcBef>
                <a:spcPts val="479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f2b20"/>
                </a:solidFill>
                <a:latin typeface="Calibri"/>
              </a:rPr>
              <a:t>The first section is mainly for definitions that will make coding easier.</a:t>
            </a:r>
            <a:endParaRPr b="0" lang="en-US" sz="24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479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f2b20"/>
                </a:solidFill>
                <a:latin typeface="Calibri"/>
              </a:rPr>
              <a:t>Form: </a:t>
            </a:r>
            <a:r>
              <a:rPr b="0" lang="en-US" sz="2400" spc="-1" strike="noStrike">
                <a:solidFill>
                  <a:srgbClr val="2f2b20"/>
                </a:solidFill>
                <a:latin typeface="Courier New"/>
              </a:rPr>
              <a:t>name definition</a:t>
            </a:r>
            <a:endParaRPr b="0" lang="en-US" sz="24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479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f2b20"/>
                </a:solidFill>
                <a:latin typeface="Calibri"/>
              </a:rPr>
              <a:t>Examples:</a:t>
            </a:r>
            <a:endParaRPr b="0" lang="en-US" sz="24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45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2250" spc="-1" strike="noStrike">
                <a:solidFill>
                  <a:srgbClr val="2f2b20"/>
                </a:solidFill>
                <a:latin typeface="Courier New"/>
              </a:rPr>
              <a:t>digit [0-9]</a:t>
            </a:r>
            <a:endParaRPr b="0" lang="en-US" sz="225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45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2250" spc="-1" strike="noStrike">
                <a:solidFill>
                  <a:srgbClr val="2f2b20"/>
                </a:solidFill>
                <a:latin typeface="Courier New"/>
              </a:rPr>
              <a:t>ID [a-z][a-z0-9]*</a:t>
            </a:r>
            <a:endParaRPr b="0" lang="en-US" sz="225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479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f2b20"/>
                </a:solidFill>
                <a:latin typeface="Calibri"/>
              </a:rPr>
              <a:t>Note: these are regular expressions!</a:t>
            </a:r>
            <a:endParaRPr b="0" lang="en-US" sz="24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Definitions section (cont.)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228240">
              <a:lnSpc>
                <a:spcPct val="100000"/>
              </a:lnSpc>
              <a:spcBef>
                <a:spcPts val="479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f2b20"/>
                </a:solidFill>
                <a:latin typeface="Calibri"/>
              </a:rPr>
              <a:t>An indented comments (starting with /*) is copied verbatim to the output, up to the next matching */</a:t>
            </a:r>
            <a:endParaRPr b="0" lang="en-US" sz="24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479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f2b20"/>
                </a:solidFill>
                <a:latin typeface="Calibri"/>
              </a:rPr>
              <a:t>Any indented text or text enclosed in %{}% is copied verbatim (with the  %{}% removed)</a:t>
            </a:r>
            <a:endParaRPr b="0" lang="en-US" sz="24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479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f2b20"/>
                </a:solidFill>
                <a:latin typeface="Calibri"/>
              </a:rPr>
              <a:t>%top makes sure that lines are copied to the top of the output C file</a:t>
            </a:r>
            <a:endParaRPr b="0" lang="en-US" sz="24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45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2250" spc="-1" strike="noStrike">
                <a:solidFill>
                  <a:srgbClr val="2f2b20"/>
                </a:solidFill>
                <a:latin typeface="Calibri"/>
              </a:rPr>
              <a:t>usually used for #include</a:t>
            </a:r>
            <a:endParaRPr b="0" lang="en-US" sz="225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The rules section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228240">
              <a:lnSpc>
                <a:spcPct val="100000"/>
              </a:lnSpc>
              <a:spcBef>
                <a:spcPts val="479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f2b20"/>
                </a:solidFill>
                <a:latin typeface="Calibri"/>
              </a:rPr>
              <a:t>The second section is essentially specifying a DFA’s transition function</a:t>
            </a:r>
            <a:endParaRPr b="0" lang="en-US" sz="24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479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f2b20"/>
                </a:solidFill>
                <a:latin typeface="Calibri"/>
              </a:rPr>
              <a:t>Format: </a:t>
            </a:r>
            <a:r>
              <a:rPr b="0" lang="en-US" sz="2400" spc="-1" strike="noStrike">
                <a:solidFill>
                  <a:srgbClr val="2f2b20"/>
                </a:solidFill>
                <a:latin typeface="Courier New"/>
              </a:rPr>
              <a:t>pattern action</a:t>
            </a:r>
            <a:r>
              <a:rPr b="0" lang="en-US" sz="2400" spc="-1" strike="noStrike">
                <a:solidFill>
                  <a:srgbClr val="2f2b20"/>
                </a:solidFill>
                <a:latin typeface="Calibri"/>
              </a:rPr>
              <a:t> where </a:t>
            </a:r>
            <a:r>
              <a:rPr b="0" lang="en-US" sz="2400" spc="-1" strike="noStrike">
                <a:solidFill>
                  <a:srgbClr val="2f2b20"/>
                </a:solidFill>
                <a:latin typeface="Courier New"/>
              </a:rPr>
              <a:t>pattern</a:t>
            </a:r>
            <a:r>
              <a:rPr b="0" lang="en-US" sz="2400" spc="-1" strike="noStrike">
                <a:solidFill>
                  <a:srgbClr val="2f2b20"/>
                </a:solidFill>
                <a:latin typeface="Calibri"/>
              </a:rPr>
              <a:t> is unindented and </a:t>
            </a:r>
            <a:r>
              <a:rPr b="0" lang="en-US" sz="2400" spc="-1" strike="noStrike">
                <a:solidFill>
                  <a:srgbClr val="2f2b20"/>
                </a:solidFill>
                <a:latin typeface="Courier New"/>
              </a:rPr>
              <a:t>action</a:t>
            </a:r>
            <a:r>
              <a:rPr b="0" lang="en-US" sz="2400" spc="-1" strike="noStrike">
                <a:solidFill>
                  <a:srgbClr val="2f2b20"/>
                </a:solidFill>
                <a:latin typeface="Calibri"/>
              </a:rPr>
              <a:t> is on the same line</a:t>
            </a:r>
            <a:endParaRPr b="0" lang="en-US" sz="24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479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f2b20"/>
                </a:solidFill>
                <a:latin typeface="Calibri"/>
              </a:rPr>
              <a:t>Any indented line or line surrounded by a %{}% can be used to declare variables, etc.</a:t>
            </a:r>
            <a:endParaRPr b="0" lang="en-US" sz="24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479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f2b20"/>
                </a:solidFill>
                <a:latin typeface="Calibri"/>
              </a:rPr>
              <a:t>Note: deviations from this format cause compile issues!</a:t>
            </a:r>
            <a:endParaRPr b="0" lang="en-US" sz="2400" spc="-1" strike="noStrike">
              <a:solidFill>
                <a:srgbClr val="2f2b2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Rules section: allowed patterns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228240">
              <a:lnSpc>
                <a:spcPct val="100000"/>
              </a:lnSpc>
              <a:spcBef>
                <a:spcPts val="479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f2b20"/>
                </a:solidFill>
                <a:latin typeface="Calibri"/>
              </a:rPr>
              <a:t>Patterns are what encode the regular expressions that are recognized</a:t>
            </a:r>
            <a:endParaRPr b="0" lang="en-US" sz="24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479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f2b20"/>
                </a:solidFill>
                <a:latin typeface="Calibri"/>
              </a:rPr>
              <a:t>Examples:</a:t>
            </a:r>
            <a:endParaRPr b="0" lang="en-US" sz="24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45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2250" spc="-1" strike="noStrike">
                <a:solidFill>
                  <a:srgbClr val="2f2b20"/>
                </a:solidFill>
                <a:latin typeface="Courier New"/>
              </a:rPr>
              <a:t>‘</a:t>
            </a:r>
            <a:r>
              <a:rPr b="0" lang="en-US" sz="2250" spc="-1" strike="noStrike">
                <a:solidFill>
                  <a:srgbClr val="2f2b20"/>
                </a:solidFill>
                <a:latin typeface="Courier New"/>
              </a:rPr>
              <a:t>x’ </a:t>
            </a:r>
            <a:r>
              <a:rPr b="0" lang="en-US" sz="2250" spc="-1" strike="noStrike">
                <a:solidFill>
                  <a:srgbClr val="2f2b20"/>
                </a:solidFill>
                <a:latin typeface="Calibri"/>
              </a:rPr>
              <a:t>- match the character x</a:t>
            </a:r>
            <a:endParaRPr b="0" lang="en-US" sz="225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45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2250" spc="-1" strike="noStrike">
                <a:solidFill>
                  <a:srgbClr val="2f2b20"/>
                </a:solidFill>
                <a:latin typeface="Courier New"/>
              </a:rPr>
              <a:t>‘</a:t>
            </a:r>
            <a:r>
              <a:rPr b="0" lang="en-US" sz="2250" spc="-1" strike="noStrike">
                <a:solidFill>
                  <a:srgbClr val="2f2b20"/>
                </a:solidFill>
                <a:latin typeface="Courier New"/>
              </a:rPr>
              <a:t>.’ </a:t>
            </a:r>
            <a:r>
              <a:rPr b="0" lang="en-US" sz="2250" spc="-1" strike="noStrike">
                <a:solidFill>
                  <a:srgbClr val="2f2b20"/>
                </a:solidFill>
                <a:latin typeface="Calibri"/>
              </a:rPr>
              <a:t>- any character except a newline</a:t>
            </a:r>
            <a:endParaRPr b="0" lang="en-US" sz="225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45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2250" spc="-1" strike="noStrike">
                <a:solidFill>
                  <a:srgbClr val="2f2b20"/>
                </a:solidFill>
                <a:latin typeface="Courier New"/>
              </a:rPr>
              <a:t>‘</a:t>
            </a:r>
            <a:r>
              <a:rPr b="0" lang="en-US" sz="2250" spc="-1" strike="noStrike">
                <a:solidFill>
                  <a:srgbClr val="2f2b20"/>
                </a:solidFill>
                <a:latin typeface="Courier New"/>
              </a:rPr>
              <a:t>xyz’ </a:t>
            </a:r>
            <a:r>
              <a:rPr b="0" lang="en-US" sz="2250" spc="-1" strike="noStrike">
                <a:solidFill>
                  <a:srgbClr val="2f2b20"/>
                </a:solidFill>
                <a:latin typeface="Calibri"/>
              </a:rPr>
              <a:t>- matches x, y, or z</a:t>
            </a:r>
            <a:endParaRPr b="0" lang="en-US" sz="225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45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2250" spc="-1" strike="noStrike">
                <a:solidFill>
                  <a:srgbClr val="2f2b20"/>
                </a:solidFill>
                <a:latin typeface="Courier New"/>
              </a:rPr>
              <a:t>‘</a:t>
            </a:r>
            <a:r>
              <a:rPr b="0" lang="en-US" sz="2250" spc="-1" strike="noStrike">
                <a:solidFill>
                  <a:srgbClr val="2f2b20"/>
                </a:solidFill>
                <a:latin typeface="Courier New"/>
              </a:rPr>
              <a:t>abj-oZ’ </a:t>
            </a:r>
            <a:r>
              <a:rPr b="0" lang="en-US" sz="2250" spc="-1" strike="noStrike">
                <a:solidFill>
                  <a:srgbClr val="2f2b20"/>
                </a:solidFill>
                <a:latin typeface="Calibri"/>
              </a:rPr>
              <a:t>- matches a,b,j,k,l,m,n,o, or Z</a:t>
            </a:r>
            <a:endParaRPr b="0" lang="en-US" sz="225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45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2250" spc="-1" strike="noStrike">
                <a:solidFill>
                  <a:srgbClr val="2f2b20"/>
                </a:solidFill>
                <a:latin typeface="Courier New"/>
              </a:rPr>
              <a:t>‘</a:t>
            </a:r>
            <a:r>
              <a:rPr b="0" lang="en-US" sz="2250" spc="-1" strike="noStrike">
                <a:solidFill>
                  <a:srgbClr val="2f2b20"/>
                </a:solidFill>
                <a:latin typeface="Courier New"/>
              </a:rPr>
              <a:t>[^A-Z]’ </a:t>
            </a:r>
            <a:r>
              <a:rPr b="0" lang="en-US" sz="2250" spc="-1" strike="noStrike">
                <a:solidFill>
                  <a:srgbClr val="2f2b20"/>
                </a:solidFill>
                <a:latin typeface="Calibri"/>
              </a:rPr>
              <a:t>– characters OTHER than A-Z (negation)</a:t>
            </a:r>
            <a:endParaRPr b="0" lang="en-US" sz="225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More patterns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228240">
              <a:lnSpc>
                <a:spcPct val="100000"/>
              </a:lnSpc>
              <a:spcBef>
                <a:spcPts val="479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f2b20"/>
                </a:solidFill>
                <a:latin typeface="Courier New"/>
              </a:rPr>
              <a:t>‘</a:t>
            </a:r>
            <a:r>
              <a:rPr b="0" lang="en-US" sz="2400" spc="-1" strike="noStrike">
                <a:solidFill>
                  <a:srgbClr val="2f2b20"/>
                </a:solidFill>
                <a:latin typeface="Courier New"/>
              </a:rPr>
              <a:t>[a-z]{-}[aeiou]’ </a:t>
            </a:r>
            <a:r>
              <a:rPr b="0" lang="en-US" sz="2400" spc="-1" strike="noStrike">
                <a:solidFill>
                  <a:srgbClr val="2f2b20"/>
                </a:solidFill>
                <a:latin typeface="Calibri"/>
              </a:rPr>
              <a:t>– any lower case consonant</a:t>
            </a:r>
            <a:endParaRPr b="0" lang="en-US" sz="24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479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f2b20"/>
                </a:solidFill>
                <a:latin typeface="Courier New"/>
              </a:rPr>
              <a:t>‘</a:t>
            </a:r>
            <a:r>
              <a:rPr b="0" lang="en-US" sz="2400" spc="-1" strike="noStrike">
                <a:solidFill>
                  <a:srgbClr val="2f2b20"/>
                </a:solidFill>
                <a:latin typeface="Courier New"/>
              </a:rPr>
              <a:t>r*’ </a:t>
            </a:r>
            <a:r>
              <a:rPr b="0" lang="en-US" sz="2400" spc="-1" strike="noStrike">
                <a:solidFill>
                  <a:srgbClr val="2f2b20"/>
                </a:solidFill>
                <a:latin typeface="Calibri"/>
              </a:rPr>
              <a:t>-  0 or more of expression r</a:t>
            </a:r>
            <a:endParaRPr b="0" lang="en-US" sz="24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479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f2b20"/>
                </a:solidFill>
                <a:latin typeface="Courier New"/>
              </a:rPr>
              <a:t>‘</a:t>
            </a:r>
            <a:r>
              <a:rPr b="0" lang="en-US" sz="2400" spc="-1" strike="noStrike">
                <a:solidFill>
                  <a:srgbClr val="2f2b20"/>
                </a:solidFill>
                <a:latin typeface="Courier New"/>
              </a:rPr>
              <a:t>r+’ </a:t>
            </a:r>
            <a:r>
              <a:rPr b="0" lang="en-US" sz="2400" spc="-1" strike="noStrike">
                <a:solidFill>
                  <a:srgbClr val="2f2b20"/>
                </a:solidFill>
                <a:latin typeface="Calibri"/>
              </a:rPr>
              <a:t>– 1 or more of expression r</a:t>
            </a:r>
            <a:endParaRPr b="0" lang="en-US" sz="24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479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f2b20"/>
                </a:solidFill>
                <a:latin typeface="Courier New"/>
              </a:rPr>
              <a:t>‘</a:t>
            </a:r>
            <a:r>
              <a:rPr b="0" lang="en-US" sz="2400" spc="-1" strike="noStrike">
                <a:solidFill>
                  <a:srgbClr val="2f2b20"/>
                </a:solidFill>
                <a:latin typeface="Courier New"/>
              </a:rPr>
              <a:t>r?’ </a:t>
            </a:r>
            <a:r>
              <a:rPr b="0" lang="en-US" sz="2400" spc="-1" strike="noStrike">
                <a:solidFill>
                  <a:srgbClr val="2f2b20"/>
                </a:solidFill>
                <a:latin typeface="Calibri"/>
              </a:rPr>
              <a:t>– 0 or 1 r’s</a:t>
            </a:r>
            <a:endParaRPr b="0" lang="en-US" sz="24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479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f2b20"/>
                </a:solidFill>
                <a:latin typeface="Courier New"/>
              </a:rPr>
              <a:t>‘</a:t>
            </a:r>
            <a:r>
              <a:rPr b="0" lang="en-US" sz="2400" spc="-1" strike="noStrike">
                <a:solidFill>
                  <a:srgbClr val="2f2b20"/>
                </a:solidFill>
                <a:latin typeface="Courier New"/>
              </a:rPr>
              <a:t>r{2-5}’ </a:t>
            </a:r>
            <a:r>
              <a:rPr b="0" lang="en-US" sz="2400" spc="-1" strike="noStrike">
                <a:solidFill>
                  <a:srgbClr val="2f2b20"/>
                </a:solidFill>
                <a:latin typeface="Calibri"/>
              </a:rPr>
              <a:t>– between 2 and 5 r’s</a:t>
            </a:r>
            <a:endParaRPr b="0" lang="en-US" sz="24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479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f2b20"/>
                </a:solidFill>
                <a:latin typeface="Courier New"/>
              </a:rPr>
              <a:t>‘</a:t>
            </a:r>
            <a:r>
              <a:rPr b="0" lang="en-US" sz="2400" spc="-1" strike="noStrike">
                <a:solidFill>
                  <a:srgbClr val="2f2b20"/>
                </a:solidFill>
                <a:latin typeface="Courier New"/>
              </a:rPr>
              <a:t>r{4}’ </a:t>
            </a:r>
            <a:r>
              <a:rPr b="0" lang="en-US" sz="2400" spc="-1" strike="noStrike">
                <a:solidFill>
                  <a:srgbClr val="2f2b20"/>
                </a:solidFill>
                <a:latin typeface="Calibri"/>
              </a:rPr>
              <a:t>– exactly 4 r’s</a:t>
            </a:r>
            <a:endParaRPr b="0" lang="en-US" sz="24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479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f2b20"/>
                </a:solidFill>
                <a:latin typeface="Courier New"/>
              </a:rPr>
              <a:t>‘</a:t>
            </a:r>
            <a:r>
              <a:rPr b="0" lang="en-US" sz="2400" spc="-1" strike="noStrike">
                <a:solidFill>
                  <a:srgbClr val="2f2b20"/>
                </a:solidFill>
                <a:latin typeface="Courier New"/>
              </a:rPr>
              <a:t>{name}’ </a:t>
            </a:r>
            <a:r>
              <a:rPr b="0" lang="en-US" sz="2400" spc="-1" strike="noStrike">
                <a:solidFill>
                  <a:srgbClr val="2f2b20"/>
                </a:solidFill>
                <a:latin typeface="Calibri"/>
              </a:rPr>
              <a:t>– expansion of some name from your definitions section</a:t>
            </a:r>
            <a:endParaRPr b="0" lang="en-US" sz="24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479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f2b20"/>
                </a:solidFill>
                <a:latin typeface="Courier New"/>
              </a:rPr>
              <a:t>‘</a:t>
            </a:r>
            <a:r>
              <a:rPr b="0" lang="en-US" sz="2400" spc="-1" strike="noStrike">
                <a:solidFill>
                  <a:srgbClr val="2f2b20"/>
                </a:solidFill>
                <a:latin typeface="Courier New"/>
              </a:rPr>
              <a:t>r$’ </a:t>
            </a:r>
            <a:r>
              <a:rPr b="0" lang="en-US" sz="2400" spc="-1" strike="noStrike">
                <a:solidFill>
                  <a:srgbClr val="2f2b20"/>
                </a:solidFill>
                <a:latin typeface="Calibri"/>
              </a:rPr>
              <a:t>– r at the end of a line</a:t>
            </a:r>
            <a:endParaRPr b="0" lang="en-US" sz="2400" spc="-1" strike="noStrike">
              <a:solidFill>
                <a:srgbClr val="2f2b2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2f2b2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2f2b2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A simple example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856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2f2b20"/>
                </a:solidFill>
                <a:latin typeface="Courier New"/>
              </a:rPr>
              <a:t>%%</a:t>
            </a:r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  <a:p>
            <a:pPr marL="856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2f2b20"/>
                </a:solidFill>
                <a:latin typeface="Courier New"/>
              </a:rPr>
              <a:t>username    printf( "%s", getlogin() );</a:t>
            </a:r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479"/>
              </a:spcBef>
              <a:buClr>
                <a:srgbClr val="a9a57c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2f2b20"/>
                </a:solidFill>
                <a:latin typeface="Calibri"/>
              </a:rPr>
              <a:t>Explanation: </a:t>
            </a:r>
            <a:endParaRPr b="0" lang="en-US" sz="24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451"/>
              </a:spcBef>
              <a:buClr>
                <a:srgbClr val="9cbebd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50" spc="-1" strike="noStrike">
                <a:solidFill>
                  <a:srgbClr val="2f2b20"/>
                </a:solidFill>
                <a:latin typeface="Calibri"/>
              </a:rPr>
              <a:t>The first section is blank, so no definitions</a:t>
            </a:r>
            <a:endParaRPr b="0" lang="en-US" sz="225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451"/>
              </a:spcBef>
              <a:buClr>
                <a:srgbClr val="9cbebd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50" spc="-1" strike="noStrike">
                <a:solidFill>
                  <a:srgbClr val="2f2b20"/>
                </a:solidFill>
                <a:latin typeface="Calibri"/>
              </a:rPr>
              <a:t>The third section is missing, so no C code in this simple example either</a:t>
            </a:r>
            <a:endParaRPr b="0" lang="en-US" sz="225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451"/>
              </a:spcBef>
              <a:buClr>
                <a:srgbClr val="9cbebd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50" spc="-1" strike="noStrike">
                <a:solidFill>
                  <a:srgbClr val="2f2b20"/>
                </a:solidFill>
                <a:latin typeface="Calibri"/>
              </a:rPr>
              <a:t>The middle is rules: by default, flex just copies input to the output if it doesn’t match a rule, so that’s what will happen here for most input</a:t>
            </a:r>
            <a:endParaRPr b="0" lang="en-US" sz="225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451"/>
              </a:spcBef>
              <a:buClr>
                <a:srgbClr val="9cbebd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50" spc="-1" strike="noStrike">
                <a:solidFill>
                  <a:srgbClr val="2f2b20"/>
                </a:solidFill>
                <a:latin typeface="Calibri"/>
              </a:rPr>
              <a:t>The only exception is that if it encounters “username”, it will then run this c code and replace that with the username expanded</a:t>
            </a:r>
            <a:endParaRPr b="0" lang="en-US" sz="225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Another simple example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8000"/>
          </a:bodyPr>
          <a:p>
            <a:pPr marL="85680">
              <a:lnSpc>
                <a:spcPct val="100000"/>
              </a:lnSpc>
              <a:spcBef>
                <a:spcPts val="439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2f2b20"/>
                </a:solidFill>
                <a:latin typeface="Courier New"/>
              </a:rPr>
              <a:t> </a:t>
            </a:r>
            <a:r>
              <a:rPr b="0" lang="en-US" sz="2200" spc="-1" strike="noStrike">
                <a:solidFill>
                  <a:srgbClr val="2f2b20"/>
                </a:solidFill>
                <a:latin typeface="Courier New"/>
              </a:rPr>
              <a:t>int num_lines = 0, num_chars = 0;</a:t>
            </a:r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  <a:p>
            <a:pPr marL="85680">
              <a:lnSpc>
                <a:spcPct val="100000"/>
              </a:lnSpc>
              <a:spcBef>
                <a:spcPts val="439"/>
              </a:spcBef>
              <a:tabLst>
                <a:tab algn="l" pos="0"/>
              </a:tabLst>
            </a:pPr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  <a:p>
            <a:pPr marL="85680">
              <a:lnSpc>
                <a:spcPct val="100000"/>
              </a:lnSpc>
              <a:spcBef>
                <a:spcPts val="439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2f2b20"/>
                </a:solidFill>
                <a:latin typeface="Courier New"/>
              </a:rPr>
              <a:t>%%</a:t>
            </a:r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  <a:p>
            <a:pPr marL="85680">
              <a:lnSpc>
                <a:spcPct val="100000"/>
              </a:lnSpc>
              <a:spcBef>
                <a:spcPts val="439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2f2b20"/>
                </a:solidFill>
                <a:latin typeface="Courier New"/>
              </a:rPr>
              <a:t>\n      ++num_lines; ++num_chars;</a:t>
            </a:r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  <a:p>
            <a:pPr marL="85680">
              <a:lnSpc>
                <a:spcPct val="100000"/>
              </a:lnSpc>
              <a:spcBef>
                <a:spcPts val="439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2f2b20"/>
                </a:solidFill>
                <a:latin typeface="Courier New"/>
              </a:rPr>
              <a:t>.       ++num_chars;</a:t>
            </a:r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  <a:p>
            <a:pPr marL="85680">
              <a:lnSpc>
                <a:spcPct val="100000"/>
              </a:lnSpc>
              <a:spcBef>
                <a:spcPts val="439"/>
              </a:spcBef>
              <a:tabLst>
                <a:tab algn="l" pos="0"/>
              </a:tabLst>
            </a:pPr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  <a:p>
            <a:pPr marL="85680">
              <a:lnSpc>
                <a:spcPct val="100000"/>
              </a:lnSpc>
              <a:spcBef>
                <a:spcPts val="439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2f2b20"/>
                </a:solidFill>
                <a:latin typeface="Courier New"/>
              </a:rPr>
              <a:t>%%</a:t>
            </a:r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  <a:p>
            <a:pPr marL="85680">
              <a:lnSpc>
                <a:spcPct val="100000"/>
              </a:lnSpc>
              <a:spcBef>
                <a:spcPts val="439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2f2b20"/>
                </a:solidFill>
                <a:latin typeface="Courier New"/>
              </a:rPr>
              <a:t>main()</a:t>
            </a:r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  <a:p>
            <a:pPr marL="85680">
              <a:lnSpc>
                <a:spcPct val="100000"/>
              </a:lnSpc>
              <a:spcBef>
                <a:spcPts val="439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2f2b20"/>
                </a:solidFill>
                <a:latin typeface="Courier New"/>
              </a:rPr>
              <a:t>        </a:t>
            </a:r>
            <a:r>
              <a:rPr b="0" lang="en-US" sz="2200" spc="-1" strike="noStrike">
                <a:solidFill>
                  <a:srgbClr val="2f2b20"/>
                </a:solidFill>
                <a:latin typeface="Courier New"/>
              </a:rPr>
              <a:t>{</a:t>
            </a:r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  <a:p>
            <a:pPr marL="85680">
              <a:lnSpc>
                <a:spcPct val="100000"/>
              </a:lnSpc>
              <a:spcBef>
                <a:spcPts val="439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2f2b20"/>
                </a:solidFill>
                <a:latin typeface="Courier New"/>
              </a:rPr>
              <a:t>        </a:t>
            </a:r>
            <a:r>
              <a:rPr b="0" lang="en-US" sz="2200" spc="-1" strike="noStrike">
                <a:solidFill>
                  <a:srgbClr val="2f2b20"/>
                </a:solidFill>
                <a:latin typeface="Courier New"/>
              </a:rPr>
              <a:t>yylex();</a:t>
            </a:r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  <a:p>
            <a:pPr marL="85680">
              <a:lnSpc>
                <a:spcPct val="100000"/>
              </a:lnSpc>
              <a:spcBef>
                <a:spcPts val="439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2f2b20"/>
                </a:solidFill>
                <a:latin typeface="Courier New"/>
              </a:rPr>
              <a:t>        </a:t>
            </a:r>
            <a:r>
              <a:rPr b="0" lang="en-US" sz="2200" spc="-1" strike="noStrike">
                <a:solidFill>
                  <a:srgbClr val="2f2b20"/>
                </a:solidFill>
                <a:latin typeface="Courier New"/>
              </a:rPr>
              <a:t>printf( "# lines = %d, # chars = %d\n",</a:t>
            </a:r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  <a:p>
            <a:pPr marL="85680">
              <a:lnSpc>
                <a:spcPct val="100000"/>
              </a:lnSpc>
              <a:spcBef>
                <a:spcPts val="439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2f2b20"/>
                </a:solidFill>
                <a:latin typeface="Courier New"/>
              </a:rPr>
              <a:t>                </a:t>
            </a:r>
            <a:r>
              <a:rPr b="0" lang="en-US" sz="2200" spc="-1" strike="noStrike">
                <a:solidFill>
                  <a:srgbClr val="2f2b20"/>
                </a:solidFill>
                <a:latin typeface="Courier New"/>
              </a:rPr>
              <a:t>num_lines, num_chars );</a:t>
            </a:r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  <a:p>
            <a:pPr marL="85680">
              <a:lnSpc>
                <a:spcPct val="100000"/>
              </a:lnSpc>
              <a:spcBef>
                <a:spcPts val="439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2f2b20"/>
                </a:solidFill>
                <a:latin typeface="Courier New"/>
              </a:rPr>
              <a:t>        </a:t>
            </a:r>
            <a:r>
              <a:rPr b="0" lang="en-US" sz="2200" spc="-1" strike="noStrike">
                <a:solidFill>
                  <a:srgbClr val="2f2b20"/>
                </a:solidFill>
                <a:latin typeface="Courier New"/>
              </a:rPr>
              <a:t>}</a:t>
            </a:r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Things to note from last slide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228240">
              <a:lnSpc>
                <a:spcPct val="100000"/>
              </a:lnSpc>
              <a:spcBef>
                <a:spcPts val="479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f2b20"/>
                </a:solidFill>
                <a:latin typeface="Calibri"/>
              </a:rPr>
              <a:t>Two global variables are declared at the beginning</a:t>
            </a:r>
            <a:endParaRPr b="0" lang="en-US" sz="24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479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f2b20"/>
                </a:solidFill>
                <a:latin typeface="Calibri"/>
              </a:rPr>
              <a:t>Both are accessible in yylex and in main</a:t>
            </a:r>
            <a:endParaRPr b="0" lang="en-US" sz="24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479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f2b20"/>
                </a:solidFill>
                <a:latin typeface="Calibri"/>
              </a:rPr>
              <a:t>Only two rules:</a:t>
            </a:r>
            <a:endParaRPr b="0" lang="en-US" sz="24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45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2250" spc="-1" strike="noStrike">
                <a:solidFill>
                  <a:srgbClr val="2f2b20"/>
                </a:solidFill>
                <a:latin typeface="Calibri"/>
              </a:rPr>
              <a:t>First matches newline</a:t>
            </a:r>
            <a:endParaRPr b="0" lang="en-US" sz="225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45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2250" spc="-1" strike="noStrike">
                <a:solidFill>
                  <a:srgbClr val="2f2b20"/>
                </a:solidFill>
                <a:latin typeface="Calibri"/>
              </a:rPr>
              <a:t>Second matches any character other than newline</a:t>
            </a:r>
            <a:endParaRPr b="0" lang="en-US" sz="225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479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f2b20"/>
                </a:solidFill>
                <a:latin typeface="Calibri"/>
              </a:rPr>
              <a:t>Order of precedence matters – takes the first and longest possible match</a:t>
            </a:r>
            <a:endParaRPr b="0" lang="en-US" sz="24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How matching happens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228240">
              <a:lnSpc>
                <a:spcPct val="100000"/>
              </a:lnSpc>
              <a:spcBef>
                <a:spcPts val="479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f2b20"/>
                </a:solidFill>
                <a:latin typeface="Calibri"/>
              </a:rPr>
              <a:t>Input is analyzed to find any match to one of the patterns</a:t>
            </a:r>
            <a:endParaRPr b="0" lang="en-US" sz="24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45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2250" spc="-1" strike="noStrike">
                <a:solidFill>
                  <a:srgbClr val="2f2b20"/>
                </a:solidFill>
                <a:latin typeface="Calibri"/>
              </a:rPr>
              <a:t>If more than one, will take the longest</a:t>
            </a:r>
            <a:endParaRPr b="0" lang="en-US" sz="225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45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2250" spc="-1" strike="noStrike">
                <a:solidFill>
                  <a:srgbClr val="2f2b20"/>
                </a:solidFill>
                <a:latin typeface="Calibri"/>
              </a:rPr>
              <a:t>If two are equal, takes the first one</a:t>
            </a:r>
            <a:endParaRPr b="0" lang="en-US" sz="225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479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f2b20"/>
                </a:solidFill>
                <a:latin typeface="Calibri"/>
              </a:rPr>
              <a:t>Once matched, text corresponding to this matc is put in global character pointer </a:t>
            </a:r>
            <a:r>
              <a:rPr b="0" lang="en-US" sz="2400" spc="-1" strike="noStrike">
                <a:solidFill>
                  <a:srgbClr val="2f2b20"/>
                </a:solidFill>
                <a:latin typeface="Courier New"/>
              </a:rPr>
              <a:t>yytext</a:t>
            </a:r>
            <a:r>
              <a:rPr b="0" lang="en-US" sz="2400" spc="-1" strike="noStrike">
                <a:solidFill>
                  <a:srgbClr val="2f2b20"/>
                </a:solidFill>
                <a:latin typeface="Calibri"/>
              </a:rPr>
              <a:t>, and its length is in </a:t>
            </a:r>
            <a:r>
              <a:rPr b="0" lang="en-US" sz="2400" spc="-1" strike="noStrike">
                <a:solidFill>
                  <a:srgbClr val="2f2b20"/>
                </a:solidFill>
                <a:latin typeface="Courier New"/>
              </a:rPr>
              <a:t>yyleng</a:t>
            </a:r>
            <a:endParaRPr b="0" lang="en-US" sz="24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479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f2b20"/>
                </a:solidFill>
                <a:latin typeface="Calibri"/>
              </a:rPr>
              <a:t>The action is then executed</a:t>
            </a:r>
            <a:endParaRPr b="0" lang="en-US" sz="24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479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f2b20"/>
                </a:solidFill>
                <a:latin typeface="Calibri"/>
              </a:rPr>
              <a:t>If nothing matches, default action is to match one character and copied to standard output</a:t>
            </a:r>
            <a:endParaRPr b="0" lang="en-US" sz="24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Actions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228240">
              <a:lnSpc>
                <a:spcPct val="100000"/>
              </a:lnSpc>
              <a:spcBef>
                <a:spcPts val="479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f2b20"/>
                </a:solidFill>
                <a:latin typeface="Calibri"/>
              </a:rPr>
              <a:t>Actions can be any C code, including returns</a:t>
            </a:r>
            <a:endParaRPr b="0" lang="en-US" sz="24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479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f2b20"/>
                </a:solidFill>
                <a:latin typeface="Calibri"/>
              </a:rPr>
              <a:t>If action is a vertical bar (|), then it executes the previous rule’s action</a:t>
            </a:r>
            <a:endParaRPr b="0" lang="en-US" sz="24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479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f2b20"/>
                </a:solidFill>
                <a:latin typeface="Calibri"/>
              </a:rPr>
              <a:t>If action is empty, then the input is discarded</a:t>
            </a:r>
            <a:endParaRPr b="0" lang="en-US" sz="24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479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f2b20"/>
                </a:solidFill>
                <a:latin typeface="Calibri"/>
              </a:rPr>
              <a:t>Simple example to illustrate:</a:t>
            </a:r>
            <a:endParaRPr b="0" lang="en-US" sz="2400" spc="-1" strike="noStrike">
              <a:solidFill>
                <a:srgbClr val="2f2b20"/>
              </a:solidFill>
              <a:latin typeface="Calibri"/>
            </a:endParaRPr>
          </a:p>
          <a:p>
            <a:pPr marL="856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hr-HR" sz="2400" spc="-1" strike="noStrike">
                <a:solidFill>
                  <a:srgbClr val="2f2b20"/>
                </a:solidFill>
                <a:latin typeface="Courier New"/>
              </a:rPr>
              <a:t>%%</a:t>
            </a:r>
            <a:endParaRPr b="0" lang="en-US" sz="2400" spc="-1" strike="noStrike">
              <a:solidFill>
                <a:srgbClr val="2f2b20"/>
              </a:solidFill>
              <a:latin typeface="Calibri"/>
            </a:endParaRPr>
          </a:p>
          <a:p>
            <a:pPr marL="856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hr-HR" sz="2400" spc="-1" strike="noStrike">
                <a:solidFill>
                  <a:srgbClr val="2f2b20"/>
                </a:solidFill>
                <a:latin typeface="Courier New"/>
              </a:rPr>
              <a:t>"zap me"</a:t>
            </a:r>
            <a:endParaRPr b="0" lang="en-US" sz="24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NFA Examples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NFAs accept a string when there is </a:t>
            </a:r>
            <a:r>
              <a:rPr b="0" i="1" lang="en-US" sz="3200" spc="-1" strike="noStrike">
                <a:solidFill>
                  <a:srgbClr val="2f2b20"/>
                </a:solidFill>
                <a:latin typeface="Calibri"/>
              </a:rPr>
              <a:t>any</a:t>
            </a: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 path to an accept state.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What do the following NFAs accept?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</p:txBody>
      </p:sp>
      <p:pic>
        <p:nvPicPr>
          <p:cNvPr id="133" name="Picture 3_1" descr="68747470733a2f2f75706c6f61642e77696b696d656469612e6f72672f77696b6970656469612f636f6d6d6f6e732f7468756d622f662f66392f4e464153696d706c654578616d706c652e7376672f34323370782d4e464153696d706c654578616d706c652e7376672e706e67.png"/>
          <p:cNvPicPr/>
          <p:nvPr/>
        </p:nvPicPr>
        <p:blipFill>
          <a:blip r:embed="rId1"/>
          <a:stretch/>
        </p:blipFill>
        <p:spPr>
          <a:xfrm>
            <a:off x="4378320" y="4094640"/>
            <a:ext cx="3329280" cy="1818000"/>
          </a:xfrm>
          <a:prstGeom prst="rect">
            <a:avLst/>
          </a:prstGeom>
          <a:ln>
            <a:noFill/>
          </a:ln>
        </p:spPr>
      </p:pic>
      <p:pic>
        <p:nvPicPr>
          <p:cNvPr id="134" name="Picture 4_1" descr="imgres.png"/>
          <p:cNvPicPr/>
          <p:nvPr/>
        </p:nvPicPr>
        <p:blipFill>
          <a:blip r:embed="rId2"/>
          <a:stretch/>
        </p:blipFill>
        <p:spPr>
          <a:xfrm>
            <a:off x="790560" y="3606840"/>
            <a:ext cx="2908080" cy="2793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Another simple example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228240">
              <a:lnSpc>
                <a:spcPct val="100000"/>
              </a:lnSpc>
              <a:spcBef>
                <a:spcPts val="479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f2b20"/>
                </a:solidFill>
                <a:latin typeface="Calibri"/>
              </a:rPr>
              <a:t>This program compresses multiple spaces and tabs to a single space, and throws away any white space at the end of a line:</a:t>
            </a:r>
            <a:endParaRPr b="0" lang="en-US" sz="2400" spc="-1" strike="noStrike">
              <a:solidFill>
                <a:srgbClr val="2f2b20"/>
              </a:solidFill>
              <a:latin typeface="Calibri"/>
            </a:endParaRPr>
          </a:p>
          <a:p>
            <a:pPr marL="856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2f2b20"/>
                </a:solidFill>
                <a:latin typeface="Courier New"/>
              </a:rPr>
              <a:t>%%</a:t>
            </a:r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  <a:p>
            <a:pPr marL="856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2f2b20"/>
                </a:solidFill>
                <a:latin typeface="Courier New"/>
              </a:rPr>
              <a:t>[ \t]+ putchar( ’ ’ );</a:t>
            </a:r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  <a:p>
            <a:pPr marL="856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2f2b20"/>
                </a:solidFill>
                <a:latin typeface="Courier New"/>
              </a:rPr>
              <a:t>[ \t]+$ /* ignore this token */</a:t>
            </a:r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Special actions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228240">
              <a:lnSpc>
                <a:spcPct val="100000"/>
              </a:lnSpc>
              <a:spcBef>
                <a:spcPts val="479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f2b20"/>
                </a:solidFill>
                <a:latin typeface="Courier New"/>
              </a:rPr>
              <a:t>ECHO</a:t>
            </a:r>
            <a:r>
              <a:rPr b="0" lang="en-US" sz="2400" spc="-1" strike="noStrike">
                <a:solidFill>
                  <a:srgbClr val="2f2b20"/>
                </a:solidFill>
                <a:latin typeface="Calibri"/>
              </a:rPr>
              <a:t> copies </a:t>
            </a:r>
            <a:r>
              <a:rPr b="0" lang="en-US" sz="2400" spc="-1" strike="noStrike">
                <a:solidFill>
                  <a:srgbClr val="2f2b20"/>
                </a:solidFill>
                <a:latin typeface="Courier New"/>
              </a:rPr>
              <a:t>yytext</a:t>
            </a:r>
            <a:r>
              <a:rPr b="0" lang="en-US" sz="2400" spc="-1" strike="noStrike">
                <a:solidFill>
                  <a:srgbClr val="2f2b20"/>
                </a:solidFill>
                <a:latin typeface="Calibri"/>
              </a:rPr>
              <a:t> to the scanner’s output</a:t>
            </a:r>
            <a:endParaRPr b="0" lang="en-US" sz="24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479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f2b20"/>
                </a:solidFill>
                <a:latin typeface="Courier New"/>
              </a:rPr>
              <a:t>BEGIN</a:t>
            </a:r>
            <a:r>
              <a:rPr b="0" lang="en-US" sz="2400" spc="-1" strike="noStrike">
                <a:solidFill>
                  <a:srgbClr val="2f2b20"/>
                </a:solidFill>
                <a:latin typeface="Calibri"/>
              </a:rPr>
              <a:t> followed by name of a start condition puts scanner in a new state (like a DFA – more on that next time)</a:t>
            </a:r>
            <a:endParaRPr b="0" lang="en-US" sz="24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479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f2b20"/>
                </a:solidFill>
                <a:latin typeface="Courier New"/>
              </a:rPr>
              <a:t>REJECT</a:t>
            </a:r>
            <a:r>
              <a:rPr b="0" lang="en-US" sz="2400" spc="-1" strike="noStrike">
                <a:solidFill>
                  <a:srgbClr val="2f2b20"/>
                </a:solidFill>
                <a:latin typeface="Calibri"/>
              </a:rPr>
              <a:t> directs scanner to go to “second best” matching rule</a:t>
            </a:r>
            <a:endParaRPr b="0" lang="en-US" sz="24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45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2250" spc="-1" strike="noStrike">
                <a:solidFill>
                  <a:srgbClr val="2f2b20"/>
                </a:solidFill>
                <a:latin typeface="Calibri"/>
              </a:rPr>
              <a:t>Note: this one REALLY slows the program down, even if it is never matched</a:t>
            </a:r>
            <a:endParaRPr b="0" lang="en-US" sz="225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479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f2b20"/>
                </a:solidFill>
                <a:latin typeface="Calibri"/>
              </a:rPr>
              <a:t>There are even commands to append or remove rules from the rules section</a:t>
            </a:r>
            <a:endParaRPr b="0" lang="en-US" sz="24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Example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228240">
              <a:lnSpc>
                <a:spcPct val="100000"/>
              </a:lnSpc>
              <a:spcBef>
                <a:spcPts val="479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f2b20"/>
                </a:solidFill>
                <a:latin typeface="Calibri"/>
              </a:rPr>
              <a:t>In the following, we count words but also call the function special whenever frob is seen</a:t>
            </a:r>
            <a:endParaRPr b="0" lang="en-US" sz="24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45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2250" spc="-1" strike="noStrike">
                <a:solidFill>
                  <a:srgbClr val="2f2b20"/>
                </a:solidFill>
                <a:latin typeface="Calibri"/>
              </a:rPr>
              <a:t>Without REJECT, ‘frob’ wouldn’t be counted as a word</a:t>
            </a:r>
            <a:endParaRPr b="0" lang="en-US" sz="2250" spc="-1" strike="noStrike">
              <a:solidFill>
                <a:srgbClr val="2f2b20"/>
              </a:solidFill>
              <a:latin typeface="Calibri"/>
            </a:endParaRPr>
          </a:p>
          <a:p>
            <a:pPr marL="3085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2f2b20"/>
                </a:solidFill>
                <a:latin typeface="Courier New"/>
              </a:rPr>
              <a:t>int word_count = 0;</a:t>
            </a:r>
            <a:endParaRPr b="0" lang="en-US" sz="2000" spc="-1" strike="noStrike">
              <a:solidFill>
                <a:srgbClr val="2f2b20"/>
              </a:solidFill>
              <a:latin typeface="Calibri"/>
            </a:endParaRPr>
          </a:p>
          <a:p>
            <a:pPr marL="3085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2f2b20"/>
                </a:solidFill>
                <a:latin typeface="Courier New"/>
              </a:rPr>
              <a:t>%%</a:t>
            </a:r>
            <a:endParaRPr b="0" lang="en-US" sz="2000" spc="-1" strike="noStrike">
              <a:solidFill>
                <a:srgbClr val="2f2b20"/>
              </a:solidFill>
              <a:latin typeface="Calibri"/>
            </a:endParaRPr>
          </a:p>
          <a:p>
            <a:pPr marL="3085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2f2b20"/>
                </a:solidFill>
                <a:latin typeface="Courier New"/>
              </a:rPr>
              <a:t>frob special(); REJECT;</a:t>
            </a:r>
            <a:endParaRPr b="0" lang="en-US" sz="2000" spc="-1" strike="noStrike">
              <a:solidFill>
                <a:srgbClr val="2f2b20"/>
              </a:solidFill>
              <a:latin typeface="Calibri"/>
            </a:endParaRPr>
          </a:p>
          <a:p>
            <a:pPr marL="3085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2f2b20"/>
                </a:solidFill>
                <a:latin typeface="Courier New"/>
              </a:rPr>
              <a:t>[^ \t\n]+ ++word_count;</a:t>
            </a:r>
            <a:endParaRPr b="0" lang="en-US" sz="20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Flex - compiling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1000"/>
          </a:bodyPr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Let’s compile one of our simple examples from last time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Log into hopper (you can do this later)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Copy count.lex from the schedule page into a file on your account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60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Also look at it again and be sure you remember the basic syntax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Compile (and check the .c output!):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flex count.lex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gcc lex.yy.c –lfl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./a.out &gt; somefile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States and flex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228240">
              <a:lnSpc>
                <a:spcPct val="100000"/>
              </a:lnSpc>
              <a:spcBef>
                <a:spcPts val="479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f2b20"/>
                </a:solidFill>
                <a:latin typeface="Calibri"/>
              </a:rPr>
              <a:t>Perhaps the most powerful feature, though is the use of states</a:t>
            </a:r>
            <a:endParaRPr b="0" lang="en-US" sz="24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479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f2b20"/>
                </a:solidFill>
                <a:latin typeface="Calibri"/>
              </a:rPr>
              <a:t>Can specify states with %s at the beginning</a:t>
            </a:r>
            <a:endParaRPr b="0" lang="en-US" sz="24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479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f2b20"/>
                </a:solidFill>
                <a:latin typeface="Calibri"/>
              </a:rPr>
              <a:t>Then, a rule can match and put you into a new state</a:t>
            </a:r>
            <a:endParaRPr b="0" lang="en-US" sz="24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479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f2b20"/>
                </a:solidFill>
                <a:latin typeface="Calibri"/>
              </a:rPr>
              <a:t>We can then add rules that only match when you are in a particular state, as opposed to matching all the time</a:t>
            </a:r>
            <a:endParaRPr b="0" lang="en-US" sz="24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States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States are activated using BEGIN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INITIAL is the default state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The rest are defined in the first section, using %s or %x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60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%s is inclusive, where patterns not marked with a state can also match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60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%x is usually  more useful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When the scanner is in a particular state, patterns will only match that have that state next to them in the rules section 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Example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28000"/>
          </a:bodyPr>
          <a:p>
            <a:pPr marL="343080" indent="-228240">
              <a:lnSpc>
                <a:spcPct val="100000"/>
              </a:lnSpc>
              <a:spcBef>
                <a:spcPts val="92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4600" spc="-1" strike="noStrike">
                <a:solidFill>
                  <a:srgbClr val="2f2b20"/>
                </a:solidFill>
                <a:latin typeface="Calibri"/>
              </a:rPr>
              <a:t>Consider a scanner which recognizes (and discards) C comments while maintaining a count of the current input line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2f2b20"/>
                </a:solidFill>
                <a:latin typeface="Courier New"/>
              </a:rPr>
              <a:t>%x comment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2f2b20"/>
                </a:solidFill>
                <a:latin typeface="Courier New"/>
              </a:rPr>
              <a:t>%%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2f2b20"/>
                </a:solidFill>
                <a:latin typeface="Courier New"/>
              </a:rPr>
              <a:t>        </a:t>
            </a:r>
            <a:r>
              <a:rPr b="0" lang="en-US" sz="3200" spc="-1" strike="noStrike">
                <a:solidFill>
                  <a:srgbClr val="2f2b20"/>
                </a:solidFill>
                <a:latin typeface="Courier New"/>
              </a:rPr>
              <a:t>int line_num = 1;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2f2b20"/>
                </a:solidFill>
                <a:latin typeface="Courier New"/>
              </a:rPr>
              <a:t>"/*"         BEGIN(comment);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2f2b20"/>
                </a:solidFill>
                <a:latin typeface="Courier New"/>
              </a:rPr>
              <a:t>&lt;comment&gt;[^*\n]*        /* eat anything that's not a '*' */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2f2b20"/>
                </a:solidFill>
                <a:latin typeface="Courier New"/>
              </a:rPr>
              <a:t>&lt;comment&gt;"*"+[^*/\n]*   /* eat up '*'s not followed by '/'s */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2f2b20"/>
                </a:solidFill>
                <a:latin typeface="Courier New"/>
              </a:rPr>
              <a:t>&lt;comment&gt;\n             ++line_num;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2f2b20"/>
                </a:solidFill>
                <a:latin typeface="Courier New"/>
              </a:rPr>
              <a:t>&lt;comment&gt;"*"+"/"        BEGIN(INITIAL);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Next homework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7000"/>
          </a:bodyPr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Your next homework will dive into this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To warm up, the first part is for you to understand a more complex program, a Swedish Chef translator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Part 2 asks you to use flex to translate text or IM-speak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60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i.e. if you scan LOL, replace it with “laugh out loud”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Part 3 asks you to add capitalization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60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Will need states to understand when you’re inside a sentence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Limitations of regular languages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Certain languages are simply NOT regular.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Example: Consider the language 0</a:t>
            </a:r>
            <a:r>
              <a:rPr b="0" lang="en-US" sz="3200" spc="-1" strike="noStrike" baseline="30000">
                <a:solidFill>
                  <a:srgbClr val="2f2b20"/>
                </a:solidFill>
                <a:latin typeface="Calibri"/>
              </a:rPr>
              <a:t>n</a:t>
            </a: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1</a:t>
            </a:r>
            <a:r>
              <a:rPr b="0" lang="en-US" sz="3200" spc="-1" strike="noStrike" baseline="30000">
                <a:solidFill>
                  <a:srgbClr val="2f2b20"/>
                </a:solidFill>
                <a:latin typeface="Calibri"/>
              </a:rPr>
              <a:t>n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How would you do a regular expression of DFA/NFA for this one?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Beyond regular expressions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So: we need things that are stronger than regular expressions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A simple (but more real world) example of this: 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60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consider 52 + 2**10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Scanning or tokenizing will recognize this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But how to we add order precedence?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60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(Ties back to those parse trees we saw last week)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From NFAs to DFAs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If we automate this conversion on our last NFA (of decimals), we get: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</p:txBody>
      </p:sp>
      <p:pic>
        <p:nvPicPr>
          <p:cNvPr id="137" name="Picture 3_2" descr="f02-09-P374514"/>
          <p:cNvPicPr/>
          <p:nvPr/>
        </p:nvPicPr>
        <p:blipFill>
          <a:blip r:embed="rId1"/>
          <a:stretch/>
        </p:blipFill>
        <p:spPr>
          <a:xfrm>
            <a:off x="1868400" y="2804040"/>
            <a:ext cx="4961880" cy="3858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Beyond regular expressions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Generalizing: we need to recognize nested expressions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2f2b20"/>
                </a:solidFill>
                <a:latin typeface="Courier New"/>
              </a:rPr>
              <a:t>expr -&gt; id | number | -expr |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2f2b20"/>
                </a:solidFill>
                <a:latin typeface="Courier New"/>
              </a:rPr>
              <a:t>       </a:t>
            </a:r>
            <a:r>
              <a:rPr b="0" lang="en-US" sz="3200" spc="-1" strike="noStrike">
                <a:solidFill>
                  <a:srgbClr val="2f2b20"/>
                </a:solidFill>
                <a:latin typeface="Courier New"/>
              </a:rPr>
              <a:t>(expr)| expr op expr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2f2b20"/>
                </a:solidFill>
                <a:latin typeface="Courier New"/>
              </a:rPr>
              <a:t>op -&gt; + | - | * | /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Regular expressions can’t quite manage this, since could do ((((x + 7) * 2) + 3) - 1)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601"/>
              </a:spcBef>
              <a:buClr>
                <a:srgbClr val="9cbebd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At its heart, this is the 0</a:t>
            </a:r>
            <a:r>
              <a:rPr b="0" lang="en-US" sz="3000" spc="-1" strike="noStrike" baseline="30000">
                <a:solidFill>
                  <a:srgbClr val="2f2b20"/>
                </a:solidFill>
                <a:latin typeface="Calibri"/>
              </a:rPr>
              <a:t>n</a:t>
            </a: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1</a:t>
            </a:r>
            <a:r>
              <a:rPr b="0" lang="en-US" sz="3000" spc="-1" strike="noStrike" baseline="30000">
                <a:solidFill>
                  <a:srgbClr val="2f2b20"/>
                </a:solidFill>
                <a:latin typeface="Calibri"/>
              </a:rPr>
              <a:t>n</a:t>
            </a: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, since need to match parenthesis on any input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Context Free Languages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CFGs are this stronger class we need for parsing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Described in terms of productions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60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Called Backus-Normal Form, or BNF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Formally: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60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A set of terminals T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60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A set of non-terminals N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60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A start symbol S (always non-terminal)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60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A set of productions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An example: 0</a:t>
            </a:r>
            <a:r>
              <a:rPr b="0" lang="en-US" sz="4600" spc="-100" strike="noStrike" baseline="30000">
                <a:solidFill>
                  <a:srgbClr val="675e47"/>
                </a:solidFill>
                <a:latin typeface="Cambria"/>
              </a:rPr>
              <a:t>n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1</a:t>
            </a:r>
            <a:r>
              <a:rPr b="0" lang="en-US" sz="4600" spc="-100" strike="noStrike" baseline="30000">
                <a:solidFill>
                  <a:srgbClr val="675e47"/>
                </a:solidFill>
                <a:latin typeface="Cambria"/>
              </a:rPr>
              <a:t>n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, n &gt; 0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My terminals: 0 and 1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60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Usually these are the tokens in the language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Non-terminal: only need one, S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Rules: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60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S -&gt; 0S1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60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S -&gt; 01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How we parse: apply rules and see if can get to the final string via these rules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60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Demo on board…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Another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How would we alter this previous example to show that the set of all binary palindromes can be recognized by a CFG?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An example from the book: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Expressions in a simple math language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60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Goal: capture that multiplication and division happen AFTER + and –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Example: 3 + 4 * 5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</p:txBody>
      </p:sp>
      <p:pic>
        <p:nvPicPr>
          <p:cNvPr id="202" name="Picture 10" descr=""/>
          <p:cNvPicPr/>
          <p:nvPr/>
        </p:nvPicPr>
        <p:blipFill>
          <a:blip r:embed="rId1"/>
          <a:stretch/>
        </p:blipFill>
        <p:spPr>
          <a:xfrm>
            <a:off x="228600" y="3714840"/>
            <a:ext cx="8534160" cy="2844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Resulting parse tree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Note that the final parse tree captures precedence: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</p:txBody>
      </p:sp>
      <p:pic>
        <p:nvPicPr>
          <p:cNvPr id="205" name="Picture 10" descr=""/>
          <p:cNvPicPr/>
          <p:nvPr/>
        </p:nvPicPr>
        <p:blipFill>
          <a:blip r:embed="rId1"/>
          <a:stretch/>
        </p:blipFill>
        <p:spPr>
          <a:xfrm>
            <a:off x="533520" y="2743200"/>
            <a:ext cx="7476840" cy="3228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Coding DFAs (scanners)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Then, given a DFA, code can be implemented in 2 ways: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60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A bunch of if/switch/case statements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60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A table and driver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Both have merits, and are described further in the book.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We’ll mainly use the second route in homework, simply because there are many good tools out there.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Scanners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4000"/>
          </a:bodyPr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Writing a pure DFA as a set of nested case statements is a surprisingly useful programming technique 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lvl="1" marL="782640" indent="-228240">
              <a:lnSpc>
                <a:spcPct val="100000"/>
              </a:lnSpc>
              <a:spcBef>
                <a:spcPts val="56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though it's often easier to use perl, awk, sed</a:t>
            </a: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  <a:p>
            <a:pPr lvl="1" marL="782640" indent="-228240">
              <a:lnSpc>
                <a:spcPct val="100000"/>
              </a:lnSpc>
              <a:spcBef>
                <a:spcPts val="56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for details see Figure 2.11</a:t>
            </a: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Table-driven DFA is what lex and scangen produce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lvl="1" marL="782640" indent="-228240">
              <a:lnSpc>
                <a:spcPct val="100000"/>
              </a:lnSpc>
              <a:spcBef>
                <a:spcPts val="56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lex (or really flex) does this in the form of C code – this will be an upcoming homework</a:t>
            </a: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  <a:p>
            <a:pPr lvl="1" marL="782640" indent="-228240">
              <a:lnSpc>
                <a:spcPct val="100000"/>
              </a:lnSpc>
              <a:spcBef>
                <a:spcPts val="56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scangen makes these in the form of numeric tables and a separate driver (for details see Figure 2.12)</a:t>
            </a: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lex &amp; flex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228240">
              <a:lnSpc>
                <a:spcPct val="100000"/>
              </a:lnSpc>
              <a:spcBef>
                <a:spcPts val="479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f2b20"/>
                </a:solidFill>
                <a:latin typeface="Calibri"/>
              </a:rPr>
              <a:t>lex is a tool to generate a scanner</a:t>
            </a:r>
            <a:endParaRPr b="0" lang="en-US" sz="24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45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2250" spc="-1" strike="noStrike">
                <a:solidFill>
                  <a:srgbClr val="2f2b20"/>
                </a:solidFill>
                <a:latin typeface="Calibri"/>
              </a:rPr>
              <a:t>written by Mike Lesk and Eric Schmidt</a:t>
            </a:r>
            <a:endParaRPr b="0" lang="en-US" sz="225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45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2250" spc="-1" strike="noStrike">
                <a:solidFill>
                  <a:srgbClr val="2f2b20"/>
                </a:solidFill>
                <a:latin typeface="Calibri"/>
              </a:rPr>
              <a:t>not really used anymore</a:t>
            </a:r>
            <a:endParaRPr b="0" lang="en-US" sz="225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479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f2b20"/>
                </a:solidFill>
                <a:latin typeface="Calibri"/>
              </a:rPr>
              <a:t>Flex: fast lexical analyzer generator</a:t>
            </a:r>
            <a:endParaRPr b="0" lang="en-US" sz="24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45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2250" spc="-1" strike="noStrike">
                <a:solidFill>
                  <a:srgbClr val="2f2b20"/>
                </a:solidFill>
                <a:latin typeface="Calibri"/>
              </a:rPr>
              <a:t>free and open source alternative</a:t>
            </a:r>
            <a:endParaRPr b="0" lang="en-US" sz="225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45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2250" spc="-1" strike="noStrike">
                <a:solidFill>
                  <a:srgbClr val="2f2b20"/>
                </a:solidFill>
                <a:latin typeface="Calibri"/>
              </a:rPr>
              <a:t>our software of choice this semester – on hopper, as well as the lab machines</a:t>
            </a:r>
            <a:endParaRPr b="0" lang="en-US" sz="225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Flex overview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1486080" y="1920600"/>
            <a:ext cx="5714640" cy="24775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4000"/>
          </a:bodyPr>
          <a:p>
            <a:pPr marL="343080" indent="-228240">
              <a:lnSpc>
                <a:spcPct val="100000"/>
              </a:lnSpc>
              <a:spcBef>
                <a:spcPts val="479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f2b20"/>
                </a:solidFill>
                <a:latin typeface="Calibri"/>
              </a:rPr>
              <a:t>First, FLEX reads a specification of a scanner either from an input file *.lex, or from standard input, and it generates as output a C source file lex.yy.c. </a:t>
            </a:r>
            <a:endParaRPr b="0" lang="en-US" sz="24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479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f2b20"/>
                </a:solidFill>
                <a:latin typeface="Calibri"/>
              </a:rPr>
              <a:t>Then, lex.yy.c is compiled and linked with the "-lfl" library to produce an executable a.out. </a:t>
            </a:r>
            <a:endParaRPr b="0" lang="en-US" sz="24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479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f2b20"/>
                </a:solidFill>
                <a:latin typeface="Calibri"/>
              </a:rPr>
              <a:t>Finally, a.out analyzes its input stream and transforms it into a sequence of tokens.</a:t>
            </a:r>
            <a:endParaRPr b="0" lang="en-US" sz="2400" spc="-1" strike="noStrike">
              <a:solidFill>
                <a:srgbClr val="2f2b20"/>
              </a:solidFill>
              <a:latin typeface="Calibri"/>
            </a:endParaRPr>
          </a:p>
        </p:txBody>
      </p:sp>
      <p:pic>
        <p:nvPicPr>
          <p:cNvPr id="146" name="Picture 8" descr="Screen Shot 2017-01-24 at 3.49.33 PM.png"/>
          <p:cNvPicPr/>
          <p:nvPr/>
        </p:nvPicPr>
        <p:blipFill>
          <a:blip r:embed="rId1"/>
          <a:stretch/>
        </p:blipFill>
        <p:spPr>
          <a:xfrm>
            <a:off x="1963080" y="4383720"/>
            <a:ext cx="5093280" cy="1537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Flex intro (cont)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228240">
              <a:lnSpc>
                <a:spcPct val="100000"/>
              </a:lnSpc>
              <a:spcBef>
                <a:spcPts val="479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f2b20"/>
                </a:solidFill>
                <a:latin typeface="Calibri"/>
              </a:rPr>
              <a:t>Flex reads given input files or standard input, and tokenizes the input according to the rules you specify</a:t>
            </a:r>
            <a:endParaRPr b="0" lang="en-US" sz="24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479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f2b20"/>
                </a:solidFill>
                <a:latin typeface="Calibri"/>
              </a:rPr>
              <a:t>As output, it generates a function yylex()</a:t>
            </a:r>
            <a:endParaRPr b="0" lang="en-US" sz="24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45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2250" spc="-1" strike="noStrike">
                <a:solidFill>
                  <a:srgbClr val="2f2b20"/>
                </a:solidFill>
                <a:latin typeface="Calibri"/>
              </a:rPr>
              <a:t>(This is why you use –lfl option, so that it links to the flex runtime library)</a:t>
            </a:r>
            <a:endParaRPr b="0" lang="en-US" sz="225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479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f2b20"/>
                </a:solidFill>
                <a:latin typeface="Calibri"/>
              </a:rPr>
              <a:t>When you run the final executable, it analyzes input for occurrences of regular expressions</a:t>
            </a:r>
            <a:endParaRPr b="0" lang="en-US" sz="24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479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f2b20"/>
                </a:solidFill>
                <a:latin typeface="Calibri"/>
              </a:rPr>
              <a:t>If found, executes the matching C code</a:t>
            </a:r>
            <a:endParaRPr b="0" lang="en-US" sz="24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479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f2b20"/>
                </a:solidFill>
                <a:latin typeface="Calibri"/>
              </a:rPr>
              <a:t>Also can track states, to mimic a DFA</a:t>
            </a:r>
            <a:endParaRPr b="0" lang="en-US" sz="24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Format of a flex file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228240">
              <a:lnSpc>
                <a:spcPct val="100000"/>
              </a:lnSpc>
              <a:spcBef>
                <a:spcPts val="479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f2b20"/>
                </a:solidFill>
                <a:latin typeface="Calibri"/>
              </a:rPr>
              <a:t>Three main sections of any flex file:</a:t>
            </a:r>
            <a:endParaRPr b="0" lang="en-US" sz="2400" spc="-1" strike="noStrike">
              <a:solidFill>
                <a:srgbClr val="2f2b2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2f2b20"/>
              </a:solidFill>
              <a:latin typeface="Calibri"/>
            </a:endParaRPr>
          </a:p>
        </p:txBody>
      </p:sp>
      <p:pic>
        <p:nvPicPr>
          <p:cNvPr id="151" name="Picture 6" descr="Screen Shot 2017-01-24 at 3.56.14 PM.png"/>
          <p:cNvPicPr/>
          <p:nvPr/>
        </p:nvPicPr>
        <p:blipFill>
          <a:blip r:embed="rId1"/>
          <a:stretch/>
        </p:blipFill>
        <p:spPr>
          <a:xfrm>
            <a:off x="1844280" y="2539080"/>
            <a:ext cx="4762440" cy="327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694</TotalTime>
  <Application>LibreOffice/6.4.7.2$Linux_X86_64 LibreOffice_project/40$Build-2</Application>
  <Words>1695</Words>
  <Paragraphs>201</Paragraphs>
  <Company>SLU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2017-01-27T03:02:07Z</dcterms:created>
  <dc:creator>Erin Chambers</dc:creator>
  <dc:description/>
  <dc:language>en-US</dc:language>
  <cp:lastModifiedBy/>
  <dcterms:modified xsi:type="dcterms:W3CDTF">2024-04-03T12:09:07Z</dcterms:modified>
  <cp:revision>8</cp:revision>
  <dc:subject/>
  <dc:title>More on flex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15.0041</vt:lpwstr>
  </property>
  <property fmtid="{D5CDD505-2E9C-101B-9397-08002B2CF9AE}" pid="3" name="Company">
    <vt:lpwstr>SLU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31</vt:i4>
  </property>
</Properties>
</file>