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8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20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Session, Presentation, </a:t>
            </a:r>
            <a:r>
              <a:rPr lang="en-US"/>
              <a:t>and Application </a:t>
            </a:r>
            <a:r>
              <a:rPr lang="en-US" dirty="0"/>
              <a:t>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2510 – Principles of Computer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7637-41B9-4B71-949A-9489A109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FAAB-815D-415F-8A8E-9F44B1F5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Important to remember that the OSI model is just a model</a:t>
            </a:r>
          </a:p>
          <a:p>
            <a:r>
              <a:rPr lang="en-US" sz="2000" dirty="0"/>
              <a:t>It fits all of the major networking pieces together, but it is not accurate or complete</a:t>
            </a:r>
          </a:p>
          <a:p>
            <a:r>
              <a:rPr lang="en-US" sz="2000" dirty="0"/>
              <a:t>“All models are wrong, but some models are useful.” </a:t>
            </a:r>
            <a:br>
              <a:rPr lang="en-US" sz="2000" dirty="0"/>
            </a:br>
            <a:r>
              <a:rPr lang="en-US" sz="2000" dirty="0"/>
              <a:t>– George Box</a:t>
            </a:r>
          </a:p>
          <a:p>
            <a:r>
              <a:rPr lang="en-US" sz="2000" dirty="0"/>
              <a:t>See also: the TCP/IP model- more systems oriented</a:t>
            </a:r>
          </a:p>
          <a:p>
            <a:r>
              <a:rPr lang="en-US" sz="2000" dirty="0"/>
              <a:t>We study this model to understand the major pieces are and how they interact, so that you can apply this knowledge in the context of real networks </a:t>
            </a:r>
          </a:p>
          <a:p>
            <a:r>
              <a:rPr lang="en-US" sz="2000" dirty="0"/>
              <a:t>Lots of arguments about what exact feature or protocol belongs in which layer</a:t>
            </a:r>
          </a:p>
          <a:p>
            <a:r>
              <a:rPr lang="en-US" sz="2000" dirty="0"/>
              <a:t>No place to directly address our cross-cutting concerns like security and efficiency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E73D6-CEB9-43EB-A4C7-6F49895A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69EC5-C72F-42F0-A541-7754E082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5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B95E-9E0D-4306-B9E6-59BE9FB9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Recall: 7-Layer 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E16E-9E5B-4390-A8F4-DC8AF949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72070"/>
            <a:ext cx="8229600" cy="51125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Last time: The socket endpoint allows passing arbitrary byte-oriented data from process to process.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Today: How does user space use that? Some notes on software architecture for networked applications.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91E21-EBD8-497A-9613-9CE16E08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A34C-D0DB-49ED-A185-3607F64B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1C4F90-8198-4D00-9AA8-F4D9EEBB4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65610"/>
              </p:ext>
            </p:extLst>
          </p:nvPr>
        </p:nvGraphicFramePr>
        <p:xfrm>
          <a:off x="213204" y="1343639"/>
          <a:ext cx="1371600" cy="25958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4427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0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7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3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Data-Link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62241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97976A9E-DA06-4D65-86A0-9C33026A0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444"/>
              </p:ext>
            </p:extLst>
          </p:nvPr>
        </p:nvGraphicFramePr>
        <p:xfrm>
          <a:off x="5623404" y="1343639"/>
          <a:ext cx="1371600" cy="259588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4427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0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7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3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Data-Link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6224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CF8B51-AE65-4DDF-9BB3-A206FD8F619F}"/>
              </a:ext>
            </a:extLst>
          </p:cNvPr>
          <p:cNvCxnSpPr>
            <a:cxnSpLocks/>
          </p:cNvCxnSpPr>
          <p:nvPr/>
        </p:nvCxnSpPr>
        <p:spPr>
          <a:xfrm>
            <a:off x="1823914" y="150613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6B3764-9423-46E0-A4DB-68EA168DD609}"/>
              </a:ext>
            </a:extLst>
          </p:cNvPr>
          <p:cNvCxnSpPr>
            <a:cxnSpLocks/>
          </p:cNvCxnSpPr>
          <p:nvPr/>
        </p:nvCxnSpPr>
        <p:spPr>
          <a:xfrm>
            <a:off x="1823914" y="226813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26F76A-2F31-4CB8-BEF3-7F3A376E553F}"/>
              </a:ext>
            </a:extLst>
          </p:cNvPr>
          <p:cNvCxnSpPr>
            <a:cxnSpLocks/>
          </p:cNvCxnSpPr>
          <p:nvPr/>
        </p:nvCxnSpPr>
        <p:spPr>
          <a:xfrm>
            <a:off x="1823914" y="264913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1718BF-7B9A-4DCD-B8BE-68C3C0E80187}"/>
              </a:ext>
            </a:extLst>
          </p:cNvPr>
          <p:cNvCxnSpPr>
            <a:cxnSpLocks/>
          </p:cNvCxnSpPr>
          <p:nvPr/>
        </p:nvCxnSpPr>
        <p:spPr>
          <a:xfrm>
            <a:off x="1823914" y="374746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A555D0-E2D9-4C6E-9A9D-9E29F8C32D30}"/>
              </a:ext>
            </a:extLst>
          </p:cNvPr>
          <p:cNvCxnSpPr>
            <a:cxnSpLocks/>
          </p:cNvCxnSpPr>
          <p:nvPr/>
        </p:nvCxnSpPr>
        <p:spPr>
          <a:xfrm>
            <a:off x="265754" y="1582330"/>
            <a:ext cx="0" cy="21782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ECFC3E-579A-4915-9E53-88E35624C13D}"/>
              </a:ext>
            </a:extLst>
          </p:cNvPr>
          <p:cNvCxnSpPr>
            <a:cxnSpLocks/>
          </p:cNvCxnSpPr>
          <p:nvPr/>
        </p:nvCxnSpPr>
        <p:spPr>
          <a:xfrm flipV="1">
            <a:off x="6939824" y="1582330"/>
            <a:ext cx="0" cy="217227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E905E04-BF1C-4A51-8F26-694217A45A5C}"/>
              </a:ext>
            </a:extLst>
          </p:cNvPr>
          <p:cNvSpPr txBox="1"/>
          <p:nvPr/>
        </p:nvSpPr>
        <p:spPr>
          <a:xfrm>
            <a:off x="2830366" y="2482451"/>
            <a:ext cx="154747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Socket to Socket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83844C-C552-434F-AE3F-153E0331605E}"/>
              </a:ext>
            </a:extLst>
          </p:cNvPr>
          <p:cNvCxnSpPr>
            <a:cxnSpLocks/>
          </p:cNvCxnSpPr>
          <p:nvPr/>
        </p:nvCxnSpPr>
        <p:spPr>
          <a:xfrm>
            <a:off x="1823914" y="303013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21883D-F3FE-43D3-BB82-15DA4811BB8E}"/>
              </a:ext>
            </a:extLst>
          </p:cNvPr>
          <p:cNvCxnSpPr>
            <a:cxnSpLocks/>
          </p:cNvCxnSpPr>
          <p:nvPr/>
        </p:nvCxnSpPr>
        <p:spPr>
          <a:xfrm>
            <a:off x="1823914" y="341113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96F814B-F536-4F50-801B-2AB6BCADE4D8}"/>
              </a:ext>
            </a:extLst>
          </p:cNvPr>
          <p:cNvSpPr txBox="1"/>
          <p:nvPr/>
        </p:nvSpPr>
        <p:spPr>
          <a:xfrm>
            <a:off x="2559587" y="3232924"/>
            <a:ext cx="20890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Hardware to Hardware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38BF0A-6CA2-4D40-8ED9-B680E69660EE}"/>
              </a:ext>
            </a:extLst>
          </p:cNvPr>
          <p:cNvSpPr txBox="1"/>
          <p:nvPr/>
        </p:nvSpPr>
        <p:spPr>
          <a:xfrm>
            <a:off x="2633645" y="2860853"/>
            <a:ext cx="194091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Interface to Interface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FF4891-9035-4C74-B908-5F2B84FCC881}"/>
              </a:ext>
            </a:extLst>
          </p:cNvPr>
          <p:cNvSpPr txBox="1"/>
          <p:nvPr/>
        </p:nvSpPr>
        <p:spPr>
          <a:xfrm>
            <a:off x="2683531" y="3602114"/>
            <a:ext cx="184114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Physical Connection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423EF7-B9D6-4D8A-905D-70CF6D75D1F8}"/>
              </a:ext>
            </a:extLst>
          </p:cNvPr>
          <p:cNvSpPr txBox="1"/>
          <p:nvPr/>
        </p:nvSpPr>
        <p:spPr>
          <a:xfrm>
            <a:off x="2438400" y="1314736"/>
            <a:ext cx="23314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Application to Application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DE9E5F-6DD2-4740-A9CD-D22271EEBCF1}"/>
              </a:ext>
            </a:extLst>
          </p:cNvPr>
          <p:cNvSpPr txBox="1"/>
          <p:nvPr/>
        </p:nvSpPr>
        <p:spPr>
          <a:xfrm>
            <a:off x="2893524" y="2108536"/>
            <a:ext cx="142115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Entity to Entity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CF5F91-D8AE-4507-B460-4A6FC6B218A0}"/>
              </a:ext>
            </a:extLst>
          </p:cNvPr>
          <p:cNvCxnSpPr>
            <a:cxnSpLocks/>
          </p:cNvCxnSpPr>
          <p:nvPr/>
        </p:nvCxnSpPr>
        <p:spPr>
          <a:xfrm flipH="1" flipV="1">
            <a:off x="-76200" y="2447090"/>
            <a:ext cx="8991600" cy="3536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3B2545-95F0-4C73-8B4D-F9DA2C84641D}"/>
              </a:ext>
            </a:extLst>
          </p:cNvPr>
          <p:cNvCxnSpPr>
            <a:cxnSpLocks/>
          </p:cNvCxnSpPr>
          <p:nvPr/>
        </p:nvCxnSpPr>
        <p:spPr>
          <a:xfrm flipH="1" flipV="1">
            <a:off x="7086601" y="2482451"/>
            <a:ext cx="600224" cy="71695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E1A851-5C65-4250-A860-DEDA57F0820E}"/>
              </a:ext>
            </a:extLst>
          </p:cNvPr>
          <p:cNvCxnSpPr>
            <a:cxnSpLocks/>
          </p:cNvCxnSpPr>
          <p:nvPr/>
        </p:nvCxnSpPr>
        <p:spPr>
          <a:xfrm flipV="1">
            <a:off x="6943708" y="1595468"/>
            <a:ext cx="0" cy="21722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D13C12-FC01-43C0-B6E9-651833A53EAD}"/>
              </a:ext>
            </a:extLst>
          </p:cNvPr>
          <p:cNvSpPr txBox="1"/>
          <p:nvPr/>
        </p:nvSpPr>
        <p:spPr>
          <a:xfrm>
            <a:off x="7414438" y="210641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CEBF63-242C-40FC-BA19-612C95F2B5BF}"/>
              </a:ext>
            </a:extLst>
          </p:cNvPr>
          <p:cNvSpPr txBox="1"/>
          <p:nvPr/>
        </p:nvSpPr>
        <p:spPr>
          <a:xfrm>
            <a:off x="7329959" y="2483802"/>
            <a:ext cx="139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Space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E1AD7F-0F73-4AC9-AAB9-E54D27CF251F}"/>
              </a:ext>
            </a:extLst>
          </p:cNvPr>
          <p:cNvSpPr txBox="1"/>
          <p:nvPr/>
        </p:nvSpPr>
        <p:spPr>
          <a:xfrm>
            <a:off x="7386713" y="3206109"/>
            <a:ext cx="11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Sockets/</a:t>
            </a:r>
            <a:br>
              <a:rPr lang="en-US" dirty="0"/>
            </a:br>
            <a:r>
              <a:rPr lang="en-US" dirty="0" err="1"/>
              <a:t>TcpStream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4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D123-F6BB-4273-AA26-6E1CCDA7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D3BD-A890-44C4-B169-3E549D882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user should not be distinguished by their connection!</a:t>
            </a:r>
          </a:p>
          <a:p>
            <a:r>
              <a:rPr lang="en-US" sz="2000" dirty="0"/>
              <a:t>Consider what happens when you browse a web commerce site while you walk from off campus to on campus</a:t>
            </a:r>
          </a:p>
          <a:p>
            <a:r>
              <a:rPr lang="en-US" sz="2000" dirty="0"/>
              <a:t>You connect over many networks that carrying your data over multiple interfaces from multiple IP addresses, but the website doesn’t flinch</a:t>
            </a:r>
          </a:p>
          <a:p>
            <a:r>
              <a:rPr lang="en-US" sz="2000" dirty="0"/>
              <a:t>You may even connect from multiple applications- i.e. web browser versus smartphone app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layer is responsible for establishing and reacting appropriately to your specific identity.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E.g. Cookies, single sign on (SSO)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2ED27-2F61-43E1-AB5B-1959968D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0780C-4697-4EB0-919C-0411B25F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2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1C0F-75BA-400A-AA0D-3E5C7EA3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65B1-7FE6-441D-9576-8B7A50376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you’re working on a software project where multiple programmers are writing network code, and they all write something like this: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let buffer = format!(“message…”);</a:t>
            </a:r>
          </a:p>
          <a:p>
            <a:pPr marL="0" indent="0">
              <a:buNone/>
            </a:pPr>
            <a:r>
              <a:rPr lang="en-US" sz="2000" dirty="0" err="1"/>
              <a:t>stream.write</a:t>
            </a:r>
            <a:r>
              <a:rPr lang="en-US" sz="2000" dirty="0"/>
              <a:t>( buffer 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code is hard to maintain and modify</a:t>
            </a:r>
          </a:p>
          <a:p>
            <a:r>
              <a:rPr lang="en-US" sz="2000" dirty="0"/>
              <a:t>What if you’re moving from beta to production and you want to add encryption or compression to every connection?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F2B53-4BC0-4F19-A865-A8E0CDCF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30506-8899-4DC5-AB8B-9818C26E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2B51-410C-431E-85DD-60E96893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102D-9E43-4259-9DF0-057F8317D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You, the intelligent network programmer, insist that all of your coworkers use a function called </a:t>
            </a:r>
            <a:r>
              <a:rPr lang="en-US" sz="2000" dirty="0" err="1"/>
              <a:t>sendOverNet</a:t>
            </a:r>
            <a:r>
              <a:rPr lang="en-US" sz="2000" dirty="0"/>
              <a:t> and </a:t>
            </a:r>
            <a:r>
              <a:rPr lang="en-US" sz="2000" dirty="0" err="1"/>
              <a:t>recvOverNet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let buffer = format!(“message…”);</a:t>
            </a:r>
          </a:p>
          <a:p>
            <a:pPr marL="0" indent="0">
              <a:buNone/>
            </a:pPr>
            <a:r>
              <a:rPr lang="en-US" sz="2000" dirty="0" err="1"/>
              <a:t>net_send</a:t>
            </a:r>
            <a:r>
              <a:rPr lang="en-US" sz="2000" dirty="0"/>
              <a:t>( stream, &amp;buffer 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fn</a:t>
            </a:r>
            <a:r>
              <a:rPr lang="en-US" sz="2000" dirty="0"/>
              <a:t> </a:t>
            </a:r>
            <a:r>
              <a:rPr lang="en-US" sz="2000" dirty="0" err="1"/>
              <a:t>net_send</a:t>
            </a:r>
            <a:r>
              <a:rPr lang="en-US" sz="2000" dirty="0"/>
              <a:t>( stream: &amp;mut </a:t>
            </a:r>
            <a:r>
              <a:rPr lang="en-US" sz="2000" dirty="0" err="1"/>
              <a:t>TcpStream</a:t>
            </a:r>
            <a:r>
              <a:rPr lang="en-US" sz="2000" dirty="0"/>
              <a:t>, buffer: &amp;[u8]  ){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stream.write</a:t>
            </a:r>
            <a:r>
              <a:rPr lang="en-US" sz="2000" dirty="0"/>
              <a:t>( buffer 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gives you an </a:t>
            </a:r>
            <a:r>
              <a:rPr lang="en-US" sz="2000" i="1" dirty="0"/>
              <a:t>interception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48C7D-DDC8-4AFA-904B-E0C88C6D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2B9BE-1B79-422E-8044-0AA1FE7E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0FDF-93FD-478A-B554-0575B70B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2F69-B4B3-4090-839F-6BC01DC6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fn</a:t>
            </a:r>
            <a:r>
              <a:rPr lang="en-US" sz="1800" dirty="0"/>
              <a:t> </a:t>
            </a:r>
            <a:r>
              <a:rPr lang="en-US" sz="1800" dirty="0" err="1"/>
              <a:t>net_send</a:t>
            </a:r>
            <a:r>
              <a:rPr lang="en-US" sz="1800" dirty="0"/>
              <a:t>( stream: &amp;mut </a:t>
            </a:r>
            <a:r>
              <a:rPr lang="en-US" sz="1800" dirty="0" err="1"/>
              <a:t>TcpStream</a:t>
            </a:r>
            <a:r>
              <a:rPr lang="en-US" sz="1800" dirty="0"/>
              <a:t>, buffer: &amp;[u8]  ){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stream.write</a:t>
            </a:r>
            <a:r>
              <a:rPr lang="en-US" sz="1800" dirty="0"/>
              <a:t>( buffer 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fn</a:t>
            </a:r>
            <a:r>
              <a:rPr lang="en-US" sz="1800" dirty="0"/>
              <a:t> </a:t>
            </a:r>
            <a:r>
              <a:rPr lang="en-US" sz="1800" dirty="0" err="1"/>
              <a:t>net_recv</a:t>
            </a:r>
            <a:r>
              <a:rPr lang="en-US" sz="1800" dirty="0"/>
              <a:t>( stream: &amp;mut </a:t>
            </a:r>
            <a:r>
              <a:rPr lang="en-US" sz="1800" dirty="0" err="1"/>
              <a:t>TcpStream</a:t>
            </a:r>
            <a:r>
              <a:rPr lang="en-US" sz="1800" dirty="0"/>
              <a:t>, buffer: &amp;mut [u8] ) -&gt; </a:t>
            </a:r>
            <a:r>
              <a:rPr lang="en-US" sz="1800" dirty="0" err="1"/>
              <a:t>usize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let </a:t>
            </a:r>
            <a:r>
              <a:rPr lang="en-US" sz="1800" dirty="0" err="1"/>
              <a:t>bytes_read</a:t>
            </a:r>
            <a:r>
              <a:rPr lang="en-US" sz="1800" dirty="0"/>
              <a:t> = </a:t>
            </a:r>
            <a:r>
              <a:rPr lang="en-US" sz="1800" dirty="0" err="1"/>
              <a:t>stream.read</a:t>
            </a:r>
            <a:r>
              <a:rPr lang="en-US" sz="1800" dirty="0"/>
              <a:t>( buffer 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return </a:t>
            </a:r>
            <a:r>
              <a:rPr lang="en-US" sz="1800" dirty="0" err="1"/>
              <a:t>bytes_read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89DF5-5009-46F6-885C-C7BFA2C5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AD4B3-3304-40A2-88D2-10480622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2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0FDF-93FD-478A-B554-0575B70B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2F69-B4B3-4090-839F-6BC01DC6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fn</a:t>
            </a:r>
            <a:r>
              <a:rPr lang="en-US" sz="1800" dirty="0"/>
              <a:t> </a:t>
            </a:r>
            <a:r>
              <a:rPr lang="en-US" sz="1800" dirty="0" err="1"/>
              <a:t>net_send</a:t>
            </a:r>
            <a:r>
              <a:rPr lang="en-US" sz="1800" dirty="0"/>
              <a:t>( stream: &amp;mut </a:t>
            </a:r>
            <a:r>
              <a:rPr lang="en-US" sz="1800" dirty="0" err="1"/>
              <a:t>TcpStream</a:t>
            </a:r>
            <a:r>
              <a:rPr lang="en-US" sz="1800" dirty="0"/>
              <a:t>, buffer: &amp;[u8]  ){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encrypt( buffer, key 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stream.write</a:t>
            </a:r>
            <a:r>
              <a:rPr lang="en-US" sz="1800" dirty="0"/>
              <a:t>( buffer 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fn</a:t>
            </a:r>
            <a:r>
              <a:rPr lang="en-US" sz="1800" dirty="0"/>
              <a:t> </a:t>
            </a:r>
            <a:r>
              <a:rPr lang="en-US" sz="1800" dirty="0" err="1"/>
              <a:t>net_recv</a:t>
            </a:r>
            <a:r>
              <a:rPr lang="en-US" sz="1800" dirty="0"/>
              <a:t>( stream: &amp;mut </a:t>
            </a:r>
            <a:r>
              <a:rPr lang="en-US" sz="1800" dirty="0" err="1"/>
              <a:t>TcpStream</a:t>
            </a:r>
            <a:r>
              <a:rPr lang="en-US" sz="1800" dirty="0"/>
              <a:t>, buffer: &amp;mut [u8] ) -&gt; </a:t>
            </a:r>
            <a:r>
              <a:rPr lang="en-US" sz="1800" dirty="0" err="1"/>
              <a:t>usize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let </a:t>
            </a:r>
            <a:r>
              <a:rPr lang="en-US" sz="1800" dirty="0" err="1"/>
              <a:t>bytes_read</a:t>
            </a:r>
            <a:r>
              <a:rPr lang="en-US" sz="1800" dirty="0"/>
              <a:t> = </a:t>
            </a:r>
            <a:r>
              <a:rPr lang="en-US" sz="1800" dirty="0" err="1"/>
              <a:t>stream.read</a:t>
            </a:r>
            <a:r>
              <a:rPr lang="en-US" sz="1800" dirty="0"/>
              <a:t>( buffer );</a:t>
            </a:r>
          </a:p>
          <a:p>
            <a:pPr marL="0" indent="0">
              <a:buNone/>
            </a:pPr>
            <a:r>
              <a:rPr lang="en-US" sz="1800" dirty="0"/>
              <a:t>    decrypt( buffer, key 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  <a:p>
            <a:pPr marL="0" indent="0">
              <a:buNone/>
            </a:pPr>
            <a:r>
              <a:rPr lang="en-US" sz="1800" dirty="0"/>
              <a:t>    return </a:t>
            </a:r>
            <a:r>
              <a:rPr lang="en-US" sz="1800" dirty="0" err="1"/>
              <a:t>bytes_read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89DF5-5009-46F6-885C-C7BFA2C5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AD4B3-3304-40A2-88D2-10480622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5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0FDF-93FD-478A-B554-0575B70B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Interception Points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ABD1E-4E8E-C8A2-4145-083B61C8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AF1790-D06D-8D88-BC1D-28A02E2E2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fn</a:t>
            </a:r>
            <a:r>
              <a:rPr lang="en-US" sz="1800" dirty="0"/>
              <a:t> </a:t>
            </a:r>
            <a:r>
              <a:rPr lang="en-US" sz="1800" dirty="0" err="1"/>
              <a:t>net_send</a:t>
            </a:r>
            <a:r>
              <a:rPr lang="en-US" sz="1800" dirty="0"/>
              <a:t>( stream: &amp;mut </a:t>
            </a:r>
            <a:r>
              <a:rPr lang="en-US" sz="1800" dirty="0" err="1"/>
              <a:t>TcpStream</a:t>
            </a:r>
            <a:r>
              <a:rPr lang="en-US" sz="1800" dirty="0"/>
              <a:t>, buffer: &amp;[u8]  ){</a:t>
            </a:r>
          </a:p>
          <a:p>
            <a:pPr marL="0" indent="0">
              <a:buNone/>
            </a:pPr>
            <a:r>
              <a:rPr lang="en-US" sz="1800" dirty="0"/>
              <a:t>    compress( buffer );</a:t>
            </a:r>
          </a:p>
          <a:p>
            <a:pPr marL="0" indent="0">
              <a:buNone/>
            </a:pPr>
            <a:r>
              <a:rPr lang="en-US" sz="1800" dirty="0"/>
              <a:t>    encrypt( buffer, key 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stream.write</a:t>
            </a:r>
            <a:r>
              <a:rPr lang="en-US" sz="1800" dirty="0"/>
              <a:t>( buffer 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fn</a:t>
            </a:r>
            <a:r>
              <a:rPr lang="en-US" sz="1800" dirty="0"/>
              <a:t> </a:t>
            </a:r>
            <a:r>
              <a:rPr lang="en-US" sz="1800" dirty="0" err="1"/>
              <a:t>net_recv</a:t>
            </a:r>
            <a:r>
              <a:rPr lang="en-US" sz="1800" dirty="0"/>
              <a:t>( stream: &amp;mut </a:t>
            </a:r>
            <a:r>
              <a:rPr lang="en-US" sz="1800" dirty="0" err="1"/>
              <a:t>TcpStream</a:t>
            </a:r>
            <a:r>
              <a:rPr lang="en-US" sz="1800" dirty="0"/>
              <a:t>, buffer: &amp;mut [u8] ) -&gt; </a:t>
            </a:r>
            <a:r>
              <a:rPr lang="en-US" sz="1800" dirty="0" err="1"/>
              <a:t>usize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let </a:t>
            </a:r>
            <a:r>
              <a:rPr lang="en-US" sz="1800" dirty="0" err="1"/>
              <a:t>bytes_read</a:t>
            </a:r>
            <a:r>
              <a:rPr lang="en-US" sz="1800" dirty="0"/>
              <a:t> = </a:t>
            </a:r>
            <a:r>
              <a:rPr lang="en-US" sz="1800" dirty="0" err="1"/>
              <a:t>stream.read</a:t>
            </a:r>
            <a:r>
              <a:rPr lang="en-US" sz="1800" dirty="0"/>
              <a:t>( buffer );</a:t>
            </a:r>
          </a:p>
          <a:p>
            <a:pPr marL="0" indent="0">
              <a:buNone/>
            </a:pPr>
            <a:r>
              <a:rPr lang="en-US" sz="1800" dirty="0"/>
              <a:t>    decrypt( buffer, key );</a:t>
            </a:r>
          </a:p>
          <a:p>
            <a:pPr marL="0" indent="0">
              <a:buNone/>
            </a:pPr>
            <a:r>
              <a:rPr lang="en-US" sz="1800" dirty="0"/>
              <a:t>    decompress( buffer );</a:t>
            </a:r>
          </a:p>
          <a:p>
            <a:pPr marL="0" indent="0">
              <a:buNone/>
            </a:pPr>
            <a:r>
              <a:rPr lang="en-US" sz="1800" dirty="0"/>
              <a:t>    return </a:t>
            </a:r>
            <a:r>
              <a:rPr lang="en-US" sz="1800" dirty="0" err="1"/>
              <a:t>bytes_read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Presentation layer techniques provide a single, unified set of transformations between the application and the network.  </a:t>
            </a:r>
          </a:p>
        </p:txBody>
      </p:sp>
    </p:spTree>
    <p:extLst>
      <p:ext uri="{BB962C8B-B14F-4D97-AF65-F5344CB8AC3E}">
        <p14:creationId xmlns:p14="http://schemas.microsoft.com/office/powerpoint/2010/main" val="38468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310D-9793-43E5-9D5D-81D56DC2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32E1-0550-44CA-A7C2-74E4A2B6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Application layer protocols are diverse and varied.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E.g. (simplified):</a:t>
            </a:r>
          </a:p>
          <a:p>
            <a:r>
              <a:rPr lang="en-US" sz="2000" dirty="0"/>
              <a:t>DNS (domain name resolution) – a client sends a domain name like “google.com” and the DNS server sends back the IP address or an error</a:t>
            </a:r>
          </a:p>
          <a:p>
            <a:r>
              <a:rPr lang="en-US" sz="2000" dirty="0"/>
              <a:t>HTTP – a client sends the name of a resource like “cs.slu.edu/index.html” or “cs.slu.edu/slu.png” and the web server sends back the requested resource or an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238C1-9BA6-4DD2-9AFF-BA2FE8FE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AB758-C491-4877-A4B5-D422F5A6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875</Words>
  <Application>Microsoft Office PowerPoint</Application>
  <PresentationFormat>On-screen Show (4:3)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</vt:lpstr>
      <vt:lpstr>Verdana</vt:lpstr>
      <vt:lpstr>Office Theme</vt:lpstr>
      <vt:lpstr>Session, Presentation, and Application Layers</vt:lpstr>
      <vt:lpstr>Recall: 7-Layer OSI Model</vt:lpstr>
      <vt:lpstr>Session Layer</vt:lpstr>
      <vt:lpstr>Presentation Layer</vt:lpstr>
      <vt:lpstr>Presentation Architecture</vt:lpstr>
      <vt:lpstr>Interception Points</vt:lpstr>
      <vt:lpstr>Interception Points</vt:lpstr>
      <vt:lpstr>Interception Points</vt:lpstr>
      <vt:lpstr>Application Layer</vt:lpstr>
      <vt:lpstr>Networking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75</cp:revision>
  <dcterms:created xsi:type="dcterms:W3CDTF">2016-01-21T02:03:40Z</dcterms:created>
  <dcterms:modified xsi:type="dcterms:W3CDTF">2023-02-23T03:13:17Z</dcterms:modified>
</cp:coreProperties>
</file>