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4.png" ContentType="image/png"/>
  <Override PartName="/ppt/media/image9.png" ContentType="image/png"/>
  <Override PartName="/ppt/media/image1.png" ContentType="image/png"/>
  <Override PartName="/ppt/media/image3.jpeg" ContentType="image/jpeg"/>
  <Override PartName="/ppt/media/image15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13.png" ContentType="image/png"/>
  <Override PartName="/ppt/media/image8.wmf" ContentType="image/x-wmf"/>
  <Override PartName="/ppt/media/image12.jpeg" ContentType="image/jpeg"/>
  <Override PartName="/ppt/media/image11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k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d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y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6454AA5-CE61-4F1C-A372-CDEA081C3428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3/18/24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C68E3D4-2059-49EF-AC97-623B2273F110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12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k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y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Master text styles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507D2C0-5515-4E5B-97E7-D2F2BDF701B2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3/18/24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1940BF8-3595-4780-A40D-05766766D81A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Intro to compilers</a:t>
            </a:r>
            <a:endParaRPr b="0" lang="en-US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as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d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n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d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h.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1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d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st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ar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t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h.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2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te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xt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ok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,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pl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us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a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fe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w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d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di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ti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al 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re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fe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re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nc</a:t>
            </a: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44080" y="9216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y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-274320" y="114336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Input: Parse Tree</a:t>
            </a:r>
            <a:br/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Output: Abstract Syntax Tree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(E = expression,</a:t>
            </a:r>
            <a:br/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T = terminal)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697760" y="43891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874800" y="365760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43280" y="43891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057680" y="5212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2429280" y="5212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789200" y="6035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108960" y="6035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Line 10"/>
          <p:cNvSpPr/>
          <p:nvPr/>
        </p:nvSpPr>
        <p:spPr>
          <a:xfrm flipV="1">
            <a:off x="691920" y="420624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1"/>
          <p:cNvSpPr/>
          <p:nvPr/>
        </p:nvSpPr>
        <p:spPr>
          <a:xfrm flipH="1" flipV="1">
            <a:off x="1423440" y="4206240"/>
            <a:ext cx="36576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2"/>
          <p:cNvSpPr/>
          <p:nvPr/>
        </p:nvSpPr>
        <p:spPr>
          <a:xfrm flipV="1">
            <a:off x="1514880" y="493776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3"/>
          <p:cNvSpPr/>
          <p:nvPr/>
        </p:nvSpPr>
        <p:spPr>
          <a:xfrm flipH="1" flipV="1">
            <a:off x="2246400" y="4937760"/>
            <a:ext cx="3139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4"/>
          <p:cNvSpPr/>
          <p:nvPr/>
        </p:nvSpPr>
        <p:spPr>
          <a:xfrm flipV="1">
            <a:off x="2286000" y="5760720"/>
            <a:ext cx="2347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5"/>
          <p:cNvSpPr/>
          <p:nvPr/>
        </p:nvSpPr>
        <p:spPr>
          <a:xfrm flipH="1" flipV="1">
            <a:off x="2977920" y="5760720"/>
            <a:ext cx="22248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6"/>
          <p:cNvSpPr/>
          <p:nvPr/>
        </p:nvSpPr>
        <p:spPr>
          <a:xfrm>
            <a:off x="5212080" y="205740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4389120" y="2926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5212080" y="2926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297680" y="3657600"/>
            <a:ext cx="64008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Int(X)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6400800" y="2926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7040880" y="3749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6400800" y="3749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3"/>
          <p:cNvSpPr/>
          <p:nvPr/>
        </p:nvSpPr>
        <p:spPr>
          <a:xfrm>
            <a:off x="5760720" y="3749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5669280" y="4480560"/>
            <a:ext cx="64008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t(</a:t>
            </a:r>
            <a:r>
              <a:rPr b="0" lang="en-US" sz="1800" spc="-1" strike="noStrike">
                <a:latin typeface="Arial"/>
              </a:rPr>
              <a:t>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7040880" y="53035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6400800" y="53035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7680960" y="53035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6309360" y="6126480"/>
            <a:ext cx="67032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Int(Y)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7589520" y="6126480"/>
            <a:ext cx="731520" cy="731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t(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Line 30"/>
          <p:cNvSpPr/>
          <p:nvPr/>
        </p:nvSpPr>
        <p:spPr>
          <a:xfrm flipV="1">
            <a:off x="4663440" y="347472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31"/>
          <p:cNvSpPr/>
          <p:nvPr/>
        </p:nvSpPr>
        <p:spPr>
          <a:xfrm flipV="1">
            <a:off x="4846320" y="2560320"/>
            <a:ext cx="457200" cy="3657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32"/>
          <p:cNvSpPr/>
          <p:nvPr/>
        </p:nvSpPr>
        <p:spPr>
          <a:xfrm>
            <a:off x="5486400" y="2606040"/>
            <a:ext cx="0" cy="3200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3"/>
          <p:cNvSpPr/>
          <p:nvPr/>
        </p:nvSpPr>
        <p:spPr>
          <a:xfrm>
            <a:off x="5734800" y="2503800"/>
            <a:ext cx="743040" cy="4384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4"/>
          <p:cNvSpPr/>
          <p:nvPr/>
        </p:nvSpPr>
        <p:spPr>
          <a:xfrm>
            <a:off x="6675120" y="3474720"/>
            <a:ext cx="0" cy="274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35"/>
          <p:cNvSpPr/>
          <p:nvPr/>
        </p:nvSpPr>
        <p:spPr>
          <a:xfrm flipH="1">
            <a:off x="6126480" y="3383280"/>
            <a:ext cx="365760" cy="3657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36"/>
          <p:cNvSpPr/>
          <p:nvPr/>
        </p:nvSpPr>
        <p:spPr>
          <a:xfrm>
            <a:off x="6858000" y="3383280"/>
            <a:ext cx="365760" cy="3657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37"/>
          <p:cNvSpPr/>
          <p:nvPr/>
        </p:nvSpPr>
        <p:spPr>
          <a:xfrm>
            <a:off x="6035040" y="429768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8"/>
          <p:cNvSpPr/>
          <p:nvPr/>
        </p:nvSpPr>
        <p:spPr>
          <a:xfrm>
            <a:off x="7315200" y="4297680"/>
            <a:ext cx="0" cy="10058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39"/>
          <p:cNvSpPr/>
          <p:nvPr/>
        </p:nvSpPr>
        <p:spPr>
          <a:xfrm flipH="1">
            <a:off x="6766560" y="4297680"/>
            <a:ext cx="457200" cy="10058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40"/>
          <p:cNvSpPr/>
          <p:nvPr/>
        </p:nvSpPr>
        <p:spPr>
          <a:xfrm>
            <a:off x="7498080" y="4297680"/>
            <a:ext cx="365760" cy="10058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41"/>
          <p:cNvSpPr/>
          <p:nvPr/>
        </p:nvSpPr>
        <p:spPr>
          <a:xfrm>
            <a:off x="6675120" y="5852160"/>
            <a:ext cx="0" cy="274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42"/>
          <p:cNvSpPr/>
          <p:nvPr/>
        </p:nvSpPr>
        <p:spPr>
          <a:xfrm>
            <a:off x="7955280" y="5852160"/>
            <a:ext cx="0" cy="274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Middle Phase: Machine-Independent Optimizations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An </a:t>
            </a: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Intermediate form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(IF) is created after semantic analysis (</a:t>
            </a:r>
            <a:r>
              <a:rPr b="0" i="1" lang="en-US" sz="3200" spc="-1" strike="noStrike">
                <a:solidFill>
                  <a:srgbClr val="2f2b20"/>
                </a:solidFill>
                <a:latin typeface="Calibri"/>
              </a:rPr>
              <a:t>if 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all checks pass)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IFs are often chosen for machine independence, ease of optimization, or compactness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2" marL="1148400" indent="-228240">
              <a:lnSpc>
                <a:spcPct val="100000"/>
              </a:lnSpc>
              <a:spcBef>
                <a:spcPts val="519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Note: these are somewhat contradictory!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They often resemble machine code for some imaginary idealized machine; e.g. a stack machine, or a machine with arbitrarily many registers 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Many compilers actually move the code through more than one IF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-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z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Middle &amp; Bottom phases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Optimization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takes an intermediate-code program and produces another one that does the same thing faster, or in less space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 optimization phase is optional, but is often key for speed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Code generation phase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produces assembly language or (sometime) machine language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Middle &amp; Bottom phases (cont)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Certain </a:t>
            </a: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machine-specific optimizations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(use of special instructions or addressing modes, etc.) may be performed during or after </a:t>
            </a: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target code generation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Symbol table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: all phases rely on a symbol table that keeps track of all the identifiers in the program and what the compiler knows about them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This symbol table may be retained (in some form) for use by a debugger, even after compilation has completed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685800" y="1219320"/>
            <a:ext cx="7772040" cy="129492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Lexical and Syntax Analysis: </a:t>
            </a: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back to our GCD Program (in C)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1132920" y="2451240"/>
            <a:ext cx="68270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int main() {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int i = getint(), j = getint();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while (i != j) {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if (i &gt; j) i = i - j;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else j = j - i;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}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putint(i);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}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3" name="TextShape 6"/>
          <p:cNvSpPr txBox="1"/>
          <p:nvPr/>
        </p:nvSpPr>
        <p:spPr>
          <a:xfrm>
            <a:off x="685800" y="1219320"/>
            <a:ext cx="7924320" cy="243792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Lexical and Syntax Analysis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GCD Program Tokens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2" marL="1182600" indent="-228240">
              <a:lnSpc>
                <a:spcPct val="100000"/>
              </a:lnSpc>
              <a:spcBef>
                <a:spcPts val="479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Scanning (</a:t>
            </a:r>
            <a:r>
              <a:rPr b="0" i="1" lang="en-US" sz="2400" spc="-1" strike="noStrike">
                <a:solidFill>
                  <a:srgbClr val="2f2b20"/>
                </a:solidFill>
                <a:latin typeface="Calibri"/>
              </a:rPr>
              <a:t>lexical analysis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) groups characters into </a:t>
            </a:r>
            <a:r>
              <a:rPr b="0" i="1" lang="en-US" sz="2400" spc="-1" strike="noStrike">
                <a:solidFill>
                  <a:srgbClr val="2f2b20"/>
                </a:solidFill>
                <a:latin typeface="Calibri"/>
              </a:rPr>
              <a:t>tokens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, the smallest meaningful units of the program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279360" y="3997080"/>
            <a:ext cx="8330760" cy="20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int      main   (   )       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int      i      =   getint   (   )   ,   j   =   getint   (   )  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while    (      i   !=       j   )  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if       (      i   &gt;        j   )   i   =   i   -        j   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else     j      =   j        -   i   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putint   (      i   )        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}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" name="TextShape 5"/>
          <p:cNvSpPr txBox="1"/>
          <p:nvPr/>
        </p:nvSpPr>
        <p:spPr>
          <a:xfrm>
            <a:off x="406440" y="76320"/>
            <a:ext cx="8508600" cy="144756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0" name="TextShape 6"/>
          <p:cNvSpPr txBox="1"/>
          <p:nvPr/>
        </p:nvSpPr>
        <p:spPr>
          <a:xfrm>
            <a:off x="685800" y="1523880"/>
            <a:ext cx="7772040" cy="533376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485280" indent="-228240">
              <a:lnSpc>
                <a:spcPct val="11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Context-Free Grammar and Parsing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816840" indent="-228240">
              <a:lnSpc>
                <a:spcPct val="110000"/>
              </a:lnSpc>
              <a:spcBef>
                <a:spcPts val="51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Parsing organizes tokens into a </a:t>
            </a:r>
            <a:r>
              <a:rPr b="0" i="1" lang="en-US" sz="2600" spc="-1" strike="noStrike">
                <a:solidFill>
                  <a:srgbClr val="2f2b20"/>
                </a:solidFill>
                <a:latin typeface="Calibri"/>
              </a:rPr>
              <a:t>parse tree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 that represents higher-level constructs in terms of their constituents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 lvl="1" marL="816840" indent="-228240">
              <a:lnSpc>
                <a:spcPct val="110000"/>
              </a:lnSpc>
              <a:spcBef>
                <a:spcPts val="51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Potentially recursive rules known as a </a:t>
            </a:r>
            <a:r>
              <a:rPr b="0" i="1" lang="en-US" sz="2600" spc="-1" strike="noStrike">
                <a:solidFill>
                  <a:srgbClr val="2f2b20"/>
                </a:solidFill>
                <a:latin typeface="Calibri"/>
              </a:rPr>
              <a:t>context-free grammar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 define the ways in which these tokens can combine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5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6" name="TextShape 6"/>
          <p:cNvSpPr txBox="1"/>
          <p:nvPr/>
        </p:nvSpPr>
        <p:spPr>
          <a:xfrm>
            <a:off x="685800" y="1219320"/>
            <a:ext cx="7772040" cy="129492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Context-Free Grammar and Parsing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Example (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while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loop in C)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1511280" y="2362320"/>
            <a:ext cx="5625720" cy="38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iteration-statement → while ( expression ) statement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statement, in turn, is often a list enclosed in braces: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statement → compound-statement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compound-statement → { block-item-list opt 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where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block-item-list opt → block-item-list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or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block-item-list opt → ϵ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and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block-item-list → block-item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block-item-list → block-item-list block-item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 → declaration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 → statement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" descr=""/>
          <p:cNvPicPr/>
          <p:nvPr/>
        </p:nvPicPr>
        <p:blipFill>
          <a:blip r:embed="rId1"/>
          <a:stretch/>
        </p:blipFill>
        <p:spPr>
          <a:xfrm>
            <a:off x="152280" y="2133720"/>
            <a:ext cx="8840520" cy="38984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04" name="TextShape 6"/>
          <p:cNvSpPr txBox="1"/>
          <p:nvPr/>
        </p:nvSpPr>
        <p:spPr>
          <a:xfrm>
            <a:off x="228600" y="1201680"/>
            <a:ext cx="7772040" cy="137124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Example: Our GCD Program Parse Tree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  <p:grpSp>
        <p:nvGrpSpPr>
          <p:cNvPr id="205" name="Group 7"/>
          <p:cNvGrpSpPr/>
          <p:nvPr/>
        </p:nvGrpSpPr>
        <p:grpSpPr>
          <a:xfrm>
            <a:off x="5041800" y="6121440"/>
            <a:ext cx="786960" cy="291600"/>
            <a:chOff x="5041800" y="6121440"/>
            <a:chExt cx="786960" cy="291600"/>
          </a:xfrm>
        </p:grpSpPr>
        <p:sp>
          <p:nvSpPr>
            <p:cNvPr id="206" name="CustomShape 8"/>
            <p:cNvSpPr/>
            <p:nvPr/>
          </p:nvSpPr>
          <p:spPr>
            <a:xfrm>
              <a:off x="5077800" y="6146640"/>
              <a:ext cx="720000" cy="19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2f2b20"/>
                  </a:solidFill>
                  <a:latin typeface="Calibri"/>
                </a:rPr>
                <a:t>next slide</a:t>
              </a:r>
              <a:endParaRPr b="0" lang="en-US" sz="1300" spc="-1" strike="noStrike">
                <a:latin typeface="Arial"/>
              </a:endParaRPr>
            </a:p>
          </p:txBody>
        </p:sp>
        <p:pic>
          <p:nvPicPr>
            <p:cNvPr id="207" name="Picture 13" descr=""/>
            <p:cNvPicPr/>
            <p:nvPr/>
          </p:nvPicPr>
          <p:blipFill>
            <a:blip r:embed="rId2"/>
            <a:stretch/>
          </p:blipFill>
          <p:spPr>
            <a:xfrm>
              <a:off x="5041800" y="6121440"/>
              <a:ext cx="786960" cy="291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8" name="Group 9"/>
          <p:cNvGrpSpPr/>
          <p:nvPr/>
        </p:nvGrpSpPr>
        <p:grpSpPr>
          <a:xfrm>
            <a:off x="7785000" y="5575320"/>
            <a:ext cx="317160" cy="355320"/>
            <a:chOff x="7785000" y="5575320"/>
            <a:chExt cx="317160" cy="355320"/>
          </a:xfrm>
        </p:grpSpPr>
        <p:sp>
          <p:nvSpPr>
            <p:cNvPr id="209" name="CustomShape 10"/>
            <p:cNvSpPr/>
            <p:nvPr/>
          </p:nvSpPr>
          <p:spPr>
            <a:xfrm>
              <a:off x="7837560" y="5600880"/>
              <a:ext cx="213840" cy="274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f2b20"/>
                  </a:solidFill>
                  <a:latin typeface="Calibri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10" name="Picture 16" descr=""/>
            <p:cNvPicPr/>
            <p:nvPr/>
          </p:nvPicPr>
          <p:blipFill>
            <a:blip r:embed="rId3"/>
            <a:stretch/>
          </p:blipFill>
          <p:spPr>
            <a:xfrm>
              <a:off x="7785000" y="5575320"/>
              <a:ext cx="317160" cy="355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1" name="Group 11"/>
          <p:cNvGrpSpPr/>
          <p:nvPr/>
        </p:nvGrpSpPr>
        <p:grpSpPr>
          <a:xfrm>
            <a:off x="8763120" y="5092560"/>
            <a:ext cx="304560" cy="355320"/>
            <a:chOff x="8763120" y="5092560"/>
            <a:chExt cx="304560" cy="355320"/>
          </a:xfrm>
        </p:grpSpPr>
        <p:sp>
          <p:nvSpPr>
            <p:cNvPr id="212" name="CustomShape 12"/>
            <p:cNvSpPr/>
            <p:nvPr/>
          </p:nvSpPr>
          <p:spPr>
            <a:xfrm>
              <a:off x="8812800" y="5118120"/>
              <a:ext cx="206280" cy="274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f2b20"/>
                  </a:solidFill>
                  <a:latin typeface="Calibri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13" name="Picture 19" descr=""/>
            <p:cNvPicPr/>
            <p:nvPr/>
          </p:nvPicPr>
          <p:blipFill>
            <a:blip r:embed="rId4"/>
            <a:stretch/>
          </p:blipFill>
          <p:spPr>
            <a:xfrm>
              <a:off x="8763120" y="5092560"/>
              <a:ext cx="304560" cy="3553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 process by which programming languages are turned into assembly or machine code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Take a moment to think about how cool this is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Compilers are translators, must understand language: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Language tokens (lexical analysis/scanning)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Grammar (syntactic analysis/parsing)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Meaning (semantic analysis)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Output: assembly, machine code, or some intermediate language with same semantics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(i.e. Java -&gt;Bytecode)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1" descr=""/>
          <p:cNvPicPr/>
          <p:nvPr/>
        </p:nvPicPr>
        <p:blipFill>
          <a:blip r:embed="rId1"/>
          <a:stretch/>
        </p:blipFill>
        <p:spPr>
          <a:xfrm>
            <a:off x="139680" y="1671480"/>
            <a:ext cx="8851680" cy="458928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0" name="TextShape 6"/>
          <p:cNvSpPr txBox="1"/>
          <p:nvPr/>
        </p:nvSpPr>
        <p:spPr>
          <a:xfrm>
            <a:off x="457200" y="1066680"/>
            <a:ext cx="8394480" cy="58392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Context-Free Grammar and Parsing (continued)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8" descr=""/>
          <p:cNvPicPr/>
          <p:nvPr/>
        </p:nvPicPr>
        <p:blipFill>
          <a:blip r:embed="rId1"/>
          <a:stretch/>
        </p:blipFill>
        <p:spPr>
          <a:xfrm>
            <a:off x="1219320" y="1600200"/>
            <a:ext cx="6783120" cy="460980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7" name="TextShape 6"/>
          <p:cNvSpPr txBox="1"/>
          <p:nvPr/>
        </p:nvSpPr>
        <p:spPr>
          <a:xfrm>
            <a:off x="457200" y="1066680"/>
            <a:ext cx="8394480" cy="58392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Context-Free Grammar and Parsing (continued)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grpSp>
        <p:nvGrpSpPr>
          <p:cNvPr id="228" name="Group 7"/>
          <p:cNvGrpSpPr/>
          <p:nvPr/>
        </p:nvGrpSpPr>
        <p:grpSpPr>
          <a:xfrm>
            <a:off x="2141640" y="1676520"/>
            <a:ext cx="317160" cy="355320"/>
            <a:chOff x="2141640" y="1676520"/>
            <a:chExt cx="317160" cy="355320"/>
          </a:xfrm>
        </p:grpSpPr>
        <p:sp>
          <p:nvSpPr>
            <p:cNvPr id="229" name="CustomShape 8"/>
            <p:cNvSpPr/>
            <p:nvPr/>
          </p:nvSpPr>
          <p:spPr>
            <a:xfrm>
              <a:off x="2182680" y="1701720"/>
              <a:ext cx="213840" cy="27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f2b20"/>
                  </a:solidFill>
                  <a:latin typeface="Calibri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30" name="Picture 13" descr=""/>
            <p:cNvPicPr/>
            <p:nvPr/>
          </p:nvPicPr>
          <p:blipFill>
            <a:blip r:embed="rId2"/>
            <a:stretch/>
          </p:blipFill>
          <p:spPr>
            <a:xfrm>
              <a:off x="2141640" y="1676520"/>
              <a:ext cx="317160" cy="355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1" name="Group 9"/>
          <p:cNvGrpSpPr/>
          <p:nvPr/>
        </p:nvGrpSpPr>
        <p:grpSpPr>
          <a:xfrm>
            <a:off x="6558120" y="1633680"/>
            <a:ext cx="304560" cy="355320"/>
            <a:chOff x="6558120" y="1633680"/>
            <a:chExt cx="304560" cy="355320"/>
          </a:xfrm>
        </p:grpSpPr>
        <p:sp>
          <p:nvSpPr>
            <p:cNvPr id="232" name="CustomShape 10"/>
            <p:cNvSpPr/>
            <p:nvPr/>
          </p:nvSpPr>
          <p:spPr>
            <a:xfrm>
              <a:off x="6596640" y="1658880"/>
              <a:ext cx="206280" cy="27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f2b20"/>
                  </a:solidFill>
                  <a:latin typeface="Calibri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33" name="Picture 16" descr=""/>
            <p:cNvPicPr/>
            <p:nvPr/>
          </p:nvPicPr>
          <p:blipFill>
            <a:blip r:embed="rId3"/>
            <a:stretch/>
          </p:blipFill>
          <p:spPr>
            <a:xfrm>
              <a:off x="6558120" y="1633680"/>
              <a:ext cx="304560" cy="3553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Ch. 2 – a deeper look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We’ll take a deeper look at scanning and parsing, the two parts of the “front end” of this process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Each has deeper ties to theoretical models of computation, and useful concepts like regular expressions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You may have seen these if you’ve done string manipulations.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Regular expressions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 regular expression is defined (recursively) as: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character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The empty string, ε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2 regular expressions concatenated 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2 regular expressions connected by an “or”, usually written x | y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0 or more copies of a regular expression – written *, and called the Kleene star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Regular languages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Regular languages are then the class of languages which can be described by a regular expression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Example: L1 = 0</a:t>
            </a:r>
            <a:r>
              <a:rPr b="0" lang="en-US" sz="3200" spc="-1" strike="noStrike" baseline="30000">
                <a:solidFill>
                  <a:srgbClr val="2f2b20"/>
                </a:solidFill>
                <a:latin typeface="Calibri"/>
              </a:rPr>
              <a:t>*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10</a:t>
            </a:r>
            <a:r>
              <a:rPr b="0" lang="en-US" sz="3200" spc="-1" strike="noStrike" baseline="30000">
                <a:solidFill>
                  <a:srgbClr val="2f2b20"/>
                </a:solidFill>
                <a:latin typeface="Calibri"/>
              </a:rPr>
              <a:t>*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Another: L2 = (1|0)</a:t>
            </a:r>
            <a:r>
              <a:rPr b="0" lang="en-US" sz="3200" spc="-1" strike="noStrike" baseline="30000">
                <a:solidFill>
                  <a:srgbClr val="2f2b20"/>
                </a:solidFill>
                <a:latin typeface="Calibri"/>
              </a:rPr>
              <a:t>*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More regular languages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Exercise: Give the regular expression for the language of binary strings that begin with a 0 and end with a 1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Exercise (a bit harder): Give the regular expression for the language of binary  strings that start with a 0 and have odd length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 more realistic example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Unsigned integers in Pascal: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Examples: 4, or 82.3, or 5.23e-26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Formally: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44" name="Picture 3" descr=""/>
          <p:cNvPicPr/>
          <p:nvPr/>
        </p:nvPicPr>
        <p:blipFill>
          <a:blip r:embed="rId1"/>
          <a:stretch/>
        </p:blipFill>
        <p:spPr>
          <a:xfrm>
            <a:off x="93600" y="3542760"/>
            <a:ext cx="8368200" cy="205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Another view: DFAs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Regular languages are also precisely the set of strings that can be accepted by a deterministic finite automata (DFA)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Formally, a DFA is: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set of states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an input alphabet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start state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set of accept states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transition function: given a state and input, outputs another state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DFAs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More often, we’ll just draw a picture (like in graph theory)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49" name="Picture 4" descr="image002a.jpg"/>
          <p:cNvPicPr/>
          <p:nvPr/>
        </p:nvPicPr>
        <p:blipFill>
          <a:blip r:embed="rId1"/>
          <a:stretch/>
        </p:blipFill>
        <p:spPr>
          <a:xfrm>
            <a:off x="2437560" y="2847600"/>
            <a:ext cx="5041080" cy="332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DFAs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What regular language does the following DFA accept?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52" name="Picture 3" descr="250px-DFAexample.svg.png"/>
          <p:cNvPicPr/>
          <p:nvPr/>
        </p:nvPicPr>
        <p:blipFill>
          <a:blip r:embed="rId1"/>
          <a:stretch/>
        </p:blipFill>
        <p:spPr>
          <a:xfrm>
            <a:off x="2289240" y="3111480"/>
            <a:ext cx="317448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7543440" cy="44319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7132320" y="4572000"/>
            <a:ext cx="1005840" cy="1371600"/>
          </a:xfrm>
          <a:prstGeom prst="rect">
            <a:avLst/>
          </a:prstGeom>
          <a:solidFill>
            <a:srgbClr val="ffff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Back-</a:t>
            </a:r>
            <a:br/>
            <a:r>
              <a:rPr b="0" lang="en-US" sz="1800" spc="-1" strike="noStrike">
                <a:latin typeface="Arial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132320" y="1737360"/>
            <a:ext cx="1005840" cy="2011680"/>
          </a:xfrm>
          <a:prstGeom prst="rect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Front-</a:t>
            </a:r>
            <a:br/>
            <a:r>
              <a:rPr b="0" lang="en-US" sz="1800" spc="-1" strike="noStrike">
                <a:latin typeface="Arial"/>
              </a:rPr>
              <a:t>End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7132320" y="3749040"/>
            <a:ext cx="100584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Middle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DFA examples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What’s the DFA for the regular language:   1(0|1)*0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What’s the regular language accepted by this DFA?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55" name="Picture 3" descr="images.png"/>
          <p:cNvPicPr/>
          <p:nvPr/>
        </p:nvPicPr>
        <p:blipFill>
          <a:blip r:embed="rId1"/>
          <a:stretch/>
        </p:blipFill>
        <p:spPr>
          <a:xfrm>
            <a:off x="2838240" y="4500360"/>
            <a:ext cx="3885840" cy="185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406440" y="76320"/>
            <a:ext cx="8508600" cy="144756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1" name="TextShape 6"/>
          <p:cNvSpPr txBox="1"/>
          <p:nvPr/>
        </p:nvSpPr>
        <p:spPr>
          <a:xfrm>
            <a:off x="228600" y="1175040"/>
            <a:ext cx="7772040" cy="533376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Recall scanner is responsible for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tokenizing source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removing comments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(often) dealing with </a:t>
            </a:r>
            <a:r>
              <a:rPr b="0" i="1" lang="en-US" sz="2800" spc="-1" strike="noStrike">
                <a:solidFill>
                  <a:srgbClr val="2f2b20"/>
                </a:solidFill>
                <a:latin typeface="Calibri"/>
              </a:rPr>
              <a:t>pragmas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(i.e., significant comments)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saving text of identifiers, numbers, strings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saving source locations (file, line, column) for error messages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6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7" name="TextShape 6"/>
          <p:cNvSpPr txBox="1"/>
          <p:nvPr/>
        </p:nvSpPr>
        <p:spPr>
          <a:xfrm>
            <a:off x="406440" y="1143000"/>
            <a:ext cx="7644960" cy="556236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Suppose we are building an ad-hoc (hand-written) scanner for Pascal: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We read the characters one at a time with look-ahead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one of the one-character tokens </a:t>
            </a:r>
            <a:br/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{ ( ) [ ] &lt; &gt; , ; = + - etc }</a:t>
            </a:r>
            <a:br/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we announce that token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a ., we look at the next character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 that is a dot, we announce 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Otherwise, we announce . and reuse the look-ahead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3" name="TextShape 6"/>
          <p:cNvSpPr txBox="1"/>
          <p:nvPr/>
        </p:nvSpPr>
        <p:spPr>
          <a:xfrm>
            <a:off x="685800" y="1219320"/>
            <a:ext cx="7772040" cy="495252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a </a:t>
            </a: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&lt;,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we look at the next character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 that is a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=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we announce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&lt;=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otherwise, we announce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&lt;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and reuse the look-ahead, etc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a letter, we keep reading letters and digits and maybe underscores until we can't anymore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then we check to see if it is a reserve word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406440" y="76320"/>
            <a:ext cx="8508600" cy="144756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9" name="TextShape 6"/>
          <p:cNvSpPr txBox="1"/>
          <p:nvPr/>
        </p:nvSpPr>
        <p:spPr>
          <a:xfrm>
            <a:off x="685800" y="1523880"/>
            <a:ext cx="7772040" cy="533376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a digit, we keep reading until we find a non-digit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 that is not a . we announce an integer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otherwise, we keep looking for a real number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 the character after the . is not a digit we announce an integer and reuse the . and the look-ahead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406440" y="0"/>
            <a:ext cx="8508600" cy="15998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85" name="TextShape 6"/>
          <p:cNvSpPr txBox="1"/>
          <p:nvPr/>
        </p:nvSpPr>
        <p:spPr>
          <a:xfrm>
            <a:off x="152280" y="2286000"/>
            <a:ext cx="2514240" cy="266652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Pictorial representation of a scanner for calculator tokens, in the form of a finite automaton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86" name="Picture 12" descr=""/>
          <p:cNvPicPr/>
          <p:nvPr/>
        </p:nvPicPr>
        <p:blipFill>
          <a:blip r:embed="rId1"/>
          <a:stretch/>
        </p:blipFill>
        <p:spPr>
          <a:xfrm>
            <a:off x="2514600" y="1219320"/>
            <a:ext cx="5333760" cy="531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Coding DFAs (scanners)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That’s all well and good 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– but how to we program this stuff?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bunch of if/switch/case statements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table and driver (flex or other tools)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Both have merits, and are described further in the book.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We’ll mainly use the second route in homework, simply because there are many good tools out there.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Scanners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57200" y="141768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Writing a pure DFA as a set of nested case statements is a surprisingly useful programming technique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though it's often easier to use perl, awk, sed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for details see Figure 2.4 in text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Table-driven DFA is what lex and scangen produce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lex (flex) in the form of C code – this will be an upcoming homework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scangen in the form of numeric tables and a separate driver (for details see Figure 2.12)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Next week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We’ll see a bit more about DFAs, and introduce NFAs.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51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This is the rest of section 2.2, if you want to look ahead a bit.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By the end of the week, we’ll move to discussing one table-driven DFA, flex, and have the first programming assignment over it the week after.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000"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 first 3 phases are known as the “front end”, where the goal is to figure out the meaning of the program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Middle phase does machine-independent optimizations on an intermediate representation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 last 2 are the “back end”, and are used to construct an equivalent target program in the output language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These are split to make things independent: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The middle and back end can be shared between different source languages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If you want to write a new language, you only need to specify how the language should be interpreted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1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: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/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Divides the program into "tokens", which are the smallest meaningful units; this saves time, since character-by-character processing is slow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We can tune the scanner better if its job is simple; it also saves complexity (lots of it) for later stages 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You can design a parser to take characters instead of tokens as input, but it isn't pretty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Typically, scanning is recognition of a </a:t>
            </a:r>
            <a:r>
              <a:rPr b="0" i="1" lang="en-US" sz="3000" spc="-1" strike="noStrike">
                <a:solidFill>
                  <a:srgbClr val="2f2b20"/>
                </a:solidFill>
                <a:latin typeface="Calibri"/>
              </a:rPr>
              <a:t>regular language</a:t>
            </a: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, via a deterministic finite automata (DFA)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Input: A sequence of characters,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Output: A stream of tokens with types: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if ( x &gt; 20 ) {</a:t>
            </a:r>
            <a:br/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   z = x + 3.14;</a:t>
            </a:r>
            <a:br/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}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IF LPAREN ID:x GREATER INT:20 RPAREN LBRACE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ID:z ASSIGNMENT ID:x PLUS FLOAT:3.14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RBRACE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2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: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75120" y="141768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Parsing</a:t>
            </a:r>
            <a:r>
              <a:rPr b="1" lang="en-US" sz="32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is recognition of a </a:t>
            </a:r>
            <a:r>
              <a:rPr b="0" i="1" lang="en-US" sz="3200" spc="-1" strike="noStrike">
                <a:solidFill>
                  <a:srgbClr val="2f2b20"/>
                </a:solidFill>
                <a:latin typeface="Calibri"/>
              </a:rPr>
              <a:t>context-free language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, done via something called a push down automata (or PDA)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Parsing discovers the "context free" structure of the program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Informally, it finds the structure you can describe with syntax diagrams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103" name="Picture 3" descr="ebnf.jpg"/>
          <p:cNvPicPr/>
          <p:nvPr/>
        </p:nvPicPr>
        <p:blipFill>
          <a:blip r:embed="rId1"/>
          <a:stretch/>
        </p:blipFill>
        <p:spPr>
          <a:xfrm>
            <a:off x="1988280" y="4876200"/>
            <a:ext cx="4565520" cy="183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75120" y="141768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Input: Token stream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Output: Parse Tree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x = 5 + (y*10)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x = 5 + + 42 15 z                 </a:t>
            </a:r>
            <a:r>
              <a:rPr b="0" i="1" lang="en-US" sz="3200" spc="-1" strike="noStrike">
                <a:solidFill>
                  <a:srgbClr val="2f2b20"/>
                </a:solidFill>
                <a:latin typeface="Calibri"/>
              </a:rPr>
              <a:t>(syntax error)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178320" y="228600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355360" y="15544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623840" y="228600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5538240" y="310896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6909840" y="310896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6269760" y="39319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7589520" y="39319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Line 10"/>
          <p:cNvSpPr/>
          <p:nvPr/>
        </p:nvSpPr>
        <p:spPr>
          <a:xfrm flipV="1">
            <a:off x="5172480" y="210312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1"/>
          <p:cNvSpPr/>
          <p:nvPr/>
        </p:nvSpPr>
        <p:spPr>
          <a:xfrm flipH="1" flipV="1">
            <a:off x="5904000" y="2103120"/>
            <a:ext cx="36576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2"/>
          <p:cNvSpPr/>
          <p:nvPr/>
        </p:nvSpPr>
        <p:spPr>
          <a:xfrm flipV="1">
            <a:off x="5995440" y="283464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3"/>
          <p:cNvSpPr/>
          <p:nvPr/>
        </p:nvSpPr>
        <p:spPr>
          <a:xfrm flipH="1" flipV="1">
            <a:off x="6726960" y="2834640"/>
            <a:ext cx="3139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4"/>
          <p:cNvSpPr/>
          <p:nvPr/>
        </p:nvSpPr>
        <p:spPr>
          <a:xfrm flipV="1">
            <a:off x="6766560" y="3657600"/>
            <a:ext cx="2347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5"/>
          <p:cNvSpPr/>
          <p:nvPr/>
        </p:nvSpPr>
        <p:spPr>
          <a:xfrm flipH="1" flipV="1">
            <a:off x="7458480" y="3657600"/>
            <a:ext cx="22248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3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: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y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Semantic analysis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is the discovery of </a:t>
            </a:r>
            <a:r>
              <a:rPr b="0" i="1" lang="en-US" sz="3200" spc="-1" strike="noStrike">
                <a:solidFill>
                  <a:srgbClr val="2f2b20"/>
                </a:solidFill>
                <a:latin typeface="Calibri"/>
              </a:rPr>
              <a:t>meaning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in the program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 compiler actually does what is called STATIC semantic analysis. That's the meaning that can be figured out at compile time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Some things (e.g., array subscript out of bounds) can't be figured out until run time.  Things like that are part of the program's DYNAMIC semantics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1600</TotalTime>
  <Application>LibreOffice/6.4.7.2$Linux_X86_64 LibreOffice_project/40$Build-2</Application>
  <Words>1673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2017-01-18T18:30:02Z</dcterms:created>
  <dc:creator>Default User</dc:creator>
  <dc:description/>
  <dc:language>en-US</dc:language>
  <cp:lastModifiedBy/>
  <dcterms:modified xsi:type="dcterms:W3CDTF">2024-03-18T12:53:28Z</dcterms:modified>
  <cp:revision>15</cp:revision>
  <dc:subject/>
  <dc:title>Intro to compilers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