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85" r:id="rId14"/>
    <p:sldId id="286" r:id="rId15"/>
    <p:sldId id="275" r:id="rId16"/>
    <p:sldId id="277" r:id="rId17"/>
    <p:sldId id="279" r:id="rId18"/>
    <p:sldId id="280" r:id="rId19"/>
    <p:sldId id="281" r:id="rId20"/>
    <p:sldId id="290" r:id="rId21"/>
    <p:sldId id="282" r:id="rId22"/>
    <p:sldId id="291" r:id="rId23"/>
    <p:sldId id="288" r:id="rId24"/>
    <p:sldId id="289" r:id="rId25"/>
    <p:sldId id="304" r:id="rId26"/>
    <p:sldId id="295" r:id="rId27"/>
    <p:sldId id="298" r:id="rId28"/>
    <p:sldId id="299" r:id="rId29"/>
    <p:sldId id="306" r:id="rId30"/>
    <p:sldId id="292" r:id="rId31"/>
    <p:sldId id="293" r:id="rId32"/>
    <p:sldId id="297" r:id="rId33"/>
    <p:sldId id="294" r:id="rId34"/>
    <p:sldId id="296" r:id="rId35"/>
    <p:sldId id="30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0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Rgoogin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2510 – Principles of Computing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0FEA0-8717-F17D-01B3-6B8905BF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C6B-D4CE-5E97-A17F-BC9BCFB3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Conditions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8FB2-62C4-5EB1-1626-2F9F25BA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of the following elements occurred in all three examples?</a:t>
            </a:r>
          </a:p>
          <a:p>
            <a:pPr marL="0" indent="0">
              <a:buNone/>
            </a:pPr>
            <a:r>
              <a:rPr lang="en-US" sz="2400" dirty="0"/>
              <a:t>	Philosophers			Locking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Graph cycles</a:t>
            </a:r>
            <a:r>
              <a:rPr lang="en-US" sz="2400" dirty="0"/>
              <a:t>			Mutex variables</a:t>
            </a:r>
          </a:p>
          <a:p>
            <a:pPr marL="0" indent="0">
              <a:buNone/>
            </a:pPr>
            <a:r>
              <a:rPr lang="en-US" sz="2400" dirty="0"/>
              <a:t>	Processes				</a:t>
            </a:r>
            <a:r>
              <a:rPr lang="en-US" sz="2400" dirty="0">
                <a:solidFill>
                  <a:srgbClr val="FF0000"/>
                </a:solidFill>
              </a:rPr>
              <a:t>Waiting</a:t>
            </a:r>
          </a:p>
          <a:p>
            <a:pPr marL="0" indent="0">
              <a:buNone/>
            </a:pPr>
            <a:r>
              <a:rPr lang="en-US" sz="2400" dirty="0"/>
              <a:t>	Threads				Pipes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Resource exclusion</a:t>
            </a:r>
            <a:r>
              <a:rPr lang="en-US" sz="2400" dirty="0"/>
              <a:t>		Spaghetti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Deadlock is not just a property of threads, locks, and mutexes- it is a general systems problem.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ED7F5-1A83-BC81-A57E-DB46247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FC943-0AEA-27C3-B66F-EC8664E5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346-FAC0-A038-F766-AB4EA1B8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2B59-2DBA-2E66-708B-58023F3B3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481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Resource exclusion – Processes can hold resources in a non-shareable state</a:t>
            </a:r>
          </a:p>
          <a:p>
            <a:pPr marL="514350" indent="-514350">
              <a:buAutoNum type="arabicPeriod"/>
            </a:pPr>
            <a:r>
              <a:rPr lang="en-US" sz="2000" dirty="0"/>
              <a:t>Hold-while-waiting – Processes can hold a resource while waiting for another resource</a:t>
            </a:r>
          </a:p>
          <a:p>
            <a:pPr marL="514350" indent="-514350">
              <a:buAutoNum type="arabicPeriod"/>
            </a:pPr>
            <a:r>
              <a:rPr lang="en-US" sz="2000" dirty="0"/>
              <a:t>No preemption – Only the process holding a resource can release it</a:t>
            </a:r>
          </a:p>
          <a:p>
            <a:pPr marL="514350" indent="-514350">
              <a:buAutoNum type="arabicPeriod"/>
            </a:pPr>
            <a:r>
              <a:rPr lang="en-US" sz="2000" dirty="0"/>
              <a:t>Circular wait – There can exist a set of waiting processes P</a:t>
            </a:r>
            <a:r>
              <a:rPr lang="en-US" sz="2000" baseline="-25000" dirty="0"/>
              <a:t>1</a:t>
            </a:r>
            <a:r>
              <a:rPr lang="en-US" sz="2000" dirty="0"/>
              <a:t>…P</a:t>
            </a:r>
            <a:r>
              <a:rPr lang="en-US" sz="2000" baseline="-25000" dirty="0"/>
              <a:t>N</a:t>
            </a:r>
            <a:r>
              <a:rPr lang="en-US" sz="2000" dirty="0"/>
              <a:t> such that P</a:t>
            </a:r>
            <a:r>
              <a:rPr lang="en-US" sz="2000" baseline="-25000" dirty="0"/>
              <a:t>1</a:t>
            </a:r>
            <a:r>
              <a:rPr lang="en-US" sz="2000" dirty="0"/>
              <a:t> waits on P</a:t>
            </a:r>
            <a:r>
              <a:rPr lang="en-US" sz="2000" baseline="-25000" dirty="0"/>
              <a:t>2</a:t>
            </a:r>
            <a:r>
              <a:rPr lang="en-US" sz="2000" dirty="0"/>
              <a:t>, P</a:t>
            </a:r>
            <a:r>
              <a:rPr lang="en-US" sz="2000" baseline="-25000" dirty="0"/>
              <a:t>2</a:t>
            </a:r>
            <a:r>
              <a:rPr lang="en-US" sz="2000" dirty="0"/>
              <a:t> waits on P</a:t>
            </a:r>
            <a:r>
              <a:rPr lang="en-US" sz="2000" baseline="-25000" dirty="0"/>
              <a:t>3</a:t>
            </a:r>
            <a:r>
              <a:rPr lang="en-US" sz="2000" dirty="0"/>
              <a:t>, … P</a:t>
            </a:r>
            <a:r>
              <a:rPr lang="en-US" sz="2000" baseline="-25000" dirty="0"/>
              <a:t>N-1</a:t>
            </a:r>
            <a:r>
              <a:rPr lang="en-US" sz="2000" dirty="0"/>
              <a:t> waits on P</a:t>
            </a:r>
            <a:r>
              <a:rPr lang="en-US" sz="2000" baseline="-25000" dirty="0"/>
              <a:t>N</a:t>
            </a:r>
            <a:r>
              <a:rPr lang="en-US" sz="2000" dirty="0"/>
              <a:t>, and P</a:t>
            </a:r>
            <a:r>
              <a:rPr lang="en-US" sz="2000" baseline="-25000" dirty="0"/>
              <a:t>N</a:t>
            </a:r>
            <a:r>
              <a:rPr lang="en-US" sz="2000" dirty="0"/>
              <a:t> waits on P</a:t>
            </a:r>
            <a:r>
              <a:rPr lang="en-US" sz="2000" baseline="-25000" dirty="0"/>
              <a:t>1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73F8D7E-BA01-9F4B-D9C7-DFF362D4C6EE}"/>
              </a:ext>
            </a:extLst>
          </p:cNvPr>
          <p:cNvGrpSpPr/>
          <p:nvPr/>
        </p:nvGrpSpPr>
        <p:grpSpPr>
          <a:xfrm>
            <a:off x="5634469" y="4294617"/>
            <a:ext cx="2023953" cy="2279554"/>
            <a:chOff x="5645780" y="4410471"/>
            <a:chExt cx="2023953" cy="2279554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459E718-728D-425A-0D5D-62528D7873E2}"/>
                </a:ext>
              </a:extLst>
            </p:cNvPr>
            <p:cNvSpPr/>
            <p:nvPr/>
          </p:nvSpPr>
          <p:spPr>
            <a:xfrm>
              <a:off x="6466617" y="4410471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751FCF7-4847-7D81-3D43-9469AF3A8B54}"/>
                </a:ext>
              </a:extLst>
            </p:cNvPr>
            <p:cNvSpPr/>
            <p:nvPr/>
          </p:nvSpPr>
          <p:spPr>
            <a:xfrm>
              <a:off x="7300484" y="4907558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94C20D5-7B50-F7BC-C548-FAB66A0F7D19}"/>
                </a:ext>
              </a:extLst>
            </p:cNvPr>
            <p:cNvSpPr/>
            <p:nvPr/>
          </p:nvSpPr>
          <p:spPr>
            <a:xfrm>
              <a:off x="7311877" y="5825337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AA7C41-4BA6-9322-0CC9-43875E867B9A}"/>
                </a:ext>
              </a:extLst>
            </p:cNvPr>
            <p:cNvSpPr/>
            <p:nvPr/>
          </p:nvSpPr>
          <p:spPr>
            <a:xfrm>
              <a:off x="6479203" y="6332169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EE0BA70-D64F-C0A5-1F72-56A2ED57A402}"/>
                </a:ext>
              </a:extLst>
            </p:cNvPr>
            <p:cNvSpPr/>
            <p:nvPr/>
          </p:nvSpPr>
          <p:spPr>
            <a:xfrm>
              <a:off x="5645780" y="4909086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F16B1EB-F1C6-538D-E548-684992E97692}"/>
                </a:ext>
              </a:extLst>
            </p:cNvPr>
            <p:cNvSpPr/>
            <p:nvPr/>
          </p:nvSpPr>
          <p:spPr>
            <a:xfrm>
              <a:off x="5669196" y="5875921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4F10081-3B02-64E0-E29B-AFBA36EDC703}"/>
                </a:ext>
              </a:extLst>
            </p:cNvPr>
            <p:cNvCxnSpPr>
              <a:cxnSpLocks/>
            </p:cNvCxnSpPr>
            <p:nvPr/>
          </p:nvCxnSpPr>
          <p:spPr>
            <a:xfrm>
              <a:off x="6887262" y="4678731"/>
              <a:ext cx="351738" cy="2742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125DEB8-152C-C29C-F7E8-46A9DAE929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1528" y="6183193"/>
              <a:ext cx="320534" cy="2558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D672B52-1683-822C-BA7D-6ADEF31B8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708" y="5334000"/>
              <a:ext cx="0" cy="4343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9D9E432-9367-BA23-BBB3-7C57F930967B}"/>
                </a:ext>
              </a:extLst>
            </p:cNvPr>
            <p:cNvCxnSpPr>
              <a:cxnSpLocks/>
            </p:cNvCxnSpPr>
            <p:nvPr/>
          </p:nvCxnSpPr>
          <p:spPr>
            <a:xfrm>
              <a:off x="7479412" y="5334000"/>
              <a:ext cx="11393" cy="4343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2DE0415-7C32-BFBA-7825-5327C531C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200" y="6147777"/>
              <a:ext cx="366284" cy="3218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F882B7C-72DD-6598-6C57-95D3070F5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052" y="4678731"/>
              <a:ext cx="389806" cy="3149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23F91A9-CB5F-C142-11FC-4BD6A1CD2AA3}"/>
              </a:ext>
            </a:extLst>
          </p:cNvPr>
          <p:cNvGrpSpPr/>
          <p:nvPr/>
        </p:nvGrpSpPr>
        <p:grpSpPr>
          <a:xfrm>
            <a:off x="1435263" y="4375948"/>
            <a:ext cx="2116893" cy="2116893"/>
            <a:chOff x="5655578" y="1420656"/>
            <a:chExt cx="3070385" cy="3070385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7E43271-25E5-732E-5EE0-9283717AEC17}"/>
                </a:ext>
              </a:extLst>
            </p:cNvPr>
            <p:cNvSpPr/>
            <p:nvPr/>
          </p:nvSpPr>
          <p:spPr>
            <a:xfrm>
              <a:off x="5655578" y="1420656"/>
              <a:ext cx="3070385" cy="3070385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9BFA57E-B17F-DBA6-505F-EB4B36D618E3}"/>
                </a:ext>
              </a:extLst>
            </p:cNvPr>
            <p:cNvGrpSpPr/>
            <p:nvPr/>
          </p:nvGrpSpPr>
          <p:grpSpPr>
            <a:xfrm>
              <a:off x="6680432" y="1507222"/>
              <a:ext cx="990600" cy="457200"/>
              <a:chOff x="1600200" y="2252444"/>
              <a:chExt cx="990600" cy="45720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A522908A-5A69-6D10-4456-D118444634F2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F52E9D9-C6CA-B862-DC25-B6051A65EA72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40F04E4-0CBA-4FEF-3178-138005C000D5}"/>
                </a:ext>
              </a:extLst>
            </p:cNvPr>
            <p:cNvGrpSpPr/>
            <p:nvPr/>
          </p:nvGrpSpPr>
          <p:grpSpPr>
            <a:xfrm rot="3350722">
              <a:off x="7747781" y="2138544"/>
              <a:ext cx="990600" cy="457200"/>
              <a:chOff x="1600200" y="2252444"/>
              <a:chExt cx="990600" cy="45720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E4729D0-7DC4-DA48-A227-A645A2AF343D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3DBB2AB0-D876-E728-55AC-3AC8D7CD986F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979517A-10F6-6CDF-6F40-00ED58032DDF}"/>
                </a:ext>
              </a:extLst>
            </p:cNvPr>
            <p:cNvGrpSpPr/>
            <p:nvPr/>
          </p:nvGrpSpPr>
          <p:grpSpPr>
            <a:xfrm rot="7269670">
              <a:off x="7767239" y="3310979"/>
              <a:ext cx="990600" cy="457200"/>
              <a:chOff x="1600200" y="2252444"/>
              <a:chExt cx="990600" cy="45720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0175441-73AE-9DF3-2F91-3DC2A5A26DE9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0377CCE-09FD-C468-63AC-1729CC0EC221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1D820AB-1D3B-AB64-5219-9A489BA1B596}"/>
                </a:ext>
              </a:extLst>
            </p:cNvPr>
            <p:cNvGrpSpPr/>
            <p:nvPr/>
          </p:nvGrpSpPr>
          <p:grpSpPr>
            <a:xfrm rot="10800000">
              <a:off x="6705600" y="3962400"/>
              <a:ext cx="990600" cy="457200"/>
              <a:chOff x="1600200" y="2252444"/>
              <a:chExt cx="990600" cy="45720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4C3A706-C0D2-68DD-266E-43653BD166B5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9FB54BF-C242-21D1-A51C-A5973EF1C8F3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B36F1F3-9D8F-2F92-23A8-A26621D6A9E9}"/>
                </a:ext>
              </a:extLst>
            </p:cNvPr>
            <p:cNvGrpSpPr/>
            <p:nvPr/>
          </p:nvGrpSpPr>
          <p:grpSpPr>
            <a:xfrm rot="18044367">
              <a:off x="5633946" y="2148162"/>
              <a:ext cx="990600" cy="457200"/>
              <a:chOff x="1600200" y="2252444"/>
              <a:chExt cx="990600" cy="45720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1BF2931-9621-DE2F-094B-3262096312AD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D707F85-B90D-F380-B55D-C59CB6FE450D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EB5DF9E-B8FC-D914-6C18-4F8D1E15287F}"/>
                </a:ext>
              </a:extLst>
            </p:cNvPr>
            <p:cNvGrpSpPr/>
            <p:nvPr/>
          </p:nvGrpSpPr>
          <p:grpSpPr>
            <a:xfrm rot="14052172">
              <a:off x="5665501" y="3320478"/>
              <a:ext cx="990600" cy="457200"/>
              <a:chOff x="1600200" y="2252444"/>
              <a:chExt cx="990600" cy="45720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89F5D3F-86A6-A080-EFE6-A331EB2DC782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C3E52E2-8CCC-2329-BE60-9B6C9547D3FF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64460C-4DE1-C20C-0074-400437D81429}"/>
                </a:ext>
              </a:extLst>
            </p:cNvPr>
            <p:cNvGrpSpPr/>
            <p:nvPr/>
          </p:nvGrpSpPr>
          <p:grpSpPr>
            <a:xfrm rot="7506560">
              <a:off x="7417151" y="1853337"/>
              <a:ext cx="685800" cy="203994"/>
              <a:chOff x="4648200" y="2774156"/>
              <a:chExt cx="685800" cy="203994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4E29885-CFA1-9F75-9DB5-E7AE7FCFE0B5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A0F0992-FD5B-B4EF-9BFE-B3FF134BEDCA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87EE7DD-1E2C-5E46-5FAC-293E5F71BEF7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143B7A6-A146-1840-E5F5-772D5AA8117A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70FA465-B3ED-F531-17BF-46B740CEA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B838EBA-EAC9-5670-FAD3-75B4258711A8}"/>
                </a:ext>
              </a:extLst>
            </p:cNvPr>
            <p:cNvGrpSpPr/>
            <p:nvPr/>
          </p:nvGrpSpPr>
          <p:grpSpPr>
            <a:xfrm>
              <a:off x="5708440" y="2875515"/>
              <a:ext cx="685800" cy="203994"/>
              <a:chOff x="4648200" y="2774156"/>
              <a:chExt cx="685800" cy="203994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A09A7AA-A59A-10B9-B630-C166CF727509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332B3CF-DB7A-6791-2350-940316F3F357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43C5468-CD03-07F2-995A-57FC5F1EC343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494B18D-D50E-5756-2BE2-7964CC8BA58B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C8EAFB5-EDE9-6864-761F-EF249432C7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167265D-E51A-1727-62E2-6F6A2A10009F}"/>
                </a:ext>
              </a:extLst>
            </p:cNvPr>
            <p:cNvGrpSpPr/>
            <p:nvPr/>
          </p:nvGrpSpPr>
          <p:grpSpPr>
            <a:xfrm rot="10800000">
              <a:off x="7955613" y="2861627"/>
              <a:ext cx="685800" cy="203994"/>
              <a:chOff x="4648200" y="2774156"/>
              <a:chExt cx="685800" cy="203994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526850E-7E5E-78E7-7076-76AA06489A08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8D8D7D8-8D93-1BF1-310F-62FDEF16E429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0FB621B-8CF3-8FAE-CDFA-DDC179DCB38C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5F23DA2-22C8-1641-9002-F507B2213D94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1EAB952-107A-8E60-FE8C-D6B6C0F525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1918FEA-D1B7-62AE-A43C-AABF3EB27A9C}"/>
                </a:ext>
              </a:extLst>
            </p:cNvPr>
            <p:cNvGrpSpPr/>
            <p:nvPr/>
          </p:nvGrpSpPr>
          <p:grpSpPr>
            <a:xfrm rot="18218652">
              <a:off x="6267384" y="3838589"/>
              <a:ext cx="685800" cy="203994"/>
              <a:chOff x="4648200" y="2774156"/>
              <a:chExt cx="685800" cy="203994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5387E47A-3931-47A4-6CDA-B1167A57C45D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6D8D8CA-86A4-871B-60C9-AC80F879C386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D658268-B503-B09D-C0F7-6F9B1E7578AC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64AEB60-BD8B-39F9-389A-E5DBB109927B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9865C82-3742-55CE-451E-08DB95D9C2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CB01239-A2CF-2013-A500-CC14A0209065}"/>
                </a:ext>
              </a:extLst>
            </p:cNvPr>
            <p:cNvGrpSpPr/>
            <p:nvPr/>
          </p:nvGrpSpPr>
          <p:grpSpPr>
            <a:xfrm rot="14013185">
              <a:off x="7400879" y="3840913"/>
              <a:ext cx="685800" cy="203994"/>
              <a:chOff x="4648200" y="2774156"/>
              <a:chExt cx="685800" cy="203994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F57F3A-2F19-02DE-77DB-06F8D8EA5E86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77C0BA7-FEED-E7F1-72A5-9CC1519A6459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DCEE6D2-F139-43BB-D91F-307D91EBA98F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D84580F-C2F6-902E-6046-4858D42A3DD0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663CCF8-73A5-2452-EA22-19E0EA5AD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78738E6-5469-9C0A-1423-04AD44CC5549}"/>
                </a:ext>
              </a:extLst>
            </p:cNvPr>
            <p:cNvGrpSpPr/>
            <p:nvPr/>
          </p:nvGrpSpPr>
          <p:grpSpPr>
            <a:xfrm rot="3520053">
              <a:off x="6267489" y="1870038"/>
              <a:ext cx="685800" cy="203994"/>
              <a:chOff x="4648200" y="2774156"/>
              <a:chExt cx="685800" cy="203994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20DB725-8F11-5B9D-A8BA-9879C6163BE5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1E21733-F314-D8BB-EB52-887517E0D000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DB9A76C-9887-F183-5036-F54E8D06F9D0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B27E1EC-F005-AEAA-932E-7462FF9C3F32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6B2B4A0-F541-4E09-1522-7B29FB38B2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D7D099A-6803-0F5D-B0BD-D09DD759B7EF}"/>
              </a:ext>
            </a:extLst>
          </p:cNvPr>
          <p:cNvSpPr txBox="1"/>
          <p:nvPr/>
        </p:nvSpPr>
        <p:spPr>
          <a:xfrm>
            <a:off x="2084692" y="6583725"/>
            <a:ext cx="7450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E. G. Coffman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.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System Deadlocks. ACM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Comput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Surv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 3, 2 (June 1971), 67–78.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906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5B40-B192-B14B-16DD-FE9F700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does not require explicit resource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0D8B-9167-1534-A3E9-9EA5F225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shell process calls wait() on the first child process, the child process calls write() on the pipe. The pipe is full. No process ever explicitly acquires a resource.</a:t>
            </a:r>
          </a:p>
          <a:p>
            <a:r>
              <a:rPr lang="en-US" sz="2000" dirty="0"/>
              <a:t>Possibility of deadlock is an inherent property of a design</a:t>
            </a:r>
          </a:p>
          <a:p>
            <a:r>
              <a:rPr lang="en-US" sz="2000" dirty="0"/>
              <a:t>That said, most of the time we talk about explicit acquisition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9917D5-AA4A-2AC5-05D7-F358BD113D3D}"/>
              </a:ext>
            </a:extLst>
          </p:cNvPr>
          <p:cNvGrpSpPr/>
          <p:nvPr/>
        </p:nvGrpSpPr>
        <p:grpSpPr>
          <a:xfrm>
            <a:off x="838200" y="3512890"/>
            <a:ext cx="7343222" cy="3078162"/>
            <a:chOff x="342900" y="2590800"/>
            <a:chExt cx="8570843" cy="35927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BFAADA-928D-5547-B879-C4BC993A3847}"/>
                </a:ext>
              </a:extLst>
            </p:cNvPr>
            <p:cNvGrpSpPr/>
            <p:nvPr/>
          </p:nvGrpSpPr>
          <p:grpSpPr>
            <a:xfrm>
              <a:off x="342900" y="2590800"/>
              <a:ext cx="8570843" cy="3592761"/>
              <a:chOff x="355122" y="1752600"/>
              <a:chExt cx="8570843" cy="359276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91D6EA5-563F-7100-9153-D054A8D68B56}"/>
                  </a:ext>
                </a:extLst>
              </p:cNvPr>
              <p:cNvSpPr/>
              <p:nvPr/>
            </p:nvSpPr>
            <p:spPr>
              <a:xfrm>
                <a:off x="3479322" y="1752600"/>
                <a:ext cx="2209801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SLU Shell Process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CEDF8F5-E4A2-48B3-CB52-11582488A92B}"/>
                  </a:ext>
                </a:extLst>
              </p:cNvPr>
              <p:cNvSpPr/>
              <p:nvPr/>
            </p:nvSpPr>
            <p:spPr>
              <a:xfrm>
                <a:off x="1759142" y="3274781"/>
                <a:ext cx="865517" cy="448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grep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ACC90EF-849F-0A4B-E91D-68E11A7EB109}"/>
                  </a:ext>
                </a:extLst>
              </p:cNvPr>
              <p:cNvSpPr/>
              <p:nvPr/>
            </p:nvSpPr>
            <p:spPr>
              <a:xfrm>
                <a:off x="4151463" y="3274780"/>
                <a:ext cx="865517" cy="448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sort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B4544B1-B9AA-5CE8-1EA1-D918A4147D2F}"/>
                  </a:ext>
                </a:extLst>
              </p:cNvPr>
              <p:cNvSpPr/>
              <p:nvPr/>
            </p:nvSpPr>
            <p:spPr>
              <a:xfrm>
                <a:off x="6543784" y="3271142"/>
                <a:ext cx="865517" cy="448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AFBBC82-32A7-E66A-6427-DF181E275283}"/>
                  </a:ext>
                </a:extLst>
              </p:cNvPr>
              <p:cNvCxnSpPr>
                <a:cxnSpLocks/>
                <a:endCxn id="8" idx="7"/>
              </p:cNvCxnSpPr>
              <p:nvPr/>
            </p:nvCxnSpPr>
            <p:spPr>
              <a:xfrm flipH="1">
                <a:off x="2497907" y="2421923"/>
                <a:ext cx="1092079" cy="91858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B11E79-BAB8-489B-84DB-F4AEE3214EF4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5515083" y="2421923"/>
                <a:ext cx="1155453" cy="9149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856B084-BB87-F72E-42B3-7404273E7C03}"/>
                  </a:ext>
                </a:extLst>
              </p:cNvPr>
              <p:cNvCxnSpPr>
                <a:cxnSpLocks/>
                <a:stCxn id="7" idx="4"/>
                <a:endCxn id="9" idx="0"/>
              </p:cNvCxnSpPr>
              <p:nvPr/>
            </p:nvCxnSpPr>
            <p:spPr>
              <a:xfrm>
                <a:off x="4584222" y="2667000"/>
                <a:ext cx="0" cy="60778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Graphic 13" descr="Cylinder">
                <a:extLst>
                  <a:ext uri="{FF2B5EF4-FFF2-40B4-BE49-F238E27FC236}">
                    <a16:creationId xmlns:a16="http://schemas.microsoft.com/office/drawing/2014/main" id="{774D07B9-413C-FC45-5570-FDF7BECDEA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5452893" y="4005093"/>
                <a:ext cx="914400" cy="1286214"/>
              </a:xfrm>
              <a:prstGeom prst="rect">
                <a:avLst/>
              </a:prstGeom>
            </p:spPr>
          </p:pic>
          <p:pic>
            <p:nvPicPr>
              <p:cNvPr id="15" name="Graphic 14" descr="Cylinder">
                <a:extLst>
                  <a:ext uri="{FF2B5EF4-FFF2-40B4-BE49-F238E27FC236}">
                    <a16:creationId xmlns:a16="http://schemas.microsoft.com/office/drawing/2014/main" id="{1174295A-DBA4-4BFA-DA32-51B505814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2852907" y="4005093"/>
                <a:ext cx="914400" cy="1286214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EA0FFA-0DBC-4C15-6706-6BBA5AE3E4BF}"/>
                  </a:ext>
                </a:extLst>
              </p:cNvPr>
              <p:cNvSpPr txBox="1"/>
              <p:nvPr/>
            </p:nvSpPr>
            <p:spPr>
              <a:xfrm>
                <a:off x="8062796" y="3310881"/>
                <a:ext cx="863169" cy="42462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STDIN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C4C288-17D6-5521-4EC7-6CAAEF4ADB2A}"/>
                  </a:ext>
                </a:extLst>
              </p:cNvPr>
              <p:cNvSpPr txBox="1"/>
              <p:nvPr/>
            </p:nvSpPr>
            <p:spPr>
              <a:xfrm>
                <a:off x="355122" y="3312712"/>
                <a:ext cx="1092370" cy="42462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STDOUT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F6502EF-79A3-9EEC-6F91-023CF0DBA4DA}"/>
                  </a:ext>
                </a:extLst>
              </p:cNvPr>
              <p:cNvCxnSpPr>
                <a:cxnSpLocks/>
                <a:stCxn id="16" idx="1"/>
                <a:endCxn id="10" idx="6"/>
              </p:cNvCxnSpPr>
              <p:nvPr/>
            </p:nvCxnSpPr>
            <p:spPr>
              <a:xfrm flipH="1" flipV="1">
                <a:off x="7409301" y="3495547"/>
                <a:ext cx="653495" cy="27647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567476-640E-C95B-DAE1-28F6588B0327}"/>
                  </a:ext>
                </a:extLst>
              </p:cNvPr>
              <p:cNvCxnSpPr>
                <a:cxnSpLocks/>
                <a:stCxn id="8" idx="2"/>
                <a:endCxn id="17" idx="3"/>
              </p:cNvCxnSpPr>
              <p:nvPr/>
            </p:nvCxnSpPr>
            <p:spPr>
              <a:xfrm flipH="1">
                <a:off x="1447492" y="3499187"/>
                <a:ext cx="311649" cy="25839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36E4A82-B969-5099-877B-FF409C952575}"/>
                  </a:ext>
                </a:extLst>
              </p:cNvPr>
              <p:cNvSpPr/>
              <p:nvPr/>
            </p:nvSpPr>
            <p:spPr>
              <a:xfrm>
                <a:off x="6409426" y="3735238"/>
                <a:ext cx="580212" cy="888520"/>
              </a:xfrm>
              <a:custGeom>
                <a:avLst/>
                <a:gdLst>
                  <a:gd name="connsiteX0" fmla="*/ 577970 w 580212"/>
                  <a:gd name="connsiteY0" fmla="*/ 0 h 888520"/>
                  <a:gd name="connsiteX1" fmla="*/ 491706 w 580212"/>
                  <a:gd name="connsiteY1" fmla="*/ 724619 h 888520"/>
                  <a:gd name="connsiteX2" fmla="*/ 0 w 580212"/>
                  <a:gd name="connsiteY2" fmla="*/ 888520 h 888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0212" h="888520">
                    <a:moveTo>
                      <a:pt x="577970" y="0"/>
                    </a:moveTo>
                    <a:cubicBezTo>
                      <a:pt x="583002" y="288266"/>
                      <a:pt x="588034" y="576532"/>
                      <a:pt x="491706" y="724619"/>
                    </a:cubicBezTo>
                    <a:cubicBezTo>
                      <a:pt x="395378" y="872706"/>
                      <a:pt x="197689" y="880613"/>
                      <a:pt x="0" y="88852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030104B-7AB0-8637-3092-37DFF5343ECA}"/>
                  </a:ext>
                </a:extLst>
              </p:cNvPr>
              <p:cNvSpPr/>
              <p:nvPr/>
            </p:nvSpPr>
            <p:spPr>
              <a:xfrm>
                <a:off x="3790907" y="3720068"/>
                <a:ext cx="580212" cy="888520"/>
              </a:xfrm>
              <a:custGeom>
                <a:avLst/>
                <a:gdLst>
                  <a:gd name="connsiteX0" fmla="*/ 577970 w 580212"/>
                  <a:gd name="connsiteY0" fmla="*/ 0 h 888520"/>
                  <a:gd name="connsiteX1" fmla="*/ 491706 w 580212"/>
                  <a:gd name="connsiteY1" fmla="*/ 724619 h 888520"/>
                  <a:gd name="connsiteX2" fmla="*/ 0 w 580212"/>
                  <a:gd name="connsiteY2" fmla="*/ 888520 h 888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0212" h="888520">
                    <a:moveTo>
                      <a:pt x="577970" y="0"/>
                    </a:moveTo>
                    <a:cubicBezTo>
                      <a:pt x="583002" y="288266"/>
                      <a:pt x="588034" y="576532"/>
                      <a:pt x="491706" y="724619"/>
                    </a:cubicBezTo>
                    <a:cubicBezTo>
                      <a:pt x="395378" y="872706"/>
                      <a:pt x="197689" y="880613"/>
                      <a:pt x="0" y="88852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E885018-3AAF-58CA-0112-8C5B3FC6EADA}"/>
                  </a:ext>
                </a:extLst>
              </p:cNvPr>
              <p:cNvSpPr/>
              <p:nvPr/>
            </p:nvSpPr>
            <p:spPr>
              <a:xfrm flipH="1">
                <a:off x="4829356" y="3735238"/>
                <a:ext cx="580212" cy="888520"/>
              </a:xfrm>
              <a:custGeom>
                <a:avLst/>
                <a:gdLst>
                  <a:gd name="connsiteX0" fmla="*/ 577970 w 580212"/>
                  <a:gd name="connsiteY0" fmla="*/ 0 h 888520"/>
                  <a:gd name="connsiteX1" fmla="*/ 491706 w 580212"/>
                  <a:gd name="connsiteY1" fmla="*/ 724619 h 888520"/>
                  <a:gd name="connsiteX2" fmla="*/ 0 w 580212"/>
                  <a:gd name="connsiteY2" fmla="*/ 888520 h 888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0212" h="888520">
                    <a:moveTo>
                      <a:pt x="577970" y="0"/>
                    </a:moveTo>
                    <a:cubicBezTo>
                      <a:pt x="583002" y="288266"/>
                      <a:pt x="588034" y="576532"/>
                      <a:pt x="491706" y="724619"/>
                    </a:cubicBezTo>
                    <a:cubicBezTo>
                      <a:pt x="395378" y="872706"/>
                      <a:pt x="197689" y="880613"/>
                      <a:pt x="0" y="88852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8358614-CFDD-2429-CAC2-2217A1F5A684}"/>
                  </a:ext>
                </a:extLst>
              </p:cNvPr>
              <p:cNvSpPr/>
              <p:nvPr/>
            </p:nvSpPr>
            <p:spPr>
              <a:xfrm flipH="1">
                <a:off x="2210837" y="3735238"/>
                <a:ext cx="580212" cy="888520"/>
              </a:xfrm>
              <a:custGeom>
                <a:avLst/>
                <a:gdLst>
                  <a:gd name="connsiteX0" fmla="*/ 577970 w 580212"/>
                  <a:gd name="connsiteY0" fmla="*/ 0 h 888520"/>
                  <a:gd name="connsiteX1" fmla="*/ 491706 w 580212"/>
                  <a:gd name="connsiteY1" fmla="*/ 724619 h 888520"/>
                  <a:gd name="connsiteX2" fmla="*/ 0 w 580212"/>
                  <a:gd name="connsiteY2" fmla="*/ 888520 h 888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0212" h="888520">
                    <a:moveTo>
                      <a:pt x="577970" y="0"/>
                    </a:moveTo>
                    <a:cubicBezTo>
                      <a:pt x="583002" y="288266"/>
                      <a:pt x="588034" y="576532"/>
                      <a:pt x="491706" y="724619"/>
                    </a:cubicBezTo>
                    <a:cubicBezTo>
                      <a:pt x="395378" y="872706"/>
                      <a:pt x="197689" y="880613"/>
                      <a:pt x="0" y="88852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047126-254D-FCCA-7E78-5F2F915C8617}"/>
                  </a:ext>
                </a:extLst>
              </p:cNvPr>
              <p:cNvSpPr txBox="1"/>
              <p:nvPr/>
            </p:nvSpPr>
            <p:spPr>
              <a:xfrm>
                <a:off x="5611773" y="4920734"/>
                <a:ext cx="688009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pipe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B2F033-D443-1223-35E4-904A98E67CA5}"/>
                  </a:ext>
                </a:extLst>
              </p:cNvPr>
              <p:cNvSpPr txBox="1"/>
              <p:nvPr/>
            </p:nvSpPr>
            <p:spPr>
              <a:xfrm>
                <a:off x="3015460" y="4920734"/>
                <a:ext cx="688009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pipe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744D5-A08F-E604-F477-80CB8E96A91E}"/>
                  </a:ext>
                </a:extLst>
              </p:cNvPr>
              <p:cNvSpPr txBox="1"/>
              <p:nvPr/>
            </p:nvSpPr>
            <p:spPr>
              <a:xfrm>
                <a:off x="2807897" y="3994832"/>
                <a:ext cx="1417837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sort output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281A41-E6B2-8C99-60B1-B9F464025B92}"/>
                  </a:ext>
                </a:extLst>
              </p:cNvPr>
              <p:cNvSpPr txBox="1"/>
              <p:nvPr/>
            </p:nvSpPr>
            <p:spPr>
              <a:xfrm>
                <a:off x="5430807" y="3974068"/>
                <a:ext cx="1162499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ls output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E1609A-AB12-EDFA-7B70-2288C1DBE1BE}"/>
                  </a:ext>
                </a:extLst>
              </p:cNvPr>
              <p:cNvSpPr txBox="1"/>
              <p:nvPr/>
            </p:nvSpPr>
            <p:spPr>
              <a:xfrm>
                <a:off x="5898709" y="2419211"/>
                <a:ext cx="805264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fork()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40239D-97AD-FD99-74AD-0CC7F1B59102}"/>
                  </a:ext>
                </a:extLst>
              </p:cNvPr>
              <p:cNvSpPr txBox="1"/>
              <p:nvPr/>
            </p:nvSpPr>
            <p:spPr>
              <a:xfrm>
                <a:off x="2695164" y="2348290"/>
                <a:ext cx="805264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fork()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8C01B6-FCDD-0BCE-05B0-466BD80C9DC6}"/>
                  </a:ext>
                </a:extLst>
              </p:cNvPr>
              <p:cNvSpPr txBox="1"/>
              <p:nvPr/>
            </p:nvSpPr>
            <p:spPr>
              <a:xfrm>
                <a:off x="4520847" y="2740166"/>
                <a:ext cx="805264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fork()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5981507-BCC4-BD15-AAE7-AEDAE754F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217" y="4657668"/>
              <a:ext cx="335153" cy="563157"/>
            </a:xfrm>
            <a:prstGeom prst="straightConnector1">
              <a:avLst/>
            </a:prstGeom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69FB988-069B-745A-2BD4-CB6B8AD92E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0822" y="4513241"/>
              <a:ext cx="476776" cy="744559"/>
            </a:xfrm>
            <a:prstGeom prst="straightConnector1">
              <a:avLst/>
            </a:prstGeom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C63331-33A1-E270-30F5-2A04F44D2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7134" y="3507867"/>
              <a:ext cx="0" cy="602446"/>
            </a:xfrm>
            <a:prstGeom prst="straightConnector1">
              <a:avLst/>
            </a:prstGeom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A1160B7-5EA2-FE22-AC51-0664E5C6EFD3}"/>
                </a:ext>
              </a:extLst>
            </p:cNvPr>
            <p:cNvCxnSpPr>
              <a:cxnSpLocks/>
            </p:cNvCxnSpPr>
            <p:nvPr/>
          </p:nvCxnSpPr>
          <p:spPr>
            <a:xfrm>
              <a:off x="5525145" y="3421439"/>
              <a:ext cx="914873" cy="753630"/>
            </a:xfrm>
            <a:prstGeom prst="straightConnector1">
              <a:avLst/>
            </a:prstGeom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95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15F9-92F9-D431-1312-0F0D56A8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Example: Gridlock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842E-CAF6-722D-F6AE-36627E6A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this deadlock?</a:t>
            </a:r>
          </a:p>
          <a:p>
            <a:r>
              <a:rPr lang="en-US" dirty="0"/>
              <a:t>Resource exclusion</a:t>
            </a:r>
          </a:p>
          <a:p>
            <a:r>
              <a:rPr lang="en-US" dirty="0"/>
              <a:t>Hold-while-waiting</a:t>
            </a:r>
          </a:p>
          <a:p>
            <a:r>
              <a:rPr lang="en-US" dirty="0"/>
              <a:t>No preemption</a:t>
            </a:r>
          </a:p>
          <a:p>
            <a:r>
              <a:rPr lang="en-US" dirty="0"/>
              <a:t>Circular wait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81010-4442-510D-5DEA-98C9DD3B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6EFFC-1882-CED9-0D7F-CCAB6DC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28C94-231D-1E8C-A57E-DD65D82C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61" y="1591112"/>
            <a:ext cx="3596022" cy="449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B77BD2-902C-E16E-0C37-C72C6F223354}"/>
              </a:ext>
            </a:extLst>
          </p:cNvPr>
          <p:cNvSpPr txBox="1"/>
          <p:nvPr/>
        </p:nvSpPr>
        <p:spPr>
          <a:xfrm>
            <a:off x="4876800" y="6047657"/>
            <a:ext cx="35960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Attribution: </a:t>
            </a:r>
            <a:r>
              <a:rPr lang="en-US" sz="900" i="0" u="none" strike="noStrike" dirty="0" err="1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 tooltip="en:User:Rgoogin"/>
              </a:rPr>
              <a:t>Rgoogin</a:t>
            </a:r>
            <a:r>
              <a:rPr lang="en-US" sz="9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at the </a:t>
            </a:r>
            <a:r>
              <a:rPr lang="en-US" sz="90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4" tooltip="en:"/>
              </a:rPr>
              <a:t>English Wikipedia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938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2632-209F-0588-ECB1-EFE5C8FF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488"/>
            <a:ext cx="8229600" cy="1143000"/>
          </a:xfrm>
        </p:spPr>
        <p:txBody>
          <a:bodyPr/>
          <a:lstStyle/>
          <a:p>
            <a:r>
              <a:rPr lang="en-US" dirty="0"/>
              <a:t>Which of these contain Deadlock?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87331-1D75-B568-F800-B60DEA3C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EF6AE-3A05-5E2A-A5B2-8CD3C097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F3FDF6B-9242-2BEE-C927-BF8F66B45FB2}"/>
              </a:ext>
            </a:extLst>
          </p:cNvPr>
          <p:cNvGrpSpPr/>
          <p:nvPr/>
        </p:nvGrpSpPr>
        <p:grpSpPr>
          <a:xfrm>
            <a:off x="652949" y="2474289"/>
            <a:ext cx="1734603" cy="882721"/>
            <a:chOff x="652949" y="2474289"/>
            <a:chExt cx="1734603" cy="882721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A13A9CD-F9FB-96AF-5227-9C3C9B0E8F3F}"/>
                </a:ext>
              </a:extLst>
            </p:cNvPr>
            <p:cNvSpPr/>
            <p:nvPr/>
          </p:nvSpPr>
          <p:spPr>
            <a:xfrm>
              <a:off x="652949" y="2474289"/>
              <a:ext cx="1734603" cy="8827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43C8631-6CE8-8785-0B77-CAF1C9754FD1}"/>
                </a:ext>
              </a:extLst>
            </p:cNvPr>
            <p:cNvGrpSpPr/>
            <p:nvPr/>
          </p:nvGrpSpPr>
          <p:grpSpPr>
            <a:xfrm>
              <a:off x="769343" y="2584132"/>
              <a:ext cx="1416689" cy="685800"/>
              <a:chOff x="762000" y="1981200"/>
              <a:chExt cx="1416689" cy="6858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9F72AF9-051B-0847-1CD2-512C6298913B}"/>
                  </a:ext>
                </a:extLst>
              </p:cNvPr>
              <p:cNvGrpSpPr/>
              <p:nvPr/>
            </p:nvGrpSpPr>
            <p:grpSpPr>
              <a:xfrm>
                <a:off x="762000" y="2057400"/>
                <a:ext cx="685800" cy="533400"/>
                <a:chOff x="1524000" y="2133600"/>
                <a:chExt cx="685800" cy="5334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61CA853-BA42-C116-D17E-02E1528C5DA5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AFFC684-8B6E-A86A-5C36-244BA2C9EB4C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F296009-0A71-2EDE-E6A9-B2D185E972AF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Chord 10">
                  <a:extLst>
                    <a:ext uri="{FF2B5EF4-FFF2-40B4-BE49-F238E27FC236}">
                      <a16:creationId xmlns:a16="http://schemas.microsoft.com/office/drawing/2014/main" id="{E7A5279B-5F03-CECE-ECEA-A39CD2A0FE98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47DCB1F-CEDF-A0E2-7F72-7A96DB97F8EB}"/>
                  </a:ext>
                </a:extLst>
              </p:cNvPr>
              <p:cNvGrpSpPr/>
              <p:nvPr/>
            </p:nvGrpSpPr>
            <p:grpSpPr>
              <a:xfrm rot="5400000">
                <a:off x="1569089" y="2057400"/>
                <a:ext cx="685800" cy="533400"/>
                <a:chOff x="1524000" y="2133600"/>
                <a:chExt cx="685800" cy="5334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1D651B-E70A-AE15-1917-D68CD6E045F8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C462A6B-C62C-615A-FA25-BF51893389BB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5B6AAF6-77B0-581A-BDE1-1AA13CACCF78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hord 16">
                  <a:extLst>
                    <a:ext uri="{FF2B5EF4-FFF2-40B4-BE49-F238E27FC236}">
                      <a16:creationId xmlns:a16="http://schemas.microsoft.com/office/drawing/2014/main" id="{5216EE93-1EB2-6E91-43DF-5E8D8A30A30A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C0C6E19-E589-6DA5-4A5E-2FF5ED4728DB}"/>
              </a:ext>
            </a:extLst>
          </p:cNvPr>
          <p:cNvSpPr txBox="1"/>
          <p:nvPr/>
        </p:nvSpPr>
        <p:spPr>
          <a:xfrm>
            <a:off x="142167" y="1135644"/>
            <a:ext cx="372307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Rule: Cars must drive in a straight </a:t>
            </a:r>
            <a:br>
              <a:rPr lang="en-US" sz="2000" dirty="0"/>
            </a:br>
            <a:r>
              <a:rPr lang="en-US" sz="2000" dirty="0"/>
              <a:t>line until they’re out of their box.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158A412-2809-FF36-CF6F-20234A017797}"/>
              </a:ext>
            </a:extLst>
          </p:cNvPr>
          <p:cNvGrpSpPr/>
          <p:nvPr/>
        </p:nvGrpSpPr>
        <p:grpSpPr>
          <a:xfrm>
            <a:off x="670338" y="4276646"/>
            <a:ext cx="1734603" cy="882721"/>
            <a:chOff x="670338" y="4276646"/>
            <a:chExt cx="1734603" cy="88272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24CED39-2419-2390-1C7D-DD9B5AF5F4F6}"/>
                </a:ext>
              </a:extLst>
            </p:cNvPr>
            <p:cNvGrpSpPr/>
            <p:nvPr/>
          </p:nvGrpSpPr>
          <p:grpSpPr>
            <a:xfrm>
              <a:off x="794079" y="4464155"/>
              <a:ext cx="1496387" cy="539176"/>
              <a:chOff x="4670747" y="3770771"/>
              <a:chExt cx="1496387" cy="539176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C860ABD-CD5D-763B-4D75-761523D785A7}"/>
                  </a:ext>
                </a:extLst>
              </p:cNvPr>
              <p:cNvGrpSpPr/>
              <p:nvPr/>
            </p:nvGrpSpPr>
            <p:grpSpPr>
              <a:xfrm>
                <a:off x="4670747" y="3776547"/>
                <a:ext cx="685800" cy="533400"/>
                <a:chOff x="1524000" y="2133600"/>
                <a:chExt cx="685800" cy="5334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FCCC65C-4F32-4754-267B-59C8B001D74D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255C3A41-0999-2D2A-0EAB-0F066F38AC09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F91DAFE-62DA-6F5D-14F3-7C49C9083F37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Chord 81">
                  <a:extLst>
                    <a:ext uri="{FF2B5EF4-FFF2-40B4-BE49-F238E27FC236}">
                      <a16:creationId xmlns:a16="http://schemas.microsoft.com/office/drawing/2014/main" id="{1FDCC99D-55FD-1BA9-0BCC-33CB4721209E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487A88D-0D10-4943-7DA5-B7E426840664}"/>
                  </a:ext>
                </a:extLst>
              </p:cNvPr>
              <p:cNvGrpSpPr/>
              <p:nvPr/>
            </p:nvGrpSpPr>
            <p:grpSpPr>
              <a:xfrm rot="10800000">
                <a:off x="5481334" y="3770771"/>
                <a:ext cx="685800" cy="533400"/>
                <a:chOff x="1524000" y="2133600"/>
                <a:chExt cx="685800" cy="53340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46D3274-99BA-54F7-74F5-EBB90E915EF9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3BC99E5-8FF2-7677-4E75-301B47CA00F8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0895E6C1-809F-76EF-5023-2C9CDB5FEDE0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Chord 86">
                  <a:extLst>
                    <a:ext uri="{FF2B5EF4-FFF2-40B4-BE49-F238E27FC236}">
                      <a16:creationId xmlns:a16="http://schemas.microsoft.com/office/drawing/2014/main" id="{BC96453D-AB72-0941-2136-34A1BF554C84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D368999-659B-F792-2A34-541C25B14E31}"/>
                </a:ext>
              </a:extLst>
            </p:cNvPr>
            <p:cNvSpPr/>
            <p:nvPr/>
          </p:nvSpPr>
          <p:spPr>
            <a:xfrm>
              <a:off x="670338" y="4276646"/>
              <a:ext cx="1734603" cy="8827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9EE77A9-B9BF-C743-E964-FCBF88A340D2}"/>
              </a:ext>
            </a:extLst>
          </p:cNvPr>
          <p:cNvGrpSpPr/>
          <p:nvPr/>
        </p:nvGrpSpPr>
        <p:grpSpPr>
          <a:xfrm>
            <a:off x="4088057" y="1892441"/>
            <a:ext cx="1822180" cy="1600306"/>
            <a:chOff x="4033683" y="2034233"/>
            <a:chExt cx="1822180" cy="1600306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3E50B4C4-BB80-BB96-C464-455B03CED308}"/>
                </a:ext>
              </a:extLst>
            </p:cNvPr>
            <p:cNvGrpSpPr/>
            <p:nvPr/>
          </p:nvGrpSpPr>
          <p:grpSpPr>
            <a:xfrm>
              <a:off x="4170553" y="2099713"/>
              <a:ext cx="1468247" cy="1427753"/>
              <a:chOff x="4632647" y="1933910"/>
              <a:chExt cx="1468247" cy="142775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7D9528D-C6AC-BC10-1D98-18122CFD4D01}"/>
                  </a:ext>
                </a:extLst>
              </p:cNvPr>
              <p:cNvGrpSpPr/>
              <p:nvPr/>
            </p:nvGrpSpPr>
            <p:grpSpPr>
              <a:xfrm>
                <a:off x="4632647" y="2010110"/>
                <a:ext cx="685800" cy="533400"/>
                <a:chOff x="1524000" y="2133600"/>
                <a:chExt cx="685800" cy="533400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3A08274-A1D0-44EE-28ED-74DEC64D6AB1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C954EFA-F233-C212-FD20-1FC0FA015637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F7E9BB5-FAAB-E0DB-B8D4-624A7849A4DE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Chord 41">
                  <a:extLst>
                    <a:ext uri="{FF2B5EF4-FFF2-40B4-BE49-F238E27FC236}">
                      <a16:creationId xmlns:a16="http://schemas.microsoft.com/office/drawing/2014/main" id="{2ED2329A-1CEE-878C-7DCC-B0C6D98B17D4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38F6F2D-0C72-1033-D697-B72E62203140}"/>
                  </a:ext>
                </a:extLst>
              </p:cNvPr>
              <p:cNvGrpSpPr/>
              <p:nvPr/>
            </p:nvGrpSpPr>
            <p:grpSpPr>
              <a:xfrm rot="5400000">
                <a:off x="5415094" y="2010110"/>
                <a:ext cx="685800" cy="533400"/>
                <a:chOff x="1524000" y="2133600"/>
                <a:chExt cx="685800" cy="533400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D635278-8CFB-8DCD-1454-419B8B2E5001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781F7CF-F53B-5F1A-BCBE-E49DCB28BE6C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CC326D0-0ADB-0D9D-F600-C6F295B95EA6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Chord 66">
                  <a:extLst>
                    <a:ext uri="{FF2B5EF4-FFF2-40B4-BE49-F238E27FC236}">
                      <a16:creationId xmlns:a16="http://schemas.microsoft.com/office/drawing/2014/main" id="{D9250D6E-CB3F-89A7-F7BB-A3F12FFD6279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CADB9C7-8EA8-0F49-5C55-5BA4FEE9C227}"/>
                  </a:ext>
                </a:extLst>
              </p:cNvPr>
              <p:cNvGrpSpPr/>
              <p:nvPr/>
            </p:nvGrpSpPr>
            <p:grpSpPr>
              <a:xfrm rot="10800000">
                <a:off x="5415094" y="2772110"/>
                <a:ext cx="685800" cy="533400"/>
                <a:chOff x="1524000" y="2133600"/>
                <a:chExt cx="685800" cy="533400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A747183-E95A-A8D3-242A-1B9540AA710E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7DE053E-15D0-7E10-4C6B-061567FE5E32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644260E-BE8A-8ED3-BA81-E0A3BF74F2E1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Chord 71">
                  <a:extLst>
                    <a:ext uri="{FF2B5EF4-FFF2-40B4-BE49-F238E27FC236}">
                      <a16:creationId xmlns:a16="http://schemas.microsoft.com/office/drawing/2014/main" id="{A04E3FFA-7DD3-E51E-B3A0-49D94130162C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334D823-42B4-3611-5B9B-40809683567F}"/>
                  </a:ext>
                </a:extLst>
              </p:cNvPr>
              <p:cNvGrpSpPr/>
              <p:nvPr/>
            </p:nvGrpSpPr>
            <p:grpSpPr>
              <a:xfrm rot="16200000">
                <a:off x="4632647" y="2752063"/>
                <a:ext cx="685800" cy="533400"/>
                <a:chOff x="1524000" y="2133600"/>
                <a:chExt cx="685800" cy="533400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1B90102-DA3F-34FA-7033-EB493E9A4156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5BB7E6C-59E1-A559-010F-29C25C192FBC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57D432A-270F-6DCA-C26B-3CE00F68C67A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Chord 76">
                  <a:extLst>
                    <a:ext uri="{FF2B5EF4-FFF2-40B4-BE49-F238E27FC236}">
                      <a16:creationId xmlns:a16="http://schemas.microsoft.com/office/drawing/2014/main" id="{8A2E9969-EF91-070B-8A89-AC9DC27F07B3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1BA6A94-87D0-4056-28A4-3F0D9043FB61}"/>
                </a:ext>
              </a:extLst>
            </p:cNvPr>
            <p:cNvSpPr/>
            <p:nvPr/>
          </p:nvSpPr>
          <p:spPr>
            <a:xfrm>
              <a:off x="4033683" y="2034233"/>
              <a:ext cx="1822180" cy="160030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BFDF9E3-6796-5F7F-BED2-CEBD6D502FF6}"/>
              </a:ext>
            </a:extLst>
          </p:cNvPr>
          <p:cNvGrpSpPr/>
          <p:nvPr/>
        </p:nvGrpSpPr>
        <p:grpSpPr>
          <a:xfrm>
            <a:off x="3461944" y="3838584"/>
            <a:ext cx="2396893" cy="2240237"/>
            <a:chOff x="3461944" y="3838584"/>
            <a:chExt cx="2396893" cy="2240237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3F661115-2C46-9223-74AD-92155F528FA4}"/>
                </a:ext>
              </a:extLst>
            </p:cNvPr>
            <p:cNvGrpSpPr/>
            <p:nvPr/>
          </p:nvGrpSpPr>
          <p:grpSpPr>
            <a:xfrm>
              <a:off x="3583507" y="3895646"/>
              <a:ext cx="2164005" cy="2075224"/>
              <a:chOff x="873154" y="3423407"/>
              <a:chExt cx="2164005" cy="207522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D2ED9-497F-9119-EC04-815284D51743}"/>
                  </a:ext>
                </a:extLst>
              </p:cNvPr>
              <p:cNvGrpSpPr/>
              <p:nvPr/>
            </p:nvGrpSpPr>
            <p:grpSpPr>
              <a:xfrm>
                <a:off x="873154" y="3499607"/>
                <a:ext cx="685800" cy="533400"/>
                <a:chOff x="1524000" y="2133600"/>
                <a:chExt cx="685800" cy="53340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2B54C0F-174E-27EE-84CD-7A6DF6A65B44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D09C866-9C89-FCF1-56EA-BD78F0153406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35EDCB4-E598-4AD6-151A-875FF91C14FE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21">
                  <a:extLst>
                    <a:ext uri="{FF2B5EF4-FFF2-40B4-BE49-F238E27FC236}">
                      <a16:creationId xmlns:a16="http://schemas.microsoft.com/office/drawing/2014/main" id="{EA0AEA99-64FD-9CB8-6987-2705A20717BB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8AD23E2-891F-3C20-B59F-CF9A439BB9A0}"/>
                  </a:ext>
                </a:extLst>
              </p:cNvPr>
              <p:cNvGrpSpPr/>
              <p:nvPr/>
            </p:nvGrpSpPr>
            <p:grpSpPr>
              <a:xfrm rot="5400000">
                <a:off x="1602996" y="3499607"/>
                <a:ext cx="685800" cy="533400"/>
                <a:chOff x="1524000" y="2133600"/>
                <a:chExt cx="685800" cy="5334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203FCC6-F0C8-C8B3-3203-F8FA4372854F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04B17C9-2DAF-DD2F-B09F-AA383400EB50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D66AE33-F712-DD67-11F3-AE2F25192B6A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hord 26">
                  <a:extLst>
                    <a:ext uri="{FF2B5EF4-FFF2-40B4-BE49-F238E27FC236}">
                      <a16:creationId xmlns:a16="http://schemas.microsoft.com/office/drawing/2014/main" id="{E26629DA-9E52-07A4-4BCC-7A43C6330182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25C21FA-AC06-DE02-E205-259D3DC96253}"/>
                  </a:ext>
                </a:extLst>
              </p:cNvPr>
              <p:cNvGrpSpPr/>
              <p:nvPr/>
            </p:nvGrpSpPr>
            <p:grpSpPr>
              <a:xfrm>
                <a:off x="1660670" y="4217914"/>
                <a:ext cx="685800" cy="533400"/>
                <a:chOff x="1524000" y="2133600"/>
                <a:chExt cx="685800" cy="533400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A65A976-2B6A-5866-3C7F-65437058A67C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787400E-8845-144D-2697-F9F255E4B90A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1844A8E-BBA6-330E-8DDF-43E31DBC50F9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hord 31">
                  <a:extLst>
                    <a:ext uri="{FF2B5EF4-FFF2-40B4-BE49-F238E27FC236}">
                      <a16:creationId xmlns:a16="http://schemas.microsoft.com/office/drawing/2014/main" id="{6BB802E9-C863-0663-AD95-38D0EEA262F7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D4409FB-5B57-0E58-EDB8-867B651EB0F0}"/>
                  </a:ext>
                </a:extLst>
              </p:cNvPr>
              <p:cNvGrpSpPr/>
              <p:nvPr/>
            </p:nvGrpSpPr>
            <p:grpSpPr>
              <a:xfrm rot="5400000">
                <a:off x="2361849" y="4217914"/>
                <a:ext cx="685800" cy="533400"/>
                <a:chOff x="1524000" y="2133600"/>
                <a:chExt cx="685800" cy="53340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52EA347-F108-469C-8F00-9B34F000E3E7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6334337-3ACD-90D0-CCCE-F0CE6EDC8E0B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EDABF48-AD6F-C8CB-DDCF-EB6BD29B251A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hord 36">
                  <a:extLst>
                    <a:ext uri="{FF2B5EF4-FFF2-40B4-BE49-F238E27FC236}">
                      <a16:creationId xmlns:a16="http://schemas.microsoft.com/office/drawing/2014/main" id="{07F9D0E1-D94B-A42C-4D8F-0D4D1775FE93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27D6F23-A997-5CF5-3452-A55352C41C1C}"/>
                  </a:ext>
                </a:extLst>
              </p:cNvPr>
              <p:cNvGrpSpPr/>
              <p:nvPr/>
            </p:nvGrpSpPr>
            <p:grpSpPr>
              <a:xfrm rot="10800000">
                <a:off x="2351359" y="4892529"/>
                <a:ext cx="685800" cy="533400"/>
                <a:chOff x="1524000" y="2133600"/>
                <a:chExt cx="685800" cy="53340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E26E1D1-D8E7-5D22-7C71-98ADD334A14A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63E82C5-5439-8B64-BA3D-CA1BB3F1AE84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8C71313-360D-81A2-3C77-92FE3D0B26B1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hord 46">
                  <a:extLst>
                    <a:ext uri="{FF2B5EF4-FFF2-40B4-BE49-F238E27FC236}">
                      <a16:creationId xmlns:a16="http://schemas.microsoft.com/office/drawing/2014/main" id="{A8803D0C-2F76-85C1-B8D5-B88150A23093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DFC86714-2856-677D-0E90-025E48D28D94}"/>
                  </a:ext>
                </a:extLst>
              </p:cNvPr>
              <p:cNvGrpSpPr/>
              <p:nvPr/>
            </p:nvGrpSpPr>
            <p:grpSpPr>
              <a:xfrm rot="10800000">
                <a:off x="1602994" y="4889033"/>
                <a:ext cx="685800" cy="533400"/>
                <a:chOff x="1524000" y="2133600"/>
                <a:chExt cx="685800" cy="5334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4219BFA-A4A4-88CA-28B5-CA3C684F37C5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A484615-05C2-AC48-71B8-E5A57A878819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A22144D-95E6-8F50-B9ED-16D1F8247BFD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hord 51">
                  <a:extLst>
                    <a:ext uri="{FF2B5EF4-FFF2-40B4-BE49-F238E27FC236}">
                      <a16:creationId xmlns:a16="http://schemas.microsoft.com/office/drawing/2014/main" id="{68FC7874-EED7-5FF4-284C-8CBB452F1AD2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62A07E9-B4A3-6934-6FDC-96D3C29FA174}"/>
                  </a:ext>
                </a:extLst>
              </p:cNvPr>
              <p:cNvGrpSpPr/>
              <p:nvPr/>
            </p:nvGrpSpPr>
            <p:grpSpPr>
              <a:xfrm rot="16200000">
                <a:off x="896746" y="4889031"/>
                <a:ext cx="685800" cy="533400"/>
                <a:chOff x="1524000" y="2133600"/>
                <a:chExt cx="685800" cy="5334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BF6FDEA-D60D-7D97-05D2-B8A809457CBD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684FCF4-8132-DF64-659A-7D0929A05116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3C379CA-E8F6-0E9C-FDD2-82A1AE2AF3BB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hord 56">
                  <a:extLst>
                    <a:ext uri="{FF2B5EF4-FFF2-40B4-BE49-F238E27FC236}">
                      <a16:creationId xmlns:a16="http://schemas.microsoft.com/office/drawing/2014/main" id="{D4E6ECF0-AFB5-7F66-2315-75DEE55201CF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8FDD217-5131-77B7-A0BB-7050D30755F3}"/>
                  </a:ext>
                </a:extLst>
              </p:cNvPr>
              <p:cNvGrpSpPr/>
              <p:nvPr/>
            </p:nvGrpSpPr>
            <p:grpSpPr>
              <a:xfrm rot="10800000">
                <a:off x="890981" y="4217914"/>
                <a:ext cx="685800" cy="533400"/>
                <a:chOff x="1524000" y="2133600"/>
                <a:chExt cx="685800" cy="53340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F0E1AC7A-9159-93B2-2EF3-51E9F05EFAD4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8D9698C-D022-0B98-3A36-97EE4E1A80B9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AE7019F-601D-8E08-966A-0F24607909B6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hord 61">
                  <a:extLst>
                    <a:ext uri="{FF2B5EF4-FFF2-40B4-BE49-F238E27FC236}">
                      <a16:creationId xmlns:a16="http://schemas.microsoft.com/office/drawing/2014/main" id="{A3CE5516-3BE8-940B-900B-E7E7C711AD99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83056BF-51CC-5A84-E9EF-2CCF500A3EF9}"/>
                </a:ext>
              </a:extLst>
            </p:cNvPr>
            <p:cNvSpPr/>
            <p:nvPr/>
          </p:nvSpPr>
          <p:spPr>
            <a:xfrm>
              <a:off x="3461944" y="3838584"/>
              <a:ext cx="2396893" cy="224023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06ABE51-7FEA-25C4-6027-8840FA108DAD}"/>
              </a:ext>
            </a:extLst>
          </p:cNvPr>
          <p:cNvGrpSpPr/>
          <p:nvPr/>
        </p:nvGrpSpPr>
        <p:grpSpPr>
          <a:xfrm>
            <a:off x="6357722" y="2076365"/>
            <a:ext cx="2396893" cy="3208704"/>
            <a:chOff x="6357722" y="2076365"/>
            <a:chExt cx="2396893" cy="3208704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9ED4220-D34F-1907-4BF4-0100C96D7483}"/>
                </a:ext>
              </a:extLst>
            </p:cNvPr>
            <p:cNvGrpSpPr/>
            <p:nvPr/>
          </p:nvGrpSpPr>
          <p:grpSpPr>
            <a:xfrm>
              <a:off x="6400626" y="2190391"/>
              <a:ext cx="2210149" cy="2965340"/>
              <a:chOff x="6240011" y="2146228"/>
              <a:chExt cx="2210149" cy="2965340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1B505DB-DE50-7EA9-D115-01AA3C92DA30}"/>
                  </a:ext>
                </a:extLst>
              </p:cNvPr>
              <p:cNvGrpSpPr/>
              <p:nvPr/>
            </p:nvGrpSpPr>
            <p:grpSpPr>
              <a:xfrm>
                <a:off x="7010400" y="3756169"/>
                <a:ext cx="685800" cy="533400"/>
                <a:chOff x="1524000" y="2133600"/>
                <a:chExt cx="685800" cy="533400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AC87501-6CCF-7E6F-29F3-86C2C946ABAD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946424-AA9B-66EB-FF75-D08878B92485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A21388-A490-E7FC-05BE-46B39152074C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Chord 91">
                  <a:extLst>
                    <a:ext uri="{FF2B5EF4-FFF2-40B4-BE49-F238E27FC236}">
                      <a16:creationId xmlns:a16="http://schemas.microsoft.com/office/drawing/2014/main" id="{B38151D2-B54F-2772-5FB8-6E9D38AF023D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33EC7E0-DF68-83FC-57CF-89796721C9E4}"/>
                  </a:ext>
                </a:extLst>
              </p:cNvPr>
              <p:cNvGrpSpPr/>
              <p:nvPr/>
            </p:nvGrpSpPr>
            <p:grpSpPr>
              <a:xfrm rot="16200000">
                <a:off x="7757719" y="3766307"/>
                <a:ext cx="685800" cy="533400"/>
                <a:chOff x="1524000" y="2133600"/>
                <a:chExt cx="685800" cy="53340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DAB6BEE-107F-A7DB-E23B-DF337D974E12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3A26DBDB-4B09-DBC9-7124-8D405BB24D1D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D83CFC3-E2DB-A29A-45B8-3CCF0226FE8F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Chord 96">
                  <a:extLst>
                    <a:ext uri="{FF2B5EF4-FFF2-40B4-BE49-F238E27FC236}">
                      <a16:creationId xmlns:a16="http://schemas.microsoft.com/office/drawing/2014/main" id="{89125E1A-9A52-DA0D-BD64-97BCB75F73A1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20A473C-7E64-A403-AA6A-3B8A7A3E08A0}"/>
                  </a:ext>
                </a:extLst>
              </p:cNvPr>
              <p:cNvGrpSpPr/>
              <p:nvPr/>
            </p:nvGrpSpPr>
            <p:grpSpPr>
              <a:xfrm rot="16200000">
                <a:off x="7757719" y="2984507"/>
                <a:ext cx="685800" cy="533400"/>
                <a:chOff x="1524000" y="2133600"/>
                <a:chExt cx="685800" cy="533400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D20C959-D7B2-24B8-C2E7-D628560EA0E4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900CF51C-A300-1B86-10C3-E7A4F568B954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0998BD82-60FF-C667-C907-0B6211AF951A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Chord 106">
                  <a:extLst>
                    <a:ext uri="{FF2B5EF4-FFF2-40B4-BE49-F238E27FC236}">
                      <a16:creationId xmlns:a16="http://schemas.microsoft.com/office/drawing/2014/main" id="{57A438B3-7E3A-40CA-63A8-366A1F56B56B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6AB482F-962C-B0C6-C7D9-90C30BAF7302}"/>
                  </a:ext>
                </a:extLst>
              </p:cNvPr>
              <p:cNvGrpSpPr/>
              <p:nvPr/>
            </p:nvGrpSpPr>
            <p:grpSpPr>
              <a:xfrm rot="10800000">
                <a:off x="7758423" y="2215867"/>
                <a:ext cx="685800" cy="533400"/>
                <a:chOff x="1524000" y="2133600"/>
                <a:chExt cx="685800" cy="533400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7C2B8681-C36A-E9FC-1906-158197232C8A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7A97A1C-1E88-6C66-2905-4B29465B492F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3EF46B7-48BC-E2C0-14B4-870015D70223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Chord 111">
                  <a:extLst>
                    <a:ext uri="{FF2B5EF4-FFF2-40B4-BE49-F238E27FC236}">
                      <a16:creationId xmlns:a16="http://schemas.microsoft.com/office/drawing/2014/main" id="{07F25E92-B0C2-B97D-DF87-C5CCC8A1F9D6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2BEF075A-F5AB-17FE-F798-3E58B43BEBD3}"/>
                  </a:ext>
                </a:extLst>
              </p:cNvPr>
              <p:cNvGrpSpPr/>
              <p:nvPr/>
            </p:nvGrpSpPr>
            <p:grpSpPr>
              <a:xfrm rot="5400000">
                <a:off x="7010400" y="2222428"/>
                <a:ext cx="685800" cy="533400"/>
                <a:chOff x="1524000" y="2133600"/>
                <a:chExt cx="685800" cy="533400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5353613B-13C4-9677-BB63-37F33FCC14F6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C30ABF8B-FB0A-AFB8-BCCB-622B154A0794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36662CE0-B966-567F-F0EF-127FD3C8E729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Chord 116">
                  <a:extLst>
                    <a:ext uri="{FF2B5EF4-FFF2-40B4-BE49-F238E27FC236}">
                      <a16:creationId xmlns:a16="http://schemas.microsoft.com/office/drawing/2014/main" id="{2FD9D7C3-34A1-6E20-ED3A-A2CBE8DF3107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EA091C4-86B2-98AC-29D4-9F5F4F8633D3}"/>
                  </a:ext>
                </a:extLst>
              </p:cNvPr>
              <p:cNvGrpSpPr/>
              <p:nvPr/>
            </p:nvGrpSpPr>
            <p:grpSpPr>
              <a:xfrm rot="10800000">
                <a:off x="7000087" y="3012617"/>
                <a:ext cx="685800" cy="533400"/>
                <a:chOff x="1524000" y="2133600"/>
                <a:chExt cx="685800" cy="533400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566CC61-BDED-34A3-B012-A0975AAE3DE9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BED57ACC-19D9-6383-A698-2BB2AD9B9A58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99266731-5922-BE6F-3288-97542D35AFDD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Chord 121">
                  <a:extLst>
                    <a:ext uri="{FF2B5EF4-FFF2-40B4-BE49-F238E27FC236}">
                      <a16:creationId xmlns:a16="http://schemas.microsoft.com/office/drawing/2014/main" id="{1C8CE2D1-448D-F88D-04E7-05E0A7AEBCA9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355353C-10C5-7079-240D-DBCF6CCE1E4E}"/>
                  </a:ext>
                </a:extLst>
              </p:cNvPr>
              <p:cNvGrpSpPr/>
              <p:nvPr/>
            </p:nvGrpSpPr>
            <p:grpSpPr>
              <a:xfrm rot="5400000">
                <a:off x="6214671" y="3020954"/>
                <a:ext cx="685800" cy="533400"/>
                <a:chOff x="1524000" y="2133600"/>
                <a:chExt cx="685800" cy="53340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B740944-5BBC-B7AC-177D-1518DC1DA231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D017D1F-5CCD-5A82-F57E-A88FF3ED51CE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282B0F5-7740-2BD2-FCE3-B5385D7AF7DC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Chord 126">
                  <a:extLst>
                    <a:ext uri="{FF2B5EF4-FFF2-40B4-BE49-F238E27FC236}">
                      <a16:creationId xmlns:a16="http://schemas.microsoft.com/office/drawing/2014/main" id="{D4E9CE0F-DA39-6BE1-ED3C-EDD12CCD1EA8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A84F6E-C93A-2DF7-E8A9-0B893714000E}"/>
                  </a:ext>
                </a:extLst>
              </p:cNvPr>
              <p:cNvGrpSpPr/>
              <p:nvPr/>
            </p:nvGrpSpPr>
            <p:grpSpPr>
              <a:xfrm>
                <a:off x="6240011" y="3759666"/>
                <a:ext cx="685800" cy="533400"/>
                <a:chOff x="1524000" y="2133600"/>
                <a:chExt cx="685800" cy="53340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F26BA6E-1FD9-4EB7-A543-453A603F437A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ADAC37A4-895C-B4D9-9906-AC89399D99F6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76FB94F2-C03A-DBD5-BDD9-4160FC9CAD61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Chord 131">
                  <a:extLst>
                    <a:ext uri="{FF2B5EF4-FFF2-40B4-BE49-F238E27FC236}">
                      <a16:creationId xmlns:a16="http://schemas.microsoft.com/office/drawing/2014/main" id="{906E63AD-47F9-26C0-4DDF-B0F1741C0D57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FBAE887-A508-8D37-5B5F-29678785FE4F}"/>
                  </a:ext>
                </a:extLst>
              </p:cNvPr>
              <p:cNvGrpSpPr/>
              <p:nvPr/>
            </p:nvGrpSpPr>
            <p:grpSpPr>
              <a:xfrm rot="16200000">
                <a:off x="6217288" y="2247903"/>
                <a:ext cx="685800" cy="533400"/>
                <a:chOff x="1524000" y="2133600"/>
                <a:chExt cx="685800" cy="533400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99D2C02E-6E9B-1816-2886-B61049E501FE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FC53018-8CDE-C713-D342-FF131616C87F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7B1AC648-4F8C-7382-791E-021A14FA7E27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Chord 136">
                  <a:extLst>
                    <a:ext uri="{FF2B5EF4-FFF2-40B4-BE49-F238E27FC236}">
                      <a16:creationId xmlns:a16="http://schemas.microsoft.com/office/drawing/2014/main" id="{9D8F9A9F-AA2E-F23F-E721-21C70CF23F72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B3E97546-C2D7-E5D9-EA46-B8113B9C12FB}"/>
                  </a:ext>
                </a:extLst>
              </p:cNvPr>
              <p:cNvGrpSpPr/>
              <p:nvPr/>
            </p:nvGrpSpPr>
            <p:grpSpPr>
              <a:xfrm rot="10800000">
                <a:off x="7764360" y="4525509"/>
                <a:ext cx="685800" cy="533400"/>
                <a:chOff x="1524000" y="2133600"/>
                <a:chExt cx="685800" cy="53340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336EAF3-49D4-9E24-0010-FAEA37132729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8FA2D7C-ACAF-6732-3FC9-71180D0BD18A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A45E08D-1616-B91C-0082-4EE84B818077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ord 141">
                  <a:extLst>
                    <a:ext uri="{FF2B5EF4-FFF2-40B4-BE49-F238E27FC236}">
                      <a16:creationId xmlns:a16="http://schemas.microsoft.com/office/drawing/2014/main" id="{A6EA4BA8-3239-46DB-E16E-BEE28BF21772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40C26C7-EA69-3382-E090-E3B88B4A565E}"/>
                  </a:ext>
                </a:extLst>
              </p:cNvPr>
              <p:cNvGrpSpPr/>
              <p:nvPr/>
            </p:nvGrpSpPr>
            <p:grpSpPr>
              <a:xfrm rot="10800000">
                <a:off x="6977895" y="4516780"/>
                <a:ext cx="685800" cy="533400"/>
                <a:chOff x="1524000" y="2133600"/>
                <a:chExt cx="685800" cy="533400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C761D5B5-43AF-D608-8BD2-076E9B79B73C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783A5154-1886-025A-B879-051F5A49D428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82DE5F4-F976-A161-7AC8-96EA5FD8AA48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Chord 146">
                  <a:extLst>
                    <a:ext uri="{FF2B5EF4-FFF2-40B4-BE49-F238E27FC236}">
                      <a16:creationId xmlns:a16="http://schemas.microsoft.com/office/drawing/2014/main" id="{9652CB21-2109-B008-0074-79F7F5B613DC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F7894B8-88A8-01F3-F081-9FA3464DCF89}"/>
                  </a:ext>
                </a:extLst>
              </p:cNvPr>
              <p:cNvGrpSpPr/>
              <p:nvPr/>
            </p:nvGrpSpPr>
            <p:grpSpPr>
              <a:xfrm rot="5400000">
                <a:off x="6232847" y="4501968"/>
                <a:ext cx="685800" cy="533400"/>
                <a:chOff x="1524000" y="2133600"/>
                <a:chExt cx="685800" cy="533400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40D22C73-D0E2-F5AE-A639-226B0945820F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106570AD-A82F-D24D-41E8-85583151EA14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1040960E-8442-5E4C-F998-03342F630663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Chord 151">
                  <a:extLst>
                    <a:ext uri="{FF2B5EF4-FFF2-40B4-BE49-F238E27FC236}">
                      <a16:creationId xmlns:a16="http://schemas.microsoft.com/office/drawing/2014/main" id="{84262A9F-61A9-6724-71D1-70FDAAB4B4B3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1704CD5-37F7-0B58-8107-BF9857355F5E}"/>
                </a:ext>
              </a:extLst>
            </p:cNvPr>
            <p:cNvSpPr/>
            <p:nvPr/>
          </p:nvSpPr>
          <p:spPr>
            <a:xfrm>
              <a:off x="6357722" y="2076365"/>
              <a:ext cx="2396893" cy="320870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22AEAC2E-9D6A-4556-927F-DB4283225337}"/>
              </a:ext>
            </a:extLst>
          </p:cNvPr>
          <p:cNvSpPr txBox="1"/>
          <p:nvPr/>
        </p:nvSpPr>
        <p:spPr>
          <a:xfrm>
            <a:off x="590445" y="20478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A5B4AC7-9637-72C4-AADE-5D372985206A}"/>
              </a:ext>
            </a:extLst>
          </p:cNvPr>
          <p:cNvSpPr txBox="1"/>
          <p:nvPr/>
        </p:nvSpPr>
        <p:spPr>
          <a:xfrm>
            <a:off x="596237" y="386591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8C31BF8-D17A-DA22-D48A-3D800366C967}"/>
              </a:ext>
            </a:extLst>
          </p:cNvPr>
          <p:cNvSpPr txBox="1"/>
          <p:nvPr/>
        </p:nvSpPr>
        <p:spPr>
          <a:xfrm>
            <a:off x="4039620" y="150359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42F5148-106A-6084-ECFB-CFD1FDE8C469}"/>
              </a:ext>
            </a:extLst>
          </p:cNvPr>
          <p:cNvSpPr txBox="1"/>
          <p:nvPr/>
        </p:nvSpPr>
        <p:spPr>
          <a:xfrm>
            <a:off x="3401974" y="345803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0A7692A-5F13-3A73-7C82-2A02E8D16D13}"/>
              </a:ext>
            </a:extLst>
          </p:cNvPr>
          <p:cNvSpPr txBox="1"/>
          <p:nvPr/>
        </p:nvSpPr>
        <p:spPr>
          <a:xfrm>
            <a:off x="6311684" y="170566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36732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7B3D-A144-0F63-0003-66215984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Deadlock is not Will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0260-AA86-EE99-08FF-72D659EB2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2250"/>
            <a:ext cx="5142366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Deadlock may or may not occur during any specific execution</a:t>
            </a:r>
          </a:p>
          <a:p>
            <a:r>
              <a:rPr lang="en-US" sz="2000" dirty="0"/>
              <a:t>Usually results from a race, so depends on timing</a:t>
            </a:r>
          </a:p>
          <a:p>
            <a:r>
              <a:rPr lang="en-US" sz="2000" dirty="0"/>
              <a:t>Just like race conditions, thorough testing is not guarantee of finding deadlock</a:t>
            </a:r>
          </a:p>
          <a:p>
            <a:r>
              <a:rPr lang="en-US" sz="2000" dirty="0"/>
              <a:t>Developer must reason about the system and convince themselves the system is deadlock-free</a:t>
            </a:r>
          </a:p>
          <a:p>
            <a:r>
              <a:rPr lang="en-US" sz="2000" dirty="0"/>
              <a:t>E.g. Philosophers don’t always deadlock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Exercise: Give an execution for Dining Philosophers that doesn’t deadlock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68DA-1769-813E-30B9-98737C06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C8D3-CBB0-204B-65AA-1073C6B8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AE4AA5-97BA-9B99-4360-D6CB9ED156B8}"/>
              </a:ext>
            </a:extLst>
          </p:cNvPr>
          <p:cNvGrpSpPr/>
          <p:nvPr/>
        </p:nvGrpSpPr>
        <p:grpSpPr>
          <a:xfrm>
            <a:off x="5603063" y="1321178"/>
            <a:ext cx="3070385" cy="3070385"/>
            <a:chOff x="5655578" y="1420656"/>
            <a:chExt cx="3070385" cy="307038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7C68B31-8529-CBE9-3750-3846AB865ED8}"/>
                </a:ext>
              </a:extLst>
            </p:cNvPr>
            <p:cNvSpPr/>
            <p:nvPr/>
          </p:nvSpPr>
          <p:spPr>
            <a:xfrm>
              <a:off x="5655578" y="1420656"/>
              <a:ext cx="3070385" cy="3070385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5BB7459-AB46-46EF-15C6-DDB79C9213F3}"/>
                </a:ext>
              </a:extLst>
            </p:cNvPr>
            <p:cNvGrpSpPr/>
            <p:nvPr/>
          </p:nvGrpSpPr>
          <p:grpSpPr>
            <a:xfrm>
              <a:off x="6680432" y="1507222"/>
              <a:ext cx="990600" cy="457200"/>
              <a:chOff x="1600200" y="2252444"/>
              <a:chExt cx="990600" cy="45720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93E0793-0B0D-F9B0-F70E-26731E77574A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CE1736D-9F82-F2C1-1B79-204DA9BDC47A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03FC68D-1959-9401-043A-055E57D186F3}"/>
                </a:ext>
              </a:extLst>
            </p:cNvPr>
            <p:cNvGrpSpPr/>
            <p:nvPr/>
          </p:nvGrpSpPr>
          <p:grpSpPr>
            <a:xfrm rot="3350722">
              <a:off x="7747781" y="2138544"/>
              <a:ext cx="990600" cy="457200"/>
              <a:chOff x="1600200" y="2252444"/>
              <a:chExt cx="990600" cy="457200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B3926D2-BF6B-A6AC-E869-9D8BEA3122AB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60D45-FBC7-44EC-E445-81E7687B2EF9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78110DC-8DCF-E9A8-1C34-0A2FC03A6BBE}"/>
                </a:ext>
              </a:extLst>
            </p:cNvPr>
            <p:cNvGrpSpPr/>
            <p:nvPr/>
          </p:nvGrpSpPr>
          <p:grpSpPr>
            <a:xfrm rot="7269670">
              <a:off x="7767239" y="3310979"/>
              <a:ext cx="990600" cy="457200"/>
              <a:chOff x="1600200" y="2252444"/>
              <a:chExt cx="990600" cy="457200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F6BA3D76-6252-AA9B-02CA-095AFA96A3B0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B5EF975-C63B-5646-69A3-559D7E926A92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F0F63E-241F-3568-CC9E-DA9B04393033}"/>
                </a:ext>
              </a:extLst>
            </p:cNvPr>
            <p:cNvGrpSpPr/>
            <p:nvPr/>
          </p:nvGrpSpPr>
          <p:grpSpPr>
            <a:xfrm rot="10800000">
              <a:off x="6705600" y="3962400"/>
              <a:ext cx="990600" cy="457200"/>
              <a:chOff x="1600200" y="2252444"/>
              <a:chExt cx="990600" cy="457200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59F1C9D-2830-AD93-23C2-13366B0795C9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D89C818-1874-66C7-B935-4C5515756D75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B56D044-977F-0406-EF54-5D5F2F2EDDD2}"/>
                </a:ext>
              </a:extLst>
            </p:cNvPr>
            <p:cNvGrpSpPr/>
            <p:nvPr/>
          </p:nvGrpSpPr>
          <p:grpSpPr>
            <a:xfrm rot="18044367">
              <a:off x="5633946" y="2148162"/>
              <a:ext cx="990600" cy="457200"/>
              <a:chOff x="1600200" y="2252444"/>
              <a:chExt cx="990600" cy="45720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204C683-E157-770E-4E92-D01B93A153DF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159A96A-178F-06E4-0E62-03D614929C8B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6824361-0742-BC51-F4E9-D675CEC62456}"/>
                </a:ext>
              </a:extLst>
            </p:cNvPr>
            <p:cNvGrpSpPr/>
            <p:nvPr/>
          </p:nvGrpSpPr>
          <p:grpSpPr>
            <a:xfrm rot="14052172">
              <a:off x="5665501" y="3320478"/>
              <a:ext cx="990600" cy="457200"/>
              <a:chOff x="1600200" y="2252444"/>
              <a:chExt cx="990600" cy="4572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E19390D-AA06-CD7F-5B62-D08E55F6077C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54B379E-EA98-0214-CD3F-DA25C5C7DF67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675F38F-F80F-C25F-5254-56FDA69BEDC8}"/>
                </a:ext>
              </a:extLst>
            </p:cNvPr>
            <p:cNvGrpSpPr/>
            <p:nvPr/>
          </p:nvGrpSpPr>
          <p:grpSpPr>
            <a:xfrm rot="7506560">
              <a:off x="7417151" y="1853337"/>
              <a:ext cx="685800" cy="203994"/>
              <a:chOff x="4648200" y="2774156"/>
              <a:chExt cx="685800" cy="203994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492B7C3-CE30-D4BE-E39A-8D1E9572A093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1808C49-E70E-7BB0-77C5-59A29384F9BD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53814BF-92C9-8FB3-0FAC-8E1E3B95767D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CC75095-01DB-D665-AA48-820065C0FF9C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C463C1A-A052-5F2F-3BA2-C251058430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3AD069B-7395-6C29-FC5A-21383199CE25}"/>
                </a:ext>
              </a:extLst>
            </p:cNvPr>
            <p:cNvGrpSpPr/>
            <p:nvPr/>
          </p:nvGrpSpPr>
          <p:grpSpPr>
            <a:xfrm>
              <a:off x="5708440" y="2875515"/>
              <a:ext cx="685800" cy="203994"/>
              <a:chOff x="4648200" y="2774156"/>
              <a:chExt cx="685800" cy="203994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6A23103-A44A-C63F-0F88-DA1A53FEEB69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A2F0444-A1BC-116F-DEA6-E608D37575F7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826D3B3-1531-8A63-0F0A-E835491D339C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534941A-D419-083D-829F-ABB3D4EF3A66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AB71893-202A-3FD2-9B09-08342B1A8C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ED4712-77FD-314D-9006-E02538509F6E}"/>
                </a:ext>
              </a:extLst>
            </p:cNvPr>
            <p:cNvGrpSpPr/>
            <p:nvPr/>
          </p:nvGrpSpPr>
          <p:grpSpPr>
            <a:xfrm rot="10800000">
              <a:off x="7955613" y="2861627"/>
              <a:ext cx="685800" cy="203994"/>
              <a:chOff x="4648200" y="2774156"/>
              <a:chExt cx="685800" cy="20399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C5BAB59-FCCD-E762-DBAA-8F2214E2C948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0ECA98F-095F-E8CF-3763-41E5DEED3417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F5E4FFC-3C1F-9148-C94C-53AF7EBCCFA3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EBE4EC9-E70F-966B-0C53-F22FA0E2CCEE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8E6CA3C-5A98-7C09-C944-865D40D12E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6029216-5875-AD3E-F69F-67A04DA3B968}"/>
                </a:ext>
              </a:extLst>
            </p:cNvPr>
            <p:cNvGrpSpPr/>
            <p:nvPr/>
          </p:nvGrpSpPr>
          <p:grpSpPr>
            <a:xfrm rot="18218652">
              <a:off x="6267384" y="3838589"/>
              <a:ext cx="685800" cy="203994"/>
              <a:chOff x="4648200" y="2774156"/>
              <a:chExt cx="685800" cy="203994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5808C88-D08E-5930-1541-97B64B07A98C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D8F7442-B6E8-6C11-0C1B-BF7DB74B72C9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CC03522-83F3-22D6-4DA1-F2F612F5F240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0A734A6-E16B-39DF-41CE-4C4FCDA431CE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0C7EA01-4386-2DFD-1588-FD049C5717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B27E519-C3E1-1146-91DE-27B3C250CD1F}"/>
                </a:ext>
              </a:extLst>
            </p:cNvPr>
            <p:cNvGrpSpPr/>
            <p:nvPr/>
          </p:nvGrpSpPr>
          <p:grpSpPr>
            <a:xfrm rot="14013185">
              <a:off x="7400879" y="3840913"/>
              <a:ext cx="685800" cy="203994"/>
              <a:chOff x="4648200" y="2774156"/>
              <a:chExt cx="685800" cy="20399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319CFA1-D2BB-57A4-0D88-3B6817BC8245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771B937-5E2B-B027-5A6F-6E04753E53E9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013CAC0-5BD0-EB52-E837-8DFA30619463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F2AE726-D54F-3F35-B17C-33AFD1073181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1597881-32D0-F240-FB2E-195025B56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A3AB39E-00CB-EDE7-D03C-5808F660641F}"/>
                </a:ext>
              </a:extLst>
            </p:cNvPr>
            <p:cNvGrpSpPr/>
            <p:nvPr/>
          </p:nvGrpSpPr>
          <p:grpSpPr>
            <a:xfrm rot="3520053">
              <a:off x="6267489" y="1870038"/>
              <a:ext cx="685800" cy="203994"/>
              <a:chOff x="4648200" y="2774156"/>
              <a:chExt cx="685800" cy="20399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AB09088-F227-4674-3301-4D683F25A4C7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2691D3B-A9CC-9DFF-32D6-3B06868DC5F9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2A5F5F7-AC90-8363-7FBB-E9A2CC1AC023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61DBD72-CC3A-AAA0-DDC9-0C53339778AA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6FAB078-F891-5453-C9CD-4E05104A6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18" name="Content Placeholder 69" descr="Plate of spaghetti sprinkled with cheese">
            <a:extLst>
              <a:ext uri="{FF2B5EF4-FFF2-40B4-BE49-F238E27FC236}">
                <a16:creationId xmlns:a16="http://schemas.microsoft.com/office/drawing/2014/main" id="{F16149C2-5082-399D-6882-2D9B3665C2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21562" b="4780"/>
          <a:stretch/>
        </p:blipFill>
        <p:spPr>
          <a:xfrm>
            <a:off x="6389020" y="2523915"/>
            <a:ext cx="1474876" cy="729407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FE1EB6-0228-8293-1EB1-08F5F070FCE1}"/>
              </a:ext>
            </a:extLst>
          </p:cNvPr>
          <p:cNvGrpSpPr/>
          <p:nvPr/>
        </p:nvGrpSpPr>
        <p:grpSpPr>
          <a:xfrm>
            <a:off x="5877152" y="4537259"/>
            <a:ext cx="2542464" cy="1600306"/>
            <a:chOff x="5943600" y="4493793"/>
            <a:chExt cx="2542464" cy="160030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9040BE-6EA2-58ED-2DDD-82DDFCA92E8B}"/>
                </a:ext>
              </a:extLst>
            </p:cNvPr>
            <p:cNvGrpSpPr/>
            <p:nvPr/>
          </p:nvGrpSpPr>
          <p:grpSpPr>
            <a:xfrm>
              <a:off x="6069087" y="4620412"/>
              <a:ext cx="685800" cy="533400"/>
              <a:chOff x="1524000" y="2133600"/>
              <a:chExt cx="685800" cy="53340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A6BEB51-CF04-BF3E-91C8-27A12202B72E}"/>
                  </a:ext>
                </a:extLst>
              </p:cNvPr>
              <p:cNvSpPr/>
              <p:nvPr/>
            </p:nvSpPr>
            <p:spPr>
              <a:xfrm>
                <a:off x="16002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D7471C9-8F67-AAA9-02F1-106A2FC94A15}"/>
                  </a:ext>
                </a:extLst>
              </p:cNvPr>
              <p:cNvSpPr/>
              <p:nvPr/>
            </p:nvSpPr>
            <p:spPr>
              <a:xfrm>
                <a:off x="19050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F747B91-6687-9A88-E4B5-431055B7547F}"/>
                  </a:ext>
                </a:extLst>
              </p:cNvPr>
              <p:cNvSpPr/>
              <p:nvPr/>
            </p:nvSpPr>
            <p:spPr>
              <a:xfrm>
                <a:off x="1524000" y="2209800"/>
                <a:ext cx="685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Chord 140">
                <a:extLst>
                  <a:ext uri="{FF2B5EF4-FFF2-40B4-BE49-F238E27FC236}">
                    <a16:creationId xmlns:a16="http://schemas.microsoft.com/office/drawing/2014/main" id="{382BBC5E-E10F-478D-F65B-72A5EB4B5D63}"/>
                  </a:ext>
                </a:extLst>
              </p:cNvPr>
              <p:cNvSpPr/>
              <p:nvPr/>
            </p:nvSpPr>
            <p:spPr>
              <a:xfrm rot="10800000">
                <a:off x="1945897" y="2247903"/>
                <a:ext cx="228598" cy="304798"/>
              </a:xfrm>
              <a:prstGeom prst="chord">
                <a:avLst>
                  <a:gd name="adj1" fmla="val 5319167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653B86B-FABA-140D-4BC4-D77CF549DC1B}"/>
                </a:ext>
              </a:extLst>
            </p:cNvPr>
            <p:cNvGrpSpPr/>
            <p:nvPr/>
          </p:nvGrpSpPr>
          <p:grpSpPr>
            <a:xfrm rot="5400000">
              <a:off x="7583201" y="4635473"/>
              <a:ext cx="685800" cy="533400"/>
              <a:chOff x="1524000" y="2133600"/>
              <a:chExt cx="685800" cy="5334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33768D1-F93C-46CF-B12C-3DC9489970A6}"/>
                  </a:ext>
                </a:extLst>
              </p:cNvPr>
              <p:cNvSpPr/>
              <p:nvPr/>
            </p:nvSpPr>
            <p:spPr>
              <a:xfrm>
                <a:off x="16002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8D7A618-3CC2-FDAB-9F07-11A5D72B3C73}"/>
                  </a:ext>
                </a:extLst>
              </p:cNvPr>
              <p:cNvSpPr/>
              <p:nvPr/>
            </p:nvSpPr>
            <p:spPr>
              <a:xfrm>
                <a:off x="19050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90FF32A-6677-58AF-8FE3-8BE335CD7FEC}"/>
                  </a:ext>
                </a:extLst>
              </p:cNvPr>
              <p:cNvSpPr/>
              <p:nvPr/>
            </p:nvSpPr>
            <p:spPr>
              <a:xfrm>
                <a:off x="1524000" y="2209800"/>
                <a:ext cx="685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Chord 136">
                <a:extLst>
                  <a:ext uri="{FF2B5EF4-FFF2-40B4-BE49-F238E27FC236}">
                    <a16:creationId xmlns:a16="http://schemas.microsoft.com/office/drawing/2014/main" id="{098E310F-B7B1-124A-E048-8F8D4EE77DE1}"/>
                  </a:ext>
                </a:extLst>
              </p:cNvPr>
              <p:cNvSpPr/>
              <p:nvPr/>
            </p:nvSpPr>
            <p:spPr>
              <a:xfrm rot="10800000">
                <a:off x="1945897" y="2247903"/>
                <a:ext cx="228598" cy="304798"/>
              </a:xfrm>
              <a:prstGeom prst="chord">
                <a:avLst>
                  <a:gd name="adj1" fmla="val 5319167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9A35760-53BA-89EF-45B2-F9314D4A0540}"/>
                </a:ext>
              </a:extLst>
            </p:cNvPr>
            <p:cNvGrpSpPr/>
            <p:nvPr/>
          </p:nvGrpSpPr>
          <p:grpSpPr>
            <a:xfrm rot="10800000">
              <a:off x="7583201" y="5397473"/>
              <a:ext cx="685800" cy="533400"/>
              <a:chOff x="1524000" y="2133600"/>
              <a:chExt cx="685800" cy="53340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9CA262A-91C5-6300-5338-F12E6E596928}"/>
                  </a:ext>
                </a:extLst>
              </p:cNvPr>
              <p:cNvSpPr/>
              <p:nvPr/>
            </p:nvSpPr>
            <p:spPr>
              <a:xfrm>
                <a:off x="16002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96AE7A50-4D44-576C-62FB-BA8E781F1759}"/>
                  </a:ext>
                </a:extLst>
              </p:cNvPr>
              <p:cNvSpPr/>
              <p:nvPr/>
            </p:nvSpPr>
            <p:spPr>
              <a:xfrm>
                <a:off x="19050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1F75E92-7370-DB27-DDBF-CA33E62B5DEA}"/>
                  </a:ext>
                </a:extLst>
              </p:cNvPr>
              <p:cNvSpPr/>
              <p:nvPr/>
            </p:nvSpPr>
            <p:spPr>
              <a:xfrm>
                <a:off x="1524000" y="2209800"/>
                <a:ext cx="685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Chord 132">
                <a:extLst>
                  <a:ext uri="{FF2B5EF4-FFF2-40B4-BE49-F238E27FC236}">
                    <a16:creationId xmlns:a16="http://schemas.microsoft.com/office/drawing/2014/main" id="{E363EC44-A07F-EFF0-8FF2-B15D88A77357}"/>
                  </a:ext>
                </a:extLst>
              </p:cNvPr>
              <p:cNvSpPr/>
              <p:nvPr/>
            </p:nvSpPr>
            <p:spPr>
              <a:xfrm rot="10800000">
                <a:off x="1945897" y="2247903"/>
                <a:ext cx="228598" cy="304798"/>
              </a:xfrm>
              <a:prstGeom prst="chord">
                <a:avLst>
                  <a:gd name="adj1" fmla="val 5319167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BF78F7C-58CF-8DCD-6EC4-4AD37E9A82B8}"/>
                </a:ext>
              </a:extLst>
            </p:cNvPr>
            <p:cNvGrpSpPr/>
            <p:nvPr/>
          </p:nvGrpSpPr>
          <p:grpSpPr>
            <a:xfrm rot="16200000">
              <a:off x="6800754" y="5377426"/>
              <a:ext cx="685800" cy="533400"/>
              <a:chOff x="1524000" y="2133600"/>
              <a:chExt cx="685800" cy="5334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C749EF4-283D-A3E2-28E0-707BF622FB48}"/>
                  </a:ext>
                </a:extLst>
              </p:cNvPr>
              <p:cNvSpPr/>
              <p:nvPr/>
            </p:nvSpPr>
            <p:spPr>
              <a:xfrm>
                <a:off x="16002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CB45928B-D190-C0AE-1245-13EECA5BAC86}"/>
                  </a:ext>
                </a:extLst>
              </p:cNvPr>
              <p:cNvSpPr/>
              <p:nvPr/>
            </p:nvSpPr>
            <p:spPr>
              <a:xfrm>
                <a:off x="19050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F1E56AC-4AC0-FDE7-2482-E568B7A3CFDD}"/>
                  </a:ext>
                </a:extLst>
              </p:cNvPr>
              <p:cNvSpPr/>
              <p:nvPr/>
            </p:nvSpPr>
            <p:spPr>
              <a:xfrm>
                <a:off x="1524000" y="2209800"/>
                <a:ext cx="685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Chord 128">
                <a:extLst>
                  <a:ext uri="{FF2B5EF4-FFF2-40B4-BE49-F238E27FC236}">
                    <a16:creationId xmlns:a16="http://schemas.microsoft.com/office/drawing/2014/main" id="{A1E95BC9-D292-D4D3-735D-FA82F33CECFA}"/>
                  </a:ext>
                </a:extLst>
              </p:cNvPr>
              <p:cNvSpPr/>
              <p:nvPr/>
            </p:nvSpPr>
            <p:spPr>
              <a:xfrm rot="10800000">
                <a:off x="1945897" y="2247903"/>
                <a:ext cx="228598" cy="304798"/>
              </a:xfrm>
              <a:prstGeom prst="chord">
                <a:avLst>
                  <a:gd name="adj1" fmla="val 5319167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0928DA5-DAE8-8753-BFEA-E977CE786167}"/>
                </a:ext>
              </a:extLst>
            </p:cNvPr>
            <p:cNvSpPr/>
            <p:nvPr/>
          </p:nvSpPr>
          <p:spPr>
            <a:xfrm>
              <a:off x="5943600" y="4493793"/>
              <a:ext cx="2542464" cy="160030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666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97C4-D6F6-D956-D530-AE059F99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965E-4B4C-CA0F-0E9F-C8046339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Related concept, will only introduce here:</a:t>
            </a:r>
          </a:p>
          <a:p>
            <a:r>
              <a:rPr lang="en-US" sz="2600" dirty="0"/>
              <a:t>Starvation – Individual processes may be “unlucky” and unable to progress</a:t>
            </a:r>
          </a:p>
          <a:p>
            <a:r>
              <a:rPr lang="en-US" sz="2600" dirty="0"/>
              <a:t>Example: Threads race and 1 never gets to lock(a)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mutex a, b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Thread 1</a:t>
            </a:r>
            <a:r>
              <a:rPr lang="en-US" sz="2200" dirty="0"/>
              <a:t>		</a:t>
            </a:r>
            <a:r>
              <a:rPr lang="en-US" sz="2200" dirty="0">
                <a:solidFill>
                  <a:srgbClr val="003DA5"/>
                </a:solidFill>
              </a:rPr>
              <a:t>Thread 2</a:t>
            </a:r>
            <a:r>
              <a:rPr lang="en-US" sz="2200" dirty="0"/>
              <a:t>		</a:t>
            </a:r>
            <a:r>
              <a:rPr lang="en-US" sz="2200" dirty="0">
                <a:solidFill>
                  <a:srgbClr val="7030A0"/>
                </a:solidFill>
              </a:rPr>
              <a:t>Thread 3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>
                <a:solidFill>
                  <a:srgbClr val="FF0000"/>
                </a:solidFill>
              </a:rPr>
              <a:t>lock(a)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003DA5"/>
                </a:solidFill>
              </a:rPr>
              <a:t>lock(a)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7030A0"/>
                </a:solidFill>
              </a:rPr>
              <a:t>lock(a)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>
                <a:solidFill>
                  <a:srgbClr val="FF0000"/>
                </a:solidFill>
              </a:rPr>
              <a:t>lock(b)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003DA5"/>
                </a:solidFill>
              </a:rPr>
              <a:t>lock(b)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7030A0"/>
                </a:solidFill>
              </a:rPr>
              <a:t>lock(b)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>
                <a:solidFill>
                  <a:srgbClr val="FF0000"/>
                </a:solidFill>
              </a:rPr>
              <a:t>//process data</a:t>
            </a:r>
            <a:r>
              <a:rPr lang="en-US" sz="2200" dirty="0"/>
              <a:t>	   </a:t>
            </a:r>
            <a:r>
              <a:rPr lang="en-US" sz="2200" dirty="0">
                <a:solidFill>
                  <a:srgbClr val="003DA5"/>
                </a:solidFill>
              </a:rPr>
              <a:t>//process data</a:t>
            </a:r>
            <a:r>
              <a:rPr lang="en-US" sz="2200" dirty="0"/>
              <a:t>	   </a:t>
            </a:r>
            <a:r>
              <a:rPr lang="en-US" sz="2200" dirty="0">
                <a:solidFill>
                  <a:srgbClr val="7030A0"/>
                </a:solidFill>
              </a:rPr>
              <a:t>//process data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>
                <a:solidFill>
                  <a:srgbClr val="FF0000"/>
                </a:solidFill>
              </a:rPr>
              <a:t>unlock(b)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003DA5"/>
                </a:solidFill>
              </a:rPr>
              <a:t>unlock(b)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7030A0"/>
                </a:solidFill>
              </a:rPr>
              <a:t>unlock(b)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>
                <a:solidFill>
                  <a:srgbClr val="FF0000"/>
                </a:solidFill>
              </a:rPr>
              <a:t>unlock(a)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003DA5"/>
                </a:solidFill>
              </a:rPr>
              <a:t>unlock(a)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7030A0"/>
                </a:solidFill>
              </a:rPr>
              <a:t>unlock(a)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825E1-8D1D-5F06-AD67-6FC6EC6D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81694-8A9A-5E70-2933-803EFB9D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97C4-D6F6-D956-D530-AE059F99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965E-4B4C-CA0F-0E9F-C8046339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53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Related concept, will only introduce here:</a:t>
            </a:r>
          </a:p>
          <a:p>
            <a:r>
              <a:rPr lang="en-US" sz="2400" dirty="0" err="1"/>
              <a:t>Livelock</a:t>
            </a:r>
            <a:r>
              <a:rPr lang="en-US" sz="2400" dirty="0"/>
              <a:t> – Threads aren’t blocked/waiting but also never make progress</a:t>
            </a:r>
          </a:p>
          <a:p>
            <a:r>
              <a:rPr lang="en-US" sz="2400" dirty="0"/>
              <a:t>Example: Suppose we have “polite threads” that release their first lock if not able to acquire the second lock.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/>
              <a:t>Thread 1: Lock a</a:t>
            </a:r>
            <a:br>
              <a:rPr lang="en-US" sz="2400" dirty="0"/>
            </a:br>
            <a:r>
              <a:rPr lang="en-US" sz="2400" dirty="0"/>
              <a:t>	Thread 2: Lock b</a:t>
            </a:r>
            <a:br>
              <a:rPr lang="en-US" sz="2400" dirty="0"/>
            </a:br>
            <a:r>
              <a:rPr lang="en-US" sz="2400" dirty="0"/>
              <a:t>	Thread 1: Try to lock b and fail</a:t>
            </a:r>
          </a:p>
          <a:p>
            <a:pPr marL="0" indent="0">
              <a:buNone/>
            </a:pPr>
            <a:r>
              <a:rPr lang="en-US" sz="2400" dirty="0"/>
              <a:t>	Thread 2: Try to lock a and fail</a:t>
            </a:r>
          </a:p>
          <a:p>
            <a:pPr marL="0" indent="0">
              <a:buNone/>
            </a:pPr>
            <a:r>
              <a:rPr lang="en-US" sz="2400" dirty="0"/>
              <a:t>	Thread 1: Release a</a:t>
            </a:r>
          </a:p>
          <a:p>
            <a:pPr marL="0" indent="0">
              <a:buNone/>
            </a:pPr>
            <a:r>
              <a:rPr lang="en-US" sz="2400" dirty="0"/>
              <a:t>	Thread 2: Release b</a:t>
            </a:r>
            <a:br>
              <a:rPr lang="en-US" sz="2400" dirty="0"/>
            </a:br>
            <a:r>
              <a:rPr lang="en-US" sz="2400" dirty="0"/>
              <a:t>	Repeat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825E1-8D1D-5F06-AD67-6FC6EC6D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81694-8A9A-5E70-2933-803EFB9D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7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E53D-BBA4-3864-CE27-1AD98835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D55D-B5B0-8D4C-4F69-C67153AA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Deadlock scenarios are usually analyzed with a </a:t>
            </a:r>
            <a:r>
              <a:rPr lang="en-US" sz="2400" i="1" dirty="0"/>
              <a:t>directed graph</a:t>
            </a:r>
            <a:r>
              <a:rPr lang="en-US" sz="2400" dirty="0"/>
              <a:t> called a </a:t>
            </a:r>
            <a:r>
              <a:rPr lang="en-US" sz="2400" i="1" dirty="0"/>
              <a:t>resource allocation graph: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Recall: A directed graph G = (V,E) is a set of vertices V and directed edges E, such that an edge </a:t>
            </a:r>
            <a:r>
              <a:rPr lang="en-US" sz="2400" dirty="0" err="1"/>
              <a:t>a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 err="1"/>
              <a:t>b</a:t>
            </a:r>
            <a:r>
              <a:rPr lang="en-US" sz="2400" dirty="0"/>
              <a:t> does not imply an edge </a:t>
            </a:r>
            <a:r>
              <a:rPr lang="en-US" sz="2400" dirty="0" err="1"/>
              <a:t>b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 err="1"/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V = {1, 2, 3, 4, 5, 6}</a:t>
            </a:r>
          </a:p>
          <a:p>
            <a:pPr marL="0" indent="0">
              <a:buNone/>
            </a:pPr>
            <a:r>
              <a:rPr lang="en-US" sz="2400" dirty="0"/>
              <a:t>E = {1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2, 2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3, 3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4, </a:t>
            </a:r>
            <a:br>
              <a:rPr lang="en-US" sz="2400" dirty="0"/>
            </a:br>
            <a:r>
              <a:rPr lang="en-US" sz="2400" dirty="0"/>
              <a:t>        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5, 5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6, 6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1}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52B4F-D0AC-0C01-A47C-58404624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E8D0F-8805-8498-7979-C75A55DC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2DF12-46DA-1A4D-6D91-A40E23B11A05}"/>
              </a:ext>
            </a:extLst>
          </p:cNvPr>
          <p:cNvGrpSpPr/>
          <p:nvPr/>
        </p:nvGrpSpPr>
        <p:grpSpPr>
          <a:xfrm>
            <a:off x="6172200" y="3810000"/>
            <a:ext cx="2023953" cy="2279554"/>
            <a:chOff x="5645780" y="4410471"/>
            <a:chExt cx="2023953" cy="227955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657B20B-B812-566A-3942-8616E69D65E9}"/>
                </a:ext>
              </a:extLst>
            </p:cNvPr>
            <p:cNvSpPr/>
            <p:nvPr/>
          </p:nvSpPr>
          <p:spPr>
            <a:xfrm>
              <a:off x="6466617" y="4410471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3A26FA-9373-CB50-3ED6-EEEE6318F9E2}"/>
                </a:ext>
              </a:extLst>
            </p:cNvPr>
            <p:cNvSpPr/>
            <p:nvPr/>
          </p:nvSpPr>
          <p:spPr>
            <a:xfrm>
              <a:off x="7300484" y="4907558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AC35FC-C62C-443E-91EF-071B59706EDA}"/>
                </a:ext>
              </a:extLst>
            </p:cNvPr>
            <p:cNvSpPr/>
            <p:nvPr/>
          </p:nvSpPr>
          <p:spPr>
            <a:xfrm>
              <a:off x="7311877" y="5825337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160D1E-D2D0-A56A-3EAE-63EDE200A081}"/>
                </a:ext>
              </a:extLst>
            </p:cNvPr>
            <p:cNvSpPr/>
            <p:nvPr/>
          </p:nvSpPr>
          <p:spPr>
            <a:xfrm>
              <a:off x="6479203" y="6332169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ACAF90-2CFF-C05E-B30A-D1BE73EEAC9D}"/>
                </a:ext>
              </a:extLst>
            </p:cNvPr>
            <p:cNvSpPr/>
            <p:nvPr/>
          </p:nvSpPr>
          <p:spPr>
            <a:xfrm>
              <a:off x="5645780" y="4909086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C43EB4-B2DE-FF58-CFDD-ECDA4935BB97}"/>
                </a:ext>
              </a:extLst>
            </p:cNvPr>
            <p:cNvSpPr/>
            <p:nvPr/>
          </p:nvSpPr>
          <p:spPr>
            <a:xfrm>
              <a:off x="5669196" y="5875921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974664-C691-95F5-B546-7F1C3C5C75E9}"/>
                </a:ext>
              </a:extLst>
            </p:cNvPr>
            <p:cNvCxnSpPr>
              <a:cxnSpLocks/>
            </p:cNvCxnSpPr>
            <p:nvPr/>
          </p:nvCxnSpPr>
          <p:spPr>
            <a:xfrm>
              <a:off x="6887262" y="4678731"/>
              <a:ext cx="351738" cy="2742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E94B05-A160-BF2A-0669-73F561AC85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1528" y="6183193"/>
              <a:ext cx="320534" cy="2558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A92E0CB-1F92-382B-B8CB-18A7F3046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708" y="5334000"/>
              <a:ext cx="0" cy="4343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7EDCA7C-5005-112F-7A24-A7862D0EE16B}"/>
                </a:ext>
              </a:extLst>
            </p:cNvPr>
            <p:cNvCxnSpPr>
              <a:cxnSpLocks/>
            </p:cNvCxnSpPr>
            <p:nvPr/>
          </p:nvCxnSpPr>
          <p:spPr>
            <a:xfrm>
              <a:off x="7479412" y="5334000"/>
              <a:ext cx="11393" cy="4343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BD520A-A89C-AA63-0F67-D16FAEC4A2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200" y="6147777"/>
              <a:ext cx="366284" cy="3218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203C86-BE0E-7BC9-FADE-0D5EFCA41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052" y="4678731"/>
              <a:ext cx="389806" cy="3149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77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E664-7426-CE0E-DF30-9AF68840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096A-4962-FB5A-4AC8-01B48686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RAG has two sets of vertices-</a:t>
            </a:r>
          </a:p>
          <a:p>
            <a:r>
              <a:rPr lang="en-US" sz="2400" dirty="0"/>
              <a:t>A set processes/threads drawn as circles</a:t>
            </a:r>
          </a:p>
          <a:p>
            <a:r>
              <a:rPr lang="en-US" sz="2400" dirty="0"/>
              <a:t>A set of resources drawn as squares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Edge from P to R: P is trying to acquire R </a:t>
            </a:r>
            <a:br>
              <a:rPr lang="en-US" sz="2400" dirty="0"/>
            </a:br>
            <a:r>
              <a:rPr lang="en-US" sz="2400" dirty="0"/>
              <a:t>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Edge from R to P: P is holding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97825-02C3-5514-5B4B-E41CFAC4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7AA54-A3F2-94A2-FE3A-F65A21F6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4FDE8A-83E0-1B0F-CB66-B463A82355B0}"/>
              </a:ext>
            </a:extLst>
          </p:cNvPr>
          <p:cNvGrpSpPr/>
          <p:nvPr/>
        </p:nvGrpSpPr>
        <p:grpSpPr>
          <a:xfrm>
            <a:off x="1676400" y="3886200"/>
            <a:ext cx="1524000" cy="457200"/>
            <a:chOff x="1676400" y="4267200"/>
            <a:chExt cx="1524000" cy="457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8DD460-56BC-2E47-142C-2C357027505B}"/>
                </a:ext>
              </a:extLst>
            </p:cNvPr>
            <p:cNvSpPr/>
            <p:nvPr/>
          </p:nvSpPr>
          <p:spPr>
            <a:xfrm>
              <a:off x="1676400" y="4267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0392-C312-B490-DFD4-7786DFA9D9D5}"/>
                </a:ext>
              </a:extLst>
            </p:cNvPr>
            <p:cNvSpPr/>
            <p:nvPr/>
          </p:nvSpPr>
          <p:spPr>
            <a:xfrm>
              <a:off x="2743200" y="4267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A66ACB1-D454-F7F4-5644-47B656944073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>
              <a:off x="2133600" y="4495800"/>
              <a:ext cx="609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09073E-AEFF-ABFC-B8AC-F51A1E5FEE96}"/>
              </a:ext>
            </a:extLst>
          </p:cNvPr>
          <p:cNvGrpSpPr/>
          <p:nvPr/>
        </p:nvGrpSpPr>
        <p:grpSpPr>
          <a:xfrm>
            <a:off x="1678497" y="5486400"/>
            <a:ext cx="1521903" cy="457200"/>
            <a:chOff x="1678497" y="5555457"/>
            <a:chExt cx="1521903" cy="4572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AF83F3-4217-1BA6-6B51-227CF6D98F1A}"/>
                </a:ext>
              </a:extLst>
            </p:cNvPr>
            <p:cNvSpPr/>
            <p:nvPr/>
          </p:nvSpPr>
          <p:spPr>
            <a:xfrm>
              <a:off x="2743200" y="555545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47DF10-1B63-98D9-AB40-3042F8A29F90}"/>
                </a:ext>
              </a:extLst>
            </p:cNvPr>
            <p:cNvSpPr/>
            <p:nvPr/>
          </p:nvSpPr>
          <p:spPr>
            <a:xfrm>
              <a:off x="1678497" y="5555457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95FDE5-1EB7-D5DA-63F3-C114AEBD0041}"/>
                </a:ext>
              </a:extLst>
            </p:cNvPr>
            <p:cNvCxnSpPr>
              <a:cxnSpLocks/>
              <a:stCxn id="9" idx="3"/>
              <a:endCxn id="8" idx="2"/>
            </p:cNvCxnSpPr>
            <p:nvPr/>
          </p:nvCxnSpPr>
          <p:spPr>
            <a:xfrm>
              <a:off x="2135697" y="5784057"/>
              <a:ext cx="6075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BC536E-F2CC-44B3-4AB0-5E3B418131A9}"/>
              </a:ext>
            </a:extLst>
          </p:cNvPr>
          <p:cNvSpPr txBox="1"/>
          <p:nvPr/>
        </p:nvSpPr>
        <p:spPr>
          <a:xfrm>
            <a:off x="3505200" y="3930134"/>
            <a:ext cx="173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is waiting for 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906785-F679-D366-DB4C-848FF028F9FE}"/>
              </a:ext>
            </a:extLst>
          </p:cNvPr>
          <p:cNvSpPr txBox="1"/>
          <p:nvPr/>
        </p:nvSpPr>
        <p:spPr>
          <a:xfrm>
            <a:off x="3505200" y="5530334"/>
            <a:ext cx="141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is held by P</a:t>
            </a:r>
          </a:p>
        </p:txBody>
      </p:sp>
    </p:spTree>
    <p:extLst>
      <p:ext uri="{BB962C8B-B14F-4D97-AF65-F5344CB8AC3E}">
        <p14:creationId xmlns:p14="http://schemas.microsoft.com/office/powerpoint/2010/main" val="180855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Recall- Some operations cause a program to wait.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Quiz: Which of the following operations could cause blocking?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A. Locking a mutex</a:t>
            </a:r>
          </a:p>
          <a:p>
            <a:pPr marL="0" indent="0">
              <a:buNone/>
            </a:pPr>
            <a:r>
              <a:rPr lang="en-US" sz="2400" dirty="0"/>
              <a:t>B. Opening a file</a:t>
            </a:r>
          </a:p>
          <a:p>
            <a:pPr marL="0" indent="0">
              <a:buNone/>
            </a:pPr>
            <a:r>
              <a:rPr lang="en-US" sz="2400" dirty="0"/>
              <a:t>C. Reading a file</a:t>
            </a:r>
          </a:p>
          <a:p>
            <a:pPr marL="0" indent="0">
              <a:buNone/>
            </a:pPr>
            <a:r>
              <a:rPr lang="en-US" sz="2400" dirty="0"/>
              <a:t>D. Reading from a pipe</a:t>
            </a:r>
          </a:p>
          <a:p>
            <a:pPr marL="0" indent="0">
              <a:buNone/>
            </a:pPr>
            <a:r>
              <a:rPr lang="en-US" sz="2400" dirty="0"/>
              <a:t>E. Writing to a pipe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D02A-671D-5CD4-2A20-3D0AFAC7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F24F-9BD6-ACB5-E6A4-B401D8A8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9169"/>
            <a:ext cx="82296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Our first three deadlock conditions reflect semantics of the system which do not change.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Whether a circular wait exists is a property of the runtime state of a system and does change.</a:t>
            </a:r>
          </a:p>
          <a:p>
            <a:r>
              <a:rPr lang="en-US" sz="2000" dirty="0"/>
              <a:t>A circular chain of dependences </a:t>
            </a:r>
            <a:br>
              <a:rPr lang="en-US" sz="2000" dirty="0"/>
            </a:br>
            <a:r>
              <a:rPr lang="en-US" sz="2000" dirty="0"/>
              <a:t>in the RAG indicates deadlock</a:t>
            </a:r>
          </a:p>
          <a:p>
            <a:r>
              <a:rPr lang="en-US" sz="2000" dirty="0"/>
              <a:t>Edges will alternate between</a:t>
            </a:r>
            <a:br>
              <a:rPr lang="en-US" sz="2000" dirty="0"/>
            </a:br>
            <a:r>
              <a:rPr lang="en-US" sz="2000" dirty="0"/>
              <a:t>processes and resources</a:t>
            </a:r>
          </a:p>
          <a:p>
            <a:r>
              <a:rPr lang="en-US" sz="2000" dirty="0"/>
              <a:t>Never have edges between</a:t>
            </a:r>
            <a:br>
              <a:rPr lang="en-US" sz="2000" dirty="0"/>
            </a:br>
            <a:r>
              <a:rPr lang="en-US" sz="2000" dirty="0"/>
              <a:t>pairs of processes or pairs</a:t>
            </a:r>
            <a:br>
              <a:rPr lang="en-US" sz="2000" dirty="0"/>
            </a:br>
            <a:r>
              <a:rPr lang="en-US" sz="2000" dirty="0"/>
              <a:t>of resources</a:t>
            </a:r>
          </a:p>
          <a:p>
            <a:r>
              <a:rPr lang="en-US" sz="2000" dirty="0"/>
              <a:t>Will never have more than one</a:t>
            </a:r>
            <a:br>
              <a:rPr lang="en-US" sz="2000" dirty="0"/>
            </a:br>
            <a:r>
              <a:rPr lang="en-US" sz="2000" dirty="0"/>
              <a:t>edge originating at a resource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9AA48-D4CF-6DEC-2817-572BD789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4ED51-A8CB-C371-E463-2F235AEE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0084BB-C98B-8EFF-53B9-30E24C9C80AB}"/>
              </a:ext>
            </a:extLst>
          </p:cNvPr>
          <p:cNvSpPr/>
          <p:nvPr/>
        </p:nvSpPr>
        <p:spPr>
          <a:xfrm>
            <a:off x="6486626" y="345830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4FAFF0-8F9F-B1B4-C7A0-D58FAF0C373F}"/>
              </a:ext>
            </a:extLst>
          </p:cNvPr>
          <p:cNvSpPr/>
          <p:nvPr/>
        </p:nvSpPr>
        <p:spPr>
          <a:xfrm>
            <a:off x="7315200" y="386318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A2317-21BC-3274-D3FB-A5FA4BABF7F4}"/>
              </a:ext>
            </a:extLst>
          </p:cNvPr>
          <p:cNvCxnSpPr>
            <a:cxnSpLocks/>
          </p:cNvCxnSpPr>
          <p:nvPr/>
        </p:nvCxnSpPr>
        <p:spPr>
          <a:xfrm>
            <a:off x="6918712" y="3799192"/>
            <a:ext cx="396488" cy="239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F1A2BFD-F1ED-12FA-F192-A3427FE0AAB0}"/>
              </a:ext>
            </a:extLst>
          </p:cNvPr>
          <p:cNvSpPr/>
          <p:nvPr/>
        </p:nvSpPr>
        <p:spPr>
          <a:xfrm>
            <a:off x="6486626" y="43350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901088-11DF-69C0-F1B0-376D2A56D024}"/>
              </a:ext>
            </a:extLst>
          </p:cNvPr>
          <p:cNvSpPr/>
          <p:nvPr/>
        </p:nvSpPr>
        <p:spPr>
          <a:xfrm>
            <a:off x="6490605" y="51937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684079-DF7E-C23A-2553-8B5D021E06AD}"/>
              </a:ext>
            </a:extLst>
          </p:cNvPr>
          <p:cNvSpPr/>
          <p:nvPr/>
        </p:nvSpPr>
        <p:spPr>
          <a:xfrm>
            <a:off x="7315200" y="47365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A2092D-BD06-6A5B-5D80-B54E08BD2902}"/>
              </a:ext>
            </a:extLst>
          </p:cNvPr>
          <p:cNvSpPr/>
          <p:nvPr/>
        </p:nvSpPr>
        <p:spPr>
          <a:xfrm>
            <a:off x="5658052" y="391428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B8105A-39BD-0F2E-982E-9576C2974C02}"/>
              </a:ext>
            </a:extLst>
          </p:cNvPr>
          <p:cNvSpPr/>
          <p:nvPr/>
        </p:nvSpPr>
        <p:spPr>
          <a:xfrm>
            <a:off x="5658052" y="47365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09635C-121E-FCCE-E2BB-EC73F756897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6943826" y="4335035"/>
            <a:ext cx="366132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8D31EA-2B0B-50D7-ACDB-467ECC77CF7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6120494" y="4725280"/>
            <a:ext cx="433087" cy="228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57211F-4150-A9EE-6C65-68F1A121F38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115252" y="3686908"/>
            <a:ext cx="371374" cy="2398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70CBA6-74C4-C732-BDD7-383ED5853A89}"/>
              </a:ext>
            </a:extLst>
          </p:cNvPr>
          <p:cNvCxnSpPr>
            <a:cxnSpLocks/>
          </p:cNvCxnSpPr>
          <p:nvPr/>
        </p:nvCxnSpPr>
        <p:spPr>
          <a:xfrm>
            <a:off x="6918712" y="4691795"/>
            <a:ext cx="396488" cy="239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77EAB-2786-37E5-FF4F-8E0F97E524CD}"/>
              </a:ext>
            </a:extLst>
          </p:cNvPr>
          <p:cNvCxnSpPr>
            <a:cxnSpLocks/>
          </p:cNvCxnSpPr>
          <p:nvPr/>
        </p:nvCxnSpPr>
        <p:spPr>
          <a:xfrm flipH="1">
            <a:off x="6943826" y="5171406"/>
            <a:ext cx="371374" cy="250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850B52-6DD2-F732-FAB4-E3049F76776E}"/>
              </a:ext>
            </a:extLst>
          </p:cNvPr>
          <p:cNvCxnSpPr>
            <a:cxnSpLocks/>
          </p:cNvCxnSpPr>
          <p:nvPr/>
        </p:nvCxnSpPr>
        <p:spPr>
          <a:xfrm flipH="1" flipV="1">
            <a:off x="6104685" y="5136109"/>
            <a:ext cx="381941" cy="2090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43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4F92-8C66-29CE-FFD0-CCBE6CED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Deadly Embrace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C96E-B0C1-9F41-FFF3-AD612F92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cycle in the RAG indicates deadlock!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mutex a, b;</a:t>
            </a:r>
          </a:p>
          <a:p>
            <a:pPr marL="0" indent="0">
              <a:buNone/>
            </a:pPr>
            <a:r>
              <a:rPr lang="en-US" sz="1800" dirty="0"/>
              <a:t>Thread P:		Thread Q: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lock(a)</a:t>
            </a:r>
            <a:r>
              <a:rPr lang="en-US" sz="1800" dirty="0"/>
              <a:t>			   </a:t>
            </a:r>
            <a:r>
              <a:rPr lang="en-US" sz="1800" dirty="0">
                <a:solidFill>
                  <a:srgbClr val="003DA5"/>
                </a:solidFill>
              </a:rPr>
              <a:t>lock(b)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003DA5"/>
                </a:solidFill>
              </a:rPr>
              <a:t>lock(b)</a:t>
            </a:r>
            <a:r>
              <a:rPr lang="en-US" sz="1800" dirty="0"/>
              <a:t>			   </a:t>
            </a:r>
            <a:r>
              <a:rPr lang="en-US" sz="1800" dirty="0">
                <a:solidFill>
                  <a:srgbClr val="FF0000"/>
                </a:solidFill>
              </a:rPr>
              <a:t>lock(a)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RAG:</a:t>
            </a:r>
            <a:br>
              <a:rPr lang="en-US" sz="1800" dirty="0"/>
            </a:br>
            <a:r>
              <a:rPr lang="en-US" sz="1800" dirty="0"/>
              <a:t>Processes = 		Resources = </a:t>
            </a:r>
          </a:p>
          <a:p>
            <a:pPr marL="0" indent="0">
              <a:buNone/>
            </a:pPr>
            <a:r>
              <a:rPr lang="en-US" sz="1800" dirty="0"/>
              <a:t>Edges =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BC3A9-DD85-BF0C-7B06-F8986C35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250AC-676F-CD3A-F6F3-D7CE4253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5FC92-1723-B8ED-AE8B-25592CD2A075}"/>
              </a:ext>
            </a:extLst>
          </p:cNvPr>
          <p:cNvCxnSpPr>
            <a:cxnSpLocks/>
          </p:cNvCxnSpPr>
          <p:nvPr/>
        </p:nvCxnSpPr>
        <p:spPr>
          <a:xfrm>
            <a:off x="1981200" y="31242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A89D7C-1DC4-2D9B-81AC-92C93DD25F67}"/>
              </a:ext>
            </a:extLst>
          </p:cNvPr>
          <p:cNvCxnSpPr>
            <a:cxnSpLocks/>
          </p:cNvCxnSpPr>
          <p:nvPr/>
        </p:nvCxnSpPr>
        <p:spPr>
          <a:xfrm flipV="1">
            <a:off x="1981200" y="31242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7A3A9C-692E-A12D-031A-7EB68885DCCE}"/>
              </a:ext>
            </a:extLst>
          </p:cNvPr>
          <p:cNvSpPr txBox="1"/>
          <p:nvPr/>
        </p:nvSpPr>
        <p:spPr>
          <a:xfrm>
            <a:off x="2331874" y="2862044"/>
            <a:ext cx="143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Infinite wait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2EE65-CAD5-C623-3011-8A0EB6D529DD}"/>
              </a:ext>
            </a:extLst>
          </p:cNvPr>
          <p:cNvSpPr txBox="1"/>
          <p:nvPr/>
        </p:nvSpPr>
        <p:spPr>
          <a:xfrm>
            <a:off x="457200" y="2874707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1.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38F9-F283-04C8-8291-614E6349081C}"/>
              </a:ext>
            </a:extLst>
          </p:cNvPr>
          <p:cNvSpPr txBox="1"/>
          <p:nvPr/>
        </p:nvSpPr>
        <p:spPr>
          <a:xfrm>
            <a:off x="4114800" y="2874706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2.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3.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AF1D55D-709F-A134-7E01-ECAC7732D429}"/>
              </a:ext>
            </a:extLst>
          </p:cNvPr>
          <p:cNvGrpSpPr/>
          <p:nvPr/>
        </p:nvGrpSpPr>
        <p:grpSpPr>
          <a:xfrm>
            <a:off x="5552602" y="1716958"/>
            <a:ext cx="3519825" cy="1219200"/>
            <a:chOff x="5334000" y="1371600"/>
            <a:chExt cx="3519825" cy="12192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5153BDE-A303-8EAF-CD61-9A55071EDF2A}"/>
                </a:ext>
              </a:extLst>
            </p:cNvPr>
            <p:cNvSpPr/>
            <p:nvPr/>
          </p:nvSpPr>
          <p:spPr>
            <a:xfrm>
              <a:off x="5334000" y="1371600"/>
              <a:ext cx="3519825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02BBBE-0C6E-F255-98D8-FD1467F3184F}"/>
                </a:ext>
              </a:extLst>
            </p:cNvPr>
            <p:cNvGrpSpPr/>
            <p:nvPr/>
          </p:nvGrpSpPr>
          <p:grpSpPr>
            <a:xfrm>
              <a:off x="5486400" y="1423231"/>
              <a:ext cx="1524000" cy="457200"/>
              <a:chOff x="1676400" y="4267200"/>
              <a:chExt cx="1524000" cy="4572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4D4196C-14F8-079A-7B26-823571FC2EF0}"/>
                  </a:ext>
                </a:extLst>
              </p:cNvPr>
              <p:cNvSpPr/>
              <p:nvPr/>
            </p:nvSpPr>
            <p:spPr>
              <a:xfrm>
                <a:off x="1676400" y="4267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C4E99A0-37E3-56D6-13ED-CBC656029666}"/>
                  </a:ext>
                </a:extLst>
              </p:cNvPr>
              <p:cNvSpPr/>
              <p:nvPr/>
            </p:nvSpPr>
            <p:spPr>
              <a:xfrm>
                <a:off x="2743200" y="4267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BFF8DA4-A73D-3536-B830-AC457BCF0C4E}"/>
                  </a:ext>
                </a:extLst>
              </p:cNvPr>
              <p:cNvCxnSpPr>
                <a:cxnSpLocks/>
                <a:stCxn id="67" idx="6"/>
                <a:endCxn id="68" idx="1"/>
              </p:cNvCxnSpPr>
              <p:nvPr/>
            </p:nvCxnSpPr>
            <p:spPr>
              <a:xfrm>
                <a:off x="2133600" y="44958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37EB02E-2355-D43A-9FFE-F8A334155EC7}"/>
                </a:ext>
              </a:extLst>
            </p:cNvPr>
            <p:cNvGrpSpPr/>
            <p:nvPr/>
          </p:nvGrpSpPr>
          <p:grpSpPr>
            <a:xfrm>
              <a:off x="5488497" y="2062993"/>
              <a:ext cx="1521903" cy="457200"/>
              <a:chOff x="1678497" y="5555457"/>
              <a:chExt cx="1521903" cy="4572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C238491-0EE6-118C-C80D-9A020211BFB2}"/>
                  </a:ext>
                </a:extLst>
              </p:cNvPr>
              <p:cNvSpPr/>
              <p:nvPr/>
            </p:nvSpPr>
            <p:spPr>
              <a:xfrm>
                <a:off x="2743200" y="555545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BAC360E-76B4-FE04-AE2D-0497B1A2BCC1}"/>
                  </a:ext>
                </a:extLst>
              </p:cNvPr>
              <p:cNvSpPr/>
              <p:nvPr/>
            </p:nvSpPr>
            <p:spPr>
              <a:xfrm>
                <a:off x="1678497" y="5555457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62439EB-D48F-C4A3-7A4B-F9671B629FB6}"/>
                  </a:ext>
                </a:extLst>
              </p:cNvPr>
              <p:cNvCxnSpPr>
                <a:cxnSpLocks/>
                <a:stCxn id="65" idx="3"/>
                <a:endCxn id="64" idx="2"/>
              </p:cNvCxnSpPr>
              <p:nvPr/>
            </p:nvCxnSpPr>
            <p:spPr>
              <a:xfrm>
                <a:off x="2135697" y="5784057"/>
                <a:ext cx="60750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824DB50-8A96-06EF-2BBC-F2762EBEF631}"/>
                </a:ext>
              </a:extLst>
            </p:cNvPr>
            <p:cNvSpPr txBox="1"/>
            <p:nvPr/>
          </p:nvSpPr>
          <p:spPr>
            <a:xfrm>
              <a:off x="7116875" y="1467165"/>
              <a:ext cx="1736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is waiting for R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ECB3BF-780A-D0FB-C644-3CE328B91242}"/>
                </a:ext>
              </a:extLst>
            </p:cNvPr>
            <p:cNvSpPr txBox="1"/>
            <p:nvPr/>
          </p:nvSpPr>
          <p:spPr>
            <a:xfrm>
              <a:off x="7146198" y="2106927"/>
              <a:ext cx="141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is held by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740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4F92-8C66-29CE-FFD0-CCBE6CED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Deadly Embrace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C96E-B0C1-9F41-FFF3-AD612F92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cycle in the RAG indicates deadlock!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mutex a, b;</a:t>
            </a:r>
          </a:p>
          <a:p>
            <a:pPr marL="0" indent="0">
              <a:buNone/>
            </a:pPr>
            <a:r>
              <a:rPr lang="en-US" sz="1800" dirty="0"/>
              <a:t>Thread P:		Thread Q: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lock(a)</a:t>
            </a:r>
            <a:r>
              <a:rPr lang="en-US" sz="1800" dirty="0"/>
              <a:t>			   </a:t>
            </a:r>
            <a:r>
              <a:rPr lang="en-US" sz="1800" dirty="0">
                <a:solidFill>
                  <a:srgbClr val="003DA5"/>
                </a:solidFill>
              </a:rPr>
              <a:t>lock(b)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003DA5"/>
                </a:solidFill>
              </a:rPr>
              <a:t>lock(b)</a:t>
            </a:r>
            <a:r>
              <a:rPr lang="en-US" sz="1800" dirty="0"/>
              <a:t>			   </a:t>
            </a:r>
            <a:r>
              <a:rPr lang="en-US" sz="1800" dirty="0">
                <a:solidFill>
                  <a:srgbClr val="FF0000"/>
                </a:solidFill>
              </a:rPr>
              <a:t>lock(a)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RAG:</a:t>
            </a:r>
            <a:br>
              <a:rPr lang="en-US" sz="1800" dirty="0"/>
            </a:br>
            <a:r>
              <a:rPr lang="en-US" sz="1800" dirty="0"/>
              <a:t>Processes = { P, Q }	Resources = {a, b}</a:t>
            </a:r>
          </a:p>
          <a:p>
            <a:pPr marL="0" indent="0">
              <a:buNone/>
            </a:pPr>
            <a:r>
              <a:rPr lang="en-US" sz="1800" dirty="0"/>
              <a:t>Edges = { </a:t>
            </a:r>
            <a:r>
              <a:rPr lang="en-US" sz="1800" dirty="0" err="1"/>
              <a:t>a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1800" dirty="0" err="1"/>
              <a:t>P</a:t>
            </a:r>
            <a:r>
              <a:rPr lang="en-US" sz="1800" dirty="0"/>
              <a:t>, </a:t>
            </a:r>
            <a:r>
              <a:rPr lang="en-US" sz="1800" dirty="0" err="1"/>
              <a:t>b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1800" dirty="0" err="1"/>
              <a:t>Q</a:t>
            </a:r>
            <a:r>
              <a:rPr lang="en-US" sz="1800" dirty="0"/>
              <a:t>, </a:t>
            </a:r>
            <a:r>
              <a:rPr lang="en-US" sz="1800" dirty="0" err="1"/>
              <a:t>Q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1800" dirty="0" err="1"/>
              <a:t>a</a:t>
            </a:r>
            <a:r>
              <a:rPr lang="en-US" sz="1800" dirty="0"/>
              <a:t>, </a:t>
            </a:r>
            <a:r>
              <a:rPr lang="en-US" sz="1800" dirty="0" err="1"/>
              <a:t>P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1800" dirty="0" err="1"/>
              <a:t>b</a:t>
            </a:r>
            <a:r>
              <a:rPr lang="en-US" sz="1800" dirty="0"/>
              <a:t>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BC3A9-DD85-BF0C-7B06-F8986C35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250AC-676F-CD3A-F6F3-D7CE4253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5FC92-1723-B8ED-AE8B-25592CD2A075}"/>
              </a:ext>
            </a:extLst>
          </p:cNvPr>
          <p:cNvCxnSpPr>
            <a:cxnSpLocks/>
          </p:cNvCxnSpPr>
          <p:nvPr/>
        </p:nvCxnSpPr>
        <p:spPr>
          <a:xfrm>
            <a:off x="1981200" y="31242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A89D7C-1DC4-2D9B-81AC-92C93DD25F67}"/>
              </a:ext>
            </a:extLst>
          </p:cNvPr>
          <p:cNvCxnSpPr>
            <a:cxnSpLocks/>
          </p:cNvCxnSpPr>
          <p:nvPr/>
        </p:nvCxnSpPr>
        <p:spPr>
          <a:xfrm flipV="1">
            <a:off x="1981200" y="31242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7A3A9C-692E-A12D-031A-7EB68885DCCE}"/>
              </a:ext>
            </a:extLst>
          </p:cNvPr>
          <p:cNvSpPr txBox="1"/>
          <p:nvPr/>
        </p:nvSpPr>
        <p:spPr>
          <a:xfrm>
            <a:off x="2331874" y="2862044"/>
            <a:ext cx="143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Infinite wait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2EE65-CAD5-C623-3011-8A0EB6D529DD}"/>
              </a:ext>
            </a:extLst>
          </p:cNvPr>
          <p:cNvSpPr txBox="1"/>
          <p:nvPr/>
        </p:nvSpPr>
        <p:spPr>
          <a:xfrm>
            <a:off x="457200" y="2874707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1.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38F9-F283-04C8-8291-614E6349081C}"/>
              </a:ext>
            </a:extLst>
          </p:cNvPr>
          <p:cNvSpPr txBox="1"/>
          <p:nvPr/>
        </p:nvSpPr>
        <p:spPr>
          <a:xfrm>
            <a:off x="4114800" y="2874706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2.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3.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F38BFB-5965-5E5E-57D7-2887C4D70153}"/>
              </a:ext>
            </a:extLst>
          </p:cNvPr>
          <p:cNvGrpSpPr/>
          <p:nvPr/>
        </p:nvGrpSpPr>
        <p:grpSpPr>
          <a:xfrm>
            <a:off x="6334925" y="3368602"/>
            <a:ext cx="1808149" cy="2018061"/>
            <a:chOff x="6477000" y="3360890"/>
            <a:chExt cx="1808149" cy="201806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7F4DB5-4520-5C55-AC79-2841E3A1A9D4}"/>
                </a:ext>
              </a:extLst>
            </p:cNvPr>
            <p:cNvSpPr/>
            <p:nvPr/>
          </p:nvSpPr>
          <p:spPr>
            <a:xfrm>
              <a:off x="7152474" y="4921751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A9D9634-B491-75F5-DBBF-D2064586776F}"/>
                </a:ext>
              </a:extLst>
            </p:cNvPr>
            <p:cNvCxnSpPr>
              <a:cxnSpLocks/>
            </p:cNvCxnSpPr>
            <p:nvPr/>
          </p:nvCxnSpPr>
          <p:spPr>
            <a:xfrm>
              <a:off x="7660924" y="3861329"/>
              <a:ext cx="249894" cy="2912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45A18A5-ED04-082B-D58C-427EEA1431F6}"/>
                </a:ext>
              </a:extLst>
            </p:cNvPr>
            <p:cNvSpPr/>
            <p:nvPr/>
          </p:nvSpPr>
          <p:spPr>
            <a:xfrm>
              <a:off x="6477000" y="414132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CFB9D68-E8BA-BA26-4F64-302CADDE24DE}"/>
                </a:ext>
              </a:extLst>
            </p:cNvPr>
            <p:cNvSpPr/>
            <p:nvPr/>
          </p:nvSpPr>
          <p:spPr>
            <a:xfrm>
              <a:off x="7827949" y="414132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Q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D2D57E6-8BF0-3EA7-5840-C9C20A49C91E}"/>
                </a:ext>
              </a:extLst>
            </p:cNvPr>
            <p:cNvSpPr/>
            <p:nvPr/>
          </p:nvSpPr>
          <p:spPr>
            <a:xfrm>
              <a:off x="7152474" y="336089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C8D949-1731-033E-1F75-8003049A5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0924" y="4598521"/>
              <a:ext cx="246238" cy="3232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2B9FC25-2A77-5E56-C507-555CBED5B4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3806" y="4605556"/>
              <a:ext cx="263069" cy="2876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141CBF-B6AD-9261-BEB2-844BC91EBF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7028" y="3858936"/>
              <a:ext cx="276836" cy="2852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AF1D55D-709F-A134-7E01-ECAC7732D429}"/>
              </a:ext>
            </a:extLst>
          </p:cNvPr>
          <p:cNvGrpSpPr/>
          <p:nvPr/>
        </p:nvGrpSpPr>
        <p:grpSpPr>
          <a:xfrm>
            <a:off x="5552602" y="1716958"/>
            <a:ext cx="3519825" cy="1219200"/>
            <a:chOff x="5334000" y="1371600"/>
            <a:chExt cx="3519825" cy="12192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5153BDE-A303-8EAF-CD61-9A55071EDF2A}"/>
                </a:ext>
              </a:extLst>
            </p:cNvPr>
            <p:cNvSpPr/>
            <p:nvPr/>
          </p:nvSpPr>
          <p:spPr>
            <a:xfrm>
              <a:off x="5334000" y="1371600"/>
              <a:ext cx="3519825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02BBBE-0C6E-F255-98D8-FD1467F3184F}"/>
                </a:ext>
              </a:extLst>
            </p:cNvPr>
            <p:cNvGrpSpPr/>
            <p:nvPr/>
          </p:nvGrpSpPr>
          <p:grpSpPr>
            <a:xfrm>
              <a:off x="5486400" y="1423231"/>
              <a:ext cx="1524000" cy="457200"/>
              <a:chOff x="1676400" y="4267200"/>
              <a:chExt cx="1524000" cy="4572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4D4196C-14F8-079A-7B26-823571FC2EF0}"/>
                  </a:ext>
                </a:extLst>
              </p:cNvPr>
              <p:cNvSpPr/>
              <p:nvPr/>
            </p:nvSpPr>
            <p:spPr>
              <a:xfrm>
                <a:off x="1676400" y="4267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C4E99A0-37E3-56D6-13ED-CBC656029666}"/>
                  </a:ext>
                </a:extLst>
              </p:cNvPr>
              <p:cNvSpPr/>
              <p:nvPr/>
            </p:nvSpPr>
            <p:spPr>
              <a:xfrm>
                <a:off x="2743200" y="4267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BFF8DA4-A73D-3536-B830-AC457BCF0C4E}"/>
                  </a:ext>
                </a:extLst>
              </p:cNvPr>
              <p:cNvCxnSpPr>
                <a:cxnSpLocks/>
                <a:stCxn id="67" idx="6"/>
                <a:endCxn id="68" idx="1"/>
              </p:cNvCxnSpPr>
              <p:nvPr/>
            </p:nvCxnSpPr>
            <p:spPr>
              <a:xfrm>
                <a:off x="2133600" y="44958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37EB02E-2355-D43A-9FFE-F8A334155EC7}"/>
                </a:ext>
              </a:extLst>
            </p:cNvPr>
            <p:cNvGrpSpPr/>
            <p:nvPr/>
          </p:nvGrpSpPr>
          <p:grpSpPr>
            <a:xfrm>
              <a:off x="5488497" y="2062993"/>
              <a:ext cx="1521903" cy="457200"/>
              <a:chOff x="1678497" y="5555457"/>
              <a:chExt cx="1521903" cy="4572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C238491-0EE6-118C-C80D-9A020211BFB2}"/>
                  </a:ext>
                </a:extLst>
              </p:cNvPr>
              <p:cNvSpPr/>
              <p:nvPr/>
            </p:nvSpPr>
            <p:spPr>
              <a:xfrm>
                <a:off x="2743200" y="555545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BAC360E-76B4-FE04-AE2D-0497B1A2BCC1}"/>
                  </a:ext>
                </a:extLst>
              </p:cNvPr>
              <p:cNvSpPr/>
              <p:nvPr/>
            </p:nvSpPr>
            <p:spPr>
              <a:xfrm>
                <a:off x="1678497" y="5555457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62439EB-D48F-C4A3-7A4B-F9671B629FB6}"/>
                  </a:ext>
                </a:extLst>
              </p:cNvPr>
              <p:cNvCxnSpPr>
                <a:cxnSpLocks/>
                <a:stCxn id="65" idx="3"/>
                <a:endCxn id="64" idx="2"/>
              </p:cNvCxnSpPr>
              <p:nvPr/>
            </p:nvCxnSpPr>
            <p:spPr>
              <a:xfrm>
                <a:off x="2135697" y="5784057"/>
                <a:ext cx="60750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824DB50-8A96-06EF-2BBC-F2762EBEF631}"/>
                </a:ext>
              </a:extLst>
            </p:cNvPr>
            <p:cNvSpPr txBox="1"/>
            <p:nvPr/>
          </p:nvSpPr>
          <p:spPr>
            <a:xfrm>
              <a:off x="7116875" y="1467165"/>
              <a:ext cx="1736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is waiting for R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ECB3BF-780A-D0FB-C644-3CE328B91242}"/>
                </a:ext>
              </a:extLst>
            </p:cNvPr>
            <p:cNvSpPr txBox="1"/>
            <p:nvPr/>
          </p:nvSpPr>
          <p:spPr>
            <a:xfrm>
              <a:off x="7146198" y="2106927"/>
              <a:ext cx="141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is held by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40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333C-71A2-6500-C1A2-BE0A6077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DABF-34C6-4275-ABC3-F4668419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Does the following sequence result in deadlock? If so, at which step does the system deadlock?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Processes = { P, Q, R} Resources = {a, b, c, d, e}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 </a:t>
            </a:r>
            <a:r>
              <a:rPr lang="en-US" sz="2400" dirty="0" err="1"/>
              <a:t>P.acquire</a:t>
            </a:r>
            <a:r>
              <a:rPr lang="en-US" sz="2400" dirty="0"/>
              <a:t>(a)</a:t>
            </a:r>
          </a:p>
          <a:p>
            <a:pPr marL="0" indent="0">
              <a:buNone/>
            </a:pPr>
            <a:r>
              <a:rPr lang="en-US" sz="2400" dirty="0"/>
              <a:t>2 </a:t>
            </a:r>
            <a:r>
              <a:rPr lang="en-US" sz="2400" dirty="0" err="1"/>
              <a:t>Q.acquire</a:t>
            </a:r>
            <a:r>
              <a:rPr lang="en-US" sz="2400" dirty="0"/>
              <a:t>(c)</a:t>
            </a:r>
          </a:p>
          <a:p>
            <a:pPr marL="0" indent="0">
              <a:buNone/>
            </a:pPr>
            <a:r>
              <a:rPr lang="en-US" sz="2400" dirty="0"/>
              <a:t>3 </a:t>
            </a:r>
            <a:r>
              <a:rPr lang="en-US" sz="2400" dirty="0" err="1"/>
              <a:t>R.acquire</a:t>
            </a:r>
            <a:r>
              <a:rPr lang="en-US" sz="2400" dirty="0"/>
              <a:t>(b)</a:t>
            </a:r>
          </a:p>
          <a:p>
            <a:pPr marL="0" indent="0">
              <a:buNone/>
            </a:pPr>
            <a:r>
              <a:rPr lang="en-US" sz="2400" dirty="0"/>
              <a:t>4 </a:t>
            </a:r>
            <a:r>
              <a:rPr lang="en-US" sz="2400" dirty="0" err="1"/>
              <a:t>P.acquire</a:t>
            </a:r>
            <a:r>
              <a:rPr lang="en-US" sz="2400" dirty="0"/>
              <a:t>(c)</a:t>
            </a:r>
          </a:p>
          <a:p>
            <a:pPr marL="0" indent="0">
              <a:buNone/>
            </a:pPr>
            <a:r>
              <a:rPr lang="en-US" sz="2400" dirty="0"/>
              <a:t>5 </a:t>
            </a:r>
            <a:r>
              <a:rPr lang="en-US" sz="2400" dirty="0" err="1"/>
              <a:t>Q.acquire</a:t>
            </a:r>
            <a:r>
              <a:rPr lang="en-US" sz="2400" dirty="0"/>
              <a:t>(d)</a:t>
            </a:r>
          </a:p>
          <a:p>
            <a:pPr marL="0" indent="0">
              <a:buNone/>
            </a:pPr>
            <a:r>
              <a:rPr lang="en-US" sz="2400" dirty="0"/>
              <a:t>6 </a:t>
            </a:r>
            <a:r>
              <a:rPr lang="en-US" sz="2400" dirty="0" err="1"/>
              <a:t>R.acquire</a:t>
            </a:r>
            <a:r>
              <a:rPr lang="en-US" sz="2400" dirty="0"/>
              <a:t>(a)</a:t>
            </a:r>
          </a:p>
          <a:p>
            <a:pPr marL="0" indent="0">
              <a:buNone/>
            </a:pPr>
            <a:r>
              <a:rPr lang="en-US" sz="2400" dirty="0"/>
              <a:t>7 </a:t>
            </a:r>
            <a:r>
              <a:rPr lang="en-US" sz="2400" dirty="0" err="1"/>
              <a:t>Q.acquire</a:t>
            </a:r>
            <a:r>
              <a:rPr lang="en-US" sz="2400" dirty="0"/>
              <a:t>(b)</a:t>
            </a:r>
          </a:p>
          <a:p>
            <a:pPr marL="0" indent="0">
              <a:buNone/>
            </a:pPr>
            <a:r>
              <a:rPr lang="en-US" sz="2400" dirty="0"/>
              <a:t>8 </a:t>
            </a:r>
            <a:r>
              <a:rPr lang="en-US" sz="2400" dirty="0" err="1"/>
              <a:t>R.acquire</a:t>
            </a:r>
            <a:r>
              <a:rPr lang="en-US" sz="2400" dirty="0"/>
              <a:t>(e)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CE56E-D479-1E8E-1F01-9161BF76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17CC-D15B-4811-55D7-83FD4707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F35207-CA8E-816F-9063-B7A0935E7F7C}"/>
              </a:ext>
            </a:extLst>
          </p:cNvPr>
          <p:cNvGrpSpPr/>
          <p:nvPr/>
        </p:nvGrpSpPr>
        <p:grpSpPr>
          <a:xfrm>
            <a:off x="3878887" y="3733800"/>
            <a:ext cx="3519825" cy="1219200"/>
            <a:chOff x="5334000" y="1371600"/>
            <a:chExt cx="3519825" cy="1219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01A47-6528-FE63-EE65-B0BFF6D454C3}"/>
                </a:ext>
              </a:extLst>
            </p:cNvPr>
            <p:cNvSpPr/>
            <p:nvPr/>
          </p:nvSpPr>
          <p:spPr>
            <a:xfrm>
              <a:off x="5334000" y="1371600"/>
              <a:ext cx="3519825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CF62C23-0A9D-0CB2-AA75-22529FD13C29}"/>
                </a:ext>
              </a:extLst>
            </p:cNvPr>
            <p:cNvGrpSpPr/>
            <p:nvPr/>
          </p:nvGrpSpPr>
          <p:grpSpPr>
            <a:xfrm>
              <a:off x="5486400" y="1423231"/>
              <a:ext cx="1524000" cy="457200"/>
              <a:chOff x="1676400" y="4267200"/>
              <a:chExt cx="1524000" cy="4572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2FE9DE-598C-5D25-3725-D28BD3BE9749}"/>
                  </a:ext>
                </a:extLst>
              </p:cNvPr>
              <p:cNvSpPr/>
              <p:nvPr/>
            </p:nvSpPr>
            <p:spPr>
              <a:xfrm>
                <a:off x="1676400" y="4267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762A950-143B-7196-A81A-8051585E2EBC}"/>
                  </a:ext>
                </a:extLst>
              </p:cNvPr>
              <p:cNvSpPr/>
              <p:nvPr/>
            </p:nvSpPr>
            <p:spPr>
              <a:xfrm>
                <a:off x="2743200" y="4267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B95843E-5B39-5193-C383-4DFF649D7E40}"/>
                  </a:ext>
                </a:extLst>
              </p:cNvPr>
              <p:cNvCxnSpPr>
                <a:cxnSpLocks/>
                <a:stCxn id="15" idx="6"/>
                <a:endCxn id="16" idx="1"/>
              </p:cNvCxnSpPr>
              <p:nvPr/>
            </p:nvCxnSpPr>
            <p:spPr>
              <a:xfrm>
                <a:off x="2133600" y="44958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A75A00-48E7-BBA9-867B-5159A39EFEFC}"/>
                </a:ext>
              </a:extLst>
            </p:cNvPr>
            <p:cNvGrpSpPr/>
            <p:nvPr/>
          </p:nvGrpSpPr>
          <p:grpSpPr>
            <a:xfrm>
              <a:off x="5488497" y="2062993"/>
              <a:ext cx="1521903" cy="457200"/>
              <a:chOff x="1678497" y="5555457"/>
              <a:chExt cx="1521903" cy="4572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DD0E27-D731-7699-2949-81C47420C7B5}"/>
                  </a:ext>
                </a:extLst>
              </p:cNvPr>
              <p:cNvSpPr/>
              <p:nvPr/>
            </p:nvSpPr>
            <p:spPr>
              <a:xfrm>
                <a:off x="2743200" y="555545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846F68-387B-AE75-620A-50A5B54B9D1C}"/>
                  </a:ext>
                </a:extLst>
              </p:cNvPr>
              <p:cNvSpPr/>
              <p:nvPr/>
            </p:nvSpPr>
            <p:spPr>
              <a:xfrm>
                <a:off x="1678497" y="5555457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EF5E15D-4309-34ED-B081-E3658AA3665F}"/>
                  </a:ext>
                </a:extLst>
              </p:cNvPr>
              <p:cNvCxnSpPr>
                <a:cxnSpLocks/>
                <a:stCxn id="13" idx="3"/>
                <a:endCxn id="12" idx="2"/>
              </p:cNvCxnSpPr>
              <p:nvPr/>
            </p:nvCxnSpPr>
            <p:spPr>
              <a:xfrm>
                <a:off x="2135697" y="5784057"/>
                <a:ext cx="60750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95BB04-5FC1-4348-3135-E3C0D699C575}"/>
                </a:ext>
              </a:extLst>
            </p:cNvPr>
            <p:cNvSpPr txBox="1"/>
            <p:nvPr/>
          </p:nvSpPr>
          <p:spPr>
            <a:xfrm>
              <a:off x="7116875" y="1467165"/>
              <a:ext cx="1736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is waiting for 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19097D-BCF2-5551-3BA5-05B0A5725C13}"/>
                </a:ext>
              </a:extLst>
            </p:cNvPr>
            <p:cNvSpPr txBox="1"/>
            <p:nvPr/>
          </p:nvSpPr>
          <p:spPr>
            <a:xfrm>
              <a:off x="7146198" y="2106927"/>
              <a:ext cx="141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is held by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13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333C-71A2-6500-C1A2-BE0A6077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DABF-34C6-4275-ABC3-F4668419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Does the following sequence result in deadlock? If so, at which step does the system deadlock?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Processes = {0, 1, 2} Resources = {0, 1, 2, 3, 4}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1:  0 a 0</a:t>
            </a:r>
          </a:p>
          <a:p>
            <a:pPr marL="0" indent="0">
              <a:buNone/>
            </a:pPr>
            <a:r>
              <a:rPr lang="en-US" sz="2400" dirty="0"/>
              <a:t>2:  1 a 2</a:t>
            </a:r>
          </a:p>
          <a:p>
            <a:pPr marL="0" indent="0">
              <a:buNone/>
            </a:pPr>
            <a:r>
              <a:rPr lang="en-US" sz="2400" dirty="0"/>
              <a:t>3:  2 a 1</a:t>
            </a:r>
          </a:p>
          <a:p>
            <a:pPr marL="0" indent="0">
              <a:buNone/>
            </a:pPr>
            <a:r>
              <a:rPr lang="en-US" sz="2400" dirty="0"/>
              <a:t>4:  0 a 2</a:t>
            </a:r>
          </a:p>
          <a:p>
            <a:pPr marL="0" indent="0">
              <a:buNone/>
            </a:pPr>
            <a:r>
              <a:rPr lang="en-US" sz="2400" dirty="0"/>
              <a:t>5:  1 a 3</a:t>
            </a:r>
          </a:p>
          <a:p>
            <a:pPr marL="0" indent="0">
              <a:buNone/>
            </a:pPr>
            <a:r>
              <a:rPr lang="en-US" sz="2400" dirty="0"/>
              <a:t>6:  2 a 0</a:t>
            </a:r>
          </a:p>
          <a:p>
            <a:pPr marL="0" indent="0">
              <a:buNone/>
            </a:pPr>
            <a:r>
              <a:rPr lang="en-US" sz="2400" dirty="0"/>
              <a:t>7:  1 a 1</a:t>
            </a:r>
          </a:p>
          <a:p>
            <a:pPr marL="0" indent="0">
              <a:buNone/>
            </a:pPr>
            <a:r>
              <a:rPr lang="en-US" sz="2400" dirty="0"/>
              <a:t>8:  2 a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CE56E-D479-1E8E-1F01-9161BF76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17CC-D15B-4811-55D7-83FD4707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F35207-CA8E-816F-9063-B7A0935E7F7C}"/>
              </a:ext>
            </a:extLst>
          </p:cNvPr>
          <p:cNvGrpSpPr/>
          <p:nvPr/>
        </p:nvGrpSpPr>
        <p:grpSpPr>
          <a:xfrm>
            <a:off x="3878887" y="3733800"/>
            <a:ext cx="3519825" cy="1219200"/>
            <a:chOff x="5334000" y="1371600"/>
            <a:chExt cx="3519825" cy="1219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01A47-6528-FE63-EE65-B0BFF6D454C3}"/>
                </a:ext>
              </a:extLst>
            </p:cNvPr>
            <p:cNvSpPr/>
            <p:nvPr/>
          </p:nvSpPr>
          <p:spPr>
            <a:xfrm>
              <a:off x="5334000" y="1371600"/>
              <a:ext cx="3519825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CF62C23-0A9D-0CB2-AA75-22529FD13C29}"/>
                </a:ext>
              </a:extLst>
            </p:cNvPr>
            <p:cNvGrpSpPr/>
            <p:nvPr/>
          </p:nvGrpSpPr>
          <p:grpSpPr>
            <a:xfrm>
              <a:off x="5486400" y="1423231"/>
              <a:ext cx="1524000" cy="457200"/>
              <a:chOff x="1676400" y="4267200"/>
              <a:chExt cx="1524000" cy="4572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2FE9DE-598C-5D25-3725-D28BD3BE9749}"/>
                  </a:ext>
                </a:extLst>
              </p:cNvPr>
              <p:cNvSpPr/>
              <p:nvPr/>
            </p:nvSpPr>
            <p:spPr>
              <a:xfrm>
                <a:off x="1676400" y="4267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762A950-143B-7196-A81A-8051585E2EBC}"/>
                  </a:ext>
                </a:extLst>
              </p:cNvPr>
              <p:cNvSpPr/>
              <p:nvPr/>
            </p:nvSpPr>
            <p:spPr>
              <a:xfrm>
                <a:off x="2743200" y="4267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B95843E-5B39-5193-C383-4DFF649D7E40}"/>
                  </a:ext>
                </a:extLst>
              </p:cNvPr>
              <p:cNvCxnSpPr>
                <a:cxnSpLocks/>
                <a:stCxn id="15" idx="6"/>
                <a:endCxn id="16" idx="1"/>
              </p:cNvCxnSpPr>
              <p:nvPr/>
            </p:nvCxnSpPr>
            <p:spPr>
              <a:xfrm>
                <a:off x="2133600" y="44958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A75A00-48E7-BBA9-867B-5159A39EFEFC}"/>
                </a:ext>
              </a:extLst>
            </p:cNvPr>
            <p:cNvGrpSpPr/>
            <p:nvPr/>
          </p:nvGrpSpPr>
          <p:grpSpPr>
            <a:xfrm>
              <a:off x="5488497" y="2062993"/>
              <a:ext cx="1521903" cy="457200"/>
              <a:chOff x="1678497" y="5555457"/>
              <a:chExt cx="1521903" cy="4572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DD0E27-D731-7699-2949-81C47420C7B5}"/>
                  </a:ext>
                </a:extLst>
              </p:cNvPr>
              <p:cNvSpPr/>
              <p:nvPr/>
            </p:nvSpPr>
            <p:spPr>
              <a:xfrm>
                <a:off x="2743200" y="555545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846F68-387B-AE75-620A-50A5B54B9D1C}"/>
                  </a:ext>
                </a:extLst>
              </p:cNvPr>
              <p:cNvSpPr/>
              <p:nvPr/>
            </p:nvSpPr>
            <p:spPr>
              <a:xfrm>
                <a:off x="1678497" y="5555457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EF5E15D-4309-34ED-B081-E3658AA3665F}"/>
                  </a:ext>
                </a:extLst>
              </p:cNvPr>
              <p:cNvCxnSpPr>
                <a:cxnSpLocks/>
                <a:stCxn id="13" idx="3"/>
                <a:endCxn id="12" idx="2"/>
              </p:cNvCxnSpPr>
              <p:nvPr/>
            </p:nvCxnSpPr>
            <p:spPr>
              <a:xfrm>
                <a:off x="2135697" y="5784057"/>
                <a:ext cx="60750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95BB04-5FC1-4348-3135-E3C0D699C575}"/>
                </a:ext>
              </a:extLst>
            </p:cNvPr>
            <p:cNvSpPr txBox="1"/>
            <p:nvPr/>
          </p:nvSpPr>
          <p:spPr>
            <a:xfrm>
              <a:off x="7116875" y="1467165"/>
              <a:ext cx="1736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is waiting for 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19097D-BCF2-5551-3BA5-05B0A5725C13}"/>
                </a:ext>
              </a:extLst>
            </p:cNvPr>
            <p:cNvSpPr txBox="1"/>
            <p:nvPr/>
          </p:nvSpPr>
          <p:spPr>
            <a:xfrm>
              <a:off x="7146198" y="2106927"/>
              <a:ext cx="141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is held by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342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D830-ABB0-E4C4-6B8C-EC25F836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Resource vs. Multi-Resource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6FE2B-70A1-A760-FEAF-9C6061D4C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 far, we’ve only considered the case where we have exactly one of each type of resource.</a:t>
            </a:r>
          </a:p>
          <a:p>
            <a:r>
              <a:rPr lang="en-US" sz="2000" dirty="0"/>
              <a:t>In general, we may have multiple resources of a given type, and each can be claimed separately.</a:t>
            </a:r>
          </a:p>
          <a:p>
            <a:r>
              <a:rPr lang="en-US" sz="2000" dirty="0"/>
              <a:t>Example: Web services with different numbers of runners.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09174-5D97-1D7B-D957-DE0F95A9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0E07-DAAD-9EA7-3970-AF742FB0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an 8">
            <a:extLst>
              <a:ext uri="{FF2B5EF4-FFF2-40B4-BE49-F238E27FC236}">
                <a16:creationId xmlns:a16="http://schemas.microsoft.com/office/drawing/2014/main" id="{132336A9-1A10-4E4D-7CC7-340434BE3633}"/>
              </a:ext>
            </a:extLst>
          </p:cNvPr>
          <p:cNvSpPr/>
          <p:nvPr/>
        </p:nvSpPr>
        <p:spPr>
          <a:xfrm>
            <a:off x="7086600" y="3621900"/>
            <a:ext cx="914400" cy="2271022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Data-base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57E73F98-6447-018E-8866-5E8F06E48052}"/>
              </a:ext>
            </a:extLst>
          </p:cNvPr>
          <p:cNvSpPr/>
          <p:nvPr/>
        </p:nvSpPr>
        <p:spPr>
          <a:xfrm>
            <a:off x="6400800" y="3452446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21FF062-E58C-6ED8-6FC0-0C24E65D62B8}"/>
              </a:ext>
            </a:extLst>
          </p:cNvPr>
          <p:cNvSpPr/>
          <p:nvPr/>
        </p:nvSpPr>
        <p:spPr>
          <a:xfrm>
            <a:off x="6400800" y="4159003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D7DAFF72-7456-A82F-0E3A-A36FDBBFE3AE}"/>
              </a:ext>
            </a:extLst>
          </p:cNvPr>
          <p:cNvSpPr/>
          <p:nvPr/>
        </p:nvSpPr>
        <p:spPr>
          <a:xfrm>
            <a:off x="6400800" y="4865560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F267109A-F9DC-796C-E134-1E5A8823E921}"/>
              </a:ext>
            </a:extLst>
          </p:cNvPr>
          <p:cNvSpPr/>
          <p:nvPr/>
        </p:nvSpPr>
        <p:spPr>
          <a:xfrm>
            <a:off x="6400800" y="5572116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E33414-4C41-9903-12D8-DF3D73D89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07209"/>
              </p:ext>
            </p:extLst>
          </p:nvPr>
        </p:nvGraphicFramePr>
        <p:xfrm>
          <a:off x="5791200" y="3518486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C4FBD9-67C5-9BEC-818B-EA628A6B9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40919"/>
              </p:ext>
            </p:extLst>
          </p:nvPr>
        </p:nvGraphicFramePr>
        <p:xfrm>
          <a:off x="5791200" y="4225043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79C5DFA-90EB-4355-412D-7174D44C3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60712"/>
              </p:ext>
            </p:extLst>
          </p:nvPr>
        </p:nvGraphicFramePr>
        <p:xfrm>
          <a:off x="5791200" y="5638156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F7222AA-E60E-9A27-0C78-27FA8927E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04997"/>
              </p:ext>
            </p:extLst>
          </p:nvPr>
        </p:nvGraphicFramePr>
        <p:xfrm>
          <a:off x="5791200" y="4943357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Can 8">
            <a:extLst>
              <a:ext uri="{FF2B5EF4-FFF2-40B4-BE49-F238E27FC236}">
                <a16:creationId xmlns:a16="http://schemas.microsoft.com/office/drawing/2014/main" id="{ACC7ACB0-F13D-1D68-DDAF-6A4E77EFD065}"/>
              </a:ext>
            </a:extLst>
          </p:cNvPr>
          <p:cNvSpPr/>
          <p:nvPr/>
        </p:nvSpPr>
        <p:spPr>
          <a:xfrm>
            <a:off x="228600" y="5001107"/>
            <a:ext cx="914400" cy="99065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API Z</a:t>
            </a: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12C41B95-13D7-A669-A91C-2F380049AACA}"/>
              </a:ext>
            </a:extLst>
          </p:cNvPr>
          <p:cNvSpPr/>
          <p:nvPr/>
        </p:nvSpPr>
        <p:spPr>
          <a:xfrm>
            <a:off x="1279960" y="3518486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A9B1E64B-7BDD-68F3-BA9C-F7E334109A55}"/>
              </a:ext>
            </a:extLst>
          </p:cNvPr>
          <p:cNvSpPr/>
          <p:nvPr/>
        </p:nvSpPr>
        <p:spPr>
          <a:xfrm>
            <a:off x="1279960" y="4225043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2">
            <a:extLst>
              <a:ext uri="{FF2B5EF4-FFF2-40B4-BE49-F238E27FC236}">
                <a16:creationId xmlns:a16="http://schemas.microsoft.com/office/drawing/2014/main" id="{4F57D2D6-C2AE-73D3-F20A-1B3034D013D5}"/>
              </a:ext>
            </a:extLst>
          </p:cNvPr>
          <p:cNvSpPr/>
          <p:nvPr/>
        </p:nvSpPr>
        <p:spPr>
          <a:xfrm>
            <a:off x="1279960" y="4931600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1130B4AB-AB40-73D7-4FCC-0DC75887189F}"/>
              </a:ext>
            </a:extLst>
          </p:cNvPr>
          <p:cNvSpPr/>
          <p:nvPr/>
        </p:nvSpPr>
        <p:spPr>
          <a:xfrm>
            <a:off x="1279960" y="5638156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EEF4FE-5876-9CBC-44D1-F2120C17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00689"/>
              </p:ext>
            </p:extLst>
          </p:nvPr>
        </p:nvGraphicFramePr>
        <p:xfrm>
          <a:off x="1762125" y="3591420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195296-C4CA-2CE0-8BEF-9C9725B4E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99159"/>
              </p:ext>
            </p:extLst>
          </p:nvPr>
        </p:nvGraphicFramePr>
        <p:xfrm>
          <a:off x="1762125" y="4297977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3D8FECC-648B-462F-0552-9CD2BCA36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08692"/>
              </p:ext>
            </p:extLst>
          </p:nvPr>
        </p:nvGraphicFramePr>
        <p:xfrm>
          <a:off x="1762125" y="5711090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4C71172-F53F-E793-3175-5C79DE701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85733"/>
              </p:ext>
            </p:extLst>
          </p:nvPr>
        </p:nvGraphicFramePr>
        <p:xfrm>
          <a:off x="1762125" y="5016291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Can 8">
            <a:extLst>
              <a:ext uri="{FF2B5EF4-FFF2-40B4-BE49-F238E27FC236}">
                <a16:creationId xmlns:a16="http://schemas.microsoft.com/office/drawing/2014/main" id="{DEB93665-74A1-7295-4357-50AF2B6F6188}"/>
              </a:ext>
            </a:extLst>
          </p:cNvPr>
          <p:cNvSpPr/>
          <p:nvPr/>
        </p:nvSpPr>
        <p:spPr>
          <a:xfrm>
            <a:off x="228600" y="3510421"/>
            <a:ext cx="914400" cy="50292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API X</a:t>
            </a:r>
          </a:p>
        </p:txBody>
      </p:sp>
      <p:sp>
        <p:nvSpPr>
          <p:cNvPr id="27" name="Can 8">
            <a:extLst>
              <a:ext uri="{FF2B5EF4-FFF2-40B4-BE49-F238E27FC236}">
                <a16:creationId xmlns:a16="http://schemas.microsoft.com/office/drawing/2014/main" id="{94C9DD81-48BE-0AB8-7882-C7023040FA51}"/>
              </a:ext>
            </a:extLst>
          </p:cNvPr>
          <p:cNvSpPr/>
          <p:nvPr/>
        </p:nvSpPr>
        <p:spPr>
          <a:xfrm>
            <a:off x="228600" y="4202519"/>
            <a:ext cx="914400" cy="50292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API 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776CED-C13F-666E-5D9A-C04C498F1E02}"/>
              </a:ext>
            </a:extLst>
          </p:cNvPr>
          <p:cNvSpPr/>
          <p:nvPr/>
        </p:nvSpPr>
        <p:spPr>
          <a:xfrm>
            <a:off x="3859370" y="366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98EB04-0A49-6D4A-F6F9-3D7EA578D189}"/>
              </a:ext>
            </a:extLst>
          </p:cNvPr>
          <p:cNvSpPr/>
          <p:nvPr/>
        </p:nvSpPr>
        <p:spPr>
          <a:xfrm>
            <a:off x="3859370" y="453745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DA1D5B-62B2-2284-941A-54077617B7A1}"/>
              </a:ext>
            </a:extLst>
          </p:cNvPr>
          <p:cNvSpPr/>
          <p:nvPr/>
        </p:nvSpPr>
        <p:spPr>
          <a:xfrm>
            <a:off x="3863349" y="53961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C6E3F4-58D0-E709-17FE-6E3DBA297597}"/>
              </a:ext>
            </a:extLst>
          </p:cNvPr>
          <p:cNvCxnSpPr>
            <a:cxnSpLocks/>
            <a:stCxn id="11" idx="1"/>
            <a:endCxn id="28" idx="6"/>
          </p:cNvCxnSpPr>
          <p:nvPr/>
        </p:nvCxnSpPr>
        <p:spPr>
          <a:xfrm flipH="1">
            <a:off x="4316570" y="3703906"/>
            <a:ext cx="1474630" cy="185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01CEDD-33E3-8BF3-FAB2-C07F260898BB}"/>
              </a:ext>
            </a:extLst>
          </p:cNvPr>
          <p:cNvCxnSpPr>
            <a:cxnSpLocks/>
            <a:stCxn id="15" idx="1"/>
            <a:endCxn id="29" idx="6"/>
          </p:cNvCxnSpPr>
          <p:nvPr/>
        </p:nvCxnSpPr>
        <p:spPr>
          <a:xfrm flipH="1" flipV="1">
            <a:off x="4316570" y="4766053"/>
            <a:ext cx="1474630" cy="362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D9A2F3-D0D9-C516-5ACE-9525DA88C210}"/>
              </a:ext>
            </a:extLst>
          </p:cNvPr>
          <p:cNvCxnSpPr>
            <a:cxnSpLocks/>
            <a:stCxn id="22" idx="3"/>
            <a:endCxn id="29" idx="2"/>
          </p:cNvCxnSpPr>
          <p:nvPr/>
        </p:nvCxnSpPr>
        <p:spPr>
          <a:xfrm>
            <a:off x="2286000" y="4483397"/>
            <a:ext cx="1573370" cy="282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406FEE-F98B-5FC1-84B0-02D05EBFA266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2296102" y="4639063"/>
            <a:ext cx="1634202" cy="824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49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3803-6563-756B-4EF7-12383D69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Multi-Resource Deadlock Avoidance: 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E2EC-EC13-0545-D737-C225D78C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Never let the system get into an </a:t>
            </a:r>
            <a:r>
              <a:rPr lang="en-US" sz="2400" i="1" dirty="0"/>
              <a:t>unsafe state.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Intuition from banking:</a:t>
            </a:r>
          </a:p>
          <a:p>
            <a:r>
              <a:rPr lang="en-US" sz="2400" dirty="0"/>
              <a:t>Never let the bank loan out so much money they couldn’t give everyone their deposits back if everyone came back at once.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Intuition for systems:</a:t>
            </a:r>
          </a:p>
          <a:p>
            <a:r>
              <a:rPr lang="en-US" sz="2400" dirty="0"/>
              <a:t>Never grant resource requests if it means we might not be able to satisfy all possible resource requests.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55371-BA47-5F26-FA99-7C71F7EE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2510 - Prin. of Comp.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E58B6-9F63-730E-8EDD-8F4953A0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5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D31B-BFEF-5654-E950-E58B316A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3873-6093-0AB3-361C-2BBA418D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Processes declare the maximal set of all resources they might need before executing.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an acquisition request occurs, the system checks to see whether the system would become </a:t>
            </a:r>
            <a:r>
              <a:rPr lang="en-US" sz="2400" i="1" dirty="0"/>
              <a:t>unsafe</a:t>
            </a:r>
            <a:r>
              <a:rPr lang="en-US" sz="2400" dirty="0"/>
              <a:t>.</a:t>
            </a:r>
          </a:p>
          <a:p>
            <a:pPr marL="914400" lvl="1" indent="-514350"/>
            <a:r>
              <a:rPr lang="en-US" sz="2000" dirty="0"/>
              <a:t>The system is </a:t>
            </a:r>
            <a:r>
              <a:rPr lang="en-US" sz="2000" i="1" dirty="0"/>
              <a:t>safe</a:t>
            </a:r>
            <a:r>
              <a:rPr lang="en-US" sz="2000" dirty="0"/>
              <a:t> if there is </a:t>
            </a:r>
            <a:r>
              <a:rPr lang="en-US" sz="2000" i="1" dirty="0"/>
              <a:t>some</a:t>
            </a:r>
            <a:r>
              <a:rPr lang="en-US" sz="2000" dirty="0"/>
              <a:t> execution path that allows all processes to finish.</a:t>
            </a:r>
          </a:p>
          <a:p>
            <a:pPr marL="914400" lvl="1" indent="-514350"/>
            <a:r>
              <a:rPr lang="en-US" sz="2000" dirty="0"/>
              <a:t>Must be able to satisfy maximum request of </a:t>
            </a:r>
            <a:r>
              <a:rPr lang="en-US" sz="2000" i="1" dirty="0"/>
              <a:t>some</a:t>
            </a:r>
            <a:r>
              <a:rPr lang="en-US" sz="2000" dirty="0"/>
              <a:t>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unsafe, denies the request or blocks requesting process. If safe, grants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255D2-7E95-AB54-2A56-029FA02C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5B6A0-2CBC-E1C7-7741-3E697530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25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D685-9E6A-503A-FA28-2BF50AA3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9AEEF-251F-CA6B-DB87-6510CBC5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A8668-6738-3E67-B342-2AE1973F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3A644-6FC4-1C1F-9BE7-527761335B5A}"/>
              </a:ext>
            </a:extLst>
          </p:cNvPr>
          <p:cNvSpPr txBox="1"/>
          <p:nvPr/>
        </p:nvSpPr>
        <p:spPr>
          <a:xfrm>
            <a:off x="492369" y="4061024"/>
            <a:ext cx="14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Has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6F562-20C9-FAE2-10DB-C8D0D3E2CB9B}"/>
              </a:ext>
            </a:extLst>
          </p:cNvPr>
          <p:cNvSpPr txBox="1"/>
          <p:nvPr/>
        </p:nvSpPr>
        <p:spPr>
          <a:xfrm>
            <a:off x="3005298" y="4051461"/>
            <a:ext cx="114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Need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5F6AEAD-F2A3-11E1-0398-9A7D714887B5}"/>
              </a:ext>
            </a:extLst>
          </p:cNvPr>
          <p:cNvSpPr txBox="1"/>
          <p:nvPr/>
        </p:nvSpPr>
        <p:spPr>
          <a:xfrm>
            <a:off x="918823" y="1301814"/>
            <a:ext cx="6889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matrix: How many resources each process currently has</a:t>
            </a:r>
          </a:p>
          <a:p>
            <a:r>
              <a:rPr lang="en-US" dirty="0"/>
              <a:t>Right matrix: Maximum number of additional resources may be needed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CC114A-F5D1-683D-2A9F-AB01ADB6FAC7}"/>
              </a:ext>
            </a:extLst>
          </p:cNvPr>
          <p:cNvSpPr txBox="1"/>
          <p:nvPr/>
        </p:nvSpPr>
        <p:spPr>
          <a:xfrm>
            <a:off x="190597" y="4536440"/>
            <a:ext cx="2681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Total Resources = { 7, 3, 4 }</a:t>
            </a:r>
          </a:p>
          <a:p>
            <a:pPr algn="r"/>
            <a:r>
              <a:rPr lang="en-US" dirty="0"/>
              <a:t>Available = { 1, 0, 2 }</a:t>
            </a:r>
          </a:p>
          <a:p>
            <a:pPr algn="r"/>
            <a:r>
              <a:rPr lang="en-US" dirty="0"/>
              <a:t>Possessed = { 6, 3, 2 }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0C15EA6-C24C-F6EF-C3BA-6F2A9CAE771F}"/>
              </a:ext>
            </a:extLst>
          </p:cNvPr>
          <p:cNvSpPr txBox="1"/>
          <p:nvPr/>
        </p:nvSpPr>
        <p:spPr>
          <a:xfrm>
            <a:off x="4843251" y="2204801"/>
            <a:ext cx="42476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Is the system in a </a:t>
            </a:r>
            <a:r>
              <a:rPr lang="en-US" i="1" dirty="0"/>
              <a:t>safe</a:t>
            </a:r>
            <a:r>
              <a:rPr lang="en-US" dirty="0"/>
              <a:t> state?</a:t>
            </a:r>
          </a:p>
          <a:p>
            <a:endParaRPr lang="en-US" dirty="0"/>
          </a:p>
          <a:p>
            <a:r>
              <a:rPr lang="en-US" dirty="0"/>
              <a:t>The system is currently </a:t>
            </a:r>
            <a:r>
              <a:rPr lang="en-US" i="1" dirty="0"/>
              <a:t>safe</a:t>
            </a:r>
            <a:r>
              <a:rPr lang="en-US" dirty="0"/>
              <a:t> because we</a:t>
            </a:r>
            <a:br>
              <a:rPr lang="en-US" dirty="0"/>
            </a:br>
            <a:r>
              <a:rPr lang="en-US" dirty="0"/>
              <a:t>can find a sequence of completions that</a:t>
            </a:r>
            <a:br>
              <a:rPr lang="en-US" dirty="0"/>
            </a:br>
            <a:r>
              <a:rPr lang="en-US" dirty="0"/>
              <a:t>satisfy all processes: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for some row that can be satisfied</a:t>
            </a:r>
            <a:br>
              <a:rPr lang="en-US" dirty="0"/>
            </a:br>
            <a:r>
              <a:rPr lang="en-US" dirty="0"/>
              <a:t>by currently available resources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P4 can finish, so Available = { 2, 1, 2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P2 can finish, so Available = { 3, 2, 2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P1 can finish, so Available = { 6, 2, 3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P3 can finish, and all processes are done</a:t>
            </a:r>
          </a:p>
        </p:txBody>
      </p:sp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5751B3D3-5A5E-5890-4E0E-B4C21DEE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26464"/>
              </p:ext>
            </p:extLst>
          </p:nvPr>
        </p:nvGraphicFramePr>
        <p:xfrm>
          <a:off x="492369" y="2209800"/>
          <a:ext cx="1635256" cy="1803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814">
                  <a:extLst>
                    <a:ext uri="{9D8B030D-6E8A-4147-A177-3AD203B41FA5}">
                      <a16:colId xmlns:a16="http://schemas.microsoft.com/office/drawing/2014/main" val="1267302867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477810041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1160233242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3907386482"/>
                    </a:ext>
                  </a:extLst>
                </a:gridCol>
              </a:tblGrid>
              <a:tr h="360718">
                <a:tc>
                  <a:txBody>
                    <a:bodyPr/>
                    <a:lstStyle/>
                    <a:p>
                      <a:pPr algn="ctr" fontAlgn="b"/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49009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851211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36952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430795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510"/>
                  </a:ext>
                </a:extLst>
              </a:tr>
            </a:tbl>
          </a:graphicData>
        </a:graphic>
      </p:graphicFrame>
      <p:graphicFrame>
        <p:nvGraphicFramePr>
          <p:cNvPr id="140" name="Table 139">
            <a:extLst>
              <a:ext uri="{FF2B5EF4-FFF2-40B4-BE49-F238E27FC236}">
                <a16:creationId xmlns:a16="http://schemas.microsoft.com/office/drawing/2014/main" id="{8BF6C1A5-18CC-9598-CF18-B5AF97467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31361"/>
              </p:ext>
            </p:extLst>
          </p:nvPr>
        </p:nvGraphicFramePr>
        <p:xfrm>
          <a:off x="2761160" y="2209800"/>
          <a:ext cx="1635256" cy="1803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814">
                  <a:extLst>
                    <a:ext uri="{9D8B030D-6E8A-4147-A177-3AD203B41FA5}">
                      <a16:colId xmlns:a16="http://schemas.microsoft.com/office/drawing/2014/main" val="1267302867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477810041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1160233242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3907386482"/>
                    </a:ext>
                  </a:extLst>
                </a:gridCol>
              </a:tblGrid>
              <a:tr h="360718">
                <a:tc>
                  <a:txBody>
                    <a:bodyPr/>
                    <a:lstStyle/>
                    <a:p>
                      <a:pPr algn="ctr" fontAlgn="b"/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49009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851211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36952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430795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20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D685-9E6A-503A-FA28-2BF50AA3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9AEEF-251F-CA6B-DB87-6510CBC5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A8668-6738-3E67-B342-2AE1973F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3A644-6FC4-1C1F-9BE7-527761335B5A}"/>
              </a:ext>
            </a:extLst>
          </p:cNvPr>
          <p:cNvSpPr txBox="1"/>
          <p:nvPr/>
        </p:nvSpPr>
        <p:spPr>
          <a:xfrm>
            <a:off x="492369" y="4061024"/>
            <a:ext cx="14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Has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6F562-20C9-FAE2-10DB-C8D0D3E2CB9B}"/>
              </a:ext>
            </a:extLst>
          </p:cNvPr>
          <p:cNvSpPr txBox="1"/>
          <p:nvPr/>
        </p:nvSpPr>
        <p:spPr>
          <a:xfrm>
            <a:off x="3005298" y="4051461"/>
            <a:ext cx="114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Need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5F6AEAD-F2A3-11E1-0398-9A7D714887B5}"/>
              </a:ext>
            </a:extLst>
          </p:cNvPr>
          <p:cNvSpPr txBox="1"/>
          <p:nvPr/>
        </p:nvSpPr>
        <p:spPr>
          <a:xfrm>
            <a:off x="918823" y="1301814"/>
            <a:ext cx="6889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matrix: How many resources each process currently has</a:t>
            </a:r>
          </a:p>
          <a:p>
            <a:r>
              <a:rPr lang="en-US" dirty="0"/>
              <a:t>Right matrix: Maximum number of additional resources may be needed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CC114A-F5D1-683D-2A9F-AB01ADB6FAC7}"/>
              </a:ext>
            </a:extLst>
          </p:cNvPr>
          <p:cNvSpPr txBox="1"/>
          <p:nvPr/>
        </p:nvSpPr>
        <p:spPr>
          <a:xfrm>
            <a:off x="190597" y="4536440"/>
            <a:ext cx="2681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Total Resources = { 7, 3, 4 }</a:t>
            </a:r>
          </a:p>
          <a:p>
            <a:pPr algn="r"/>
            <a:r>
              <a:rPr lang="en-US" dirty="0"/>
              <a:t>Available = { 1, 0, 2 }</a:t>
            </a:r>
          </a:p>
          <a:p>
            <a:pPr algn="r"/>
            <a:r>
              <a:rPr lang="en-US" dirty="0"/>
              <a:t>Possessed = { 6, 3, 2 }</a:t>
            </a:r>
          </a:p>
        </p:txBody>
      </p:sp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7F7787B8-D0D3-4409-1C89-F7AA49B82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68768"/>
              </p:ext>
            </p:extLst>
          </p:nvPr>
        </p:nvGraphicFramePr>
        <p:xfrm>
          <a:off x="492369" y="2209800"/>
          <a:ext cx="1635256" cy="1803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814">
                  <a:extLst>
                    <a:ext uri="{9D8B030D-6E8A-4147-A177-3AD203B41FA5}">
                      <a16:colId xmlns:a16="http://schemas.microsoft.com/office/drawing/2014/main" val="1267302867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477810041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1160233242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3907386482"/>
                    </a:ext>
                  </a:extLst>
                </a:gridCol>
              </a:tblGrid>
              <a:tr h="360718">
                <a:tc>
                  <a:txBody>
                    <a:bodyPr/>
                    <a:lstStyle/>
                    <a:p>
                      <a:pPr algn="ctr" fontAlgn="b"/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49009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851211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36952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430795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510"/>
                  </a:ext>
                </a:extLst>
              </a:tr>
            </a:tbl>
          </a:graphicData>
        </a:graphic>
      </p:graphicFrame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05813D2E-49E5-4BB4-E4E4-C05C2A263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17214"/>
              </p:ext>
            </p:extLst>
          </p:nvPr>
        </p:nvGraphicFramePr>
        <p:xfrm>
          <a:off x="2761160" y="2209800"/>
          <a:ext cx="1635256" cy="1803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814">
                  <a:extLst>
                    <a:ext uri="{9D8B030D-6E8A-4147-A177-3AD203B41FA5}">
                      <a16:colId xmlns:a16="http://schemas.microsoft.com/office/drawing/2014/main" val="1267302867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477810041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1160233242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3907386482"/>
                    </a:ext>
                  </a:extLst>
                </a:gridCol>
              </a:tblGrid>
              <a:tr h="360718">
                <a:tc>
                  <a:txBody>
                    <a:bodyPr/>
                    <a:lstStyle/>
                    <a:p>
                      <a:pPr algn="ctr" fontAlgn="b"/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49009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851211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36952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430795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510"/>
                  </a:ext>
                </a:extLst>
              </a:tr>
            </a:tbl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70C15EA6-C24C-F6EF-C3BA-6F2A9CAE771F}"/>
              </a:ext>
            </a:extLst>
          </p:cNvPr>
          <p:cNvSpPr txBox="1"/>
          <p:nvPr/>
        </p:nvSpPr>
        <p:spPr>
          <a:xfrm>
            <a:off x="4843251" y="2204801"/>
            <a:ext cx="36821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Is it safe for P2 to acquire an R3?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Yes- the available resources would</a:t>
            </a:r>
            <a:br>
              <a:rPr lang="en-US" dirty="0"/>
            </a:br>
            <a:r>
              <a:rPr lang="en-US" dirty="0"/>
              <a:t>then be { 1, 0, 1 }, so P4 could still</a:t>
            </a:r>
            <a:br>
              <a:rPr lang="en-US" dirty="0"/>
            </a:br>
            <a:r>
              <a:rPr lang="en-US" dirty="0"/>
              <a:t>execute and the solution from the</a:t>
            </a:r>
            <a:br>
              <a:rPr lang="en-US" dirty="0"/>
            </a:br>
            <a:r>
              <a:rPr lang="en-US" dirty="0"/>
              <a:t>last slide is still valid.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Q: Is it safe for P3 to acquire an R1?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No, then the available resources</a:t>
            </a:r>
            <a:br>
              <a:rPr lang="en-US" dirty="0"/>
            </a:br>
            <a:r>
              <a:rPr lang="en-US" dirty="0"/>
              <a:t>would be { 0, 0, 2 }, which cannot</a:t>
            </a:r>
            <a:br>
              <a:rPr lang="en-US" dirty="0"/>
            </a:br>
            <a:r>
              <a:rPr lang="en-US" dirty="0"/>
              <a:t>satisfy any row in the May Need</a:t>
            </a:r>
            <a:br>
              <a:rPr lang="en-US" dirty="0"/>
            </a:br>
            <a:r>
              <a:rPr lang="en-US" dirty="0"/>
              <a:t>matrix. Deadlock may result.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3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Recall- Some operations cause a program to wait.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Quiz: Which of the following operations could cause blocking?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A. Locking a mutex </a:t>
            </a:r>
            <a:r>
              <a:rPr lang="en-US" sz="2400" dirty="0">
                <a:solidFill>
                  <a:srgbClr val="FF0000"/>
                </a:solidFill>
              </a:rPr>
              <a:t>(already locked)</a:t>
            </a:r>
          </a:p>
          <a:p>
            <a:pPr marL="0" indent="0">
              <a:buNone/>
            </a:pPr>
            <a:r>
              <a:rPr lang="en-US" sz="2400" dirty="0"/>
              <a:t>B. Opening a file </a:t>
            </a:r>
            <a:r>
              <a:rPr lang="en-US" sz="2400" dirty="0">
                <a:solidFill>
                  <a:srgbClr val="FF0000"/>
                </a:solidFill>
              </a:rPr>
              <a:t>(disk I/O)</a:t>
            </a:r>
          </a:p>
          <a:p>
            <a:pPr marL="0" indent="0">
              <a:buNone/>
            </a:pPr>
            <a:r>
              <a:rPr lang="en-US" sz="2400" dirty="0"/>
              <a:t>C. Reading a file </a:t>
            </a:r>
            <a:r>
              <a:rPr lang="en-US" sz="2400" dirty="0">
                <a:solidFill>
                  <a:srgbClr val="FF0000"/>
                </a:solidFill>
              </a:rPr>
              <a:t>(disk I/O)</a:t>
            </a:r>
          </a:p>
          <a:p>
            <a:pPr marL="0" indent="0">
              <a:buNone/>
            </a:pPr>
            <a:r>
              <a:rPr lang="en-US" sz="2400" dirty="0"/>
              <a:t>D. Reading from a pipe </a:t>
            </a:r>
            <a:r>
              <a:rPr lang="en-US" sz="2400" dirty="0">
                <a:solidFill>
                  <a:srgbClr val="FF0000"/>
                </a:solidFill>
              </a:rPr>
              <a:t>(pipe is empty)</a:t>
            </a:r>
          </a:p>
          <a:p>
            <a:pPr marL="0" indent="0">
              <a:buNone/>
            </a:pPr>
            <a:r>
              <a:rPr lang="en-US" sz="2400" dirty="0"/>
              <a:t>E. Writing to a pipe </a:t>
            </a:r>
            <a:r>
              <a:rPr lang="en-US" sz="2400" dirty="0">
                <a:solidFill>
                  <a:srgbClr val="FF0000"/>
                </a:solidFill>
              </a:rPr>
              <a:t>(pipe is full)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AE55-B062-2DD9-1835-DC747B2A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4276-C8AD-43E2-EFD5-F39E5557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Avoidance not practical! Even if we could forecast all future possible needs, likely to be very conservative!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prevent deadlock by breaking one of the four necessary conditions. </a:t>
            </a:r>
          </a:p>
          <a:p>
            <a:r>
              <a:rPr lang="en-US" sz="2400" dirty="0"/>
              <a:t>Resource Exclusion</a:t>
            </a:r>
          </a:p>
          <a:p>
            <a:r>
              <a:rPr lang="en-US" sz="2400" dirty="0"/>
              <a:t>Wait-and-hold</a:t>
            </a:r>
          </a:p>
          <a:p>
            <a:r>
              <a:rPr lang="en-US" sz="2400" dirty="0"/>
              <a:t>No preemption</a:t>
            </a:r>
          </a:p>
          <a:p>
            <a:r>
              <a:rPr lang="en-US" sz="2400" dirty="0"/>
              <a:t>Circular wait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Take a moment to consider how we could remove these from the system…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2DFD2-BDF8-8BB7-F78A-8BCB01A8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4A324-59F0-F38A-68F4-8D5F05D0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AB19-9C6F-F08F-5EFF-FDCAEE7C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4E01-81B6-8DA0-CE71-0B568A86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Resource Exclusion</a:t>
            </a:r>
          </a:p>
          <a:p>
            <a:pPr lvl="1"/>
            <a:r>
              <a:rPr lang="en-US" sz="2000" dirty="0"/>
              <a:t>Not much we can do here…</a:t>
            </a:r>
          </a:p>
          <a:p>
            <a:pPr marL="0" indent="0">
              <a:buNone/>
            </a:pPr>
            <a:r>
              <a:rPr lang="en-US" sz="2400" dirty="0"/>
              <a:t>Wait-and-hold</a:t>
            </a:r>
          </a:p>
          <a:p>
            <a:pPr lvl="1"/>
            <a:r>
              <a:rPr lang="en-US" sz="2000" dirty="0"/>
              <a:t>Require processes to acquire resources as a set</a:t>
            </a:r>
          </a:p>
          <a:p>
            <a:pPr marL="0" indent="0">
              <a:buNone/>
            </a:pPr>
            <a:r>
              <a:rPr lang="en-US" sz="2400" dirty="0"/>
              <a:t>No preemption</a:t>
            </a:r>
          </a:p>
          <a:p>
            <a:pPr lvl="1"/>
            <a:r>
              <a:rPr lang="en-US" sz="2000" dirty="0"/>
              <a:t>If a process would wait, it releases all currently held resources and tries again</a:t>
            </a:r>
          </a:p>
          <a:p>
            <a:pPr marL="0" indent="0">
              <a:buNone/>
            </a:pPr>
            <a:r>
              <a:rPr lang="en-US" sz="2400" dirty="0"/>
              <a:t>Circular wait</a:t>
            </a:r>
          </a:p>
          <a:p>
            <a:pPr lvl="1"/>
            <a:r>
              <a:rPr lang="en-US" sz="2000" dirty="0"/>
              <a:t>Impose a linear order on the sequence that resources are requested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strategies may not be workable in real systems!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29B01-71E8-7561-3745-652366FE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DB4CE-A3E1-A410-C57B-A71E6E93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60544-0552-3C56-22A3-394C88F83828}"/>
              </a:ext>
            </a:extLst>
          </p:cNvPr>
          <p:cNvSpPr txBox="1"/>
          <p:nvPr/>
        </p:nvSpPr>
        <p:spPr>
          <a:xfrm>
            <a:off x="2057400" y="5987663"/>
            <a:ext cx="7450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E. G. Coffman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.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System Deadlocks. ACM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Comput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Surv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 3, 2 (June 1971), 67–78.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1630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FF74-6025-EB94-3634-0C2A60C3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7E4A-9E68-EA17-12FD-E734FF89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would these prevention algorithms mean for the dining philosophers?</a:t>
            </a:r>
          </a:p>
          <a:p>
            <a:pPr lvl="1"/>
            <a:r>
              <a:rPr lang="en-US" dirty="0"/>
              <a:t>Require resources to be </a:t>
            </a:r>
            <a:br>
              <a:rPr lang="en-US" dirty="0"/>
            </a:br>
            <a:r>
              <a:rPr lang="en-US" dirty="0"/>
              <a:t>acquired as a set</a:t>
            </a:r>
          </a:p>
          <a:p>
            <a:pPr lvl="1"/>
            <a:r>
              <a:rPr lang="en-US" dirty="0"/>
              <a:t>If a process would wait,</a:t>
            </a:r>
            <a:br>
              <a:rPr lang="en-US" dirty="0"/>
            </a:br>
            <a:r>
              <a:rPr lang="en-US" dirty="0"/>
              <a:t>release resources and try</a:t>
            </a:r>
            <a:br>
              <a:rPr lang="en-US" dirty="0"/>
            </a:br>
            <a:r>
              <a:rPr lang="en-US" dirty="0"/>
              <a:t>again</a:t>
            </a:r>
          </a:p>
          <a:p>
            <a:pPr lvl="1"/>
            <a:r>
              <a:rPr lang="en-US" dirty="0"/>
              <a:t>Impose a linear sequence</a:t>
            </a:r>
            <a:br>
              <a:rPr lang="en-US" dirty="0"/>
            </a:br>
            <a:r>
              <a:rPr lang="en-US" dirty="0"/>
              <a:t>on the order of resource</a:t>
            </a:r>
            <a:br>
              <a:rPr lang="en-US" dirty="0"/>
            </a:br>
            <a:r>
              <a:rPr lang="en-US" dirty="0"/>
              <a:t>acquisition</a:t>
            </a:r>
            <a:br>
              <a:rPr lang="en-US" dirty="0"/>
            </a:br>
            <a:r>
              <a:rPr lang="en-US" dirty="0"/>
              <a:t>1 -&gt; 2 -&gt; 3 -&gt; 4 -&gt; 5 -&gt; 6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35E70-C9A3-C3BE-576B-5AF292BB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DEE92-01C3-EE70-A648-FCD96B94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0358223-0507-8A9E-565A-46FF11F436FD}"/>
              </a:ext>
            </a:extLst>
          </p:cNvPr>
          <p:cNvGrpSpPr/>
          <p:nvPr/>
        </p:nvGrpSpPr>
        <p:grpSpPr>
          <a:xfrm>
            <a:off x="6003737" y="2724214"/>
            <a:ext cx="3064063" cy="2842707"/>
            <a:chOff x="6003737" y="2724214"/>
            <a:chExt cx="3064063" cy="28427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5B4B5B-BB25-E417-1B83-1F7C270EED69}"/>
                </a:ext>
              </a:extLst>
            </p:cNvPr>
            <p:cNvGrpSpPr/>
            <p:nvPr/>
          </p:nvGrpSpPr>
          <p:grpSpPr>
            <a:xfrm>
              <a:off x="6385547" y="2956547"/>
              <a:ext cx="2336422" cy="2336422"/>
              <a:chOff x="5655578" y="1420656"/>
              <a:chExt cx="3070385" cy="307038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6A89D9D-403E-27D9-55C6-9B5D1E2676EE}"/>
                  </a:ext>
                </a:extLst>
              </p:cNvPr>
              <p:cNvSpPr/>
              <p:nvPr/>
            </p:nvSpPr>
            <p:spPr>
              <a:xfrm>
                <a:off x="5655578" y="1420656"/>
                <a:ext cx="3070385" cy="3070385"/>
              </a:xfrm>
              <a:prstGeom prst="ellipse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97C2082-86CB-E14A-80BA-EB1AF8ECA937}"/>
                  </a:ext>
                </a:extLst>
              </p:cNvPr>
              <p:cNvGrpSpPr/>
              <p:nvPr/>
            </p:nvGrpSpPr>
            <p:grpSpPr>
              <a:xfrm>
                <a:off x="6680432" y="1507222"/>
                <a:ext cx="990600" cy="457200"/>
                <a:chOff x="1600200" y="2252444"/>
                <a:chExt cx="990600" cy="457200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C6CF5AE-10EE-8D43-189F-6B50B0A6529D}"/>
                    </a:ext>
                  </a:extLst>
                </p:cNvPr>
                <p:cNvSpPr/>
                <p:nvPr/>
              </p:nvSpPr>
              <p:spPr>
                <a:xfrm>
                  <a:off x="1600200" y="2286000"/>
                  <a:ext cx="9906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2A0D793C-8EB3-5D15-F65A-D9C97ADA1233}"/>
                    </a:ext>
                  </a:extLst>
                </p:cNvPr>
                <p:cNvSpPr/>
                <p:nvPr/>
              </p:nvSpPr>
              <p:spPr>
                <a:xfrm>
                  <a:off x="1871444" y="2252444"/>
                  <a:ext cx="457200" cy="457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EF1F041-6DD1-AA7E-0720-FCD31C9DF78B}"/>
                  </a:ext>
                </a:extLst>
              </p:cNvPr>
              <p:cNvGrpSpPr/>
              <p:nvPr/>
            </p:nvGrpSpPr>
            <p:grpSpPr>
              <a:xfrm rot="3350722">
                <a:off x="7747781" y="2138544"/>
                <a:ext cx="990600" cy="457200"/>
                <a:chOff x="1600200" y="2252444"/>
                <a:chExt cx="990600" cy="457200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FFDA8033-C076-871C-662F-94C12F358A93}"/>
                    </a:ext>
                  </a:extLst>
                </p:cNvPr>
                <p:cNvSpPr/>
                <p:nvPr/>
              </p:nvSpPr>
              <p:spPr>
                <a:xfrm>
                  <a:off x="1600200" y="2286000"/>
                  <a:ext cx="9906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6A5E964-4F5B-B41C-D18C-F70FDEB012AF}"/>
                    </a:ext>
                  </a:extLst>
                </p:cNvPr>
                <p:cNvSpPr/>
                <p:nvPr/>
              </p:nvSpPr>
              <p:spPr>
                <a:xfrm>
                  <a:off x="1871444" y="2252444"/>
                  <a:ext cx="457200" cy="457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B5DC13A-A5C2-ACA7-FA1A-6A2DED58351A}"/>
                  </a:ext>
                </a:extLst>
              </p:cNvPr>
              <p:cNvGrpSpPr/>
              <p:nvPr/>
            </p:nvGrpSpPr>
            <p:grpSpPr>
              <a:xfrm rot="7269670">
                <a:off x="7767239" y="3310979"/>
                <a:ext cx="990600" cy="457200"/>
                <a:chOff x="1600200" y="2252444"/>
                <a:chExt cx="990600" cy="45720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B851B77-7D98-FEEA-F713-E3BF1E97C511}"/>
                    </a:ext>
                  </a:extLst>
                </p:cNvPr>
                <p:cNvSpPr/>
                <p:nvPr/>
              </p:nvSpPr>
              <p:spPr>
                <a:xfrm>
                  <a:off x="1600200" y="2286000"/>
                  <a:ext cx="9906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DE0EB713-B426-6E40-2367-46F0B5AC2E5F}"/>
                    </a:ext>
                  </a:extLst>
                </p:cNvPr>
                <p:cNvSpPr/>
                <p:nvPr/>
              </p:nvSpPr>
              <p:spPr>
                <a:xfrm>
                  <a:off x="1871444" y="2252444"/>
                  <a:ext cx="457200" cy="457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063DC99-A3B8-D510-1758-E737CCD40577}"/>
                  </a:ext>
                </a:extLst>
              </p:cNvPr>
              <p:cNvGrpSpPr/>
              <p:nvPr/>
            </p:nvGrpSpPr>
            <p:grpSpPr>
              <a:xfrm rot="10800000">
                <a:off x="6705600" y="3962400"/>
                <a:ext cx="990600" cy="457200"/>
                <a:chOff x="1600200" y="2252444"/>
                <a:chExt cx="990600" cy="45720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2F41924A-6DD2-0D34-C6FD-466C62E8FFAE}"/>
                    </a:ext>
                  </a:extLst>
                </p:cNvPr>
                <p:cNvSpPr/>
                <p:nvPr/>
              </p:nvSpPr>
              <p:spPr>
                <a:xfrm>
                  <a:off x="1600200" y="2286000"/>
                  <a:ext cx="9906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6647E86-5C3A-173F-E4F7-DD9930DE787D}"/>
                    </a:ext>
                  </a:extLst>
                </p:cNvPr>
                <p:cNvSpPr/>
                <p:nvPr/>
              </p:nvSpPr>
              <p:spPr>
                <a:xfrm>
                  <a:off x="1871444" y="2252444"/>
                  <a:ext cx="457200" cy="457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5CAF539-54E4-F48D-DE59-8C689B6DB1EA}"/>
                  </a:ext>
                </a:extLst>
              </p:cNvPr>
              <p:cNvGrpSpPr/>
              <p:nvPr/>
            </p:nvGrpSpPr>
            <p:grpSpPr>
              <a:xfrm rot="18044367">
                <a:off x="5633946" y="2148162"/>
                <a:ext cx="990600" cy="457200"/>
                <a:chOff x="1600200" y="2252444"/>
                <a:chExt cx="990600" cy="457200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5A1EDB9-985E-2226-C727-C24E5C9EAF11}"/>
                    </a:ext>
                  </a:extLst>
                </p:cNvPr>
                <p:cNvSpPr/>
                <p:nvPr/>
              </p:nvSpPr>
              <p:spPr>
                <a:xfrm>
                  <a:off x="1600200" y="2286000"/>
                  <a:ext cx="9906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0344860-33EE-2F96-1A33-00BD432C87D7}"/>
                    </a:ext>
                  </a:extLst>
                </p:cNvPr>
                <p:cNvSpPr/>
                <p:nvPr/>
              </p:nvSpPr>
              <p:spPr>
                <a:xfrm>
                  <a:off x="1871444" y="2252444"/>
                  <a:ext cx="457200" cy="457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D334E6-5EA6-217C-197E-3C9C42DD9B2B}"/>
                  </a:ext>
                </a:extLst>
              </p:cNvPr>
              <p:cNvGrpSpPr/>
              <p:nvPr/>
            </p:nvGrpSpPr>
            <p:grpSpPr>
              <a:xfrm rot="14052172">
                <a:off x="5665501" y="3320478"/>
                <a:ext cx="990600" cy="457200"/>
                <a:chOff x="1600200" y="2252444"/>
                <a:chExt cx="990600" cy="45720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E2363E3-DB16-B863-D0EF-9CFEE2666099}"/>
                    </a:ext>
                  </a:extLst>
                </p:cNvPr>
                <p:cNvSpPr/>
                <p:nvPr/>
              </p:nvSpPr>
              <p:spPr>
                <a:xfrm>
                  <a:off x="1600200" y="2286000"/>
                  <a:ext cx="9906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83151BC-F1B4-2AF4-079B-3760A2F71534}"/>
                    </a:ext>
                  </a:extLst>
                </p:cNvPr>
                <p:cNvSpPr/>
                <p:nvPr/>
              </p:nvSpPr>
              <p:spPr>
                <a:xfrm>
                  <a:off x="1871444" y="2252444"/>
                  <a:ext cx="457200" cy="457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E0042F3-DB31-2A0B-8745-3A2DEB6FBBF5}"/>
                  </a:ext>
                </a:extLst>
              </p:cNvPr>
              <p:cNvGrpSpPr/>
              <p:nvPr/>
            </p:nvGrpSpPr>
            <p:grpSpPr>
              <a:xfrm rot="7506560">
                <a:off x="7417151" y="1853337"/>
                <a:ext cx="685800" cy="203994"/>
                <a:chOff x="4648200" y="2774156"/>
                <a:chExt cx="685800" cy="203994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7FBE51D9-3F37-7C20-2BBE-DDC7BDD517D5}"/>
                    </a:ext>
                  </a:extLst>
                </p:cNvPr>
                <p:cNvCxnSpPr/>
                <p:nvPr/>
              </p:nvCxnSpPr>
              <p:spPr>
                <a:xfrm>
                  <a:off x="4648200" y="2881419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50AC75F-51EA-3141-BAFE-E5AF9C8CD404}"/>
                    </a:ext>
                  </a:extLst>
                </p:cNvPr>
                <p:cNvCxnSpPr/>
                <p:nvPr/>
              </p:nvCxnSpPr>
              <p:spPr>
                <a:xfrm>
                  <a:off x="5105400" y="2793580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A4166285-E271-C743-EA61-ED6758CC0D71}"/>
                    </a:ext>
                  </a:extLst>
                </p:cNvPr>
                <p:cNvCxnSpPr/>
                <p:nvPr/>
              </p:nvCxnSpPr>
              <p:spPr>
                <a:xfrm>
                  <a:off x="5105400" y="2880021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1EA39FA-8543-179E-74D6-064F6F93ED5E}"/>
                    </a:ext>
                  </a:extLst>
                </p:cNvPr>
                <p:cNvCxnSpPr/>
                <p:nvPr/>
              </p:nvCxnSpPr>
              <p:spPr>
                <a:xfrm>
                  <a:off x="5105400" y="2960797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6316DCE-20B1-1803-3B91-4ACC7898B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02225" y="2774156"/>
                  <a:ext cx="3175" cy="20399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5AA0BF2-8050-13AA-96E9-20B94F3091E2}"/>
                  </a:ext>
                </a:extLst>
              </p:cNvPr>
              <p:cNvGrpSpPr/>
              <p:nvPr/>
            </p:nvGrpSpPr>
            <p:grpSpPr>
              <a:xfrm>
                <a:off x="5708440" y="2875515"/>
                <a:ext cx="685800" cy="203994"/>
                <a:chOff x="4648200" y="2774156"/>
                <a:chExt cx="685800" cy="203994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3A75C69-A5D8-B2CC-989C-32606796D79C}"/>
                    </a:ext>
                  </a:extLst>
                </p:cNvPr>
                <p:cNvCxnSpPr/>
                <p:nvPr/>
              </p:nvCxnSpPr>
              <p:spPr>
                <a:xfrm>
                  <a:off x="4648200" y="2881419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755CF7F-D45F-30C3-B198-84CAB6BED5EF}"/>
                    </a:ext>
                  </a:extLst>
                </p:cNvPr>
                <p:cNvCxnSpPr/>
                <p:nvPr/>
              </p:nvCxnSpPr>
              <p:spPr>
                <a:xfrm>
                  <a:off x="5105400" y="2793580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3DF6BC4-1616-FA0A-04D7-8DDBF529D98A}"/>
                    </a:ext>
                  </a:extLst>
                </p:cNvPr>
                <p:cNvCxnSpPr/>
                <p:nvPr/>
              </p:nvCxnSpPr>
              <p:spPr>
                <a:xfrm>
                  <a:off x="5105400" y="2880021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52F4AB1-C95D-CD2A-6ACD-16E4D729F066}"/>
                    </a:ext>
                  </a:extLst>
                </p:cNvPr>
                <p:cNvCxnSpPr/>
                <p:nvPr/>
              </p:nvCxnSpPr>
              <p:spPr>
                <a:xfrm>
                  <a:off x="5105400" y="2960797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9324EA6-6151-D21B-4F6A-009465E6F1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02225" y="2774156"/>
                  <a:ext cx="3175" cy="20399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81E7ABF-A7E8-2EEB-0967-2545939A4FF3}"/>
                  </a:ext>
                </a:extLst>
              </p:cNvPr>
              <p:cNvGrpSpPr/>
              <p:nvPr/>
            </p:nvGrpSpPr>
            <p:grpSpPr>
              <a:xfrm rot="10800000">
                <a:off x="7955613" y="2861627"/>
                <a:ext cx="685800" cy="203994"/>
                <a:chOff x="4648200" y="2774156"/>
                <a:chExt cx="685800" cy="203994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F19F1573-6E6B-EC2A-AD86-AC44C54A7E19}"/>
                    </a:ext>
                  </a:extLst>
                </p:cNvPr>
                <p:cNvCxnSpPr/>
                <p:nvPr/>
              </p:nvCxnSpPr>
              <p:spPr>
                <a:xfrm>
                  <a:off x="4648200" y="2881419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D0169EE-B3E4-0F48-1502-D9E3D79E6119}"/>
                    </a:ext>
                  </a:extLst>
                </p:cNvPr>
                <p:cNvCxnSpPr/>
                <p:nvPr/>
              </p:nvCxnSpPr>
              <p:spPr>
                <a:xfrm>
                  <a:off x="5105400" y="2793580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2420D46-E001-530E-1F77-35EF8305E3C9}"/>
                    </a:ext>
                  </a:extLst>
                </p:cNvPr>
                <p:cNvCxnSpPr/>
                <p:nvPr/>
              </p:nvCxnSpPr>
              <p:spPr>
                <a:xfrm>
                  <a:off x="5105400" y="2880021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1AA0091-3716-4F88-6904-D542D192E775}"/>
                    </a:ext>
                  </a:extLst>
                </p:cNvPr>
                <p:cNvCxnSpPr/>
                <p:nvPr/>
              </p:nvCxnSpPr>
              <p:spPr>
                <a:xfrm>
                  <a:off x="5105400" y="2960797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5F6B5D9-2282-1570-BF31-57469D6E2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02225" y="2774156"/>
                  <a:ext cx="3175" cy="20399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95F0931-376B-5C30-3724-4E813C38A6A0}"/>
                  </a:ext>
                </a:extLst>
              </p:cNvPr>
              <p:cNvGrpSpPr/>
              <p:nvPr/>
            </p:nvGrpSpPr>
            <p:grpSpPr>
              <a:xfrm rot="18218652">
                <a:off x="6267384" y="3838589"/>
                <a:ext cx="685800" cy="203994"/>
                <a:chOff x="4648200" y="2774156"/>
                <a:chExt cx="685800" cy="203994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647383B-2E7A-F714-2953-CBB791E7A96B}"/>
                    </a:ext>
                  </a:extLst>
                </p:cNvPr>
                <p:cNvCxnSpPr/>
                <p:nvPr/>
              </p:nvCxnSpPr>
              <p:spPr>
                <a:xfrm>
                  <a:off x="4648200" y="2881419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2EAC8C3-A5DC-3E8B-91D5-4D4D94AADFA6}"/>
                    </a:ext>
                  </a:extLst>
                </p:cNvPr>
                <p:cNvCxnSpPr/>
                <p:nvPr/>
              </p:nvCxnSpPr>
              <p:spPr>
                <a:xfrm>
                  <a:off x="5105400" y="2793580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171F60F2-2B39-55C8-B5F4-48B60887FD2E}"/>
                    </a:ext>
                  </a:extLst>
                </p:cNvPr>
                <p:cNvCxnSpPr/>
                <p:nvPr/>
              </p:nvCxnSpPr>
              <p:spPr>
                <a:xfrm>
                  <a:off x="5105400" y="2880021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B8D208E-6789-0963-3D14-F3E9F43ED36B}"/>
                    </a:ext>
                  </a:extLst>
                </p:cNvPr>
                <p:cNvCxnSpPr/>
                <p:nvPr/>
              </p:nvCxnSpPr>
              <p:spPr>
                <a:xfrm>
                  <a:off x="5105400" y="2960797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CEF7E34-4F64-0BDF-5DBD-6A40D2FF4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02225" y="2774156"/>
                  <a:ext cx="3175" cy="20399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BBBCC6F-E5BE-E0DD-2325-B1308E3CB0F0}"/>
                  </a:ext>
                </a:extLst>
              </p:cNvPr>
              <p:cNvGrpSpPr/>
              <p:nvPr/>
            </p:nvGrpSpPr>
            <p:grpSpPr>
              <a:xfrm rot="14013185">
                <a:off x="7400879" y="3840913"/>
                <a:ext cx="685800" cy="203994"/>
                <a:chOff x="4648200" y="2774156"/>
                <a:chExt cx="685800" cy="203994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A070ED-1CB5-763E-18A4-1808F72EC499}"/>
                    </a:ext>
                  </a:extLst>
                </p:cNvPr>
                <p:cNvCxnSpPr/>
                <p:nvPr/>
              </p:nvCxnSpPr>
              <p:spPr>
                <a:xfrm>
                  <a:off x="4648200" y="2881419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84E7E76-C962-42BF-1C10-D9C2DFF89932}"/>
                    </a:ext>
                  </a:extLst>
                </p:cNvPr>
                <p:cNvCxnSpPr/>
                <p:nvPr/>
              </p:nvCxnSpPr>
              <p:spPr>
                <a:xfrm>
                  <a:off x="5105400" y="2793580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DDB6BC5-E376-666E-DD4E-25016E2D0920}"/>
                    </a:ext>
                  </a:extLst>
                </p:cNvPr>
                <p:cNvCxnSpPr/>
                <p:nvPr/>
              </p:nvCxnSpPr>
              <p:spPr>
                <a:xfrm>
                  <a:off x="5105400" y="2880021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AFA69AB-1F30-CD99-6978-85C7FDAA4928}"/>
                    </a:ext>
                  </a:extLst>
                </p:cNvPr>
                <p:cNvCxnSpPr/>
                <p:nvPr/>
              </p:nvCxnSpPr>
              <p:spPr>
                <a:xfrm>
                  <a:off x="5105400" y="2960797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B6188662-3100-C0DF-C206-F390D2B22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02225" y="2774156"/>
                  <a:ext cx="3175" cy="20399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972D90C-C171-9C83-95C3-3927C134EF68}"/>
                  </a:ext>
                </a:extLst>
              </p:cNvPr>
              <p:cNvGrpSpPr/>
              <p:nvPr/>
            </p:nvGrpSpPr>
            <p:grpSpPr>
              <a:xfrm rot="3520053">
                <a:off x="6267489" y="1870038"/>
                <a:ext cx="685800" cy="203994"/>
                <a:chOff x="4648200" y="2774156"/>
                <a:chExt cx="685800" cy="20399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4C183E8-ED13-5F3E-751E-DC671CAD2E00}"/>
                    </a:ext>
                  </a:extLst>
                </p:cNvPr>
                <p:cNvCxnSpPr/>
                <p:nvPr/>
              </p:nvCxnSpPr>
              <p:spPr>
                <a:xfrm>
                  <a:off x="4648200" y="2881419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7022793-9B10-8740-2455-6D330DC03309}"/>
                    </a:ext>
                  </a:extLst>
                </p:cNvPr>
                <p:cNvCxnSpPr/>
                <p:nvPr/>
              </p:nvCxnSpPr>
              <p:spPr>
                <a:xfrm>
                  <a:off x="5105400" y="2793580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2F93903-B94F-ED64-E32A-148406278A9D}"/>
                    </a:ext>
                  </a:extLst>
                </p:cNvPr>
                <p:cNvCxnSpPr/>
                <p:nvPr/>
              </p:nvCxnSpPr>
              <p:spPr>
                <a:xfrm>
                  <a:off x="5105400" y="2880021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D2E32E3-9080-4745-1975-BFAE24B5EEAE}"/>
                    </a:ext>
                  </a:extLst>
                </p:cNvPr>
                <p:cNvCxnSpPr/>
                <p:nvPr/>
              </p:nvCxnSpPr>
              <p:spPr>
                <a:xfrm>
                  <a:off x="5105400" y="2960797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991ECEC-132D-4A3A-6EAF-DB815C2890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02225" y="2774156"/>
                  <a:ext cx="3175" cy="20399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62" name="Content Placeholder 69" descr="Plate of spaghetti sprinkled with cheese">
              <a:extLst>
                <a:ext uri="{FF2B5EF4-FFF2-40B4-BE49-F238E27FC236}">
                  <a16:creationId xmlns:a16="http://schemas.microsoft.com/office/drawing/2014/main" id="{1FDB429F-C04B-083B-6F8B-D10CDDB284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" t="21562" b="4780"/>
            <a:stretch/>
          </p:blipFill>
          <p:spPr>
            <a:xfrm>
              <a:off x="7100181" y="3936398"/>
              <a:ext cx="822279" cy="406662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1DD9AA2-4912-9432-46B4-20FF7A6B4D1D}"/>
                </a:ext>
              </a:extLst>
            </p:cNvPr>
            <p:cNvSpPr txBox="1"/>
            <p:nvPr/>
          </p:nvSpPr>
          <p:spPr>
            <a:xfrm>
              <a:off x="8077200" y="27387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97EA4D-CB30-328C-880D-8535D9172C45}"/>
                </a:ext>
              </a:extLst>
            </p:cNvPr>
            <p:cNvSpPr txBox="1"/>
            <p:nvPr/>
          </p:nvSpPr>
          <p:spPr>
            <a:xfrm>
              <a:off x="8727642" y="387405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2641BAB-3A9B-3375-810A-C5D5F6273469}"/>
                </a:ext>
              </a:extLst>
            </p:cNvPr>
            <p:cNvSpPr txBox="1"/>
            <p:nvPr/>
          </p:nvSpPr>
          <p:spPr>
            <a:xfrm>
              <a:off x="8114844" y="509141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8FA237-8AF6-8E7C-B353-6DFD7B4A2A98}"/>
                </a:ext>
              </a:extLst>
            </p:cNvPr>
            <p:cNvSpPr txBox="1"/>
            <p:nvPr/>
          </p:nvSpPr>
          <p:spPr>
            <a:xfrm>
              <a:off x="6690579" y="510525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37396BB-32E8-3C56-DF97-7699497849D5}"/>
                </a:ext>
              </a:extLst>
            </p:cNvPr>
            <p:cNvSpPr txBox="1"/>
            <p:nvPr/>
          </p:nvSpPr>
          <p:spPr>
            <a:xfrm>
              <a:off x="6003737" y="38919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CE576E1-3440-5AB6-BCC3-6CF0B27A09F4}"/>
                </a:ext>
              </a:extLst>
            </p:cNvPr>
            <p:cNvSpPr txBox="1"/>
            <p:nvPr/>
          </p:nvSpPr>
          <p:spPr>
            <a:xfrm>
              <a:off x="6633606" y="272421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086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EE46-D7E4-D373-CE7B-3B7202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CEF0-7969-1285-0951-56F76C39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Suppose resources {a, b, c, d} can only be acquired in the order </a:t>
            </a:r>
            <a:br>
              <a:rPr lang="en-US" sz="2000" dirty="0"/>
            </a:br>
            <a:r>
              <a:rPr lang="en-US" sz="2000" dirty="0"/>
              <a:t>a-&gt;b-&gt;c-&gt;d.</a:t>
            </a:r>
          </a:p>
          <a:p>
            <a:r>
              <a:rPr lang="en-US" sz="2000" dirty="0"/>
              <a:t>If a process only needs a and c, it doesn’t have to request b.</a:t>
            </a:r>
          </a:p>
          <a:p>
            <a:r>
              <a:rPr lang="en-US" sz="2000" dirty="0"/>
              <a:t>How does this break circular wait?</a:t>
            </a:r>
          </a:p>
          <a:p>
            <a:r>
              <a:rPr lang="en-US" sz="2000" dirty="0"/>
              <a:t>The process with the highest-ordered resource is always guaranteed to be able to make progress.</a:t>
            </a:r>
          </a:p>
          <a:p>
            <a:r>
              <a:rPr lang="en-US" sz="2000" dirty="0"/>
              <a:t>How can this RAG untangle itself?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C9CB3-E86A-A696-6EA7-79080818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77AE7-7941-6804-F478-C5FAB815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B978BE-5646-2601-B3FB-199B7000353A}"/>
              </a:ext>
            </a:extLst>
          </p:cNvPr>
          <p:cNvSpPr/>
          <p:nvPr/>
        </p:nvSpPr>
        <p:spPr>
          <a:xfrm>
            <a:off x="6529754" y="23338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18F6B-7CD3-851B-508E-1357E55F6DDC}"/>
              </a:ext>
            </a:extLst>
          </p:cNvPr>
          <p:cNvSpPr/>
          <p:nvPr/>
        </p:nvSpPr>
        <p:spPr>
          <a:xfrm>
            <a:off x="7790414" y="286533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A7D7F6-9588-1B8A-4BD3-4B827399AA95}"/>
              </a:ext>
            </a:extLst>
          </p:cNvPr>
          <p:cNvCxnSpPr>
            <a:cxnSpLocks/>
            <a:stCxn id="12" idx="1"/>
            <a:endCxn id="6" idx="6"/>
          </p:cNvCxnSpPr>
          <p:nvPr/>
        </p:nvCxnSpPr>
        <p:spPr>
          <a:xfrm flipH="1">
            <a:off x="6986954" y="2422219"/>
            <a:ext cx="803460" cy="140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68489C4-24F7-651A-D045-7CC51B6294DC}"/>
              </a:ext>
            </a:extLst>
          </p:cNvPr>
          <p:cNvSpPr/>
          <p:nvPr/>
        </p:nvSpPr>
        <p:spPr>
          <a:xfrm>
            <a:off x="6529754" y="32015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9F091A-1F24-8500-701E-5CB3F650474C}"/>
              </a:ext>
            </a:extLst>
          </p:cNvPr>
          <p:cNvSpPr/>
          <p:nvPr/>
        </p:nvSpPr>
        <p:spPr>
          <a:xfrm>
            <a:off x="6533733" y="40693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C47AE5-D3E5-01C6-7A39-92E7D2F284B3}"/>
              </a:ext>
            </a:extLst>
          </p:cNvPr>
          <p:cNvSpPr/>
          <p:nvPr/>
        </p:nvSpPr>
        <p:spPr>
          <a:xfrm>
            <a:off x="7790414" y="42087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10917B-8147-E4B0-D414-ABF677CC4696}"/>
              </a:ext>
            </a:extLst>
          </p:cNvPr>
          <p:cNvSpPr/>
          <p:nvPr/>
        </p:nvSpPr>
        <p:spPr>
          <a:xfrm>
            <a:off x="7790414" y="219361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0F316-671B-1F08-159E-8FCC0132076B}"/>
              </a:ext>
            </a:extLst>
          </p:cNvPr>
          <p:cNvSpPr/>
          <p:nvPr/>
        </p:nvSpPr>
        <p:spPr>
          <a:xfrm>
            <a:off x="7790414" y="353705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302881-66A8-FECA-7F53-D9E36EBAD877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6986954" y="3430190"/>
            <a:ext cx="803460" cy="3094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DCFCB5-C254-4BC0-949A-2296C73C491A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6923978" y="3054964"/>
            <a:ext cx="866436" cy="1081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2A65CE-C4BB-F84A-95D7-DA619B151C1B}"/>
              </a:ext>
            </a:extLst>
          </p:cNvPr>
          <p:cNvCxnSpPr>
            <a:cxnSpLocks/>
            <a:stCxn id="11" idx="1"/>
            <a:endCxn id="10" idx="6"/>
          </p:cNvCxnSpPr>
          <p:nvPr/>
        </p:nvCxnSpPr>
        <p:spPr>
          <a:xfrm flipH="1" flipV="1">
            <a:off x="6990933" y="4297911"/>
            <a:ext cx="799481" cy="139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3CBF93-2A1A-24F3-6C15-0A692671EA61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919999" y="2724114"/>
            <a:ext cx="866436" cy="7876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6561F2-A7AE-11F5-0020-691D7DB8E2E0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6919999" y="3591835"/>
            <a:ext cx="866436" cy="640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04C7B6-A3C6-4340-31AE-4818436A3759}"/>
              </a:ext>
            </a:extLst>
          </p:cNvPr>
          <p:cNvGrpSpPr/>
          <p:nvPr/>
        </p:nvGrpSpPr>
        <p:grpSpPr>
          <a:xfrm>
            <a:off x="5593304" y="5001599"/>
            <a:ext cx="3519825" cy="1219200"/>
            <a:chOff x="5334000" y="1371600"/>
            <a:chExt cx="3519825" cy="12192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4F01C1-3DF3-3B41-DCAA-F8CD663BD675}"/>
                </a:ext>
              </a:extLst>
            </p:cNvPr>
            <p:cNvSpPr/>
            <p:nvPr/>
          </p:nvSpPr>
          <p:spPr>
            <a:xfrm>
              <a:off x="5334000" y="1371600"/>
              <a:ext cx="3519825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736E2C-99BF-EC0B-2BFF-EB6751F1ACFA}"/>
                </a:ext>
              </a:extLst>
            </p:cNvPr>
            <p:cNvGrpSpPr/>
            <p:nvPr/>
          </p:nvGrpSpPr>
          <p:grpSpPr>
            <a:xfrm>
              <a:off x="5486400" y="1423231"/>
              <a:ext cx="1524000" cy="457200"/>
              <a:chOff x="1676400" y="4267200"/>
              <a:chExt cx="1524000" cy="45720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BF1E4B5-8F82-4ECC-6414-863AF12B9A3D}"/>
                  </a:ext>
                </a:extLst>
              </p:cNvPr>
              <p:cNvSpPr/>
              <p:nvPr/>
            </p:nvSpPr>
            <p:spPr>
              <a:xfrm>
                <a:off x="1676400" y="4267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90778ED-A0B2-C0E6-B6CD-26051B77D02E}"/>
                  </a:ext>
                </a:extLst>
              </p:cNvPr>
              <p:cNvSpPr/>
              <p:nvPr/>
            </p:nvSpPr>
            <p:spPr>
              <a:xfrm>
                <a:off x="2743200" y="4267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35421D6C-8CC2-63E3-4864-C6A861DC39B3}"/>
                  </a:ext>
                </a:extLst>
              </p:cNvPr>
              <p:cNvCxnSpPr>
                <a:cxnSpLocks/>
                <a:stCxn id="57" idx="6"/>
                <a:endCxn id="58" idx="1"/>
              </p:cNvCxnSpPr>
              <p:nvPr/>
            </p:nvCxnSpPr>
            <p:spPr>
              <a:xfrm>
                <a:off x="2133600" y="44958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6C46EE7-8E2C-DE88-19FF-427ED6A555A5}"/>
                </a:ext>
              </a:extLst>
            </p:cNvPr>
            <p:cNvGrpSpPr/>
            <p:nvPr/>
          </p:nvGrpSpPr>
          <p:grpSpPr>
            <a:xfrm>
              <a:off x="5488497" y="2062993"/>
              <a:ext cx="1521903" cy="457200"/>
              <a:chOff x="1678497" y="5555457"/>
              <a:chExt cx="1521903" cy="4572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9961C0F-B3AB-9F5D-9F9E-C100E18C695D}"/>
                  </a:ext>
                </a:extLst>
              </p:cNvPr>
              <p:cNvSpPr/>
              <p:nvPr/>
            </p:nvSpPr>
            <p:spPr>
              <a:xfrm>
                <a:off x="2743200" y="555545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6A15F3-025D-5C64-468E-23D362AF0125}"/>
                  </a:ext>
                </a:extLst>
              </p:cNvPr>
              <p:cNvSpPr/>
              <p:nvPr/>
            </p:nvSpPr>
            <p:spPr>
              <a:xfrm>
                <a:off x="1678497" y="5555457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A775AAE-A0A9-5AD6-B195-B3C967403996}"/>
                  </a:ext>
                </a:extLst>
              </p:cNvPr>
              <p:cNvCxnSpPr>
                <a:cxnSpLocks/>
                <a:stCxn id="55" idx="3"/>
                <a:endCxn id="54" idx="2"/>
              </p:cNvCxnSpPr>
              <p:nvPr/>
            </p:nvCxnSpPr>
            <p:spPr>
              <a:xfrm>
                <a:off x="2135697" y="5784057"/>
                <a:ext cx="60750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0C88F3F-2CF6-BDE2-4E06-72EC394A0EA8}"/>
                </a:ext>
              </a:extLst>
            </p:cNvPr>
            <p:cNvSpPr txBox="1"/>
            <p:nvPr/>
          </p:nvSpPr>
          <p:spPr>
            <a:xfrm>
              <a:off x="7116875" y="1467165"/>
              <a:ext cx="1736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is waiting for 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4877C6-95C5-8FEC-2BCA-FCBC5DA47E76}"/>
                </a:ext>
              </a:extLst>
            </p:cNvPr>
            <p:cNvSpPr txBox="1"/>
            <p:nvPr/>
          </p:nvSpPr>
          <p:spPr>
            <a:xfrm>
              <a:off x="7146198" y="2106927"/>
              <a:ext cx="141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is held by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544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AD27-B51E-E36E-9C4D-3682B154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4314-55A2-2213-DDB0-FF04537EE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Periodically run an algorithm to detect deadlock after it has occurred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corrective action</a:t>
            </a:r>
          </a:p>
          <a:p>
            <a:pPr lvl="1"/>
            <a:r>
              <a:rPr lang="en-US" dirty="0"/>
              <a:t>Preempt processes involved</a:t>
            </a:r>
          </a:p>
          <a:p>
            <a:pPr lvl="1"/>
            <a:r>
              <a:rPr lang="en-US" dirty="0"/>
              <a:t>Roll back to a known good checkpoint</a:t>
            </a:r>
          </a:p>
          <a:p>
            <a:pPr lvl="1"/>
            <a:r>
              <a:rPr lang="en-US" dirty="0"/>
              <a:t>Kill the processes involved and restart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Hard problem in general. Preventing deadlocks may be too conservative or computationally intensive. Recovering from deadlocks after they occur is messy.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3D314-0D3A-0F1B-7806-33F594D3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4E6AD-3023-A0D6-968D-EB52D8C2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3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B231-76A8-BA88-FBA7-FF3C231F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1E64-078A-16F7-BB56-4232268A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Deadlock occurs as a consequence of system design &amp; system semantics</a:t>
            </a:r>
          </a:p>
          <a:p>
            <a:r>
              <a:rPr lang="en-US" dirty="0"/>
              <a:t>Four necessary criteria:</a:t>
            </a:r>
          </a:p>
          <a:p>
            <a:pPr lvl="1"/>
            <a:r>
              <a:rPr lang="en-US" dirty="0"/>
              <a:t>Resource exclusion</a:t>
            </a:r>
          </a:p>
          <a:p>
            <a:pPr lvl="1"/>
            <a:r>
              <a:rPr lang="en-US" dirty="0"/>
              <a:t>Hold-and-wait</a:t>
            </a:r>
          </a:p>
          <a:p>
            <a:pPr lvl="1"/>
            <a:r>
              <a:rPr lang="en-US" dirty="0"/>
              <a:t>No Preemption</a:t>
            </a:r>
          </a:p>
          <a:p>
            <a:pPr lvl="1"/>
            <a:r>
              <a:rPr lang="en-US" dirty="0"/>
              <a:t>Circular Wait</a:t>
            </a:r>
          </a:p>
          <a:p>
            <a:r>
              <a:rPr lang="en-US" dirty="0"/>
              <a:t>Deadlocks can be detected with RAG search</a:t>
            </a:r>
          </a:p>
          <a:p>
            <a:r>
              <a:rPr lang="en-US" dirty="0"/>
              <a:t>Deadlocks can be avoided with Banker’s Algorithm</a:t>
            </a:r>
          </a:p>
          <a:p>
            <a:r>
              <a:rPr lang="en-US" dirty="0"/>
              <a:t>Deadlocks might be prevented by changing system design or semantics</a:t>
            </a:r>
          </a:p>
          <a:p>
            <a:r>
              <a:rPr lang="en-US" dirty="0"/>
              <a:t>Sometimes, the best we can do is to detect deadlocks and try to fix after the fact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8F202-0CBA-B236-1526-B1CCD246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C67F4-DC8F-C080-B1D9-C62FAD50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specific hazard occurs with blocking operations:</a:t>
            </a:r>
          </a:p>
          <a:p>
            <a:r>
              <a:rPr lang="en-US" sz="2400" dirty="0"/>
              <a:t>Could an adversary scheduler break our code?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mutex a, b;</a:t>
            </a:r>
          </a:p>
          <a:p>
            <a:pPr marL="0" indent="0">
              <a:buNone/>
            </a:pPr>
            <a:r>
              <a:rPr lang="en-US" sz="2400" dirty="0"/>
              <a:t>Thread 1:			Thread 2:</a:t>
            </a:r>
          </a:p>
          <a:p>
            <a:pPr marL="0" indent="0">
              <a:buNone/>
            </a:pPr>
            <a:r>
              <a:rPr lang="en-US" sz="2000" dirty="0"/>
              <a:t>   lock(a)			   lock(b)</a:t>
            </a:r>
          </a:p>
          <a:p>
            <a:pPr marL="0" indent="0">
              <a:buNone/>
            </a:pPr>
            <a:r>
              <a:rPr lang="en-US" sz="2000" dirty="0"/>
              <a:t>   lock(b)			   lock(a)</a:t>
            </a:r>
          </a:p>
          <a:p>
            <a:pPr marL="0" indent="0">
              <a:buNone/>
            </a:pPr>
            <a:r>
              <a:rPr lang="en-US" sz="2000" dirty="0"/>
              <a:t>   //Critical section		   //Critical section</a:t>
            </a:r>
          </a:p>
          <a:p>
            <a:pPr marL="0" indent="0">
              <a:buNone/>
            </a:pPr>
            <a:r>
              <a:rPr lang="en-US" sz="2000" dirty="0"/>
              <a:t>   unlock(b)			   unlock(a)</a:t>
            </a:r>
          </a:p>
          <a:p>
            <a:pPr marL="0" indent="0">
              <a:buNone/>
            </a:pPr>
            <a:r>
              <a:rPr lang="en-US" sz="2000" dirty="0"/>
              <a:t>   unlock(a)			   unlock(b)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4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specific hazard occurs with blocking operations:</a:t>
            </a:r>
          </a:p>
          <a:p>
            <a:r>
              <a:rPr lang="en-US" sz="2400" dirty="0"/>
              <a:t>Could an adversary scheduler break our code?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mutex a, b;</a:t>
            </a:r>
          </a:p>
          <a:p>
            <a:pPr marL="0" indent="0">
              <a:buNone/>
            </a:pPr>
            <a:r>
              <a:rPr lang="en-US" sz="2400" dirty="0"/>
              <a:t>Thread 1:			Thread 2: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FF0000"/>
                </a:solidFill>
              </a:rPr>
              <a:t>lock(a)</a:t>
            </a:r>
            <a:r>
              <a:rPr lang="en-US" sz="2000" dirty="0"/>
              <a:t>			   </a:t>
            </a:r>
            <a:r>
              <a:rPr lang="en-US" sz="2000" dirty="0">
                <a:solidFill>
                  <a:srgbClr val="003DA5"/>
                </a:solidFill>
              </a:rPr>
              <a:t>lock(b)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3DA5"/>
                </a:solidFill>
              </a:rPr>
              <a:t>lock(b)</a:t>
            </a:r>
            <a:r>
              <a:rPr lang="en-US" sz="2000" dirty="0"/>
              <a:t>			   </a:t>
            </a:r>
            <a:r>
              <a:rPr lang="en-US" sz="2000" dirty="0">
                <a:solidFill>
                  <a:srgbClr val="FF0000"/>
                </a:solidFill>
              </a:rPr>
              <a:t>lock(a)</a:t>
            </a:r>
          </a:p>
          <a:p>
            <a:pPr marL="0" indent="0">
              <a:buNone/>
            </a:pPr>
            <a:r>
              <a:rPr lang="en-US" sz="2000" dirty="0"/>
              <a:t>   //Critical section		   //Critical section</a:t>
            </a:r>
          </a:p>
          <a:p>
            <a:pPr marL="0" indent="0">
              <a:buNone/>
            </a:pPr>
            <a:r>
              <a:rPr lang="en-US" sz="2000" dirty="0"/>
              <a:t>   unlock(b)			   unlock(a)</a:t>
            </a:r>
          </a:p>
          <a:p>
            <a:pPr marL="0" indent="0">
              <a:buNone/>
            </a:pPr>
            <a:r>
              <a:rPr lang="en-US" sz="2000" dirty="0"/>
              <a:t>   unlock(a)			   unlock(b)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376F01-E165-C7C2-60D0-D05AC730586C}"/>
              </a:ext>
            </a:extLst>
          </p:cNvPr>
          <p:cNvCxnSpPr>
            <a:cxnSpLocks/>
          </p:cNvCxnSpPr>
          <p:nvPr/>
        </p:nvCxnSpPr>
        <p:spPr>
          <a:xfrm>
            <a:off x="1905000" y="38100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56618B-0A72-2560-1425-72CB8CBDE5CE}"/>
              </a:ext>
            </a:extLst>
          </p:cNvPr>
          <p:cNvCxnSpPr>
            <a:cxnSpLocks/>
          </p:cNvCxnSpPr>
          <p:nvPr/>
        </p:nvCxnSpPr>
        <p:spPr>
          <a:xfrm flipV="1">
            <a:off x="1905000" y="38100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C326DF-90E5-229A-0F3F-F67BF45D038D}"/>
              </a:ext>
            </a:extLst>
          </p:cNvPr>
          <p:cNvSpPr txBox="1"/>
          <p:nvPr/>
        </p:nvSpPr>
        <p:spPr>
          <a:xfrm>
            <a:off x="457200" y="3581400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1.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4.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5F862-B502-82CF-4F21-081E3FAC1469}"/>
              </a:ext>
            </a:extLst>
          </p:cNvPr>
          <p:cNvSpPr txBox="1"/>
          <p:nvPr/>
        </p:nvSpPr>
        <p:spPr>
          <a:xfrm>
            <a:off x="4114800" y="3581399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2.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9FFF8-44D8-B2AF-B8E4-08F823214D66}"/>
              </a:ext>
            </a:extLst>
          </p:cNvPr>
          <p:cNvSpPr txBox="1"/>
          <p:nvPr/>
        </p:nvSpPr>
        <p:spPr>
          <a:xfrm>
            <a:off x="2255674" y="3480564"/>
            <a:ext cx="143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Infinite wait</a:t>
            </a:r>
          </a:p>
        </p:txBody>
      </p:sp>
    </p:spTree>
    <p:extLst>
      <p:ext uri="{BB962C8B-B14F-4D97-AF65-F5344CB8AC3E}">
        <p14:creationId xmlns:p14="http://schemas.microsoft.com/office/powerpoint/2010/main" val="128658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7D4C-3C5A-9B64-76DE-1CC3B4C8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 Deadlock Example:</a:t>
            </a:r>
            <a:br>
              <a:rPr lang="en-US" dirty="0"/>
            </a:br>
            <a:r>
              <a:rPr lang="en-US" dirty="0"/>
              <a:t>Dining Philosophers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12620-4173-9BD5-F9C0-651C60E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E608A-9516-BC2E-C09E-C6E73B3C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C451050-1892-1D23-8DD2-D8E042FF8769}"/>
              </a:ext>
            </a:extLst>
          </p:cNvPr>
          <p:cNvGrpSpPr/>
          <p:nvPr/>
        </p:nvGrpSpPr>
        <p:grpSpPr>
          <a:xfrm>
            <a:off x="5655578" y="1420656"/>
            <a:ext cx="3070385" cy="3070385"/>
            <a:chOff x="5655578" y="1420656"/>
            <a:chExt cx="3070385" cy="30703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EA13B96-BBD8-97E6-0AE3-02631AE7F00A}"/>
                </a:ext>
              </a:extLst>
            </p:cNvPr>
            <p:cNvSpPr/>
            <p:nvPr/>
          </p:nvSpPr>
          <p:spPr>
            <a:xfrm>
              <a:off x="5655578" y="1420656"/>
              <a:ext cx="3070385" cy="3070385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13F1D4-0169-3722-598C-CCE5395DAD78}"/>
                </a:ext>
              </a:extLst>
            </p:cNvPr>
            <p:cNvGrpSpPr/>
            <p:nvPr/>
          </p:nvGrpSpPr>
          <p:grpSpPr>
            <a:xfrm>
              <a:off x="6680432" y="1507222"/>
              <a:ext cx="990600" cy="457200"/>
              <a:chOff x="1600200" y="2252444"/>
              <a:chExt cx="990600" cy="4572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48D2179-D5B8-8110-DD47-D0DF028A3445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F546860-22A6-0B66-8FFA-A71ABD8463C6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7519B9-D72F-5EFD-9DDD-860673F59F6C}"/>
                </a:ext>
              </a:extLst>
            </p:cNvPr>
            <p:cNvGrpSpPr/>
            <p:nvPr/>
          </p:nvGrpSpPr>
          <p:grpSpPr>
            <a:xfrm rot="3350722">
              <a:off x="7747781" y="2138544"/>
              <a:ext cx="990600" cy="457200"/>
              <a:chOff x="1600200" y="2252444"/>
              <a:chExt cx="990600" cy="4572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16D90D2-43B4-D542-05F4-9508F755D9B6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E774E60-24C8-3015-5778-24D9247C402A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B8D823-B2BD-3F5F-7E2A-A09B833BB3BF}"/>
                </a:ext>
              </a:extLst>
            </p:cNvPr>
            <p:cNvGrpSpPr/>
            <p:nvPr/>
          </p:nvGrpSpPr>
          <p:grpSpPr>
            <a:xfrm rot="7269670">
              <a:off x="7767239" y="3310979"/>
              <a:ext cx="990600" cy="457200"/>
              <a:chOff x="1600200" y="2252444"/>
              <a:chExt cx="990600" cy="45720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D1350A9-6FE4-3C28-4286-ADE494CC8FF5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1B2D54B-1C14-0FB0-E855-92EB19DBA9F9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2D9211F-CA42-6008-1164-7B3180A00A4B}"/>
                </a:ext>
              </a:extLst>
            </p:cNvPr>
            <p:cNvGrpSpPr/>
            <p:nvPr/>
          </p:nvGrpSpPr>
          <p:grpSpPr>
            <a:xfrm rot="10800000">
              <a:off x="6705600" y="3962400"/>
              <a:ext cx="990600" cy="457200"/>
              <a:chOff x="1600200" y="2252444"/>
              <a:chExt cx="990600" cy="4572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20D80BE-4D38-5AF4-FF79-C281232AD861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BA3C9B1-EF52-7C1D-DD26-C712725A745F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4FD7A4E-AA9B-0673-81D9-97BE45F50BDD}"/>
                </a:ext>
              </a:extLst>
            </p:cNvPr>
            <p:cNvGrpSpPr/>
            <p:nvPr/>
          </p:nvGrpSpPr>
          <p:grpSpPr>
            <a:xfrm rot="18044367">
              <a:off x="5633946" y="2148162"/>
              <a:ext cx="990600" cy="457200"/>
              <a:chOff x="1600200" y="2252444"/>
              <a:chExt cx="990600" cy="4572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FDA12E7-8551-E683-1FE2-7F14A1A7B05C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612FA1-DE1D-90A5-8404-042DF50F2190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E3937D5-F4AC-8A2E-1D27-B6C96431AA6F}"/>
                </a:ext>
              </a:extLst>
            </p:cNvPr>
            <p:cNvGrpSpPr/>
            <p:nvPr/>
          </p:nvGrpSpPr>
          <p:grpSpPr>
            <a:xfrm rot="14052172">
              <a:off x="5665501" y="3320478"/>
              <a:ext cx="990600" cy="457200"/>
              <a:chOff x="1600200" y="2252444"/>
              <a:chExt cx="990600" cy="4572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3A0AE87-BA3A-5510-3F19-B1624049B952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EDE95C9-DE17-19AA-56FE-FD43CEB85C97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C1EB0F-1809-981E-64AB-3101960ACA0C}"/>
                </a:ext>
              </a:extLst>
            </p:cNvPr>
            <p:cNvGrpSpPr/>
            <p:nvPr/>
          </p:nvGrpSpPr>
          <p:grpSpPr>
            <a:xfrm rot="7506560">
              <a:off x="7417151" y="1853337"/>
              <a:ext cx="685800" cy="203994"/>
              <a:chOff x="4648200" y="2774156"/>
              <a:chExt cx="685800" cy="203994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BE561C3-9C9D-9BCF-42EB-9075B73724C0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65F231C-4E78-73A5-B5F0-2A48ECB70E57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008412B-C612-0964-C551-BA4B84C3291B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C329724-5557-722A-452A-AC455CCF0977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0424B78-FC9E-0FC4-A39A-E5B2B241E4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0913DBA-1A9E-FFAA-458F-55EDECB04912}"/>
                </a:ext>
              </a:extLst>
            </p:cNvPr>
            <p:cNvGrpSpPr/>
            <p:nvPr/>
          </p:nvGrpSpPr>
          <p:grpSpPr>
            <a:xfrm>
              <a:off x="5708440" y="2875515"/>
              <a:ext cx="685800" cy="203994"/>
              <a:chOff x="4648200" y="2774156"/>
              <a:chExt cx="685800" cy="203994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4E51F2-5537-892F-A1D9-EC3D38A8D63F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709BB54-974E-53E0-4D43-76660701F0C5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71288F8-CD38-1A74-CC3E-FD8C5B0C2A9A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622AF9C-4C7E-F3B0-568E-B28576D35FB3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AAB6FFF-D2AD-D40B-DC45-CAE9FD13E5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983CADC-9892-60BC-7FF1-86086E0BDA5F}"/>
                </a:ext>
              </a:extLst>
            </p:cNvPr>
            <p:cNvGrpSpPr/>
            <p:nvPr/>
          </p:nvGrpSpPr>
          <p:grpSpPr>
            <a:xfrm rot="10800000">
              <a:off x="7955613" y="2861627"/>
              <a:ext cx="685800" cy="203994"/>
              <a:chOff x="4648200" y="2774156"/>
              <a:chExt cx="685800" cy="203994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48EFF7-361E-53D4-42B2-ACF9FB31E847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C46F6DA-5D78-7BC1-1235-09A43576E83A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19E3180-D9A8-69EF-3394-43F6AA0C1869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BEAFE6A-4003-1BFC-C736-068FA45AB3C3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2F0CB90-2C71-D32B-C651-42879299D5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DE5B41D-DEA4-B133-68DE-E1A62BC0412D}"/>
                </a:ext>
              </a:extLst>
            </p:cNvPr>
            <p:cNvGrpSpPr/>
            <p:nvPr/>
          </p:nvGrpSpPr>
          <p:grpSpPr>
            <a:xfrm rot="18218652">
              <a:off x="6267384" y="3838589"/>
              <a:ext cx="685800" cy="203994"/>
              <a:chOff x="4648200" y="2774156"/>
              <a:chExt cx="685800" cy="203994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B617306-238E-6D39-7657-EA85D0C47161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FF1C3A3-83AE-F289-2E31-084CD76F07DF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284356A-B894-51E2-9C0D-8A5D36D8AD17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59D6808-3E70-A0D0-47BB-AC37B11ACEFA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FB8A32B-8138-6F01-E889-9177CEC40F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DAA49E-311C-FD65-0933-8936FB1FD1A7}"/>
                </a:ext>
              </a:extLst>
            </p:cNvPr>
            <p:cNvGrpSpPr/>
            <p:nvPr/>
          </p:nvGrpSpPr>
          <p:grpSpPr>
            <a:xfrm rot="14013185">
              <a:off x="7400879" y="3840913"/>
              <a:ext cx="685800" cy="203994"/>
              <a:chOff x="4648200" y="2774156"/>
              <a:chExt cx="685800" cy="2039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2955E89-78E3-4E91-B907-6B0231CD79E2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B2BE2A7-DB3A-BFC6-1F58-DAA36E38346E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C490484-363D-30AE-00F8-85B4AB14ADF8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8A9F1C5-8CB3-8EC1-98A9-16EEAAB73091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1036F4A-FAB3-5273-4621-83A973CD5B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0CB23FC-B540-BEF9-ED83-E25383010DAA}"/>
                </a:ext>
              </a:extLst>
            </p:cNvPr>
            <p:cNvGrpSpPr/>
            <p:nvPr/>
          </p:nvGrpSpPr>
          <p:grpSpPr>
            <a:xfrm rot="3520053">
              <a:off x="6267489" y="1870038"/>
              <a:ext cx="685800" cy="203994"/>
              <a:chOff x="4648200" y="2774156"/>
              <a:chExt cx="685800" cy="20399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62A860E-A447-8F24-30A6-22D8EE12A588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DCE359A-0EFE-410E-6D8A-2807EAB5A56C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2DD3E40-7E30-C7B0-7D08-6E30C3B2140E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7C0BDA7-02F1-F9D1-4145-9815DF788015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21DF405-40E5-C044-7876-75DFFE366B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0" name="Content Placeholder 69" descr="Plate of spaghetti sprinkled with cheese">
            <a:extLst>
              <a:ext uri="{FF2B5EF4-FFF2-40B4-BE49-F238E27FC236}">
                <a16:creationId xmlns:a16="http://schemas.microsoft.com/office/drawing/2014/main" id="{5FC9EC44-EE36-769D-0B96-E3707BCED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21562" b="4780"/>
          <a:stretch/>
        </p:blipFill>
        <p:spPr>
          <a:xfrm>
            <a:off x="6441535" y="2623393"/>
            <a:ext cx="1474876" cy="729407"/>
          </a:xfr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17FB2D8-4908-B500-DC61-A4164DE95E67}"/>
              </a:ext>
            </a:extLst>
          </p:cNvPr>
          <p:cNvSpPr txBox="1">
            <a:spLocks/>
          </p:cNvSpPr>
          <p:nvPr/>
        </p:nvSpPr>
        <p:spPr>
          <a:xfrm>
            <a:off x="418038" y="1372897"/>
            <a:ext cx="5090818" cy="4903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A group of philosophers are sharing a delicious spaghetti meal.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Six thinkers, six forks, each needs two forks to eat.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cs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Each philosopher follows the procedure:</a:t>
            </a:r>
            <a:br>
              <a:rPr lang="en-US" sz="2000" dirty="0">
                <a:cs typeface="Consolas" panose="020B0609020204030204" pitchFamily="49" charset="0"/>
              </a:rPr>
            </a:br>
            <a:endParaRPr lang="en-US" sz="2000" dirty="0">
              <a:cs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while( 1 ){</a:t>
            </a:r>
            <a:br>
              <a:rPr lang="en-US" sz="2000" dirty="0">
                <a:cs typeface="Consolas" panose="020B0609020204030204" pitchFamily="49" charset="0"/>
              </a:rPr>
            </a:br>
            <a:r>
              <a:rPr lang="en-US" sz="2000" dirty="0">
                <a:cs typeface="Consolas" panose="020B0609020204030204" pitchFamily="49" charset="0"/>
              </a:rPr>
              <a:t>   1. Ponder mysteries for a while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   2. Grab fork to their left </a:t>
            </a:r>
            <a:r>
              <a:rPr lang="en-US" sz="2000" i="1" dirty="0">
                <a:cs typeface="Consolas" panose="020B0609020204030204" pitchFamily="49" charset="0"/>
              </a:rPr>
              <a:t>(or wait)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   3. Grab fork to their right </a:t>
            </a:r>
            <a:r>
              <a:rPr lang="en-US" sz="2000" i="1" dirty="0">
                <a:cs typeface="Consolas" panose="020B0609020204030204" pitchFamily="49" charset="0"/>
              </a:rPr>
              <a:t>(or wait)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   4. Eat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   5. Release forks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FA9E59-E863-6219-AA3B-FCB0DD6F8286}"/>
              </a:ext>
            </a:extLst>
          </p:cNvPr>
          <p:cNvSpPr txBox="1"/>
          <p:nvPr/>
        </p:nvSpPr>
        <p:spPr>
          <a:xfrm>
            <a:off x="6951676" y="6015144"/>
            <a:ext cx="2228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Spaghetti: </a:t>
            </a:r>
            <a:r>
              <a:rPr lang="en-US" sz="1100" dirty="0" err="1"/>
              <a:t>Powerpoint</a:t>
            </a:r>
            <a:r>
              <a:rPr lang="en-US" sz="1100" dirty="0"/>
              <a:t> Stock Photos</a:t>
            </a:r>
          </a:p>
        </p:txBody>
      </p:sp>
    </p:spTree>
    <p:extLst>
      <p:ext uri="{BB962C8B-B14F-4D97-AF65-F5344CB8AC3E}">
        <p14:creationId xmlns:p14="http://schemas.microsoft.com/office/powerpoint/2010/main" val="358568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6940-F892-DF3D-0CDD-CE47A94D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– 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A3BE-EA2D-743C-7086-AEE64242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could deadlock occur if the parent shell process </a:t>
            </a:r>
            <a:r>
              <a:rPr lang="en-US" sz="2000" i="1" dirty="0"/>
              <a:t>waits</a:t>
            </a:r>
            <a:r>
              <a:rPr lang="en-US" sz="2000" dirty="0"/>
              <a:t> on each child after forking instead of just the last?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AFB66-BB57-B1AC-ADBA-29B18C8A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A9896-7015-B651-5167-1F2E04E6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19FC57-8BD3-679B-B61C-61C021D29DAB}"/>
              </a:ext>
            </a:extLst>
          </p:cNvPr>
          <p:cNvGrpSpPr/>
          <p:nvPr/>
        </p:nvGrpSpPr>
        <p:grpSpPr>
          <a:xfrm>
            <a:off x="342900" y="2590800"/>
            <a:ext cx="8458200" cy="3537466"/>
            <a:chOff x="355122" y="1752600"/>
            <a:chExt cx="8458200" cy="35374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3E704C-CA52-4F63-466A-1701542662D4}"/>
                </a:ext>
              </a:extLst>
            </p:cNvPr>
            <p:cNvSpPr/>
            <p:nvPr/>
          </p:nvSpPr>
          <p:spPr>
            <a:xfrm>
              <a:off x="3479322" y="1752600"/>
              <a:ext cx="22098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SLU Shell Process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721A19-30D7-3D65-2640-64CEE8426E83}"/>
                </a:ext>
              </a:extLst>
            </p:cNvPr>
            <p:cNvSpPr/>
            <p:nvPr/>
          </p:nvSpPr>
          <p:spPr>
            <a:xfrm>
              <a:off x="1759142" y="3274781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grep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349421-318C-6A74-F64A-3A04F491781E}"/>
                </a:ext>
              </a:extLst>
            </p:cNvPr>
            <p:cNvSpPr/>
            <p:nvPr/>
          </p:nvSpPr>
          <p:spPr>
            <a:xfrm>
              <a:off x="4151463" y="3274780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A81B45-0D04-8225-29F9-2569D36FE8FF}"/>
                </a:ext>
              </a:extLst>
            </p:cNvPr>
            <p:cNvSpPr/>
            <p:nvPr/>
          </p:nvSpPr>
          <p:spPr>
            <a:xfrm>
              <a:off x="6543784" y="3271142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DBD465-1432-9C47-6008-DDEBDBFFE7F6}"/>
                </a:ext>
              </a:extLst>
            </p:cNvPr>
            <p:cNvCxnSpPr>
              <a:cxnSpLocks/>
              <a:endCxn id="8" idx="7"/>
            </p:cNvCxnSpPr>
            <p:nvPr/>
          </p:nvCxnSpPr>
          <p:spPr>
            <a:xfrm flipH="1">
              <a:off x="2497907" y="2421923"/>
              <a:ext cx="1092079" cy="9185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43E32F6-496C-F844-8E36-026D7D0329F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515083" y="2421923"/>
              <a:ext cx="1155453" cy="9149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622B63-F209-94D7-3E2F-BAA59186CC94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584222" y="2667000"/>
              <a:ext cx="0" cy="6077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Cylinder">
              <a:extLst>
                <a:ext uri="{FF2B5EF4-FFF2-40B4-BE49-F238E27FC236}">
                  <a16:creationId xmlns:a16="http://schemas.microsoft.com/office/drawing/2014/main" id="{6E4DFEA8-6266-8149-D27D-F6E98C4A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452893" y="4005093"/>
              <a:ext cx="914400" cy="1286214"/>
            </a:xfrm>
            <a:prstGeom prst="rect">
              <a:avLst/>
            </a:prstGeom>
          </p:spPr>
        </p:pic>
        <p:pic>
          <p:nvPicPr>
            <p:cNvPr id="15" name="Graphic 14" descr="Cylinder">
              <a:extLst>
                <a:ext uri="{FF2B5EF4-FFF2-40B4-BE49-F238E27FC236}">
                  <a16:creationId xmlns:a16="http://schemas.microsoft.com/office/drawing/2014/main" id="{65E19142-220F-C6D9-A1CA-3F2ABF031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852907" y="4005093"/>
              <a:ext cx="914400" cy="128621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3B6637-D57B-1FA3-F43C-4BD7A7B6ED2D}"/>
                </a:ext>
              </a:extLst>
            </p:cNvPr>
            <p:cNvSpPr txBox="1"/>
            <p:nvPr/>
          </p:nvSpPr>
          <p:spPr>
            <a:xfrm>
              <a:off x="8062796" y="3310881"/>
              <a:ext cx="75052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STDIN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DE4CDE-34A9-871B-C913-4746409C79E9}"/>
                </a:ext>
              </a:extLst>
            </p:cNvPr>
            <p:cNvSpPr txBox="1"/>
            <p:nvPr/>
          </p:nvSpPr>
          <p:spPr>
            <a:xfrm>
              <a:off x="355122" y="3312712"/>
              <a:ext cx="955711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STDOUT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D409B90-D9A0-AD73-C669-BDEC6C1E9B8C}"/>
                </a:ext>
              </a:extLst>
            </p:cNvPr>
            <p:cNvCxnSpPr>
              <a:cxnSpLocks/>
              <a:stCxn id="16" idx="1"/>
              <a:endCxn id="10" idx="6"/>
            </p:cNvCxnSpPr>
            <p:nvPr/>
          </p:nvCxnSpPr>
          <p:spPr>
            <a:xfrm flipH="1">
              <a:off x="7409301" y="3495547"/>
              <a:ext cx="653495" cy="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650BAB3-D105-D002-2602-B84FA543A5DA}"/>
                </a:ext>
              </a:extLst>
            </p:cNvPr>
            <p:cNvCxnSpPr>
              <a:cxnSpLocks/>
              <a:stCxn id="8" idx="2"/>
              <a:endCxn id="17" idx="3"/>
            </p:cNvCxnSpPr>
            <p:nvPr/>
          </p:nvCxnSpPr>
          <p:spPr>
            <a:xfrm flipH="1" flipV="1">
              <a:off x="1310833" y="3497378"/>
              <a:ext cx="448309" cy="180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5EA158-8F72-9B68-1DA8-E92D54A20513}"/>
                </a:ext>
              </a:extLst>
            </p:cNvPr>
            <p:cNvSpPr/>
            <p:nvPr/>
          </p:nvSpPr>
          <p:spPr>
            <a:xfrm>
              <a:off x="6409426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B6C887-E961-4A9C-214E-FF348923C258}"/>
                </a:ext>
              </a:extLst>
            </p:cNvPr>
            <p:cNvSpPr/>
            <p:nvPr/>
          </p:nvSpPr>
          <p:spPr>
            <a:xfrm>
              <a:off x="3790907" y="372006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6304BC-C67E-F783-AC68-988E0841A269}"/>
                </a:ext>
              </a:extLst>
            </p:cNvPr>
            <p:cNvSpPr/>
            <p:nvPr/>
          </p:nvSpPr>
          <p:spPr>
            <a:xfrm flipH="1">
              <a:off x="4829356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3B8586-87C6-6D67-5911-32FD2681FA56}"/>
                </a:ext>
              </a:extLst>
            </p:cNvPr>
            <p:cNvSpPr/>
            <p:nvPr/>
          </p:nvSpPr>
          <p:spPr>
            <a:xfrm flipH="1">
              <a:off x="2210837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B45F19-71EB-483E-58D6-094DE6423798}"/>
                </a:ext>
              </a:extLst>
            </p:cNvPr>
            <p:cNvSpPr txBox="1"/>
            <p:nvPr/>
          </p:nvSpPr>
          <p:spPr>
            <a:xfrm>
              <a:off x="5611774" y="492073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4C1C32-11B2-979B-CA0F-2603E978465A}"/>
                </a:ext>
              </a:extLst>
            </p:cNvPr>
            <p:cNvSpPr txBox="1"/>
            <p:nvPr/>
          </p:nvSpPr>
          <p:spPr>
            <a:xfrm>
              <a:off x="3015460" y="492073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38E762-B041-E761-05DA-E6E33F442A1E}"/>
                </a:ext>
              </a:extLst>
            </p:cNvPr>
            <p:cNvSpPr txBox="1"/>
            <p:nvPr/>
          </p:nvSpPr>
          <p:spPr>
            <a:xfrm>
              <a:off x="2807897" y="399483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sort output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CD38AF-0588-F252-BE78-1D5D11CEF094}"/>
                </a:ext>
              </a:extLst>
            </p:cNvPr>
            <p:cNvSpPr txBox="1"/>
            <p:nvPr/>
          </p:nvSpPr>
          <p:spPr>
            <a:xfrm>
              <a:off x="5430807" y="3974069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 output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7193B3-00EB-5E65-234E-1C1E956D81EC}"/>
                </a:ext>
              </a:extLst>
            </p:cNvPr>
            <p:cNvSpPr txBox="1"/>
            <p:nvPr/>
          </p:nvSpPr>
          <p:spPr>
            <a:xfrm>
              <a:off x="5898709" y="2419211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3EA2-8B45-7DA3-EEAE-FC0483389CB7}"/>
                </a:ext>
              </a:extLst>
            </p:cNvPr>
            <p:cNvSpPr txBox="1"/>
            <p:nvPr/>
          </p:nvSpPr>
          <p:spPr>
            <a:xfrm>
              <a:off x="2695164" y="2348290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A12B7E-5812-95A9-1F87-19F4A7203877}"/>
                </a:ext>
              </a:extLst>
            </p:cNvPr>
            <p:cNvSpPr txBox="1"/>
            <p:nvPr/>
          </p:nvSpPr>
          <p:spPr>
            <a:xfrm>
              <a:off x="4520846" y="2740166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40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6940-F892-DF3D-0CDD-CE47A94D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– 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A3BE-EA2D-743C-7086-AEE64242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could deadlock occur if the parent shell process </a:t>
            </a:r>
            <a:r>
              <a:rPr lang="en-US" sz="2000" i="1" dirty="0"/>
              <a:t>waits</a:t>
            </a:r>
            <a:r>
              <a:rPr lang="en-US" sz="2000" dirty="0"/>
              <a:t> on each child after forking instead of just the last?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AFB66-BB57-B1AC-ADBA-29B18C8A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A9896-7015-B651-5167-1F2E04E6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19FC57-8BD3-679B-B61C-61C021D29DAB}"/>
              </a:ext>
            </a:extLst>
          </p:cNvPr>
          <p:cNvGrpSpPr/>
          <p:nvPr/>
        </p:nvGrpSpPr>
        <p:grpSpPr>
          <a:xfrm>
            <a:off x="342900" y="2590800"/>
            <a:ext cx="8458200" cy="3537466"/>
            <a:chOff x="355122" y="1752600"/>
            <a:chExt cx="8458200" cy="35374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3E704C-CA52-4F63-466A-1701542662D4}"/>
                </a:ext>
              </a:extLst>
            </p:cNvPr>
            <p:cNvSpPr/>
            <p:nvPr/>
          </p:nvSpPr>
          <p:spPr>
            <a:xfrm>
              <a:off x="3479322" y="1752600"/>
              <a:ext cx="22098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SLU Shell Process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721A19-30D7-3D65-2640-64CEE8426E83}"/>
                </a:ext>
              </a:extLst>
            </p:cNvPr>
            <p:cNvSpPr/>
            <p:nvPr/>
          </p:nvSpPr>
          <p:spPr>
            <a:xfrm>
              <a:off x="1759142" y="3274781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grep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349421-318C-6A74-F64A-3A04F491781E}"/>
                </a:ext>
              </a:extLst>
            </p:cNvPr>
            <p:cNvSpPr/>
            <p:nvPr/>
          </p:nvSpPr>
          <p:spPr>
            <a:xfrm>
              <a:off x="4151463" y="3274780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A81B45-0D04-8225-29F9-2569D36FE8FF}"/>
                </a:ext>
              </a:extLst>
            </p:cNvPr>
            <p:cNvSpPr/>
            <p:nvPr/>
          </p:nvSpPr>
          <p:spPr>
            <a:xfrm>
              <a:off x="6543784" y="3271142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DBD465-1432-9C47-6008-DDEBDBFFE7F6}"/>
                </a:ext>
              </a:extLst>
            </p:cNvPr>
            <p:cNvCxnSpPr>
              <a:cxnSpLocks/>
              <a:endCxn id="8" idx="7"/>
            </p:cNvCxnSpPr>
            <p:nvPr/>
          </p:nvCxnSpPr>
          <p:spPr>
            <a:xfrm flipH="1">
              <a:off x="2497907" y="2421923"/>
              <a:ext cx="1092079" cy="9185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43E32F6-496C-F844-8E36-026D7D0329F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515083" y="2421923"/>
              <a:ext cx="1155453" cy="9149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622B63-F209-94D7-3E2F-BAA59186CC94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584222" y="2667000"/>
              <a:ext cx="0" cy="6077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Cylinder">
              <a:extLst>
                <a:ext uri="{FF2B5EF4-FFF2-40B4-BE49-F238E27FC236}">
                  <a16:creationId xmlns:a16="http://schemas.microsoft.com/office/drawing/2014/main" id="{6E4DFEA8-6266-8149-D27D-F6E98C4A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452893" y="4005093"/>
              <a:ext cx="914400" cy="1286214"/>
            </a:xfrm>
            <a:prstGeom prst="rect">
              <a:avLst/>
            </a:prstGeom>
          </p:spPr>
        </p:pic>
        <p:pic>
          <p:nvPicPr>
            <p:cNvPr id="15" name="Graphic 14" descr="Cylinder">
              <a:extLst>
                <a:ext uri="{FF2B5EF4-FFF2-40B4-BE49-F238E27FC236}">
                  <a16:creationId xmlns:a16="http://schemas.microsoft.com/office/drawing/2014/main" id="{65E19142-220F-C6D9-A1CA-3F2ABF031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852907" y="4005093"/>
              <a:ext cx="914400" cy="128621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3B6637-D57B-1FA3-F43C-4BD7A7B6ED2D}"/>
                </a:ext>
              </a:extLst>
            </p:cNvPr>
            <p:cNvSpPr txBox="1"/>
            <p:nvPr/>
          </p:nvSpPr>
          <p:spPr>
            <a:xfrm>
              <a:off x="8062796" y="3310881"/>
              <a:ext cx="75052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STDIN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DE4CDE-34A9-871B-C913-4746409C79E9}"/>
                </a:ext>
              </a:extLst>
            </p:cNvPr>
            <p:cNvSpPr txBox="1"/>
            <p:nvPr/>
          </p:nvSpPr>
          <p:spPr>
            <a:xfrm>
              <a:off x="355122" y="3312712"/>
              <a:ext cx="955711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STDOUT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D409B90-D9A0-AD73-C669-BDEC6C1E9B8C}"/>
                </a:ext>
              </a:extLst>
            </p:cNvPr>
            <p:cNvCxnSpPr>
              <a:cxnSpLocks/>
              <a:stCxn id="16" idx="1"/>
              <a:endCxn id="10" idx="6"/>
            </p:cNvCxnSpPr>
            <p:nvPr/>
          </p:nvCxnSpPr>
          <p:spPr>
            <a:xfrm flipH="1">
              <a:off x="7409301" y="3495547"/>
              <a:ext cx="653495" cy="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650BAB3-D105-D002-2602-B84FA543A5DA}"/>
                </a:ext>
              </a:extLst>
            </p:cNvPr>
            <p:cNvCxnSpPr>
              <a:cxnSpLocks/>
              <a:stCxn id="8" idx="2"/>
              <a:endCxn id="17" idx="3"/>
            </p:cNvCxnSpPr>
            <p:nvPr/>
          </p:nvCxnSpPr>
          <p:spPr>
            <a:xfrm flipH="1" flipV="1">
              <a:off x="1310833" y="3497378"/>
              <a:ext cx="448309" cy="180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5EA158-8F72-9B68-1DA8-E92D54A20513}"/>
                </a:ext>
              </a:extLst>
            </p:cNvPr>
            <p:cNvSpPr/>
            <p:nvPr/>
          </p:nvSpPr>
          <p:spPr>
            <a:xfrm>
              <a:off x="6409426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B6C887-E961-4A9C-214E-FF348923C258}"/>
                </a:ext>
              </a:extLst>
            </p:cNvPr>
            <p:cNvSpPr/>
            <p:nvPr/>
          </p:nvSpPr>
          <p:spPr>
            <a:xfrm>
              <a:off x="3790907" y="372006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6304BC-C67E-F783-AC68-988E0841A269}"/>
                </a:ext>
              </a:extLst>
            </p:cNvPr>
            <p:cNvSpPr/>
            <p:nvPr/>
          </p:nvSpPr>
          <p:spPr>
            <a:xfrm flipH="1">
              <a:off x="4829356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3B8586-87C6-6D67-5911-32FD2681FA56}"/>
                </a:ext>
              </a:extLst>
            </p:cNvPr>
            <p:cNvSpPr/>
            <p:nvPr/>
          </p:nvSpPr>
          <p:spPr>
            <a:xfrm flipH="1">
              <a:off x="2210837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B45F19-71EB-483E-58D6-094DE6423798}"/>
                </a:ext>
              </a:extLst>
            </p:cNvPr>
            <p:cNvSpPr txBox="1"/>
            <p:nvPr/>
          </p:nvSpPr>
          <p:spPr>
            <a:xfrm>
              <a:off x="5611774" y="492073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4C1C32-11B2-979B-CA0F-2603E978465A}"/>
                </a:ext>
              </a:extLst>
            </p:cNvPr>
            <p:cNvSpPr txBox="1"/>
            <p:nvPr/>
          </p:nvSpPr>
          <p:spPr>
            <a:xfrm>
              <a:off x="3015460" y="492073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38E762-B041-E761-05DA-E6E33F442A1E}"/>
                </a:ext>
              </a:extLst>
            </p:cNvPr>
            <p:cNvSpPr txBox="1"/>
            <p:nvPr/>
          </p:nvSpPr>
          <p:spPr>
            <a:xfrm>
              <a:off x="2807897" y="399483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sort output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CD38AF-0588-F252-BE78-1D5D11CEF094}"/>
                </a:ext>
              </a:extLst>
            </p:cNvPr>
            <p:cNvSpPr txBox="1"/>
            <p:nvPr/>
          </p:nvSpPr>
          <p:spPr>
            <a:xfrm>
              <a:off x="5430807" y="3974069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 output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7193B3-00EB-5E65-234E-1C1E956D81EC}"/>
                </a:ext>
              </a:extLst>
            </p:cNvPr>
            <p:cNvSpPr txBox="1"/>
            <p:nvPr/>
          </p:nvSpPr>
          <p:spPr>
            <a:xfrm>
              <a:off x="5898709" y="2419211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3EA2-8B45-7DA3-EEAE-FC0483389CB7}"/>
                </a:ext>
              </a:extLst>
            </p:cNvPr>
            <p:cNvSpPr txBox="1"/>
            <p:nvPr/>
          </p:nvSpPr>
          <p:spPr>
            <a:xfrm>
              <a:off x="2695164" y="2348290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A12B7E-5812-95A9-1F87-19F4A7203877}"/>
                </a:ext>
              </a:extLst>
            </p:cNvPr>
            <p:cNvSpPr txBox="1"/>
            <p:nvPr/>
          </p:nvSpPr>
          <p:spPr>
            <a:xfrm>
              <a:off x="4520846" y="2740166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A6BC56-E69B-993C-F1E2-B2F3F493E5FB}"/>
              </a:ext>
            </a:extLst>
          </p:cNvPr>
          <p:cNvCxnSpPr>
            <a:cxnSpLocks/>
          </p:cNvCxnSpPr>
          <p:nvPr/>
        </p:nvCxnSpPr>
        <p:spPr>
          <a:xfrm flipH="1">
            <a:off x="6366217" y="4657668"/>
            <a:ext cx="335153" cy="563157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726116-6B48-0B01-1A45-FD60FAFC7127}"/>
              </a:ext>
            </a:extLst>
          </p:cNvPr>
          <p:cNvCxnSpPr>
            <a:cxnSpLocks/>
          </p:cNvCxnSpPr>
          <p:nvPr/>
        </p:nvCxnSpPr>
        <p:spPr>
          <a:xfrm flipH="1" flipV="1">
            <a:off x="4910822" y="4513241"/>
            <a:ext cx="476776" cy="744559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B4DDB6-9082-A933-4425-CCC8AB586C9B}"/>
              </a:ext>
            </a:extLst>
          </p:cNvPr>
          <p:cNvCxnSpPr>
            <a:cxnSpLocks/>
          </p:cNvCxnSpPr>
          <p:nvPr/>
        </p:nvCxnSpPr>
        <p:spPr>
          <a:xfrm flipV="1">
            <a:off x="4817134" y="3507867"/>
            <a:ext cx="0" cy="602446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D175DC-9614-71D5-A519-70CC8A81B045}"/>
              </a:ext>
            </a:extLst>
          </p:cNvPr>
          <p:cNvCxnSpPr>
            <a:cxnSpLocks/>
          </p:cNvCxnSpPr>
          <p:nvPr/>
        </p:nvCxnSpPr>
        <p:spPr>
          <a:xfrm>
            <a:off x="5525145" y="3421439"/>
            <a:ext cx="914873" cy="753630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99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C6B-D4CE-5E97-A17F-BC9BCFB3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Conditions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8FB2-62C4-5EB1-1626-2F9F25BA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of the following elements occurred in all three examples?</a:t>
            </a:r>
          </a:p>
          <a:p>
            <a:pPr marL="0" indent="0">
              <a:buNone/>
            </a:pPr>
            <a:r>
              <a:rPr lang="en-US" sz="2400" dirty="0"/>
              <a:t>	Philosophers			Locking</a:t>
            </a:r>
          </a:p>
          <a:p>
            <a:pPr marL="0" indent="0">
              <a:buNone/>
            </a:pPr>
            <a:r>
              <a:rPr lang="en-US" sz="2400" dirty="0"/>
              <a:t>	Graph cycles			Mutex variables</a:t>
            </a:r>
          </a:p>
          <a:p>
            <a:pPr marL="0" indent="0">
              <a:buNone/>
            </a:pPr>
            <a:r>
              <a:rPr lang="en-US" sz="2400" dirty="0"/>
              <a:t>	Processes				Waiting</a:t>
            </a:r>
          </a:p>
          <a:p>
            <a:pPr marL="0" indent="0">
              <a:buNone/>
            </a:pPr>
            <a:r>
              <a:rPr lang="en-US" sz="2400" dirty="0"/>
              <a:t>	Threads				Pipes</a:t>
            </a:r>
          </a:p>
          <a:p>
            <a:pPr marL="0" indent="0">
              <a:buNone/>
            </a:pPr>
            <a:r>
              <a:rPr lang="en-US" sz="2400" dirty="0"/>
              <a:t>	Resource exclusion		Spaghetti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ED7F5-1A83-BC81-A57E-DB46247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FC943-0AEA-27C3-B66F-EC8664E5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4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9867</TotalTime>
  <Words>3192</Words>
  <Application>Microsoft Office PowerPoint</Application>
  <PresentationFormat>On-screen Show (4:3)</PresentationFormat>
  <Paragraphs>584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Aptos Narrow</vt:lpstr>
      <vt:lpstr>Arial</vt:lpstr>
      <vt:lpstr>Calibri</vt:lpstr>
      <vt:lpstr>Consolas</vt:lpstr>
      <vt:lpstr>Courier New</vt:lpstr>
      <vt:lpstr>Georgia</vt:lpstr>
      <vt:lpstr>Times New Roman</vt:lpstr>
      <vt:lpstr>Verdana</vt:lpstr>
      <vt:lpstr>Office Theme</vt:lpstr>
      <vt:lpstr>Deadlock</vt:lpstr>
      <vt:lpstr>Blocking Operations</vt:lpstr>
      <vt:lpstr>Blocking Operations</vt:lpstr>
      <vt:lpstr>Deadlock</vt:lpstr>
      <vt:lpstr>Deadlock</vt:lpstr>
      <vt:lpstr>Classic Deadlock Example: Dining Philosophers</vt:lpstr>
      <vt:lpstr>Recall – Lab 2</vt:lpstr>
      <vt:lpstr>Recall – Lab 2</vt:lpstr>
      <vt:lpstr>Necessary Conditions for Deadlock</vt:lpstr>
      <vt:lpstr>Necessary Conditions for Deadlock</vt:lpstr>
      <vt:lpstr>Deadlock Conditions</vt:lpstr>
      <vt:lpstr>Deadlock does not require explicit resource acquisition</vt:lpstr>
      <vt:lpstr>Real-World Example: Gridlock</vt:lpstr>
      <vt:lpstr>Which of these contain Deadlock?</vt:lpstr>
      <vt:lpstr>Can Deadlock is not Will Deadlock</vt:lpstr>
      <vt:lpstr>Starvation</vt:lpstr>
      <vt:lpstr>Livelock</vt:lpstr>
      <vt:lpstr>Deadlock Analysis</vt:lpstr>
      <vt:lpstr>Resource Allocation Graph</vt:lpstr>
      <vt:lpstr>Deadlock Detection</vt:lpstr>
      <vt:lpstr>The Deadly Embrace</vt:lpstr>
      <vt:lpstr>The Deadly Embrace</vt:lpstr>
      <vt:lpstr>Exercise</vt:lpstr>
      <vt:lpstr>Lab 4</vt:lpstr>
      <vt:lpstr>Single Resource vs. Multi-Resource</vt:lpstr>
      <vt:lpstr>Multi-Resource Deadlock Avoidance: Banker’s Algorithm</vt:lpstr>
      <vt:lpstr>Banker’s Algorithm</vt:lpstr>
      <vt:lpstr>Banker’s Algorithm: Example</vt:lpstr>
      <vt:lpstr>Banker’s Algorithm: Example</vt:lpstr>
      <vt:lpstr>Deadlock Prevention</vt:lpstr>
      <vt:lpstr>Deadlock Prevention</vt:lpstr>
      <vt:lpstr>Deadlock Prevention</vt:lpstr>
      <vt:lpstr>Linear Ordering</vt:lpstr>
      <vt:lpstr>Deadlock Recovery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68</cp:revision>
  <dcterms:created xsi:type="dcterms:W3CDTF">2016-01-21T02:03:40Z</dcterms:created>
  <dcterms:modified xsi:type="dcterms:W3CDTF">2024-03-25T03:40:03Z</dcterms:modified>
</cp:coreProperties>
</file>