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23"/>
  </p:notesMasterIdLst>
  <p:handoutMasterIdLst>
    <p:handoutMasterId r:id="rId24"/>
  </p:handoutMasterIdLst>
  <p:sldIdLst>
    <p:sldId id="688" r:id="rId4"/>
    <p:sldId id="671" r:id="rId5"/>
    <p:sldId id="672" r:id="rId6"/>
    <p:sldId id="673" r:id="rId7"/>
    <p:sldId id="674" r:id="rId8"/>
    <p:sldId id="675" r:id="rId9"/>
    <p:sldId id="676" r:id="rId10"/>
    <p:sldId id="677" r:id="rId11"/>
    <p:sldId id="689" r:id="rId12"/>
    <p:sldId id="609" r:id="rId13"/>
    <p:sldId id="610" r:id="rId14"/>
    <p:sldId id="690" r:id="rId15"/>
    <p:sldId id="691" r:id="rId16"/>
    <p:sldId id="612" r:id="rId17"/>
    <p:sldId id="613" r:id="rId18"/>
    <p:sldId id="617" r:id="rId19"/>
    <p:sldId id="692" r:id="rId20"/>
    <p:sldId id="652" r:id="rId21"/>
    <p:sldId id="636" r:id="rId22"/>
  </p:sldIdLst>
  <p:sldSz cx="9144000" cy="6858000" type="screen4x3"/>
  <p:notesSz cx="7302500" cy="9586913"/>
  <p:custDataLst>
    <p:tags r:id="rId2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99"/>
    <a:srgbClr val="E0F4E3"/>
    <a:srgbClr val="E0E0E0"/>
    <a:srgbClr val="E3E4E6"/>
    <a:srgbClr val="FFFF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6" autoAdjust="0"/>
    <p:restoredTop sz="94660"/>
  </p:normalViewPr>
  <p:slideViewPr>
    <p:cSldViewPr snapToObjects="1">
      <p:cViewPr>
        <p:scale>
          <a:sx n="90" d="100"/>
          <a:sy n="90" d="100"/>
        </p:scale>
        <p:origin x="-139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07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76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2286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Word_97_-_2003_Document2.doc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1.doc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Excel_97-2003_Worksheet3.xls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Excel_97-2003_Worksheet4.xls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Excel_97-2003_Worksheet5.xls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Arithmetic and Bitwise Operations 	on Binary 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/>
              <a:t>CSCI 224 / ECE 317:  Computer Architecture</a:t>
            </a:r>
            <a:r>
              <a:rPr lang="en-US" b="0" dirty="0"/>
              <a:t/>
            </a:r>
            <a:br>
              <a:rPr lang="en-US" b="0" dirty="0"/>
            </a:b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pPr lvl="0">
              <a:defRPr/>
            </a:pPr>
            <a:r>
              <a:rPr lang="en-US" b="1" dirty="0" smtClean="0"/>
              <a:t>Instructor:</a:t>
            </a:r>
            <a:r>
              <a:rPr lang="en-US" dirty="0" smtClean="0"/>
              <a:t> </a:t>
            </a:r>
            <a:endParaRPr lang="en-US" dirty="0"/>
          </a:p>
          <a:p>
            <a:pPr lvl="0">
              <a:defRPr/>
            </a:pPr>
            <a:r>
              <a:rPr lang="en-US" dirty="0"/>
              <a:t>Prof. Jason </a:t>
            </a:r>
            <a:r>
              <a:rPr lang="en-US" dirty="0" err="1"/>
              <a:t>Fritts</a:t>
            </a:r>
            <a:endParaRPr lang="en-US" dirty="0"/>
          </a:p>
        </p:txBody>
      </p:sp>
      <p:sp>
        <p:nvSpPr>
          <p:cNvPr id="4" name="Rectangle 5"/>
          <p:cNvSpPr>
            <a:spLocks/>
          </p:cNvSpPr>
          <p:nvPr/>
        </p:nvSpPr>
        <p:spPr bwMode="auto">
          <a:xfrm>
            <a:off x="2029028" y="5562600"/>
            <a:ext cx="5085944" cy="384721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Slides adapted from Bryant &amp; </a:t>
            </a:r>
            <a:r>
              <a:rPr lang="en-US" sz="2000" b="0" dirty="0" err="1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O’Hallaron’s</a:t>
            </a:r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slides</a:t>
            </a:r>
            <a:endParaRPr lang="en-US" sz="2000" b="0" dirty="0">
              <a:solidFill>
                <a:srgbClr val="C00000"/>
              </a:solidFill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2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Negation</a:t>
            </a:r>
            <a:r>
              <a:rPr lang="en-US" dirty="0" smtClean="0"/>
              <a:t>:  Two’s Complement</a:t>
            </a:r>
            <a:endParaRPr lang="en-US" dirty="0" smtClean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Negate a number by taking </a:t>
            </a:r>
            <a:r>
              <a:rPr lang="en-US" dirty="0" smtClean="0"/>
              <a:t>2’s </a:t>
            </a:r>
            <a:r>
              <a:rPr lang="en-US" dirty="0" smtClean="0"/>
              <a:t>Complement</a:t>
            </a:r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Flip bits (one’s complement) and add 1</a:t>
            </a:r>
            <a:endParaRPr lang="en-US" dirty="0" smtClean="0"/>
          </a:p>
          <a:p>
            <a:pPr lvl="1" eaLnBrk="1" hangingPunct="1">
              <a:buFont typeface="Wingdings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Negation (Two’s Complement):</a:t>
            </a:r>
            <a:endParaRPr lang="en-US" dirty="0" smtClean="0"/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>
                <a:cs typeface="Calibri" panose="020F0502020204030204" pitchFamily="34" charset="0"/>
              </a:rPr>
              <a:t>Given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 ==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10011101</a:t>
            </a:r>
          </a:p>
          <a:p>
            <a:pPr lvl="1">
              <a:tabLst>
                <a:tab pos="3200400" algn="l"/>
                <a:tab pos="4114800" algn="l"/>
              </a:tabLst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3200400" algn="l"/>
                <a:tab pos="4114800" algn="l"/>
              </a:tabLst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Flip bits (one’s </a:t>
            </a:r>
            <a:r>
              <a:rPr lang="en-US" dirty="0" smtClean="0"/>
              <a:t>complement):</a:t>
            </a:r>
          </a:p>
          <a:p>
            <a:pPr lvl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lvl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Add 1:</a:t>
            </a:r>
            <a:endParaRPr lang="en-US" dirty="0"/>
          </a:p>
          <a:p>
            <a:pPr lvl="1">
              <a:tabLst>
                <a:tab pos="3200400" algn="l"/>
                <a:tab pos="4114800" algn="l"/>
              </a:tabLst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332288" y="3195637"/>
            <a:ext cx="2449513" cy="461963"/>
            <a:chOff x="2441" y="1968"/>
            <a:chExt cx="1543" cy="291"/>
          </a:xfrm>
        </p:grpSpPr>
        <p:sp>
          <p:nvSpPr>
            <p:cNvPr id="31777" name="Rectangle 6"/>
            <p:cNvSpPr>
              <a:spLocks noChangeArrowheads="1"/>
            </p:cNvSpPr>
            <p:nvPr/>
          </p:nvSpPr>
          <p:spPr bwMode="auto">
            <a:xfrm>
              <a:off x="283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78" name="Rectangle 7"/>
            <p:cNvSpPr>
              <a:spLocks noChangeArrowheads="1"/>
            </p:cNvSpPr>
            <p:nvPr/>
          </p:nvSpPr>
          <p:spPr bwMode="auto">
            <a:xfrm>
              <a:off x="297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9" name="Rectangle 8"/>
            <p:cNvSpPr>
              <a:spLocks noChangeArrowheads="1"/>
            </p:cNvSpPr>
            <p:nvPr/>
          </p:nvSpPr>
          <p:spPr bwMode="auto">
            <a:xfrm>
              <a:off x="312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80" name="Rectangle 9"/>
            <p:cNvSpPr>
              <a:spLocks noChangeArrowheads="1"/>
            </p:cNvSpPr>
            <p:nvPr/>
          </p:nvSpPr>
          <p:spPr bwMode="auto">
            <a:xfrm>
              <a:off x="355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81" name="Rectangle 10"/>
            <p:cNvSpPr>
              <a:spLocks noChangeArrowheads="1"/>
            </p:cNvSpPr>
            <p:nvPr/>
          </p:nvSpPr>
          <p:spPr bwMode="auto">
            <a:xfrm>
              <a:off x="369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82" name="Rectangle 11"/>
            <p:cNvSpPr>
              <a:spLocks noChangeArrowheads="1"/>
            </p:cNvSpPr>
            <p:nvPr/>
          </p:nvSpPr>
          <p:spPr bwMode="auto">
            <a:xfrm>
              <a:off x="384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83" name="Rectangle 12"/>
            <p:cNvSpPr>
              <a:spLocks noChangeArrowheads="1"/>
            </p:cNvSpPr>
            <p:nvPr/>
          </p:nvSpPr>
          <p:spPr bwMode="auto">
            <a:xfrm>
              <a:off x="3264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84" name="Rectangle 13"/>
            <p:cNvSpPr>
              <a:spLocks noChangeArrowheads="1"/>
            </p:cNvSpPr>
            <p:nvPr/>
          </p:nvSpPr>
          <p:spPr bwMode="auto">
            <a:xfrm>
              <a:off x="3408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85" name="Rectangle 14"/>
            <p:cNvSpPr>
              <a:spLocks noChangeArrowheads="1"/>
            </p:cNvSpPr>
            <p:nvPr/>
          </p:nvSpPr>
          <p:spPr bwMode="auto">
            <a:xfrm>
              <a:off x="2441" y="1968"/>
              <a:ext cx="29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latin typeface="Calibri" pitchFamily="34" charset="0"/>
                </a:rPr>
                <a:t> </a:t>
              </a:r>
              <a:r>
                <a:rPr lang="en-US" sz="2400" b="0" dirty="0" smtClean="0">
                  <a:latin typeface="Calibri" pitchFamily="34" charset="0"/>
                </a:rPr>
                <a:t>x:</a:t>
              </a:r>
              <a:endParaRPr lang="en-US" sz="2400" b="0" dirty="0">
                <a:latin typeface="Calibri" pitchFamily="34" charset="0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246563" y="4495800"/>
            <a:ext cx="2535238" cy="461963"/>
            <a:chOff x="2387" y="2448"/>
            <a:chExt cx="1597" cy="291"/>
          </a:xfrm>
        </p:grpSpPr>
        <p:sp>
          <p:nvSpPr>
            <p:cNvPr id="31768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69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70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71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2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73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5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6" name="Rectangle 24"/>
            <p:cNvSpPr>
              <a:spLocks noChangeArrowheads="1"/>
            </p:cNvSpPr>
            <p:nvPr/>
          </p:nvSpPr>
          <p:spPr bwMode="auto">
            <a:xfrm>
              <a:off x="2387" y="2448"/>
              <a:ext cx="349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latin typeface="Calibri" pitchFamily="34" charset="0"/>
                </a:rPr>
                <a:t>~</a:t>
              </a:r>
              <a:r>
                <a:rPr lang="en-US" sz="2400" b="0" dirty="0" smtClean="0">
                  <a:latin typeface="Calibri" pitchFamily="34" charset="0"/>
                </a:rPr>
                <a:t>x:</a:t>
              </a:r>
              <a:endParaRPr lang="en-US" sz="2400" b="0" dirty="0">
                <a:latin typeface="Calibri" pitchFamily="34" charset="0"/>
              </a:endParaRPr>
            </a:p>
          </p:txBody>
        </p:sp>
      </p:grpSp>
      <p:sp>
        <p:nvSpPr>
          <p:cNvPr id="31756" name="Rectangle 25"/>
          <p:cNvSpPr>
            <a:spLocks noChangeArrowheads="1"/>
          </p:cNvSpPr>
          <p:nvPr/>
        </p:nvSpPr>
        <p:spPr bwMode="auto">
          <a:xfrm>
            <a:off x="3929062" y="4876800"/>
            <a:ext cx="3381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>
                <a:latin typeface="Calibri" pitchFamily="34" charset="0"/>
              </a:rPr>
              <a:t>+</a:t>
            </a:r>
          </a:p>
        </p:txBody>
      </p:sp>
      <p:sp>
        <p:nvSpPr>
          <p:cNvPr id="31757" name="Line 26"/>
          <p:cNvSpPr>
            <a:spLocks noChangeShapeType="1"/>
          </p:cNvSpPr>
          <p:nvPr/>
        </p:nvSpPr>
        <p:spPr bwMode="auto">
          <a:xfrm>
            <a:off x="3962400" y="54102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 pitchFamily="34" charset="0"/>
            </a:endParaRPr>
          </a:p>
        </p:txBody>
      </p:sp>
      <p:sp>
        <p:nvSpPr>
          <p:cNvPr id="31767" name="Rectangle 36"/>
          <p:cNvSpPr>
            <a:spLocks noChangeArrowheads="1"/>
          </p:cNvSpPr>
          <p:nvPr/>
        </p:nvSpPr>
        <p:spPr bwMode="auto">
          <a:xfrm>
            <a:off x="6517842" y="49530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867401" y="3657600"/>
            <a:ext cx="0" cy="76200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8" name="Group 15"/>
          <p:cNvGrpSpPr>
            <a:grpSpLocks/>
          </p:cNvGrpSpPr>
          <p:nvPr/>
        </p:nvGrpSpPr>
        <p:grpSpPr bwMode="auto">
          <a:xfrm>
            <a:off x="4246562" y="5481637"/>
            <a:ext cx="2535238" cy="461963"/>
            <a:chOff x="2387" y="2448"/>
            <a:chExt cx="1597" cy="291"/>
          </a:xfrm>
        </p:grpSpPr>
        <p:sp>
          <p:nvSpPr>
            <p:cNvPr id="39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0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41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7" name="Rectangle 24"/>
            <p:cNvSpPr>
              <a:spLocks noChangeArrowheads="1"/>
            </p:cNvSpPr>
            <p:nvPr/>
          </p:nvSpPr>
          <p:spPr bwMode="auto">
            <a:xfrm>
              <a:off x="2387" y="2448"/>
              <a:ext cx="311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-</a:t>
              </a:r>
              <a:r>
                <a:rPr lang="en-US" sz="2400" b="0" dirty="0" smtClean="0">
                  <a:latin typeface="Calibri" pitchFamily="34" charset="0"/>
                </a:rPr>
                <a:t>x:</a:t>
              </a:r>
              <a:endParaRPr lang="en-US" sz="2400" b="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Complement &amp; Increment Examples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4" name="Document" r:id="rId4" imgW="6184900" imgH="2108200" progId="Word.Document.8">
                  <p:embed/>
                </p:oleObj>
              </mc:Choice>
              <mc:Fallback>
                <p:oleObj name="Document" r:id="rId4" imgW="6184900" imgH="21082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5" name="Document" r:id="rId6" imgW="6083300" imgH="1371600" progId="Word.Document.8">
                  <p:embed/>
                </p:oleObj>
              </mc:Choice>
              <mc:Fallback>
                <p:oleObj name="Document" r:id="rId6" imgW="6083300" imgH="13716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x = 0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352800"/>
            <a:ext cx="8083550" cy="1600200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Addition Operation</a:t>
            </a:r>
            <a:endParaRPr lang="en-US" dirty="0" smtClean="0"/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Carry output dropped at end of addition</a:t>
            </a:r>
          </a:p>
          <a:p>
            <a:pPr lvl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Valid ONLY if true sum is within </a:t>
            </a:r>
            <a:r>
              <a:rPr lang="en-US" i="1" dirty="0" smtClean="0"/>
              <a:t>w</a:t>
            </a:r>
            <a:r>
              <a:rPr lang="en-US" dirty="0" smtClean="0"/>
              <a:t>-bit range</a:t>
            </a:r>
          </a:p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Example #1: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34243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dirty="0" smtClean="0">
                <a:latin typeface="Calibri" pitchFamily="34" charset="0"/>
              </a:rPr>
              <a:t>   </a:t>
            </a:r>
            <a:r>
              <a:rPr lang="en-US" sz="2000" b="0" i="1" dirty="0" smtClean="0">
                <a:latin typeface="Calibri" pitchFamily="34" charset="0"/>
              </a:rPr>
              <a:t>w</a:t>
            </a:r>
            <a:r>
              <a:rPr lang="en-US" sz="2000" b="0" dirty="0" smtClean="0">
                <a:latin typeface="Calibri" pitchFamily="34" charset="0"/>
              </a:rPr>
              <a:t>+1 </a:t>
            </a:r>
            <a:r>
              <a:rPr lang="en-US" sz="2000" b="0" dirty="0">
                <a:latin typeface="Calibri" pitchFamily="34" charset="0"/>
              </a:rPr>
              <a:t>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205973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dirty="0" smtClean="0">
                <a:latin typeface="Calibri" pitchFamily="34" charset="0"/>
              </a:rPr>
              <a:t>  </a:t>
            </a:r>
            <a:r>
              <a:rPr lang="en-US" sz="2000" b="0" i="1" dirty="0" smtClean="0">
                <a:latin typeface="Calibri" pitchFamily="34" charset="0"/>
              </a:rPr>
              <a:t>w</a:t>
            </a:r>
            <a:r>
              <a:rPr lang="en-US" sz="2000" b="0" dirty="0" smtClean="0">
                <a:latin typeface="Calibri" pitchFamily="34" charset="0"/>
              </a:rPr>
              <a:t> </a:t>
            </a:r>
            <a:r>
              <a:rPr lang="en-US" sz="2000" b="0" dirty="0">
                <a:latin typeface="Calibri" pitchFamily="34" charset="0"/>
              </a:rPr>
              <a:t>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dirty="0" smtClean="0">
                <a:latin typeface="Calibri" pitchFamily="34" charset="0"/>
              </a:rPr>
              <a:t>  </a:t>
            </a:r>
            <a:r>
              <a:rPr lang="en-US" sz="2000" b="0" i="1" dirty="0" smtClean="0">
                <a:latin typeface="Calibri" pitchFamily="34" charset="0"/>
              </a:rPr>
              <a:t>w</a:t>
            </a:r>
            <a:r>
              <a:rPr lang="en-US" sz="2000" b="0" dirty="0" smtClean="0">
                <a:latin typeface="Calibri" pitchFamily="34" charset="0"/>
              </a:rPr>
              <a:t> </a:t>
            </a:r>
            <a:r>
              <a:rPr lang="en-US" sz="2000" b="0" dirty="0">
                <a:latin typeface="Calibri" pitchFamily="34" charset="0"/>
              </a:rPr>
              <a:t>bits</a:t>
            </a:r>
          </a:p>
        </p:txBody>
      </p:sp>
      <p:grpSp>
        <p:nvGrpSpPr>
          <p:cNvPr id="49" name="Group 15"/>
          <p:cNvGrpSpPr>
            <a:grpSpLocks/>
          </p:cNvGrpSpPr>
          <p:nvPr/>
        </p:nvGrpSpPr>
        <p:grpSpPr bwMode="auto">
          <a:xfrm>
            <a:off x="3309939" y="5238750"/>
            <a:ext cx="3090863" cy="400050"/>
            <a:chOff x="2832" y="2448"/>
            <a:chExt cx="1947" cy="252"/>
          </a:xfrm>
        </p:grpSpPr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6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7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38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98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2286000" y="5619754"/>
            <a:ext cx="3381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>
                <a:latin typeface="Calibri" pitchFamily="34" charset="0"/>
              </a:rPr>
              <a:t>+</a:t>
            </a:r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>
            <a:off x="2319338" y="6153154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 pitchFamily="34" charset="0"/>
            </a:endParaRPr>
          </a:p>
        </p:txBody>
      </p: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3309936" y="6229350"/>
            <a:ext cx="3076575" cy="400050"/>
            <a:chOff x="2832" y="2451"/>
            <a:chExt cx="1938" cy="252"/>
          </a:xfrm>
        </p:grpSpPr>
        <p:sp>
          <p:nvSpPr>
            <p:cNvPr id="6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4299" y="2451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172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72" name="Group 15"/>
          <p:cNvGrpSpPr>
            <a:grpSpLocks/>
          </p:cNvGrpSpPr>
          <p:nvPr/>
        </p:nvGrpSpPr>
        <p:grpSpPr bwMode="auto">
          <a:xfrm>
            <a:off x="3309938" y="5695954"/>
            <a:ext cx="3055938" cy="400050"/>
            <a:chOff x="2832" y="2451"/>
            <a:chExt cx="1925" cy="252"/>
          </a:xfrm>
        </p:grpSpPr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4368" y="2451"/>
              <a:ext cx="38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74</a:t>
              </a:r>
              <a:r>
                <a:rPr lang="en-US" sz="2000" b="0" baseline="-25000" dirty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4384242" y="485775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83" name="Rectangle 16"/>
          <p:cNvSpPr>
            <a:spLocks noChangeArrowheads="1"/>
          </p:cNvSpPr>
          <p:nvPr/>
        </p:nvSpPr>
        <p:spPr bwMode="auto">
          <a:xfrm>
            <a:off x="2819400" y="6303114"/>
            <a:ext cx="228600" cy="3048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 dirty="0" smtClean="0">
                <a:latin typeface="Calibri" pitchFamily="34" charset="0"/>
              </a:rPr>
              <a:t>0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3241242" y="485775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6858000" y="5391150"/>
            <a:ext cx="209621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i="1" dirty="0" smtClean="0">
                <a:solidFill>
                  <a:srgbClr val="FF0000"/>
                </a:solidFill>
                <a:latin typeface="Calibri" pitchFamily="34" charset="0"/>
              </a:rPr>
              <a:t>Valid</a:t>
            </a:r>
            <a:r>
              <a:rPr lang="en-US" sz="2400" b="0" i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in 8-bit</a:t>
            </a:r>
          </a:p>
          <a:p>
            <a:pPr algn="ctr">
              <a:lnSpc>
                <a:spcPct val="100000"/>
              </a:lnSpc>
            </a:pPr>
            <a:r>
              <a:rPr lang="en-US" b="0" i="1" dirty="0">
                <a:solidFill>
                  <a:srgbClr val="0070C0"/>
                </a:solidFill>
                <a:latin typeface="Calibri" pitchFamily="34" charset="0"/>
              </a:rPr>
              <a:t>u</a:t>
            </a: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nsigned range</a:t>
            </a:r>
            <a:endParaRPr lang="en-US" sz="2400" b="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9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371600"/>
            <a:ext cx="8083550" cy="457200"/>
          </a:xfrm>
        </p:spPr>
        <p:txBody>
          <a:bodyPr lIns="90487" tIns="44450" rIns="90487" bIns="44450"/>
          <a:lstStyle/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Example #2:</a:t>
            </a:r>
            <a:endParaRPr lang="en-US" dirty="0"/>
          </a:p>
        </p:txBody>
      </p:sp>
      <p:grpSp>
        <p:nvGrpSpPr>
          <p:cNvPr id="49" name="Group 15"/>
          <p:cNvGrpSpPr>
            <a:grpSpLocks/>
          </p:cNvGrpSpPr>
          <p:nvPr/>
        </p:nvGrpSpPr>
        <p:grpSpPr bwMode="auto">
          <a:xfrm>
            <a:off x="3081338" y="2133600"/>
            <a:ext cx="3076575" cy="400050"/>
            <a:chOff x="2832" y="2448"/>
            <a:chExt cx="1938" cy="252"/>
          </a:xfrm>
        </p:grpSpPr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6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7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4299" y="2448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110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2057400" y="2514604"/>
            <a:ext cx="3381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>
                <a:latin typeface="Calibri" pitchFamily="34" charset="0"/>
              </a:rPr>
              <a:t>+</a:t>
            </a:r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>
            <a:off x="2090738" y="3048004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 pitchFamily="34" charset="0"/>
            </a:endParaRPr>
          </a:p>
        </p:txBody>
      </p: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3081336" y="3124200"/>
            <a:ext cx="3022600" cy="400050"/>
            <a:chOff x="2832" y="2451"/>
            <a:chExt cx="1904" cy="252"/>
          </a:xfrm>
        </p:grpSpPr>
        <p:sp>
          <p:nvSpPr>
            <p:cNvPr id="6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4347" y="2451"/>
              <a:ext cx="38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56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72" name="Group 15"/>
          <p:cNvGrpSpPr>
            <a:grpSpLocks/>
          </p:cNvGrpSpPr>
          <p:nvPr/>
        </p:nvGrpSpPr>
        <p:grpSpPr bwMode="auto">
          <a:xfrm>
            <a:off x="3081337" y="2590804"/>
            <a:ext cx="3076575" cy="400050"/>
            <a:chOff x="2832" y="2451"/>
            <a:chExt cx="1938" cy="252"/>
          </a:xfrm>
        </p:grpSpPr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4299" y="2451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202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4155642" y="17526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83" name="Rectangle 16"/>
          <p:cNvSpPr>
            <a:spLocks noChangeArrowheads="1"/>
          </p:cNvSpPr>
          <p:nvPr/>
        </p:nvSpPr>
        <p:spPr bwMode="auto">
          <a:xfrm>
            <a:off x="2590800" y="3197964"/>
            <a:ext cx="228600" cy="3048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 dirty="0" smtClean="0">
                <a:latin typeface="Calibri" pitchFamily="34" charset="0"/>
              </a:rPr>
              <a:t>1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3012642" y="17526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6519466" y="2286000"/>
            <a:ext cx="2316082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i="1" dirty="0" smtClean="0">
                <a:solidFill>
                  <a:srgbClr val="FF0000"/>
                </a:solidFill>
                <a:latin typeface="Calibri" pitchFamily="34" charset="0"/>
              </a:rPr>
              <a:t>Not Valid</a:t>
            </a:r>
            <a:r>
              <a:rPr lang="en-US" sz="2400" b="0" i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in 8-bit</a:t>
            </a:r>
          </a:p>
          <a:p>
            <a:pPr algn="ctr">
              <a:lnSpc>
                <a:spcPct val="100000"/>
              </a:lnSpc>
            </a:pPr>
            <a:r>
              <a:rPr lang="en-US" b="0" i="1" dirty="0">
                <a:solidFill>
                  <a:srgbClr val="0070C0"/>
                </a:solidFill>
                <a:latin typeface="Calibri" pitchFamily="34" charset="0"/>
              </a:rPr>
              <a:t>u</a:t>
            </a: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nsigned range</a:t>
            </a:r>
          </a:p>
          <a:p>
            <a:pPr algn="ctr">
              <a:lnSpc>
                <a:spcPct val="100000"/>
              </a:lnSpc>
            </a:pP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(312 </a:t>
            </a: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is &gt; 255)</a:t>
            </a:r>
            <a:endParaRPr lang="en-US" sz="2400" b="0" i="1" dirty="0">
              <a:solidFill>
                <a:srgbClr val="0070C0"/>
              </a:solidFill>
              <a:latin typeface="Calibri" pitchFamily="34" charset="0"/>
            </a:endParaRPr>
          </a:p>
        </p:txBody>
      </p:sp>
      <p:grpSp>
        <p:nvGrpSpPr>
          <p:cNvPr id="85" name="Group 15"/>
          <p:cNvGrpSpPr>
            <a:grpSpLocks/>
          </p:cNvGrpSpPr>
          <p:nvPr/>
        </p:nvGrpSpPr>
        <p:grpSpPr bwMode="auto">
          <a:xfrm>
            <a:off x="3081339" y="4933950"/>
            <a:ext cx="3319463" cy="400050"/>
            <a:chOff x="2832" y="2448"/>
            <a:chExt cx="2091" cy="252"/>
          </a:xfrm>
        </p:grpSpPr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91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2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93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94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95" name="Rectangle 24"/>
            <p:cNvSpPr>
              <a:spLocks noChangeArrowheads="1"/>
            </p:cNvSpPr>
            <p:nvPr/>
          </p:nvSpPr>
          <p:spPr bwMode="auto">
            <a:xfrm>
              <a:off x="4289" y="2448"/>
              <a:ext cx="634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10082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96" name="Rectangle 25"/>
          <p:cNvSpPr>
            <a:spLocks noChangeArrowheads="1"/>
          </p:cNvSpPr>
          <p:nvPr/>
        </p:nvSpPr>
        <p:spPr bwMode="auto">
          <a:xfrm>
            <a:off x="457200" y="5314954"/>
            <a:ext cx="3381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>
                <a:latin typeface="Calibri" pitchFamily="34" charset="0"/>
              </a:rPr>
              <a:t>+</a:t>
            </a:r>
          </a:p>
        </p:txBody>
      </p:sp>
      <p:sp>
        <p:nvSpPr>
          <p:cNvPr id="97" name="Line 26"/>
          <p:cNvSpPr>
            <a:spLocks noChangeShapeType="1"/>
          </p:cNvSpPr>
          <p:nvPr/>
        </p:nvSpPr>
        <p:spPr bwMode="auto">
          <a:xfrm>
            <a:off x="457200" y="5848354"/>
            <a:ext cx="45291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 pitchFamily="34" charset="0"/>
            </a:endParaRPr>
          </a:p>
        </p:txBody>
      </p:sp>
      <p:grpSp>
        <p:nvGrpSpPr>
          <p:cNvPr id="98" name="Group 15"/>
          <p:cNvGrpSpPr>
            <a:grpSpLocks/>
          </p:cNvGrpSpPr>
          <p:nvPr/>
        </p:nvGrpSpPr>
        <p:grpSpPr bwMode="auto">
          <a:xfrm>
            <a:off x="3081337" y="5924550"/>
            <a:ext cx="3319463" cy="400050"/>
            <a:chOff x="2832" y="2451"/>
            <a:chExt cx="2091" cy="252"/>
          </a:xfrm>
        </p:grpSpPr>
        <p:sp>
          <p:nvSpPr>
            <p:cNvPr id="99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00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01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02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03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04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05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06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07" name="Rectangle 24"/>
            <p:cNvSpPr>
              <a:spLocks noChangeArrowheads="1"/>
            </p:cNvSpPr>
            <p:nvPr/>
          </p:nvSpPr>
          <p:spPr bwMode="auto">
            <a:xfrm>
              <a:off x="4370" y="2451"/>
              <a:ext cx="553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4524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108" name="Group 15"/>
          <p:cNvGrpSpPr>
            <a:grpSpLocks/>
          </p:cNvGrpSpPr>
          <p:nvPr/>
        </p:nvGrpSpPr>
        <p:grpSpPr bwMode="auto">
          <a:xfrm>
            <a:off x="3081338" y="5391154"/>
            <a:ext cx="3335338" cy="400050"/>
            <a:chOff x="2832" y="2451"/>
            <a:chExt cx="2101" cy="252"/>
          </a:xfrm>
        </p:grpSpPr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10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13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15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16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17" name="Rectangle 24"/>
            <p:cNvSpPr>
              <a:spLocks noChangeArrowheads="1"/>
            </p:cNvSpPr>
            <p:nvPr/>
          </p:nvSpPr>
          <p:spPr bwMode="auto">
            <a:xfrm>
              <a:off x="4299" y="2451"/>
              <a:ext cx="634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59978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118" name="Rectangle 36"/>
          <p:cNvSpPr>
            <a:spLocks noChangeArrowheads="1"/>
          </p:cNvSpPr>
          <p:nvPr/>
        </p:nvSpPr>
        <p:spPr bwMode="auto">
          <a:xfrm>
            <a:off x="4155642" y="455295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19" name="Rectangle 16"/>
          <p:cNvSpPr>
            <a:spLocks noChangeArrowheads="1"/>
          </p:cNvSpPr>
          <p:nvPr/>
        </p:nvSpPr>
        <p:spPr bwMode="auto">
          <a:xfrm>
            <a:off x="685800" y="5998314"/>
            <a:ext cx="228600" cy="3048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 dirty="0" smtClean="0">
                <a:latin typeface="Calibri" pitchFamily="34" charset="0"/>
              </a:rPr>
              <a:t>1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120" name="Rectangle 36"/>
          <p:cNvSpPr>
            <a:spLocks noChangeArrowheads="1"/>
          </p:cNvSpPr>
          <p:nvPr/>
        </p:nvSpPr>
        <p:spPr bwMode="auto">
          <a:xfrm>
            <a:off x="3012642" y="455295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22" name="Rectangle 36"/>
          <p:cNvSpPr>
            <a:spLocks noChangeArrowheads="1"/>
          </p:cNvSpPr>
          <p:nvPr/>
        </p:nvSpPr>
        <p:spPr bwMode="auto">
          <a:xfrm>
            <a:off x="3927042" y="17526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23" name="Rectangle 36"/>
          <p:cNvSpPr>
            <a:spLocks noChangeArrowheads="1"/>
          </p:cNvSpPr>
          <p:nvPr/>
        </p:nvSpPr>
        <p:spPr bwMode="auto">
          <a:xfrm>
            <a:off x="3698442" y="17526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24" name="Rectangle 36"/>
          <p:cNvSpPr>
            <a:spLocks noChangeArrowheads="1"/>
          </p:cNvSpPr>
          <p:nvPr/>
        </p:nvSpPr>
        <p:spPr bwMode="auto">
          <a:xfrm>
            <a:off x="2590800" y="17526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5410201" y="3048004"/>
            <a:ext cx="693736" cy="533396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Rectangle 3"/>
          <p:cNvSpPr txBox="1">
            <a:spLocks noChangeArrowheads="1"/>
          </p:cNvSpPr>
          <p:nvPr/>
        </p:nvSpPr>
        <p:spPr bwMode="auto">
          <a:xfrm>
            <a:off x="755650" y="3810000"/>
            <a:ext cx="808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Example #3:</a:t>
            </a:r>
            <a:endParaRPr lang="en-US" dirty="0"/>
          </a:p>
        </p:txBody>
      </p:sp>
      <p:grpSp>
        <p:nvGrpSpPr>
          <p:cNvPr id="126" name="Group 15"/>
          <p:cNvGrpSpPr>
            <a:grpSpLocks/>
          </p:cNvGrpSpPr>
          <p:nvPr/>
        </p:nvGrpSpPr>
        <p:grpSpPr bwMode="auto">
          <a:xfrm>
            <a:off x="1257300" y="5010150"/>
            <a:ext cx="1828800" cy="304800"/>
            <a:chOff x="2832" y="2496"/>
            <a:chExt cx="1152" cy="192"/>
          </a:xfrm>
        </p:grpSpPr>
        <p:sp>
          <p:nvSpPr>
            <p:cNvPr id="127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28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29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30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31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2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33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34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136" name="Group 15"/>
          <p:cNvGrpSpPr>
            <a:grpSpLocks/>
          </p:cNvGrpSpPr>
          <p:nvPr/>
        </p:nvGrpSpPr>
        <p:grpSpPr bwMode="auto">
          <a:xfrm>
            <a:off x="1252536" y="5462592"/>
            <a:ext cx="1828800" cy="304800"/>
            <a:chOff x="2832" y="2496"/>
            <a:chExt cx="1152" cy="192"/>
          </a:xfrm>
        </p:grpSpPr>
        <p:sp>
          <p:nvSpPr>
            <p:cNvPr id="137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38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39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40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41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2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43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44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145" name="Group 15"/>
          <p:cNvGrpSpPr>
            <a:grpSpLocks/>
          </p:cNvGrpSpPr>
          <p:nvPr/>
        </p:nvGrpSpPr>
        <p:grpSpPr bwMode="auto">
          <a:xfrm>
            <a:off x="1252536" y="5995988"/>
            <a:ext cx="1828800" cy="304800"/>
            <a:chOff x="2832" y="2496"/>
            <a:chExt cx="1152" cy="192"/>
          </a:xfrm>
        </p:grpSpPr>
        <p:sp>
          <p:nvSpPr>
            <p:cNvPr id="146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47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48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49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50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51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52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53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154" name="Rectangle 36"/>
          <p:cNvSpPr>
            <a:spLocks noChangeArrowheads="1"/>
          </p:cNvSpPr>
          <p:nvPr/>
        </p:nvSpPr>
        <p:spPr bwMode="auto">
          <a:xfrm>
            <a:off x="2326842" y="4567535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55" name="Rectangle 36"/>
          <p:cNvSpPr>
            <a:spLocks noChangeArrowheads="1"/>
          </p:cNvSpPr>
          <p:nvPr/>
        </p:nvSpPr>
        <p:spPr bwMode="auto">
          <a:xfrm>
            <a:off x="2098242" y="45720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56" name="Rectangle 36"/>
          <p:cNvSpPr>
            <a:spLocks noChangeArrowheads="1"/>
          </p:cNvSpPr>
          <p:nvPr/>
        </p:nvSpPr>
        <p:spPr bwMode="auto">
          <a:xfrm>
            <a:off x="1869642" y="45720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57" name="Rectangle 36"/>
          <p:cNvSpPr>
            <a:spLocks noChangeArrowheads="1"/>
          </p:cNvSpPr>
          <p:nvPr/>
        </p:nvSpPr>
        <p:spPr bwMode="auto">
          <a:xfrm>
            <a:off x="1447800" y="45720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58" name="Rectangle 36"/>
          <p:cNvSpPr>
            <a:spLocks noChangeArrowheads="1"/>
          </p:cNvSpPr>
          <p:nvPr/>
        </p:nvSpPr>
        <p:spPr bwMode="auto">
          <a:xfrm>
            <a:off x="1219200" y="45720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59" name="Rectangle 36"/>
          <p:cNvSpPr>
            <a:spLocks noChangeArrowheads="1"/>
          </p:cNvSpPr>
          <p:nvPr/>
        </p:nvSpPr>
        <p:spPr bwMode="auto">
          <a:xfrm>
            <a:off x="685800" y="45720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60" name="Rectangle 36"/>
          <p:cNvSpPr>
            <a:spLocks noChangeArrowheads="1"/>
          </p:cNvSpPr>
          <p:nvPr/>
        </p:nvSpPr>
        <p:spPr bwMode="auto">
          <a:xfrm>
            <a:off x="6509566" y="4998666"/>
            <a:ext cx="2471575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i="1" dirty="0" smtClean="0">
                <a:solidFill>
                  <a:srgbClr val="FF0000"/>
                </a:solidFill>
                <a:latin typeface="Calibri" pitchFamily="34" charset="0"/>
              </a:rPr>
              <a:t>Not Valid</a:t>
            </a:r>
            <a:r>
              <a:rPr lang="en-US" sz="2400" b="0" i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in 16-bit</a:t>
            </a:r>
          </a:p>
          <a:p>
            <a:pPr algn="ctr">
              <a:lnSpc>
                <a:spcPct val="100000"/>
              </a:lnSpc>
            </a:pPr>
            <a:r>
              <a:rPr lang="en-US" b="0" i="1" dirty="0">
                <a:solidFill>
                  <a:srgbClr val="0070C0"/>
                </a:solidFill>
                <a:latin typeface="Calibri" pitchFamily="34" charset="0"/>
              </a:rPr>
              <a:t>u</a:t>
            </a: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nsigned range</a:t>
            </a:r>
          </a:p>
          <a:p>
            <a:pPr algn="ctr">
              <a:lnSpc>
                <a:spcPct val="100000"/>
              </a:lnSpc>
            </a:pP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(70060 </a:t>
            </a: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is &gt; 65535)</a:t>
            </a:r>
            <a:endParaRPr lang="en-US" sz="2400" b="0" i="1" dirty="0">
              <a:solidFill>
                <a:srgbClr val="0070C0"/>
              </a:solidFill>
              <a:latin typeface="Calibri" pitchFamily="34" charset="0"/>
            </a:endParaRPr>
          </a:p>
        </p:txBody>
      </p:sp>
      <p:cxnSp>
        <p:nvCxnSpPr>
          <p:cNvPr id="161" name="Straight Connector 160"/>
          <p:cNvCxnSpPr/>
          <p:nvPr/>
        </p:nvCxnSpPr>
        <p:spPr bwMode="auto">
          <a:xfrm flipV="1">
            <a:off x="5486400" y="5867400"/>
            <a:ext cx="693736" cy="533396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4882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  <p:bldP spid="12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240143"/>
              </p:ext>
            </p:extLst>
          </p:nvPr>
        </p:nvGraphicFramePr>
        <p:xfrm>
          <a:off x="3810000" y="2065717"/>
          <a:ext cx="4495800" cy="410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6" name="Worksheet" r:id="rId4" imgW="6448357" imgH="5572125" progId="Excel.Sheet.8">
                  <p:embed/>
                </p:oleObj>
              </mc:Choice>
              <mc:Fallback>
                <p:oleObj name="Worksheet" r:id="rId4" imgW="6448357" imgH="5572125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065717"/>
                        <a:ext cx="4495800" cy="4106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 dirty="0" smtClean="0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 dirty="0" smtClean="0"/>
              <a:t>4-bit integers </a:t>
            </a:r>
            <a:r>
              <a:rPr lang="en-US" i="1" dirty="0" smtClean="0"/>
              <a:t>u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endParaRPr lang="en-US" dirty="0" smtClean="0"/>
          </a:p>
          <a:p>
            <a:pPr marL="635000" lvl="1" indent="-228600" eaLnBrk="1" hangingPunct="1">
              <a:defRPr/>
            </a:pPr>
            <a:r>
              <a:rPr lang="en-US" dirty="0" smtClean="0"/>
              <a:t>Compute true </a:t>
            </a:r>
            <a:r>
              <a:rPr lang="en-US" dirty="0" smtClean="0"/>
              <a:t>sum</a:t>
            </a:r>
            <a:endParaRPr lang="en-US" dirty="0" smtClean="0"/>
          </a:p>
          <a:p>
            <a:pPr marL="635000" lvl="1" indent="-228600" eaLnBrk="1" hangingPunct="1">
              <a:defRPr/>
            </a:pPr>
            <a:r>
              <a:rPr lang="en-US" dirty="0" smtClean="0"/>
              <a:t>Values increase linearly with </a:t>
            </a:r>
            <a:r>
              <a:rPr lang="en-US" i="1" dirty="0" smtClean="0"/>
              <a:t>u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</a:p>
          <a:p>
            <a:pPr marL="635000" lvl="1" indent="-228600" eaLnBrk="1" hangingPunct="1">
              <a:defRPr/>
            </a:pPr>
            <a:r>
              <a:rPr lang="en-US" dirty="0" smtClean="0"/>
              <a:t>Forms planar surface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Worksheet" r:id="rId4" imgW="6146800" imgH="5067300" progId="Excel.Sheet.8">
                  <p:embed/>
                </p:oleObj>
              </mc:Choice>
              <mc:Fallback>
                <p:oleObj name="Workshee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Wraps Around</a:t>
            </a:r>
          </a:p>
          <a:p>
            <a:pPr lvl="1" eaLnBrk="1" hangingPunct="1">
              <a:defRPr/>
            </a:pPr>
            <a:r>
              <a:rPr lang="en-US" smtClean="0"/>
              <a:t>If true sum ≥ 2</a:t>
            </a:r>
            <a:r>
              <a:rPr lang="en-US" i="1" baseline="30000" smtClean="0"/>
              <a:t>w</a:t>
            </a: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Visualizing </a:t>
            </a:r>
            <a:r>
              <a:rPr lang="en-US" dirty="0" smtClean="0"/>
              <a:t>Signed </a:t>
            </a:r>
            <a:r>
              <a:rPr lang="en-US" dirty="0" smtClean="0"/>
              <a:t>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Values</a:t>
            </a:r>
          </a:p>
          <a:p>
            <a:pPr lvl="1" eaLnBrk="1" hangingPunct="1">
              <a:defRPr/>
            </a:pPr>
            <a:r>
              <a:rPr lang="en-US" smtClean="0"/>
              <a:t>4-bit two’s comp.</a:t>
            </a:r>
          </a:p>
          <a:p>
            <a:pPr lvl="1" eaLnBrk="1" hangingPunct="1">
              <a:defRPr/>
            </a:pPr>
            <a:r>
              <a:rPr lang="en-US" smtClean="0"/>
              <a:t>Range from -8 to +7</a:t>
            </a:r>
          </a:p>
          <a:p>
            <a:pPr eaLnBrk="1" hangingPunct="1">
              <a:defRPr/>
            </a:pPr>
            <a:r>
              <a:rPr lang="en-US" smtClean="0"/>
              <a:t>Wraps Around</a:t>
            </a:r>
          </a:p>
          <a:p>
            <a:pPr lvl="1" eaLnBrk="1" hangingPunct="1">
              <a:defRPr/>
            </a:pPr>
            <a:r>
              <a:rPr lang="en-US" smtClean="0"/>
              <a:t>If sum </a:t>
            </a:r>
            <a:r>
              <a:rPr lang="en-US" smtClean="0">
                <a:sym typeface="Symbol" pitchFamily="18" charset="2"/>
              </a:rPr>
              <a:t> </a:t>
            </a:r>
            <a:r>
              <a:rPr lang="en-US" smtClean="0"/>
              <a:t>2</a:t>
            </a:r>
            <a:r>
              <a:rPr lang="en-US" i="1" baseline="30000" smtClean="0"/>
              <a:t>w</a:t>
            </a:r>
            <a:r>
              <a:rPr lang="en-US" baseline="30000" smtClean="0"/>
              <a:t>–1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Becomes negative</a:t>
            </a:r>
          </a:p>
          <a:p>
            <a:pPr lvl="2" eaLnBrk="1" hangingPunct="1">
              <a:defRPr/>
            </a:pPr>
            <a:r>
              <a:rPr lang="en-US" smtClean="0"/>
              <a:t>At most once</a:t>
            </a:r>
          </a:p>
          <a:p>
            <a:pPr lvl="1" eaLnBrk="1" hangingPunct="1">
              <a:defRPr/>
            </a:pPr>
            <a:r>
              <a:rPr lang="en-US" smtClean="0"/>
              <a:t>If sum &lt; –2</a:t>
            </a:r>
            <a:r>
              <a:rPr lang="en-US" i="1" baseline="30000" smtClean="0"/>
              <a:t>w</a:t>
            </a:r>
            <a:r>
              <a:rPr lang="en-US" baseline="30000" smtClean="0"/>
              <a:t>–1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Becomes positive</a:t>
            </a:r>
          </a:p>
          <a:p>
            <a:pPr lvl="2" eaLnBrk="1" hangingPunct="1">
              <a:defRPr/>
            </a:pPr>
            <a:r>
              <a:rPr lang="en-US" smtClean="0"/>
              <a:t>At most once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</a:t>
            </a:r>
            <a:r>
              <a:rPr lang="en-US" dirty="0" smtClean="0"/>
              <a:t>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371600"/>
            <a:ext cx="8083550" cy="457200"/>
          </a:xfrm>
        </p:spPr>
        <p:txBody>
          <a:bodyPr lIns="90487" tIns="44450" rIns="90487" bIns="44450"/>
          <a:lstStyle/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Example #1:</a:t>
            </a:r>
            <a:endParaRPr lang="en-US" dirty="0"/>
          </a:p>
        </p:txBody>
      </p:sp>
      <p:grpSp>
        <p:nvGrpSpPr>
          <p:cNvPr id="49" name="Group 15"/>
          <p:cNvGrpSpPr>
            <a:grpSpLocks/>
          </p:cNvGrpSpPr>
          <p:nvPr/>
        </p:nvGrpSpPr>
        <p:grpSpPr bwMode="auto">
          <a:xfrm>
            <a:off x="3081338" y="4876800"/>
            <a:ext cx="3076575" cy="400050"/>
            <a:chOff x="2832" y="2448"/>
            <a:chExt cx="1938" cy="252"/>
          </a:xfrm>
        </p:grpSpPr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6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7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4299" y="2448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110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2057400" y="5257804"/>
            <a:ext cx="3381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>
                <a:latin typeface="Calibri" pitchFamily="34" charset="0"/>
              </a:rPr>
              <a:t>+</a:t>
            </a:r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>
            <a:off x="2090738" y="5791204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 pitchFamily="34" charset="0"/>
            </a:endParaRPr>
          </a:p>
        </p:txBody>
      </p: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3081336" y="5867400"/>
            <a:ext cx="3022600" cy="400050"/>
            <a:chOff x="2832" y="2451"/>
            <a:chExt cx="1904" cy="252"/>
          </a:xfrm>
        </p:grpSpPr>
        <p:sp>
          <p:nvSpPr>
            <p:cNvPr id="6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4347" y="2451"/>
              <a:ext cx="38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56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72" name="Group 15"/>
          <p:cNvGrpSpPr>
            <a:grpSpLocks/>
          </p:cNvGrpSpPr>
          <p:nvPr/>
        </p:nvGrpSpPr>
        <p:grpSpPr bwMode="auto">
          <a:xfrm>
            <a:off x="3081338" y="5334004"/>
            <a:ext cx="3024188" cy="400050"/>
            <a:chOff x="2832" y="2451"/>
            <a:chExt cx="1905" cy="252"/>
          </a:xfrm>
        </p:grpSpPr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4299" y="2451"/>
              <a:ext cx="438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-54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4155642" y="44958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83" name="Rectangle 16"/>
          <p:cNvSpPr>
            <a:spLocks noChangeArrowheads="1"/>
          </p:cNvSpPr>
          <p:nvPr/>
        </p:nvSpPr>
        <p:spPr bwMode="auto">
          <a:xfrm>
            <a:off x="2590800" y="5941164"/>
            <a:ext cx="228600" cy="3048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 dirty="0" smtClean="0">
                <a:latin typeface="Calibri" pitchFamily="34" charset="0"/>
              </a:rPr>
              <a:t>1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3012642" y="44958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6531199" y="5029200"/>
            <a:ext cx="2292615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i="1" dirty="0" smtClean="0">
                <a:solidFill>
                  <a:srgbClr val="FF0000"/>
                </a:solidFill>
                <a:latin typeface="Calibri" pitchFamily="34" charset="0"/>
              </a:rPr>
              <a:t>Valid</a:t>
            </a:r>
            <a:r>
              <a:rPr lang="en-US" sz="2400" b="0" i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in 8-bit</a:t>
            </a:r>
          </a:p>
          <a:p>
            <a:pPr algn="ctr">
              <a:lnSpc>
                <a:spcPct val="100000"/>
              </a:lnSpc>
            </a:pP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signed range</a:t>
            </a:r>
          </a:p>
          <a:p>
            <a:pPr algn="ctr">
              <a:lnSpc>
                <a:spcPct val="100000"/>
              </a:lnSpc>
            </a:pP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(-128 &lt; 56 &lt;</a:t>
            </a: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 127)</a:t>
            </a:r>
            <a:endParaRPr lang="en-US" sz="2400" b="0" i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22" name="Rectangle 36"/>
          <p:cNvSpPr>
            <a:spLocks noChangeArrowheads="1"/>
          </p:cNvSpPr>
          <p:nvPr/>
        </p:nvSpPr>
        <p:spPr bwMode="auto">
          <a:xfrm>
            <a:off x="3927042" y="44958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23" name="Rectangle 36"/>
          <p:cNvSpPr>
            <a:spLocks noChangeArrowheads="1"/>
          </p:cNvSpPr>
          <p:nvPr/>
        </p:nvSpPr>
        <p:spPr bwMode="auto">
          <a:xfrm>
            <a:off x="3698442" y="44958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24" name="Rectangle 36"/>
          <p:cNvSpPr>
            <a:spLocks noChangeArrowheads="1"/>
          </p:cNvSpPr>
          <p:nvPr/>
        </p:nvSpPr>
        <p:spPr bwMode="auto">
          <a:xfrm>
            <a:off x="2590800" y="44958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25" name="Rectangle 3"/>
          <p:cNvSpPr txBox="1">
            <a:spLocks noChangeArrowheads="1"/>
          </p:cNvSpPr>
          <p:nvPr/>
        </p:nvSpPr>
        <p:spPr bwMode="auto">
          <a:xfrm>
            <a:off x="755650" y="3810000"/>
            <a:ext cx="808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Example #2:</a:t>
            </a:r>
            <a:endParaRPr lang="en-US" dirty="0"/>
          </a:p>
        </p:txBody>
      </p:sp>
      <p:grpSp>
        <p:nvGrpSpPr>
          <p:cNvPr id="121" name="Group 15"/>
          <p:cNvGrpSpPr>
            <a:grpSpLocks/>
          </p:cNvGrpSpPr>
          <p:nvPr/>
        </p:nvGrpSpPr>
        <p:grpSpPr bwMode="auto">
          <a:xfrm>
            <a:off x="3081339" y="2190750"/>
            <a:ext cx="3090863" cy="400050"/>
            <a:chOff x="2832" y="2448"/>
            <a:chExt cx="1947" cy="252"/>
          </a:xfrm>
        </p:grpSpPr>
        <p:sp>
          <p:nvSpPr>
            <p:cNvPr id="13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2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63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64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5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66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7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8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9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38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98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170" name="Rectangle 25"/>
          <p:cNvSpPr>
            <a:spLocks noChangeArrowheads="1"/>
          </p:cNvSpPr>
          <p:nvPr/>
        </p:nvSpPr>
        <p:spPr bwMode="auto">
          <a:xfrm>
            <a:off x="2057400" y="2571754"/>
            <a:ext cx="3381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>
                <a:latin typeface="Calibri" pitchFamily="34" charset="0"/>
              </a:rPr>
              <a:t>+</a:t>
            </a:r>
          </a:p>
        </p:txBody>
      </p:sp>
      <p:sp>
        <p:nvSpPr>
          <p:cNvPr id="171" name="Line 26"/>
          <p:cNvSpPr>
            <a:spLocks noChangeShapeType="1"/>
          </p:cNvSpPr>
          <p:nvPr/>
        </p:nvSpPr>
        <p:spPr bwMode="auto">
          <a:xfrm>
            <a:off x="2090738" y="3105154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 pitchFamily="34" charset="0"/>
            </a:endParaRPr>
          </a:p>
        </p:txBody>
      </p:sp>
      <p:grpSp>
        <p:nvGrpSpPr>
          <p:cNvPr id="172" name="Group 15"/>
          <p:cNvGrpSpPr>
            <a:grpSpLocks/>
          </p:cNvGrpSpPr>
          <p:nvPr/>
        </p:nvGrpSpPr>
        <p:grpSpPr bwMode="auto">
          <a:xfrm>
            <a:off x="3081337" y="3181350"/>
            <a:ext cx="3100388" cy="400050"/>
            <a:chOff x="2832" y="2451"/>
            <a:chExt cx="1953" cy="252"/>
          </a:xfrm>
        </p:grpSpPr>
        <p:sp>
          <p:nvSpPr>
            <p:cNvPr id="17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7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7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7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7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7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7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81" name="Rectangle 24"/>
            <p:cNvSpPr>
              <a:spLocks noChangeArrowheads="1"/>
            </p:cNvSpPr>
            <p:nvPr/>
          </p:nvSpPr>
          <p:spPr bwMode="auto">
            <a:xfrm>
              <a:off x="4347" y="2451"/>
              <a:ext cx="438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-84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182" name="Group 15"/>
          <p:cNvGrpSpPr>
            <a:grpSpLocks/>
          </p:cNvGrpSpPr>
          <p:nvPr/>
        </p:nvGrpSpPr>
        <p:grpSpPr bwMode="auto">
          <a:xfrm>
            <a:off x="3081338" y="2647954"/>
            <a:ext cx="3055938" cy="400050"/>
            <a:chOff x="2832" y="2451"/>
            <a:chExt cx="1925" cy="252"/>
          </a:xfrm>
        </p:grpSpPr>
        <p:sp>
          <p:nvSpPr>
            <p:cNvPr id="18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8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8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8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8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8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9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91" name="Rectangle 24"/>
            <p:cNvSpPr>
              <a:spLocks noChangeArrowheads="1"/>
            </p:cNvSpPr>
            <p:nvPr/>
          </p:nvSpPr>
          <p:spPr bwMode="auto">
            <a:xfrm>
              <a:off x="4368" y="2451"/>
              <a:ext cx="38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74</a:t>
              </a:r>
              <a:r>
                <a:rPr lang="en-US" sz="2000" b="0" baseline="-25000" dirty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192" name="Rectangle 36"/>
          <p:cNvSpPr>
            <a:spLocks noChangeArrowheads="1"/>
          </p:cNvSpPr>
          <p:nvPr/>
        </p:nvSpPr>
        <p:spPr bwMode="auto">
          <a:xfrm>
            <a:off x="4155642" y="180975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93" name="Rectangle 16"/>
          <p:cNvSpPr>
            <a:spLocks noChangeArrowheads="1"/>
          </p:cNvSpPr>
          <p:nvPr/>
        </p:nvSpPr>
        <p:spPr bwMode="auto">
          <a:xfrm>
            <a:off x="2590800" y="3255114"/>
            <a:ext cx="228600" cy="3048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 dirty="0" smtClean="0">
                <a:latin typeface="Calibri" pitchFamily="34" charset="0"/>
              </a:rPr>
              <a:t>0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194" name="Rectangle 36"/>
          <p:cNvSpPr>
            <a:spLocks noChangeArrowheads="1"/>
          </p:cNvSpPr>
          <p:nvPr/>
        </p:nvSpPr>
        <p:spPr bwMode="auto">
          <a:xfrm>
            <a:off x="3012642" y="180975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95" name="Rectangle 36"/>
          <p:cNvSpPr>
            <a:spLocks noChangeArrowheads="1"/>
          </p:cNvSpPr>
          <p:nvPr/>
        </p:nvSpPr>
        <p:spPr bwMode="auto">
          <a:xfrm>
            <a:off x="5029200" y="381000"/>
            <a:ext cx="3958327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i="1" dirty="0" smtClean="0">
                <a:solidFill>
                  <a:srgbClr val="00B050"/>
                </a:solidFill>
                <a:latin typeface="Calibri" pitchFamily="34" charset="0"/>
              </a:rPr>
              <a:t>Note:  Same bytes as for </a:t>
            </a:r>
            <a:r>
              <a:rPr lang="en-US" sz="1800" b="0" i="1" dirty="0" smtClean="0">
                <a:solidFill>
                  <a:srgbClr val="00B050"/>
                </a:solidFill>
                <a:latin typeface="Calibri" pitchFamily="34" charset="0"/>
              </a:rPr>
              <a:t>Ex #1 and Ex #2</a:t>
            </a:r>
          </a:p>
          <a:p>
            <a:pPr algn="ctr">
              <a:lnSpc>
                <a:spcPct val="100000"/>
              </a:lnSpc>
            </a:pPr>
            <a:r>
              <a:rPr lang="en-US" sz="1800" b="0" i="1" dirty="0" smtClean="0">
                <a:solidFill>
                  <a:srgbClr val="00B050"/>
                </a:solidFill>
                <a:latin typeface="Calibri" pitchFamily="34" charset="0"/>
              </a:rPr>
              <a:t>in unsigned integer addition, but</a:t>
            </a:r>
          </a:p>
          <a:p>
            <a:pPr algn="ctr">
              <a:lnSpc>
                <a:spcPct val="100000"/>
              </a:lnSpc>
            </a:pPr>
            <a:r>
              <a:rPr lang="en-US" sz="1800" b="0" i="1" dirty="0" smtClean="0">
                <a:solidFill>
                  <a:srgbClr val="00B050"/>
                </a:solidFill>
                <a:latin typeface="Calibri" pitchFamily="34" charset="0"/>
              </a:rPr>
              <a:t>now</a:t>
            </a:r>
            <a:r>
              <a:rPr lang="en-US" sz="1800" b="0" i="1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en-US" sz="1800" b="0" i="1" dirty="0" smtClean="0">
                <a:solidFill>
                  <a:srgbClr val="00B050"/>
                </a:solidFill>
                <a:latin typeface="Calibri" pitchFamily="34" charset="0"/>
              </a:rPr>
              <a:t>interpreted as 8-bit signed integers</a:t>
            </a:r>
            <a:endParaRPr lang="en-US" sz="1800" b="0" i="1" dirty="0">
              <a:solidFill>
                <a:srgbClr val="00B050"/>
              </a:solidFill>
              <a:latin typeface="Calibri" pitchFamily="34" charset="0"/>
            </a:endParaRPr>
          </a:p>
        </p:txBody>
      </p:sp>
      <p:cxnSp>
        <p:nvCxnSpPr>
          <p:cNvPr id="196" name="Straight Connector 195"/>
          <p:cNvCxnSpPr/>
          <p:nvPr/>
        </p:nvCxnSpPr>
        <p:spPr bwMode="auto">
          <a:xfrm flipV="1">
            <a:off x="5410201" y="3048004"/>
            <a:ext cx="693736" cy="533396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7" name="Rectangle 36"/>
          <p:cNvSpPr>
            <a:spLocks noChangeArrowheads="1"/>
          </p:cNvSpPr>
          <p:nvPr/>
        </p:nvSpPr>
        <p:spPr bwMode="auto">
          <a:xfrm>
            <a:off x="6671866" y="2495550"/>
            <a:ext cx="2316082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i="1" dirty="0" smtClean="0">
                <a:solidFill>
                  <a:srgbClr val="FF0000"/>
                </a:solidFill>
                <a:latin typeface="Calibri" pitchFamily="34" charset="0"/>
              </a:rPr>
              <a:t>Not Valid</a:t>
            </a:r>
            <a:r>
              <a:rPr lang="en-US" sz="2400" b="0" i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in 8-bit</a:t>
            </a:r>
          </a:p>
          <a:p>
            <a:pPr algn="ctr">
              <a:lnSpc>
                <a:spcPct val="100000"/>
              </a:lnSpc>
            </a:pP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signed range</a:t>
            </a:r>
          </a:p>
          <a:p>
            <a:pPr algn="ctr">
              <a:lnSpc>
                <a:spcPct val="100000"/>
              </a:lnSpc>
            </a:pP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(172 &gt; 127)</a:t>
            </a:r>
            <a:endParaRPr lang="en-US" sz="2400" b="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0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  <p:bldP spid="12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ints</a:t>
            </a:r>
            <a:r>
              <a:rPr lang="en-US" dirty="0" smtClean="0"/>
              <a:t>, 2’s complement </a:t>
            </a:r>
            <a:r>
              <a:rPr lang="en-US" dirty="0" err="1" smtClean="0"/>
              <a:t>ints</a:t>
            </a:r>
            <a:r>
              <a:rPr lang="en-US" dirty="0" smtClean="0"/>
              <a:t> are isomorphic rings: isomorphism = casting</a:t>
            </a:r>
          </a:p>
          <a:p>
            <a:endParaRPr lang="en-US" dirty="0" smtClean="0"/>
          </a:p>
          <a:p>
            <a:r>
              <a:rPr lang="en-US" dirty="0" smtClean="0"/>
              <a:t>Left shift</a:t>
            </a:r>
          </a:p>
          <a:p>
            <a:pPr lvl="1"/>
            <a:r>
              <a:rPr lang="en-US" dirty="0" smtClean="0"/>
              <a:t>Unsigned/signed: multiplication by 2</a:t>
            </a:r>
            <a:r>
              <a:rPr lang="en-US" baseline="30000" dirty="0" smtClean="0"/>
              <a:t>k</a:t>
            </a:r>
          </a:p>
          <a:p>
            <a:pPr lvl="1"/>
            <a:r>
              <a:rPr lang="en-US" dirty="0" smtClean="0"/>
              <a:t>Always logical shift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Right shift</a:t>
            </a:r>
          </a:p>
          <a:p>
            <a:pPr lvl="1"/>
            <a:r>
              <a:rPr lang="en-US" dirty="0" smtClean="0"/>
              <a:t>Unsigned: logical shift, div (division + round to zero) by 2</a:t>
            </a:r>
            <a:r>
              <a:rPr lang="en-US" baseline="30000" dirty="0" smtClean="0"/>
              <a:t>k</a:t>
            </a:r>
          </a:p>
          <a:p>
            <a:pPr lvl="1"/>
            <a:r>
              <a:rPr lang="en-US" dirty="0" smtClean="0"/>
              <a:t>Signed: arithmetic shift</a:t>
            </a:r>
          </a:p>
          <a:p>
            <a:pPr lvl="2"/>
            <a:r>
              <a:rPr lang="en-US" dirty="0" smtClean="0"/>
              <a:t>Positive numbers: div (division + round to zero) by 2</a:t>
            </a:r>
            <a:r>
              <a:rPr lang="en-US" baseline="30000" dirty="0" smtClean="0"/>
              <a:t>k</a:t>
            </a:r>
          </a:p>
          <a:p>
            <a:pPr lvl="2"/>
            <a:r>
              <a:rPr lang="en-US" dirty="0" smtClean="0"/>
              <a:t>Negative numbers: div (division + round away from zero) by 2</a:t>
            </a:r>
            <a:r>
              <a:rPr lang="en-US" baseline="30000" dirty="0" smtClean="0"/>
              <a:t>k</a:t>
            </a:r>
            <a:br>
              <a:rPr lang="en-US" baseline="30000" dirty="0" smtClean="0"/>
            </a:br>
            <a:r>
              <a:rPr lang="en-US" dirty="0" smtClean="0"/>
              <a:t>Use biasing to 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Integer C Puzzles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581400" y="1447800"/>
            <a:ext cx="5257800" cy="48295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&lt; 0	</a:t>
            </a:r>
            <a:r>
              <a:rPr lang="en-US" sz="2000" dirty="0">
                <a:latin typeface="Symbol" pitchFamily="18" charset="2"/>
              </a:rPr>
              <a:t></a:t>
            </a:r>
            <a:r>
              <a:rPr lang="en-US" sz="2000" dirty="0"/>
              <a:t>	((x*2) &lt; 0)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 err="1"/>
              <a:t>ux</a:t>
            </a:r>
            <a:r>
              <a:rPr lang="en-US" sz="2000" dirty="0"/>
              <a:t>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&amp; 7 == 7	</a:t>
            </a:r>
            <a:r>
              <a:rPr lang="en-US" sz="2000" dirty="0">
                <a:latin typeface="Symbol" pitchFamily="18" charset="2"/>
              </a:rPr>
              <a:t></a:t>
            </a:r>
            <a:r>
              <a:rPr lang="en-US" sz="2000" dirty="0"/>
              <a:t>	(x&lt;&lt;30) &lt;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 err="1"/>
              <a:t>ux</a:t>
            </a:r>
            <a:r>
              <a:rPr lang="en-US" sz="2000" dirty="0"/>
              <a:t> &gt;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&gt; y	</a:t>
            </a:r>
            <a:r>
              <a:rPr lang="en-US" sz="2000" dirty="0">
                <a:latin typeface="Symbol" pitchFamily="18" charset="2"/>
              </a:rPr>
              <a:t></a:t>
            </a:r>
            <a:r>
              <a:rPr lang="en-US" sz="2000" dirty="0"/>
              <a:t>	-x &lt; -y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* 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&gt; 0 &amp;&amp; y &gt; 0	</a:t>
            </a:r>
            <a:r>
              <a:rPr lang="en-US" sz="2000" dirty="0">
                <a:latin typeface="Symbol" pitchFamily="18" charset="2"/>
              </a:rPr>
              <a:t></a:t>
            </a:r>
            <a:r>
              <a:rPr lang="en-US" sz="2000" dirty="0"/>
              <a:t>	x + y &gt;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&gt;= 0	 </a:t>
            </a:r>
            <a:r>
              <a:rPr lang="en-US" sz="2000" dirty="0">
                <a:latin typeface="Symbol" pitchFamily="18" charset="2"/>
              </a:rPr>
              <a:t></a:t>
            </a:r>
            <a:r>
              <a:rPr lang="en-US" sz="2000" dirty="0"/>
              <a:t>	-x &lt;=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&lt;= 0	 </a:t>
            </a:r>
            <a:r>
              <a:rPr lang="en-US" sz="2000" dirty="0">
                <a:latin typeface="Symbol" pitchFamily="18" charset="2"/>
              </a:rPr>
              <a:t></a:t>
            </a:r>
            <a:r>
              <a:rPr lang="en-US" sz="2000" dirty="0"/>
              <a:t>	-x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 smtClean="0"/>
              <a:t>(x|-x)&gt;&gt;31 ==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 err="1" smtClean="0"/>
              <a:t>ux</a:t>
            </a:r>
            <a:r>
              <a:rPr lang="en-US" sz="2000" dirty="0" smtClean="0"/>
              <a:t> </a:t>
            </a:r>
            <a:r>
              <a:rPr lang="en-US" sz="2000" dirty="0"/>
              <a:t>&gt;&gt; 3 == </a:t>
            </a:r>
            <a:r>
              <a:rPr lang="en-US" sz="2000" dirty="0" err="1"/>
              <a:t>ux</a:t>
            </a:r>
            <a:r>
              <a:rPr lang="en-US" sz="2000" dirty="0"/>
              <a:t>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&gt;&gt; 3 == x/8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&amp; (x-1) != 0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457200" y="4191000"/>
            <a:ext cx="2613025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alibri" pitchFamily="34" charset="0"/>
              </a:rPr>
              <a:t>int</a:t>
            </a:r>
            <a:r>
              <a:rPr lang="en-US" sz="2000" dirty="0">
                <a:latin typeface="Calibri" pitchFamily="34" charset="0"/>
              </a:rPr>
              <a:t> x = </a:t>
            </a:r>
            <a:r>
              <a:rPr lang="en-US" sz="2000" dirty="0" err="1">
                <a:latin typeface="Calibri" pitchFamily="34" charset="0"/>
              </a:rPr>
              <a:t>foo</a:t>
            </a:r>
            <a:r>
              <a:rPr lang="en-US" sz="2000" dirty="0">
                <a:latin typeface="Calibri" pitchFamily="34" charset="0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alibri" pitchFamily="34" charset="0"/>
              </a:rPr>
              <a:t>int</a:t>
            </a:r>
            <a:r>
              <a:rPr lang="en-US" sz="2000" dirty="0">
                <a:latin typeface="Calibri" pitchFamily="34" charset="0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alibri" pitchFamily="34" charset="0"/>
              </a:rPr>
              <a:t>unsigned </a:t>
            </a:r>
            <a:r>
              <a:rPr lang="en-US" sz="2000" dirty="0" err="1">
                <a:latin typeface="Calibri" pitchFamily="34" charset="0"/>
              </a:rPr>
              <a:t>ux</a:t>
            </a:r>
            <a:r>
              <a:rPr lang="en-US" sz="2000" dirty="0">
                <a:latin typeface="Calibri" pitchFamily="34" charset="0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alibri" pitchFamily="34" charset="0"/>
              </a:rPr>
              <a:t>unsigned </a:t>
            </a:r>
            <a:r>
              <a:rPr lang="en-US" sz="2000" dirty="0" err="1">
                <a:latin typeface="Calibri" pitchFamily="34" charset="0"/>
              </a:rPr>
              <a:t>uy</a:t>
            </a:r>
            <a:r>
              <a:rPr lang="en-US" sz="2000" dirty="0">
                <a:latin typeface="Calibri" pitchFamily="34" charset="0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914400" y="3657600"/>
            <a:ext cx="177093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>
          <a:xfrm>
            <a:off x="561975" y="121920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Developed by George Boole in 19th Century</a:t>
            </a:r>
          </a:p>
          <a:p>
            <a:pPr marL="552450" lvl="1" eaLnBrk="1" hangingPunct="1"/>
            <a:r>
              <a:rPr lang="en-US" dirty="0"/>
              <a:t>Algebraic representation of logic</a:t>
            </a:r>
          </a:p>
          <a:p>
            <a:pPr marL="838200" lvl="2" eaLnBrk="1" hangingPunct="1"/>
            <a:r>
              <a:rPr lang="en-US" dirty="0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533400" y="24384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800100" y="32639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635500" y="24384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978400" y="32718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876300" y="53975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609600" y="45720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5054600" y="54054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860800" y="45720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^B = 1 when either A=1 or B=1, but not both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Application of Boolean Algebra</a:t>
            </a:r>
          </a:p>
        </p:txBody>
      </p:sp>
      <p:sp>
        <p:nvSpPr>
          <p:cNvPr id="5734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Applied to Digital Systems by Claude Shannon</a:t>
            </a:r>
          </a:p>
          <a:p>
            <a:pPr marL="552450" lvl="1" eaLnBrk="1" hangingPunct="1"/>
            <a:r>
              <a:rPr lang="en-US"/>
              <a:t>1937 MIT Master’s Thesis</a:t>
            </a:r>
          </a:p>
          <a:p>
            <a:pPr marL="552450" lvl="1" eaLnBrk="1" hangingPunct="1"/>
            <a:r>
              <a:rPr lang="en-US"/>
              <a:t>Reason about networks of relay switches</a:t>
            </a:r>
          </a:p>
          <a:p>
            <a:pPr marL="838200" lvl="2" eaLnBrk="1" hangingPunct="1"/>
            <a:r>
              <a:rPr lang="en-US"/>
              <a:t>Encode closed switch as 1, open switch as 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7175" y="3863975"/>
            <a:ext cx="3048000" cy="1143000"/>
            <a:chOff x="0" y="0"/>
            <a:chExt cx="1920" cy="720"/>
          </a:xfrm>
        </p:grpSpPr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0" name="Line 7"/>
            <p:cNvSpPr>
              <a:spLocks noChangeShapeType="1"/>
            </p:cNvSpPr>
            <p:nvPr/>
          </p:nvSpPr>
          <p:spPr bwMode="auto">
            <a:xfrm>
              <a:off x="288" y="384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1" name="Line 8"/>
            <p:cNvSpPr>
              <a:spLocks noChangeShapeType="1"/>
            </p:cNvSpPr>
            <p:nvPr/>
          </p:nvSpPr>
          <p:spPr bwMode="auto">
            <a:xfrm>
              <a:off x="960" y="0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2" name="Line 9"/>
            <p:cNvSpPr>
              <a:spLocks noChangeShapeType="1"/>
            </p:cNvSpPr>
            <p:nvPr/>
          </p:nvSpPr>
          <p:spPr bwMode="auto">
            <a:xfrm rot="10800000" flipH="1">
              <a:off x="960" y="336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3" name="Rectangle 10"/>
            <p:cNvSpPr>
              <a:spLocks/>
            </p:cNvSpPr>
            <p:nvPr/>
          </p:nvSpPr>
          <p:spPr bwMode="auto">
            <a:xfrm>
              <a:off x="56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</a:t>
              </a:r>
            </a:p>
          </p:txBody>
        </p:sp>
        <p:sp>
          <p:nvSpPr>
            <p:cNvPr id="57364" name="Rectangle 11"/>
            <p:cNvSpPr>
              <a:spLocks/>
            </p:cNvSpPr>
            <p:nvPr/>
          </p:nvSpPr>
          <p:spPr bwMode="auto">
            <a:xfrm>
              <a:off x="57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</a:t>
              </a:r>
            </a:p>
          </p:txBody>
        </p:sp>
        <p:sp>
          <p:nvSpPr>
            <p:cNvPr id="57365" name="Rectangle 12"/>
            <p:cNvSpPr>
              <a:spLocks/>
            </p:cNvSpPr>
            <p:nvPr/>
          </p:nvSpPr>
          <p:spPr bwMode="auto">
            <a:xfrm>
              <a:off x="105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~B</a:t>
              </a:r>
            </a:p>
          </p:txBody>
        </p:sp>
        <p:sp>
          <p:nvSpPr>
            <p:cNvPr id="57366" name="Rectangle 13"/>
            <p:cNvSpPr>
              <a:spLocks/>
            </p:cNvSpPr>
            <p:nvPr/>
          </p:nvSpPr>
          <p:spPr bwMode="auto">
            <a:xfrm>
              <a:off x="106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</a:t>
              </a:r>
            </a:p>
          </p:txBody>
        </p:sp>
        <p:sp>
          <p:nvSpPr>
            <p:cNvPr id="57367" name="Line 14"/>
            <p:cNvSpPr>
              <a:spLocks noChangeShapeType="1"/>
            </p:cNvSpPr>
            <p:nvPr/>
          </p:nvSpPr>
          <p:spPr bwMode="auto">
            <a:xfrm>
              <a:off x="1632" y="336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8" name="Line 15"/>
            <p:cNvSpPr>
              <a:spLocks noChangeShapeType="1"/>
            </p:cNvSpPr>
            <p:nvPr/>
          </p:nvSpPr>
          <p:spPr bwMode="auto">
            <a:xfrm>
              <a:off x="96" y="384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9" name="Oval 16"/>
            <p:cNvSpPr>
              <a:spLocks/>
            </p:cNvSpPr>
            <p:nvPr/>
          </p:nvSpPr>
          <p:spPr bwMode="auto">
            <a:xfrm>
              <a:off x="0" y="336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70" name="Oval 17"/>
            <p:cNvSpPr>
              <a:spLocks/>
            </p:cNvSpPr>
            <p:nvPr/>
          </p:nvSpPr>
          <p:spPr bwMode="auto">
            <a:xfrm>
              <a:off x="1824" y="288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2546" name="Rectangle 18"/>
          <p:cNvSpPr>
            <a:spLocks/>
          </p:cNvSpPr>
          <p:nvPr/>
        </p:nvSpPr>
        <p:spPr bwMode="auto">
          <a:xfrm>
            <a:off x="4940300" y="3530600"/>
            <a:ext cx="2693988" cy="194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Connection when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A&amp;~B | ~A&amp;B</a:t>
            </a:r>
          </a:p>
          <a:p>
            <a:pPr eaLnBrk="1" hangingPunct="1"/>
            <a:endParaRPr lang="en-US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663700" y="3378200"/>
            <a:ext cx="2819400" cy="838200"/>
            <a:chOff x="0" y="0"/>
            <a:chExt cx="1776" cy="528"/>
          </a:xfrm>
        </p:grpSpPr>
        <p:sp>
          <p:nvSpPr>
            <p:cNvPr id="57357" name="Freeform 20"/>
            <p:cNvSpPr>
              <a:spLocks/>
            </p:cNvSpPr>
            <p:nvPr/>
          </p:nvSpPr>
          <p:spPr bwMode="auto">
            <a:xfrm>
              <a:off x="0" y="24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8" name="Rectangle 21"/>
            <p:cNvSpPr>
              <a:spLocks/>
            </p:cNvSpPr>
            <p:nvPr/>
          </p:nvSpPr>
          <p:spPr bwMode="auto">
            <a:xfrm>
              <a:off x="714" y="0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A&amp;~B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87500" y="4673600"/>
            <a:ext cx="2819400" cy="914400"/>
            <a:chOff x="0" y="0"/>
            <a:chExt cx="1776" cy="576"/>
          </a:xfrm>
        </p:grpSpPr>
        <p:sp>
          <p:nvSpPr>
            <p:cNvPr id="57355" name="Freeform 23"/>
            <p:cNvSpPr>
              <a:spLocks/>
            </p:cNvSpPr>
            <p:nvPr/>
          </p:nvSpPr>
          <p:spPr bwMode="auto">
            <a:xfrm rot="10800000" flipH="1">
              <a:off x="0" y="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6" name="Rectangle 24"/>
            <p:cNvSpPr>
              <a:spLocks/>
            </p:cNvSpPr>
            <p:nvPr/>
          </p:nvSpPr>
          <p:spPr bwMode="auto">
            <a:xfrm>
              <a:off x="762" y="336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~A&amp;B</a:t>
              </a:r>
            </a:p>
          </p:txBody>
        </p:sp>
      </p:grpSp>
      <p:sp>
        <p:nvSpPr>
          <p:cNvPr id="22553" name="Rectangle 25"/>
          <p:cNvSpPr>
            <a:spLocks/>
          </p:cNvSpPr>
          <p:nvPr/>
        </p:nvSpPr>
        <p:spPr bwMode="auto">
          <a:xfrm>
            <a:off x="5092700" y="5130800"/>
            <a:ext cx="984250" cy="469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50800" tIns="50800" rIns="4572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= A^B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Operate on Bit Vectors</a:t>
            </a:r>
          </a:p>
          <a:p>
            <a:pPr marL="552450" lvl="1" eaLnBrk="1" hangingPunct="1"/>
            <a:r>
              <a:rPr lang="en-US" dirty="0"/>
              <a:t>Operations applied </a:t>
            </a:r>
            <a:r>
              <a:rPr lang="en-US" dirty="0" smtClean="0"/>
              <a:t>bitwise</a:t>
            </a:r>
          </a:p>
          <a:p>
            <a:pPr marL="552450" lvl="1" eaLnBrk="1" hangingPunct="1"/>
            <a:r>
              <a:rPr lang="en-US" dirty="0" smtClean="0"/>
              <a:t>Bitwise-AND operator:	</a:t>
            </a:r>
            <a:r>
              <a:rPr lang="en-US" sz="2400" dirty="0" smtClean="0"/>
              <a:t>&amp;</a:t>
            </a:r>
            <a:endParaRPr lang="en-US" dirty="0" smtClean="0"/>
          </a:p>
          <a:p>
            <a:pPr marL="552450" lvl="1"/>
            <a:r>
              <a:rPr lang="en-US" dirty="0" smtClean="0"/>
              <a:t>Bitwise-NOR operator</a:t>
            </a:r>
            <a:r>
              <a:rPr lang="en-US" dirty="0"/>
              <a:t>:	</a:t>
            </a:r>
            <a:r>
              <a:rPr lang="en-US" sz="2400" dirty="0" smtClean="0"/>
              <a:t>|</a:t>
            </a:r>
            <a:endParaRPr lang="en-US" dirty="0"/>
          </a:p>
          <a:p>
            <a:pPr marL="552450" lvl="1"/>
            <a:r>
              <a:rPr lang="en-US" dirty="0" smtClean="0"/>
              <a:t>Bitwise-XOR operator</a:t>
            </a:r>
            <a:r>
              <a:rPr lang="en-US" dirty="0"/>
              <a:t>:	</a:t>
            </a:r>
            <a:r>
              <a:rPr lang="en-US" sz="2400" dirty="0" smtClean="0"/>
              <a:t>^</a:t>
            </a:r>
            <a:endParaRPr lang="en-US" dirty="0"/>
          </a:p>
          <a:p>
            <a:pPr marL="552450" lvl="1"/>
            <a:r>
              <a:rPr lang="en-US" dirty="0" smtClean="0"/>
              <a:t>Bitwise-NOT operator</a:t>
            </a:r>
            <a:r>
              <a:rPr lang="en-US" dirty="0"/>
              <a:t>:	</a:t>
            </a:r>
            <a:r>
              <a:rPr lang="en-US" sz="2400" dirty="0" smtClean="0"/>
              <a:t>~</a:t>
            </a: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All </a:t>
            </a:r>
            <a:r>
              <a:rPr lang="en-US" dirty="0"/>
              <a:t>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989012" y="4254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1065212" y="4886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817812" y="4254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894012" y="4886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646612" y="4254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799012" y="4886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550025" y="4254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627812" y="4886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989012" y="4940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3122612" y="4940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951412" y="4940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856412" y="4940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Representing &amp; Manipulating Sets</a:t>
            </a:r>
            <a:endParaRPr lang="en-US"/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Width </a:t>
            </a:r>
            <a:r>
              <a:rPr lang="en-US" i="1" dirty="0" err="1" smtClean="0"/>
              <a:t>w</a:t>
            </a:r>
            <a:r>
              <a:rPr lang="en-US" dirty="0" smtClean="0"/>
              <a:t> bit vector represents subsets of {0, …, </a:t>
            </a:r>
            <a:r>
              <a:rPr lang="en-US" i="1" dirty="0" err="1" smtClean="0"/>
              <a:t>w</a:t>
            </a:r>
            <a:r>
              <a:rPr lang="en-US" dirty="0" smtClean="0"/>
              <a:t>–1}</a:t>
            </a:r>
          </a:p>
          <a:p>
            <a:pPr lvl="1"/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= 1 if </a:t>
            </a:r>
            <a:r>
              <a:rPr lang="en-US" dirty="0" err="1" smtClean="0"/>
              <a:t>j</a:t>
            </a:r>
            <a:r>
              <a:rPr lang="en-US" dirty="0" smtClean="0"/>
              <a:t>  ∈ A</a:t>
            </a:r>
          </a:p>
          <a:p>
            <a:pPr lvl="2"/>
            <a:endParaRPr lang="en-US" dirty="0" smtClean="0">
              <a:sym typeface="Monaco" charset="0"/>
            </a:endParaRPr>
          </a:p>
          <a:p>
            <a:pPr lvl="2"/>
            <a:r>
              <a:rPr lang="en-US" dirty="0" smtClean="0">
                <a:sym typeface="Monaco" charset="0"/>
              </a:rPr>
              <a:t> 01101001	{ 0, 3, 5, 6 }</a:t>
            </a:r>
          </a:p>
          <a:p>
            <a:pPr lvl="2"/>
            <a:r>
              <a:rPr lang="en-US" dirty="0" smtClean="0">
                <a:sym typeface="Monaco" charset="0"/>
              </a:rPr>
              <a:t> </a:t>
            </a:r>
            <a:r>
              <a:rPr lang="en-US" i="1" dirty="0" smtClean="0">
                <a:sym typeface="Monaco" charset="0"/>
              </a:rPr>
              <a:t>7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 smtClean="0">
                <a:sym typeface="Monaco" charset="0"/>
              </a:rPr>
              <a:t>4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 smtClean="0">
                <a:sym typeface="Monaco" charset="0"/>
              </a:rPr>
              <a:t>21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 smtClean="0">
              <a:sym typeface="Monaco" charset="0"/>
            </a:endParaRPr>
          </a:p>
          <a:p>
            <a:pPr lvl="2"/>
            <a:r>
              <a:rPr lang="en-US" dirty="0" smtClean="0">
                <a:sym typeface="Monaco" charset="0"/>
              </a:rPr>
              <a:t> 01010101	{ 0, 2, 4, 6 }</a:t>
            </a:r>
          </a:p>
          <a:p>
            <a:pPr lvl="2"/>
            <a:r>
              <a:rPr lang="en-US" dirty="0" smtClean="0">
                <a:sym typeface="Monaco" charset="0"/>
              </a:rPr>
              <a:t> </a:t>
            </a:r>
            <a:r>
              <a:rPr lang="en-US" i="1" dirty="0" smtClean="0">
                <a:sym typeface="Monaco" charset="0"/>
              </a:rPr>
              <a:t>7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 smtClean="0">
                <a:sym typeface="Monaco" charset="0"/>
              </a:rPr>
              <a:t>5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 smtClean="0">
                <a:sym typeface="Monaco" charset="0"/>
              </a:rPr>
              <a:t>3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 smtClean="0">
                <a:sym typeface="Monaco" charset="0"/>
              </a:rPr>
              <a:t>1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&amp;    Intersection		01000001	{ 0, 6 }</a:t>
            </a:r>
          </a:p>
          <a:p>
            <a:pPr lvl="1"/>
            <a:r>
              <a:rPr lang="en-US" dirty="0" smtClean="0"/>
              <a:t>|     Union			01111101	{ 0, 2, 3, 4, 5, 6 }</a:t>
            </a:r>
          </a:p>
          <a:p>
            <a:pPr lvl="1"/>
            <a:r>
              <a:rPr lang="en-US" dirty="0" smtClean="0"/>
              <a:t>^	    Symmetric difference	00111100	{ 2, 3, 4, 5 }</a:t>
            </a:r>
          </a:p>
          <a:p>
            <a:pPr lvl="1"/>
            <a:r>
              <a:rPr lang="en-US" dirty="0" smtClean="0"/>
              <a:t>~	    Complement		10101010	{ 1, 3, 5, 7 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</a:t>
            </a:r>
            <a:r>
              <a:rPr lang="en-US" dirty="0" smtClean="0"/>
              <a:t>bit-wise</a:t>
            </a:r>
          </a:p>
          <a:p>
            <a:pPr marL="552450" lvl="1" eaLnBrk="1" hangingPunct="1"/>
            <a:endParaRPr lang="en-US" dirty="0"/>
          </a:p>
          <a:p>
            <a:pPr eaLnBrk="1" hangingPunct="1"/>
            <a:r>
              <a:rPr lang="en-US" dirty="0"/>
              <a:t>Examples </a:t>
            </a:r>
            <a:r>
              <a:rPr lang="en-US" dirty="0" smtClean="0"/>
              <a:t>(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 </a:t>
            </a:r>
            <a:r>
              <a:rPr lang="en-US" dirty="0"/>
              <a:t>data type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b="1" i="1" u="sng" dirty="0" smtClean="0">
                <a:solidFill>
                  <a:srgbClr val="FF0000"/>
                </a:solidFill>
              </a:rPr>
              <a:t>in hexadecimal</a:t>
            </a:r>
            <a:r>
              <a:rPr lang="en-US" sz="2400" dirty="0" smtClean="0"/>
              <a:t>		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u="sng" dirty="0">
                <a:solidFill>
                  <a:srgbClr val="FF0000"/>
                </a:solidFill>
              </a:rPr>
              <a:t>in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binary</a:t>
            </a:r>
            <a:endParaRPr lang="en-US" sz="2400" u="sng" dirty="0"/>
          </a:p>
          <a:p>
            <a:pPr marL="552450" lvl="1">
              <a:tabLst>
                <a:tab pos="914400" algn="l"/>
                <a:tab pos="2403475" algn="l"/>
                <a:tab pos="3200400" algn="l"/>
                <a:tab pos="3657600" algn="l"/>
                <a:tab pos="4232275" algn="l"/>
                <a:tab pos="6858000" algn="l"/>
              </a:tabLst>
            </a:pP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	~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aco" charset="0"/>
              </a:rPr>
              <a:t>➙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	</a:t>
            </a:r>
            <a:r>
              <a:rPr lang="en-US" sz="1800" dirty="0" smtClean="0">
                <a:solidFill>
                  <a:schemeClr val="accent2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//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	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aco" charset="0"/>
              </a:rPr>
              <a:t>➙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tabLst>
                <a:tab pos="914400" algn="l"/>
                <a:tab pos="2403475" algn="l"/>
                <a:tab pos="3200400" algn="l"/>
                <a:tab pos="3657600" algn="l"/>
                <a:tab pos="4232275" algn="l"/>
                <a:tab pos="6858000" algn="l"/>
              </a:tabLst>
            </a:pP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	~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0x00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aco" charset="0"/>
              </a:rPr>
              <a:t>➙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	</a:t>
            </a:r>
            <a:r>
              <a:rPr lang="en-US" sz="1800" dirty="0" smtClean="0">
                <a:solidFill>
                  <a:schemeClr val="accent2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//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	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aco" charset="0"/>
              </a:rPr>
              <a:t>➙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11111111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tabLst>
                <a:tab pos="914400" algn="l"/>
                <a:tab pos="2403475" algn="l"/>
                <a:tab pos="3200400" algn="l"/>
                <a:tab pos="3657600" algn="l"/>
                <a:tab pos="4232275" algn="l"/>
                <a:tab pos="6858000" algn="l"/>
              </a:tabLst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&amp; 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0x55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aco" charset="0"/>
              </a:rPr>
              <a:t>➙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	</a:t>
            </a:r>
            <a:r>
              <a:rPr lang="en-US" sz="1800" dirty="0" smtClean="0">
                <a:solidFill>
                  <a:schemeClr val="accent2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//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	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  &amp;  01010101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aco" charset="0"/>
              </a:rPr>
              <a:t>➙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01000001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tabLst>
                <a:tab pos="914400" algn="l"/>
                <a:tab pos="2403475" algn="l"/>
                <a:tab pos="3200400" algn="l"/>
                <a:tab pos="3657600" algn="l"/>
                <a:tab pos="4232275" algn="l"/>
                <a:tab pos="6858000" algn="l"/>
              </a:tabLst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| 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0x55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aco" charset="0"/>
              </a:rPr>
              <a:t>➙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	</a:t>
            </a:r>
            <a:r>
              <a:rPr lang="en-US" sz="1800" dirty="0" smtClean="0">
                <a:solidFill>
                  <a:schemeClr val="accent2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//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	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  |  01010101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aco" charset="0"/>
              </a:rPr>
              <a:t>➙	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01111101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</a:t>
            </a:r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||,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!</a:t>
            </a:r>
            <a:endParaRPr lang="en-US" dirty="0"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lvl="2"/>
            <a:r>
              <a:rPr lang="en-US" dirty="0" smtClean="0"/>
              <a:t>View </a:t>
            </a:r>
            <a:r>
              <a:rPr lang="en-US" dirty="0"/>
              <a:t>0 as “</a:t>
            </a:r>
            <a:r>
              <a:rPr lang="en-US" dirty="0" smtClean="0"/>
              <a:t>False”</a:t>
            </a:r>
          </a:p>
          <a:p>
            <a:pPr lvl="2"/>
            <a:r>
              <a:rPr lang="en-US" dirty="0" smtClean="0"/>
              <a:t>Anything </a:t>
            </a:r>
            <a:r>
              <a:rPr lang="en-US" dirty="0"/>
              <a:t>nonzero as “</a:t>
            </a:r>
            <a:r>
              <a:rPr lang="en-US" dirty="0" smtClean="0"/>
              <a:t>True”</a:t>
            </a:r>
          </a:p>
          <a:p>
            <a:pPr lvl="2"/>
            <a:r>
              <a:rPr lang="en-US" dirty="0" smtClean="0"/>
              <a:t>Always </a:t>
            </a:r>
            <a:r>
              <a:rPr lang="en-US" dirty="0"/>
              <a:t>return 0 or </a:t>
            </a:r>
            <a:r>
              <a:rPr lang="en-US" dirty="0" smtClean="0"/>
              <a:t>1</a:t>
            </a:r>
          </a:p>
          <a:p>
            <a:pPr lvl="2"/>
            <a:r>
              <a:rPr lang="en-US" dirty="0" smtClean="0">
                <a:solidFill>
                  <a:srgbClr val="980002"/>
                </a:solidFill>
              </a:rPr>
              <a:t>Early </a:t>
            </a:r>
            <a:r>
              <a:rPr lang="en-US" dirty="0">
                <a:solidFill>
                  <a:srgbClr val="980002"/>
                </a:solidFill>
              </a:rPr>
              <a:t>termination</a:t>
            </a:r>
          </a:p>
          <a:p>
            <a:r>
              <a:rPr lang="en-US" dirty="0"/>
              <a:t>Examples </a:t>
            </a:r>
            <a:r>
              <a:rPr lang="en-US" dirty="0" smtClean="0"/>
              <a:t>(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 data </a:t>
            </a:r>
            <a:r>
              <a:rPr lang="en-US" dirty="0"/>
              <a:t>type</a:t>
            </a:r>
            <a:r>
              <a:rPr lang="en-US" dirty="0" smtClean="0"/>
              <a:t>):</a:t>
            </a:r>
            <a:endParaRPr lang="en-US" dirty="0"/>
          </a:p>
          <a:p>
            <a:pPr lvl="1"/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!</a:t>
            </a:r>
            <a:r>
              <a:rPr lang="en-US" dirty="0">
                <a:ea typeface="Zapf Dingbats" charset="2"/>
                <a:cs typeface="Calibri" panose="020F0502020204030204" pitchFamily="34" charset="0"/>
                <a:sym typeface="Monaco" charset="0"/>
              </a:rPr>
              <a:t>0x41 </a:t>
            </a:r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 </a:t>
            </a:r>
            <a:r>
              <a:rPr lang="en-US" dirty="0" smtClean="0">
                <a:ea typeface="Tahoma" panose="020B0604030504040204" pitchFamily="34" charset="0"/>
                <a:cs typeface="Calibri" panose="020F0502020204030204" pitchFamily="34" charset="0"/>
                <a:sym typeface="Monaco" charset="0"/>
              </a:rPr>
              <a:t>➙ </a:t>
            </a:r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	0x00</a:t>
            </a:r>
            <a:endParaRPr lang="en-US" dirty="0">
              <a:ea typeface="Zapf Dingbats" charset="2"/>
              <a:cs typeface="Calibri" panose="020F0502020204030204" pitchFamily="34" charset="0"/>
              <a:sym typeface="Monaco" charset="0"/>
            </a:endParaRPr>
          </a:p>
          <a:p>
            <a:pPr lvl="1"/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!0x00  </a:t>
            </a:r>
            <a:r>
              <a:rPr lang="en-US" dirty="0" smtClean="0">
                <a:ea typeface="Tahoma" panose="020B0604030504040204" pitchFamily="34" charset="0"/>
                <a:cs typeface="Calibri" panose="020F0502020204030204" pitchFamily="34" charset="0"/>
                <a:sym typeface="Monaco" charset="0"/>
              </a:rPr>
              <a:t>➙ 	</a:t>
            </a:r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0x01</a:t>
            </a:r>
            <a:endParaRPr lang="en-US" dirty="0">
              <a:ea typeface="Zapf Dingbats" charset="2"/>
              <a:cs typeface="Calibri" panose="020F0502020204030204" pitchFamily="34" charset="0"/>
              <a:sym typeface="Monaco" charset="0"/>
            </a:endParaRPr>
          </a:p>
          <a:p>
            <a:pPr lvl="1"/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!!</a:t>
            </a:r>
            <a:r>
              <a:rPr lang="en-US" dirty="0">
                <a:ea typeface="Zapf Dingbats" charset="2"/>
                <a:cs typeface="Calibri" panose="020F0502020204030204" pitchFamily="34" charset="0"/>
                <a:sym typeface="Monaco" charset="0"/>
              </a:rPr>
              <a:t>0x41 </a:t>
            </a:r>
            <a:r>
              <a:rPr lang="en-US" dirty="0" smtClean="0">
                <a:ea typeface="Tahoma" panose="020B0604030504040204" pitchFamily="34" charset="0"/>
                <a:cs typeface="Calibri" panose="020F0502020204030204" pitchFamily="34" charset="0"/>
                <a:sym typeface="Monaco" charset="0"/>
              </a:rPr>
              <a:t>➙	</a:t>
            </a:r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0x01</a:t>
            </a:r>
            <a:endParaRPr lang="en-US" dirty="0" smtClean="0">
              <a:cs typeface="Calibri" panose="020F0502020204030204" pitchFamily="34" charset="0"/>
              <a:sym typeface="Monaco" charset="0"/>
            </a:endParaRPr>
          </a:p>
          <a:p>
            <a:pPr marL="744538" lvl="1">
              <a:spcBef>
                <a:spcPts val="2100"/>
              </a:spcBef>
            </a:pPr>
            <a:r>
              <a:rPr lang="en-US" dirty="0">
                <a:ea typeface="Zapf Dingbats" charset="2"/>
                <a:cs typeface="Calibri" panose="020F0502020204030204" pitchFamily="34" charset="0"/>
                <a:sym typeface="Monaco" charset="0"/>
              </a:rPr>
              <a:t>0x69 &amp;&amp; </a:t>
            </a:r>
            <a:r>
              <a:rPr lang="en-US" dirty="0">
                <a:ea typeface="Zapf Dingbats" charset="2"/>
                <a:cs typeface="Calibri" panose="020F0502020204030204" pitchFamily="34" charset="0"/>
                <a:sym typeface="Monaco" charset="0"/>
              </a:rPr>
              <a:t>0x55 </a:t>
            </a:r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 </a:t>
            </a:r>
            <a:r>
              <a:rPr lang="en-US" dirty="0" smtClean="0">
                <a:ea typeface="Tahoma" panose="020B0604030504040204" pitchFamily="34" charset="0"/>
                <a:cs typeface="Calibri" panose="020F0502020204030204" pitchFamily="34" charset="0"/>
                <a:sym typeface="Monaco" charset="0"/>
              </a:rPr>
              <a:t>➙</a:t>
            </a:r>
            <a:r>
              <a:rPr lang="en-US" dirty="0">
                <a:ea typeface="Tahoma" panose="020B0604030504040204" pitchFamily="34" charset="0"/>
                <a:cs typeface="Calibri" panose="020F0502020204030204" pitchFamily="34" charset="0"/>
                <a:sym typeface="Monaco" charset="0"/>
              </a:rPr>
              <a:t>	</a:t>
            </a:r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0x01</a:t>
            </a:r>
            <a:endParaRPr lang="en-US" dirty="0">
              <a:cs typeface="Calibri" panose="020F0502020204030204" pitchFamily="34" charset="0"/>
              <a:sym typeface="Monaco" charset="0"/>
            </a:endParaRPr>
          </a:p>
          <a:p>
            <a:pPr marL="744538" lvl="1"/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0x69 </a:t>
            </a:r>
            <a:r>
              <a:rPr lang="en-US" dirty="0">
                <a:ea typeface="Zapf Dingbats" charset="2"/>
                <a:cs typeface="Calibri" panose="020F0502020204030204" pitchFamily="34" charset="0"/>
                <a:sym typeface="Monaco" charset="0"/>
              </a:rPr>
              <a:t>|| </a:t>
            </a:r>
            <a:r>
              <a:rPr lang="en-US" dirty="0">
                <a:ea typeface="Zapf Dingbats" charset="2"/>
                <a:cs typeface="Calibri" panose="020F0502020204030204" pitchFamily="34" charset="0"/>
                <a:sym typeface="Monaco" charset="0"/>
              </a:rPr>
              <a:t>0x55 </a:t>
            </a:r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   </a:t>
            </a:r>
            <a:r>
              <a:rPr lang="en-US" dirty="0" smtClean="0">
                <a:ea typeface="Tahoma" panose="020B0604030504040204" pitchFamily="34" charset="0"/>
                <a:cs typeface="Calibri" panose="020F0502020204030204" pitchFamily="34" charset="0"/>
                <a:sym typeface="Monaco" charset="0"/>
              </a:rPr>
              <a:t>➙</a:t>
            </a:r>
            <a:r>
              <a:rPr lang="en-US" dirty="0">
                <a:ea typeface="Tahoma" panose="020B0604030504040204" pitchFamily="34" charset="0"/>
                <a:cs typeface="Calibri" panose="020F0502020204030204" pitchFamily="34" charset="0"/>
                <a:sym typeface="Monaco" charset="0"/>
              </a:rPr>
              <a:t>	</a:t>
            </a:r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0x01</a:t>
            </a:r>
            <a:endParaRPr lang="en-US" dirty="0">
              <a:cs typeface="Calibri" panose="020F0502020204030204" pitchFamily="34" charset="0"/>
              <a:sym typeface="Monaco" charset="0"/>
            </a:endParaRPr>
          </a:p>
          <a:p>
            <a:pPr marL="744538" lvl="1" eaLnBrk="1" hangingPunct="1"/>
            <a:r>
              <a:rPr lang="en-US" dirty="0" smtClean="0">
                <a:ea typeface="Monaco" charset="0"/>
                <a:cs typeface="Calibri" panose="020F0502020204030204" pitchFamily="34" charset="0"/>
                <a:sym typeface="Monaco" charset="0"/>
              </a:rPr>
              <a:t>p </a:t>
            </a:r>
            <a:r>
              <a:rPr lang="en-US" dirty="0">
                <a:ea typeface="Monaco" charset="0"/>
                <a:cs typeface="Calibri" panose="020F0502020204030204" pitchFamily="34" charset="0"/>
                <a:sym typeface="Monaco" charset="0"/>
              </a:rPr>
              <a:t>&amp;&amp; *p </a:t>
            </a:r>
            <a:r>
              <a:rPr lang="en-US" dirty="0">
                <a:cs typeface="Calibri" panose="020F0502020204030204" pitchFamily="34" charset="0"/>
              </a:rPr>
              <a:t>	</a:t>
            </a:r>
            <a:r>
              <a:rPr lang="en-US" dirty="0" smtClean="0">
                <a:cs typeface="Calibri" panose="020F0502020204030204" pitchFamily="34" charset="0"/>
              </a:rPr>
              <a:t>		// avoids </a:t>
            </a:r>
            <a:r>
              <a:rPr lang="en-US" dirty="0">
                <a:cs typeface="Calibri" panose="020F0502020204030204" pitchFamily="34" charset="0"/>
              </a:rPr>
              <a:t>null pointer </a:t>
            </a:r>
            <a:r>
              <a:rPr lang="en-US" dirty="0" smtClean="0">
                <a:cs typeface="Calibri" panose="020F0502020204030204" pitchFamily="34" charset="0"/>
              </a:rPr>
              <a:t>access</a:t>
            </a:r>
            <a:endParaRPr lang="en-US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smtClean="0"/>
              <a:t>   </a:t>
            </a:r>
            <a:r>
              <a:rPr lang="en-US" dirty="0" smtClean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x </a:t>
            </a:r>
            <a:r>
              <a:rPr lang="en-US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&lt;&lt; 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smtClean="0"/>
              <a:t>   </a:t>
            </a:r>
            <a:r>
              <a:rPr lang="en-US" dirty="0" smtClean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x </a:t>
            </a:r>
            <a:r>
              <a:rPr lang="en-US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&gt;&gt; 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on right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Bitwise-NOT:  One’s Complement</a:t>
            </a:r>
            <a:endParaRPr lang="en-US" dirty="0" smtClean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Bitwise-NOT operation:  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~</a:t>
            </a:r>
            <a:endParaRPr lang="en-US" dirty="0" smtClean="0"/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Bitwise-NOT of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 smtClean="0">
                <a:cs typeface="Calibri" panose="020F0502020204030204" pitchFamily="34" charset="0"/>
              </a:rPr>
              <a:t>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~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Flip all bits </a:t>
            </a:r>
            <a:r>
              <a:rPr lang="en-US" dirty="0"/>
              <a:t>of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 smtClean="0">
                <a:cs typeface="Calibri" panose="020F0502020204030204" pitchFamily="34" charset="0"/>
              </a:rPr>
              <a:t>to compute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lvl="2">
              <a:tabLst>
                <a:tab pos="3200400" algn="l"/>
                <a:tab pos="4114800" algn="l"/>
              </a:tabLst>
              <a:defRPr/>
            </a:pPr>
            <a:r>
              <a:rPr lang="en-US" dirty="0" smtClean="0">
                <a:cs typeface="Calibri" panose="020F0502020204030204" pitchFamily="34" charset="0"/>
              </a:rPr>
              <a:t>flip each 1 to 0</a:t>
            </a:r>
          </a:p>
          <a:p>
            <a:pPr lvl="2">
              <a:tabLst>
                <a:tab pos="3200400" algn="l"/>
                <a:tab pos="4114800" algn="l"/>
              </a:tabLst>
              <a:defRPr/>
            </a:pPr>
            <a:r>
              <a:rPr lang="en-US" dirty="0" smtClean="0">
                <a:cs typeface="Calibri" panose="020F0502020204030204" pitchFamily="34" charset="0"/>
              </a:rPr>
              <a:t>flip each 0 </a:t>
            </a:r>
            <a:r>
              <a:rPr lang="en-US" dirty="0">
                <a:cs typeface="Calibri" panose="020F0502020204030204" pitchFamily="34" charset="0"/>
              </a:rPr>
              <a:t>to </a:t>
            </a:r>
            <a:r>
              <a:rPr lang="en-US" dirty="0" smtClean="0">
                <a:cs typeface="Calibri" panose="020F0502020204030204" pitchFamily="34" charset="0"/>
              </a:rPr>
              <a:t>1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Complement</a:t>
            </a:r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 smtClean="0">
                <a:cs typeface="Calibri" panose="020F0502020204030204" pitchFamily="34" charset="0"/>
              </a:rPr>
              <a:t>Given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10011101</a:t>
            </a:r>
          </a:p>
          <a:p>
            <a:pPr lvl="1">
              <a:tabLst>
                <a:tab pos="3200400" algn="l"/>
                <a:tab pos="4114800" algn="l"/>
              </a:tabLst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3200400" algn="l"/>
                <a:tab pos="4114800" algn="l"/>
              </a:tabLst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3200400" algn="l"/>
                <a:tab pos="4114800" algn="l"/>
              </a:tabLst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Flip bits (one’s complement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029200" y="4267200"/>
            <a:ext cx="2438400" cy="461963"/>
            <a:chOff x="2448" y="1968"/>
            <a:chExt cx="1536" cy="291"/>
          </a:xfrm>
        </p:grpSpPr>
        <p:sp>
          <p:nvSpPr>
            <p:cNvPr id="31777" name="Rectangle 6"/>
            <p:cNvSpPr>
              <a:spLocks noChangeArrowheads="1"/>
            </p:cNvSpPr>
            <p:nvPr/>
          </p:nvSpPr>
          <p:spPr bwMode="auto">
            <a:xfrm>
              <a:off x="283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1778" name="Rectangle 7"/>
            <p:cNvSpPr>
              <a:spLocks noChangeArrowheads="1"/>
            </p:cNvSpPr>
            <p:nvPr/>
          </p:nvSpPr>
          <p:spPr bwMode="auto">
            <a:xfrm>
              <a:off x="297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9" name="Rectangle 8"/>
            <p:cNvSpPr>
              <a:spLocks noChangeArrowheads="1"/>
            </p:cNvSpPr>
            <p:nvPr/>
          </p:nvSpPr>
          <p:spPr bwMode="auto">
            <a:xfrm>
              <a:off x="312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80" name="Rectangle 9"/>
            <p:cNvSpPr>
              <a:spLocks noChangeArrowheads="1"/>
            </p:cNvSpPr>
            <p:nvPr/>
          </p:nvSpPr>
          <p:spPr bwMode="auto">
            <a:xfrm>
              <a:off x="355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81" name="Rectangle 10"/>
            <p:cNvSpPr>
              <a:spLocks noChangeArrowheads="1"/>
            </p:cNvSpPr>
            <p:nvPr/>
          </p:nvSpPr>
          <p:spPr bwMode="auto">
            <a:xfrm>
              <a:off x="369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82" name="Rectangle 11"/>
            <p:cNvSpPr>
              <a:spLocks noChangeArrowheads="1"/>
            </p:cNvSpPr>
            <p:nvPr/>
          </p:nvSpPr>
          <p:spPr bwMode="auto">
            <a:xfrm>
              <a:off x="384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83" name="Rectangle 12"/>
            <p:cNvSpPr>
              <a:spLocks noChangeArrowheads="1"/>
            </p:cNvSpPr>
            <p:nvPr/>
          </p:nvSpPr>
          <p:spPr bwMode="auto">
            <a:xfrm>
              <a:off x="3264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1784" name="Rectangle 13"/>
            <p:cNvSpPr>
              <a:spLocks noChangeArrowheads="1"/>
            </p:cNvSpPr>
            <p:nvPr/>
          </p:nvSpPr>
          <p:spPr bwMode="auto">
            <a:xfrm>
              <a:off x="3408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85" name="Rectangle 14"/>
            <p:cNvSpPr>
              <a:spLocks noChangeArrowheads="1"/>
            </p:cNvSpPr>
            <p:nvPr/>
          </p:nvSpPr>
          <p:spPr bwMode="auto">
            <a:xfrm>
              <a:off x="2448" y="1968"/>
              <a:ext cx="29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latin typeface="Calibri" pitchFamily="34" charset="0"/>
                </a:rPr>
                <a:t> </a:t>
              </a:r>
              <a:r>
                <a:rPr lang="en-US" sz="2400" b="0" dirty="0" smtClean="0">
                  <a:latin typeface="Calibri" pitchFamily="34" charset="0"/>
                </a:rPr>
                <a:t>x:</a:t>
              </a:r>
              <a:endParaRPr lang="en-US" sz="2400" b="0" dirty="0">
                <a:latin typeface="Calibri" pitchFamily="34" charset="0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953000" y="5786437"/>
            <a:ext cx="2514600" cy="461963"/>
            <a:chOff x="2400" y="2448"/>
            <a:chExt cx="1584" cy="291"/>
          </a:xfrm>
        </p:grpSpPr>
        <p:sp>
          <p:nvSpPr>
            <p:cNvPr id="31768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69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70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71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2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73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5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6" name="Rectangle 24"/>
            <p:cNvSpPr>
              <a:spLocks noChangeArrowheads="1"/>
            </p:cNvSpPr>
            <p:nvPr/>
          </p:nvSpPr>
          <p:spPr bwMode="auto">
            <a:xfrm>
              <a:off x="2400" y="2448"/>
              <a:ext cx="349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latin typeface="Calibri" pitchFamily="34" charset="0"/>
                </a:rPr>
                <a:t>~</a:t>
              </a:r>
              <a:r>
                <a:rPr lang="en-US" sz="2400" b="0" dirty="0" smtClean="0">
                  <a:latin typeface="Calibri" pitchFamily="34" charset="0"/>
                </a:rPr>
                <a:t>x:</a:t>
              </a:r>
              <a:endParaRPr lang="en-US" sz="2400" b="0" dirty="0">
                <a:latin typeface="Calibri" pitchFamily="34" charset="0"/>
              </a:endParaRPr>
            </a:p>
          </p:txBody>
        </p:sp>
      </p:grpSp>
      <p:cxnSp>
        <p:nvCxnSpPr>
          <p:cNvPr id="7" name="Straight Arrow Connector 6"/>
          <p:cNvCxnSpPr/>
          <p:nvPr/>
        </p:nvCxnSpPr>
        <p:spPr bwMode="auto">
          <a:xfrm>
            <a:off x="6553200" y="4876800"/>
            <a:ext cx="0" cy="76200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62048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2917</TotalTime>
  <Words>1008</Words>
  <Application>Microsoft Office PowerPoint</Application>
  <PresentationFormat>On-screen Show (4:3)</PresentationFormat>
  <Paragraphs>518</Paragraphs>
  <Slides>19</Slides>
  <Notes>12</Notes>
  <HiddenSlides>2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template2007</vt:lpstr>
      <vt:lpstr>Title and Content</vt:lpstr>
      <vt:lpstr>Title Only</vt:lpstr>
      <vt:lpstr>Document</vt:lpstr>
      <vt:lpstr>Microsoft Excel 97-2003 Worksheet</vt:lpstr>
      <vt:lpstr>Chart</vt:lpstr>
      <vt:lpstr>Arithmetic and Bitwise Operations  on Binary Data  CSCI 224 / ECE 317:  Computer Architecture </vt:lpstr>
      <vt:lpstr>Boolean Algebra</vt:lpstr>
      <vt:lpstr>Application of Boolean Algebra</vt:lpstr>
      <vt:lpstr>General Boolean Algebras</vt:lpstr>
      <vt:lpstr>Representing &amp; Manipulating Sets</vt:lpstr>
      <vt:lpstr>Bit-Level Operations in C</vt:lpstr>
      <vt:lpstr>Contrast: Logic Operations in C</vt:lpstr>
      <vt:lpstr>Shift Operations</vt:lpstr>
      <vt:lpstr>Bitwise-NOT:  One’s Complement</vt:lpstr>
      <vt:lpstr>Negation:  Two’s Complement</vt:lpstr>
      <vt:lpstr>Complement &amp; Increment Examples</vt:lpstr>
      <vt:lpstr>Unsigned Addition</vt:lpstr>
      <vt:lpstr>Unsigned Addition</vt:lpstr>
      <vt:lpstr>Visualizing (Mathematical) Integer Addition</vt:lpstr>
      <vt:lpstr>Visualizing Unsigned Addition</vt:lpstr>
      <vt:lpstr>Visualizing Signed Addition</vt:lpstr>
      <vt:lpstr>Signed Addition</vt:lpstr>
      <vt:lpstr>Arithmetic: Basic Rules</vt:lpstr>
      <vt:lpstr>Integer C Puzzles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Jason Fritts</cp:lastModifiedBy>
  <cp:revision>86</cp:revision>
  <cp:lastPrinted>2010-01-19T15:27:43Z</cp:lastPrinted>
  <dcterms:created xsi:type="dcterms:W3CDTF">2011-01-05T19:59:31Z</dcterms:created>
  <dcterms:modified xsi:type="dcterms:W3CDTF">2014-02-08T06:03:40Z</dcterms:modified>
</cp:coreProperties>
</file>