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53"/>
  </p:notesMasterIdLst>
  <p:sldIdLst>
    <p:sldId id="317" r:id="rId6"/>
    <p:sldId id="344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318" r:id="rId16"/>
    <p:sldId id="325" r:id="rId17"/>
    <p:sldId id="272" r:id="rId18"/>
    <p:sldId id="326" r:id="rId19"/>
    <p:sldId id="327" r:id="rId20"/>
    <p:sldId id="328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4" r:id="rId30"/>
    <p:sldId id="293" r:id="rId31"/>
    <p:sldId id="295" r:id="rId32"/>
    <p:sldId id="296" r:id="rId33"/>
    <p:sldId id="297" r:id="rId34"/>
    <p:sldId id="329" r:id="rId35"/>
    <p:sldId id="330" r:id="rId36"/>
    <p:sldId id="301" r:id="rId37"/>
    <p:sldId id="332" r:id="rId38"/>
    <p:sldId id="302" r:id="rId39"/>
    <p:sldId id="304" r:id="rId40"/>
    <p:sldId id="305" r:id="rId41"/>
    <p:sldId id="306" r:id="rId42"/>
    <p:sldId id="307" r:id="rId43"/>
    <p:sldId id="309" r:id="rId44"/>
    <p:sldId id="310" r:id="rId45"/>
    <p:sldId id="312" r:id="rId46"/>
    <p:sldId id="335" r:id="rId47"/>
    <p:sldId id="336" r:id="rId48"/>
    <p:sldId id="338" r:id="rId49"/>
    <p:sldId id="337" r:id="rId50"/>
    <p:sldId id="339" r:id="rId51"/>
    <p:sldId id="324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-2540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772400" y="22225"/>
            <a:ext cx="1320800" cy="177800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St.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-2540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772400" y="22225"/>
            <a:ext cx="1320800" cy="177800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St.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-2540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772400" y="22225"/>
            <a:ext cx="1320800" cy="177800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St.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-2540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772400" y="22225"/>
            <a:ext cx="1320800" cy="177800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St.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-2540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772400" y="22225"/>
            <a:ext cx="1320800" cy="177800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St.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"/>
          <p:cNvSpPr>
            <a:spLocks/>
          </p:cNvSpPr>
          <p:nvPr userDrawn="1"/>
        </p:nvSpPr>
        <p:spPr bwMode="auto">
          <a:xfrm>
            <a:off x="-2540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7772400" y="22225"/>
            <a:ext cx="1320800" cy="177800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St.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-2540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772400" y="22225"/>
            <a:ext cx="1320800" cy="177800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St.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gerlehner.ch/intel/IntelCodeTable.pdf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Control and Arithmetic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>CSCI 2400: Computer Architecture</a:t>
            </a: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Instructor: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David Ferry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tx1"/>
              </a:solidFill>
              <a:latin typeface="+mn-lt"/>
              <a:ea typeface="+mn-ea"/>
              <a:cs typeface="+mn-cs"/>
              <a:sym typeface="Calibri" charset="0"/>
            </a:endParaRPr>
          </a:p>
          <a:p>
            <a:pPr algn="l"/>
            <a: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dirty="0" err="1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dirty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</a:t>
            </a:r>
            <a:endParaRPr lang="en-US" sz="200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8498" name="Rectangle 6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Understanding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18499" name="Rectangle 67"/>
          <p:cNvSpPr>
            <a:spLocks/>
          </p:cNvSpPr>
          <p:nvPr/>
        </p:nvSpPr>
        <p:spPr bwMode="auto">
          <a:xfrm>
            <a:off x="304800" y="4419600"/>
            <a:ext cx="67945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501" name="Rectangle 69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502" name="Rectangle 70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8504" name="Rectangle 72"/>
          <p:cNvSpPr>
            <a:spLocks/>
          </p:cNvSpPr>
          <p:nvPr/>
        </p:nvSpPr>
        <p:spPr bwMode="auto">
          <a:xfrm>
            <a:off x="381000" y="13716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 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1" name="Rectangle 65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19522" name="Rectangle 66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9523" name="Rectangle 67"/>
          <p:cNvSpPr>
            <a:spLocks/>
          </p:cNvSpPr>
          <p:nvPr/>
        </p:nvSpPr>
        <p:spPr bwMode="auto">
          <a:xfrm>
            <a:off x="7897813" y="546100"/>
            <a:ext cx="593725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19524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3124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lvl="1"/>
            <a:r>
              <a:rPr lang="en-US" dirty="0" smtClean="0"/>
              <a:t>Instructions in different order from C code</a:t>
            </a:r>
          </a:p>
          <a:p>
            <a:pPr lvl="1"/>
            <a:r>
              <a:rPr lang="en-US" dirty="0" smtClean="0"/>
              <a:t>Some expressions require multiple instructions</a:t>
            </a:r>
          </a:p>
          <a:p>
            <a:pPr lvl="1"/>
            <a:r>
              <a:rPr lang="en-US" dirty="0" smtClean="0"/>
              <a:t>Some instructions cover multiple expressions</a:t>
            </a:r>
          </a:p>
          <a:p>
            <a:pPr lvl="1"/>
            <a:r>
              <a:rPr lang="en-US" dirty="0" smtClean="0"/>
              <a:t>Get exact same code when compile: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)*(x+4+48*y)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  <p:sp>
        <p:nvSpPr>
          <p:cNvPr id="8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683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196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33400" y="4267200"/>
            <a:ext cx="3124200" cy="276999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= 8192, 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– 7 = 8185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Processor State (IA32,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/>
              <a:t>Information about currently executing program</a:t>
            </a:r>
          </a:p>
          <a:p>
            <a:pPr marL="552450" lvl="1"/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)</a:t>
            </a:r>
          </a:p>
          <a:p>
            <a:pPr marL="552450" lvl="1"/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3911600" y="5334000"/>
            <a:ext cx="2540000" cy="38100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6996113" y="2362200"/>
            <a:ext cx="1836737" cy="6858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General purpose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6554788" y="41021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6572250" y="4554538"/>
            <a:ext cx="2163763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frame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570663" y="5313363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6580188" y="6019800"/>
            <a:ext cx="26543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3911600" y="1370013"/>
            <a:ext cx="2540000" cy="3581400"/>
            <a:chOff x="0" y="0"/>
            <a:chExt cx="1600" cy="2255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33811" name="Rectangle 19"/>
            <p:cNvSpPr>
              <a:spLocks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33812" name="Rectangle 20"/>
            <p:cNvSpPr>
              <a:spLocks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33813" name="Rectangle 21"/>
            <p:cNvSpPr>
              <a:spLocks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33814" name="Rectangle 22"/>
            <p:cNvSpPr>
              <a:spLocks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33815" name="Rectangle 23"/>
            <p:cNvSpPr>
              <a:spLocks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</p:grpSp>
      <p:sp>
        <p:nvSpPr>
          <p:cNvPr id="33816" name="AutoShape 24"/>
          <p:cNvSpPr>
            <a:spLocks/>
          </p:cNvSpPr>
          <p:nvPr/>
        </p:nvSpPr>
        <p:spPr bwMode="auto">
          <a:xfrm>
            <a:off x="6553200" y="1371600"/>
            <a:ext cx="269875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set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lea</a:t>
            </a:r>
            <a:r>
              <a:rPr lang="en-US" dirty="0"/>
              <a:t> instruction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hlinkClick r:id="rId2"/>
              </a:rPr>
              <a:t>Full documentation </a:t>
            </a:r>
            <a:r>
              <a:rPr lang="en-US" dirty="0"/>
              <a:t>(IA32), link on course website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Complete addressing mode, address computation (</a:t>
            </a:r>
            <a:r>
              <a:rPr lang="en-US" dirty="0" err="1"/>
              <a:t>leal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operations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Explicit Setting by Compare Instruction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cmpl/cmpq</a:t>
            </a:r>
            <a:r>
              <a:rPr lang="en-US"/>
              <a:t>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/>
              <a:t>,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/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cmpl b,a</a:t>
            </a:r>
            <a:r>
              <a:rPr lang="en-US"/>
              <a:t> like computing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/>
              <a:t> without setting destination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/>
              <a:t> if carry out from most significant bit (used for unsigned comparisons)</a:t>
            </a:r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/>
              <a:t> if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/>
              <a:t> (as signed)</a:t>
            </a:r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Explicit Setting by Test instruction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/>
              <a:t>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/>
              <a:t>,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testl b,a</a:t>
            </a:r>
            <a:r>
              <a:rPr lang="en-US"/>
              <a:t> like computing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/>
              <a:t> without setting destination 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/>
              <a:t>Sets condition codes based on value of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/>
              <a:t> &amp;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/>
          </a:p>
          <a:p>
            <a:pPr marL="317500" lvl="1" indent="0"/>
            <a:r>
              <a:rPr lang="en-US"/>
              <a:t>Useful to have one of the operands be a mask</a:t>
            </a:r>
          </a:p>
          <a:p>
            <a:pPr marL="317500" lvl="1" indent="0"/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/>
              <a:t> when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 == 0</a:t>
            </a:r>
            <a:endParaRPr lang="en-US"/>
          </a:p>
          <a:p>
            <a:pPr marL="317500" lvl="1" indent="0"/>
            <a:r>
              <a:rPr lang="en-US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/>
              <a:t> when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a&amp;b &lt; 0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SetX Instructions</a:t>
            </a:r>
          </a:p>
          <a:p>
            <a:pPr marL="552450" lvl="1"/>
            <a:r>
              <a:rPr lang="en-US"/>
              <a:t>Set single byte based on combinations of condition codes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493963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57912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Compare x :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	# al = x &gt;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al,%eax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Zero rest of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8 addressable byte registers</a:t>
            </a:r>
          </a:p>
          <a:p>
            <a:pPr marL="552450" lvl="1"/>
            <a:r>
              <a:rPr lang="en-US" dirty="0"/>
              <a:t>Does not alter remaining 3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763588" y="35052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277813" y="4795838"/>
            <a:ext cx="116840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graphicFrame>
        <p:nvGraphicFramePr>
          <p:cNvPr id="38924" name="Group 12"/>
          <p:cNvGraphicFramePr>
            <a:graphicFrameLocks noGrp="1"/>
          </p:cNvGraphicFramePr>
          <p:nvPr/>
        </p:nvGraphicFramePr>
        <p:xfrm>
          <a:off x="6388100" y="1143000"/>
          <a:ext cx="2540000" cy="5638800"/>
        </p:xfrm>
        <a:graphic>
          <a:graphicData uri="http://schemas.openxmlformats.org/drawingml/2006/table">
            <a:tbl>
              <a:tblPr/>
              <a:tblGrid>
                <a:gridCol w="1270000"/>
                <a:gridCol w="635000"/>
                <a:gridCol w="635000"/>
              </a:tblGrid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%eax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%ebx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Codes: x86-64</a:t>
            </a: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611188" y="2762250"/>
            <a:ext cx="3822700" cy="127635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5" name="Rectangle 9"/>
          <p:cNvSpPr>
            <a:spLocks/>
          </p:cNvSpPr>
          <p:nvPr/>
        </p:nvSpPr>
        <p:spPr bwMode="auto">
          <a:xfrm>
            <a:off x="457200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di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500062" y="4279900"/>
            <a:ext cx="5367337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Bodies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573588" y="2762250"/>
            <a:ext cx="4051300" cy="12763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44600"/>
          </a:xfrm>
          <a:ln/>
        </p:spPr>
        <p:txBody>
          <a:bodyPr/>
          <a:lstStyle/>
          <a:p>
            <a:r>
              <a:rPr lang="en-US"/>
              <a:t>SetX Instructions: </a:t>
            </a:r>
          </a:p>
          <a:p>
            <a:pPr marL="552450" lvl="1"/>
            <a:r>
              <a:rPr lang="en-US"/>
              <a:t>Set single byte based on combination of condition codes</a:t>
            </a:r>
          </a:p>
          <a:p>
            <a:pPr marL="552450" lvl="1"/>
            <a:r>
              <a:rPr lang="en-US"/>
              <a:t>Does not alter remaining 3 bytes</a:t>
            </a:r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569913" y="5794375"/>
            <a:ext cx="5211762" cy="698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Is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%rax</a:t>
            </a: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zero?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Yes: 32-bit instructions set high order 32 bits to 0!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3128963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Control</a:t>
            </a:r>
            <a:r>
              <a:rPr lang="en-US" dirty="0">
                <a:solidFill>
                  <a:srgbClr val="B3B3B3"/>
                </a:solidFill>
              </a:rPr>
              <a:t>: Condition codes</a:t>
            </a:r>
          </a:p>
          <a:p>
            <a:r>
              <a:rPr lang="en-US" dirty="0"/>
              <a:t>Conditional </a:t>
            </a:r>
            <a:r>
              <a:rPr lang="en-US" dirty="0" smtClean="0"/>
              <a:t>branches &amp; Moves</a:t>
            </a:r>
            <a:endParaRPr lang="en-US" dirty="0"/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139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3970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.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.L7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L7: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7848600" y="23622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8215313" y="2941638"/>
            <a:ext cx="674687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Body1</a:t>
            </a:r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7848600" y="1752600"/>
            <a:ext cx="2286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7" name="Rectangle 9"/>
          <p:cNvSpPr>
            <a:spLocks/>
          </p:cNvSpPr>
          <p:nvPr/>
        </p:nvSpPr>
        <p:spPr bwMode="auto">
          <a:xfrm>
            <a:off x="8215313" y="1828800"/>
            <a:ext cx="62230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Setup</a:t>
            </a:r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7848600" y="44196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9" name="Rectangle 11"/>
          <p:cNvSpPr>
            <a:spLocks/>
          </p:cNvSpPr>
          <p:nvPr/>
        </p:nvSpPr>
        <p:spPr bwMode="auto">
          <a:xfrm>
            <a:off x="8215313" y="5207000"/>
            <a:ext cx="628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7848600" y="51054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1" name="Rectangle 13"/>
          <p:cNvSpPr>
            <a:spLocks/>
          </p:cNvSpPr>
          <p:nvPr/>
        </p:nvSpPr>
        <p:spPr bwMode="auto">
          <a:xfrm>
            <a:off x="8215313" y="4495800"/>
            <a:ext cx="7886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Body2b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7848600" y="32766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8229600" y="3530600"/>
            <a:ext cx="7774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Body2a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3975100" cy="2273300"/>
          </a:xfrm>
          <a:ln/>
        </p:spPr>
        <p:txBody>
          <a:bodyPr/>
          <a:lstStyle/>
          <a:p>
            <a:r>
              <a:rPr lang="en-US"/>
              <a:t>C allows “goto” as means of transferring control</a:t>
            </a:r>
          </a:p>
          <a:p>
            <a:pPr marL="552450" lvl="1"/>
            <a:r>
              <a:rPr lang="en-US"/>
              <a:t>Closer to machine-level programming style</a:t>
            </a:r>
          </a:p>
          <a:p>
            <a:r>
              <a:rPr lang="en-US"/>
              <a:t>Generally considered bad coding style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45000" y="1397000"/>
            <a:ext cx="4562057" cy="4813300"/>
            <a:chOff x="4445000" y="1397000"/>
            <a:chExt cx="4562057" cy="4813300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9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21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8215313" y="4495800"/>
              <a:ext cx="78867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7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8229600" y="3530600"/>
              <a:ext cx="77745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Complete Memory Addressing Modes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Most General Form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D(</a:t>
            </a:r>
            <a:r>
              <a:rPr lang="en-US" dirty="0" err="1"/>
              <a:t>Rb,Ri,S</a:t>
            </a:r>
            <a:r>
              <a:rPr lang="en-US" dirty="0"/>
              <a:t>)	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D: 	Constant “displacement” 1, 2, or 4 bytes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/>
          </a:p>
          <a:p>
            <a:pPr marL="838200" lvl="2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Unlikely you’d use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/>
              <a:t>, either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S: 	Scale: 1, 2, 4, or 8 (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why these numbers?</a:t>
            </a:r>
            <a:r>
              <a:rPr lang="en-US" dirty="0"/>
              <a:t>)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endParaRPr lang="en-US" dirty="0"/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Special Cases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</a:t>
            </a:r>
            <a:r>
              <a:rPr lang="en-US" dirty="0"/>
              <a:t>)	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D(</a:t>
            </a:r>
            <a:r>
              <a:rPr lang="en-US" dirty="0" err="1"/>
              <a:t>Rb,Ri</a:t>
            </a:r>
            <a:r>
              <a:rPr lang="en-US" dirty="0"/>
              <a:t>)	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Rb,Ri,S</a:t>
            </a:r>
            <a:r>
              <a:rPr lang="en-US" dirty="0"/>
              <a:t>)	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Conditional Expression Translation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2794000"/>
            <a:ext cx="4432300" cy="4038600"/>
          </a:xfrm>
          <a:ln/>
        </p:spPr>
        <p:txBody>
          <a:bodyPr/>
          <a:lstStyle/>
          <a:p>
            <a:pPr marL="552450" lvl="1"/>
            <a:r>
              <a:rPr lang="en-US" dirty="0"/>
              <a:t>Test is expression returning integer</a:t>
            </a:r>
          </a:p>
          <a:p>
            <a:pPr marL="838200" lvl="2"/>
            <a:r>
              <a:rPr lang="en-US" dirty="0"/>
              <a:t>= 0 interpreted as false</a:t>
            </a:r>
          </a:p>
          <a:p>
            <a:pPr marL="838200" lvl="2"/>
            <a:r>
              <a:rPr lang="en-US" dirty="0"/>
              <a:t>≠ 0 interpreted as true</a:t>
            </a:r>
          </a:p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 = Test;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(t)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does not always use them</a:t>
            </a:r>
          </a:p>
          <a:p>
            <a:pPr marL="838200" lvl="2"/>
            <a:r>
              <a:rPr lang="en-US" dirty="0" smtClean="0"/>
              <a:t>Wants to preserve compatibility with ancient processors</a:t>
            </a:r>
          </a:p>
          <a:p>
            <a:pPr marL="838200" lvl="2"/>
            <a:r>
              <a:rPr lang="en-US" dirty="0" smtClean="0"/>
              <a:t>Enabled for x86-64</a:t>
            </a:r>
          </a:p>
          <a:p>
            <a:pPr marL="838200" lvl="2"/>
            <a:r>
              <a:rPr lang="en-US" dirty="0" smtClean="0"/>
              <a:t>Use switch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–march=686</a:t>
            </a:r>
            <a:r>
              <a:rPr lang="en-US" dirty="0" smtClean="0"/>
              <a:t> for IA32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 do not require control transfer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Example: </a:t>
            </a:r>
            <a:r>
              <a:rPr lang="en-US" dirty="0"/>
              <a:t>x86-64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228600" y="1219200"/>
            <a:ext cx="3835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3048000" y="4038600"/>
            <a:ext cx="5880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  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result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Compare x:y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cmovg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If &gt;,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304800" y="4279900"/>
            <a:ext cx="1295400" cy="977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edi</a:t>
            </a:r>
            <a:endParaRPr lang="en-US" sz="2000" dirty="0" smtClean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y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esi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</a:t>
            </a:r>
            <a:r>
              <a:rPr lang="en-US" dirty="0" smtClean="0">
                <a:solidFill>
                  <a:srgbClr val="B3B3B3"/>
                </a:solidFill>
              </a:rPr>
              <a:t>branches and moves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x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5029200"/>
            <a:ext cx="2286000" cy="850900"/>
          </a:xfrm>
          <a:solidFill>
            <a:srgbClr val="D6D6F4"/>
          </a:solidFill>
          <a:ln/>
        </p:spPr>
        <p:txBody>
          <a:bodyPr/>
          <a:lstStyle/>
          <a:p>
            <a:pPr>
              <a:spcBef>
                <a:spcPct val="0"/>
              </a:spcBef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ea typeface="Calibri" charset="0"/>
                <a:cs typeface="Calibri" charset="0"/>
              </a:rPr>
              <a:t>Registers: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result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743200" y="46482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t = x &amp;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.L2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If !0,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loop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228600" y="1612901"/>
            <a:ext cx="4041775" cy="2667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234950" lvl="1"/>
            <a:r>
              <a:rPr lang="en-US" dirty="0"/>
              <a:t>= 0 interpreted as false	</a:t>
            </a:r>
          </a:p>
          <a:p>
            <a:pPr marL="23495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…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000" baseline="-25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Quick Check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0x8(%edx)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35760"/>
              </p:ext>
            </p:extLst>
          </p:nvPr>
        </p:nvGraphicFramePr>
        <p:xfrm>
          <a:off x="1066800" y="19050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0x8(%edx)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33400" y="1254089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sz="2400" dirty="0"/>
              <a:t>D(</a:t>
            </a:r>
            <a:r>
              <a:rPr lang="en-US" sz="2400" dirty="0" err="1"/>
              <a:t>Rb,Ri,S</a:t>
            </a:r>
            <a:r>
              <a:rPr lang="en-US" sz="2400" dirty="0" smtClean="0"/>
              <a:t>) = Mem[</a:t>
            </a:r>
            <a:r>
              <a:rPr lang="en-US" sz="2400" dirty="0" err="1" smtClean="0"/>
              <a:t>Reg</a:t>
            </a:r>
            <a:r>
              <a:rPr lang="en-US" sz="2400" dirty="0" smtClean="0"/>
              <a:t>[</a:t>
            </a:r>
            <a:r>
              <a:rPr lang="en-US" sz="2400" dirty="0" err="1" smtClean="0"/>
              <a:t>Rb</a:t>
            </a:r>
            <a:r>
              <a:rPr lang="en-US" sz="2400" dirty="0"/>
              <a:t>]+S*</a:t>
            </a:r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Ri</a:t>
            </a:r>
            <a:r>
              <a:rPr lang="en-US" sz="2400" dirty="0"/>
              <a:t>]+ D]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4572000" y="1354138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“While” 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8382000" cy="1536700"/>
          </a:xfrm>
          <a:ln/>
        </p:spPr>
        <p:txBody>
          <a:bodyPr/>
          <a:lstStyle/>
          <a:p>
            <a:r>
              <a:rPr lang="en-US"/>
              <a:t>Is this code equivalent to the do-while version?</a:t>
            </a:r>
          </a:p>
          <a:p>
            <a:pPr marL="552450" lvl="1"/>
            <a:r>
              <a:rPr lang="en-US"/>
              <a:t>Must jump out of loop if test fails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685800" y="5727700"/>
            <a:ext cx="4127500" cy="4191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863724"/>
            <a:ext cx="4267199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797424" y="1863724"/>
            <a:ext cx="4041776" cy="32416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1943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24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043362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“While” Translation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14637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14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/>
              <a:t>Is this code equivalent </a:t>
            </a:r>
            <a:r>
              <a:rPr lang="en-US" dirty="0" smtClean="0"/>
              <a:t>to other versions?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47800" y="1828800"/>
            <a:ext cx="53340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9050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3716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3429000"/>
            <a:ext cx="4343400" cy="1143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181600" y="4191000"/>
            <a:ext cx="3962400" cy="1143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(x &amp; mask) !=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Init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Test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Update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Body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…  </a:t>
            </a:r>
            <a:r>
              <a:rPr lang="en-US" dirty="0" err="1" smtClean="0">
                <a:sym typeface="Wingdings" pitchFamily="2" charset="2"/>
              </a:rPr>
              <a:t>Goto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3429000" cy="859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for (</a:t>
            </a:r>
            <a:r>
              <a:rPr lang="en-US" sz="2000" i="1" dirty="0">
                <a:latin typeface="+mj-lt"/>
              </a:rPr>
              <a:t>Init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Test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Update</a:t>
            </a:r>
            <a:r>
              <a:rPr lang="en-US" sz="2000" i="1" dirty="0"/>
              <a:t> </a:t>
            </a:r>
            <a:r>
              <a:rPr lang="en-US" sz="20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362200" cy="2244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 smtClean="0">
                <a:latin typeface="+mj-lt"/>
              </a:rPr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latin typeface="Courier New" charset="0"/>
              </a:rPr>
              <a:t>while (</a:t>
            </a:r>
            <a:r>
              <a:rPr lang="en-US" sz="2000" i="1" dirty="0" smtClean="0">
                <a:latin typeface="+mj-lt"/>
              </a:rPr>
              <a:t>Test </a:t>
            </a:r>
            <a:r>
              <a:rPr lang="en-US" sz="2000" dirty="0" smtClean="0">
                <a:latin typeface="Courier New" charset="0"/>
              </a:rPr>
              <a:t>) {</a:t>
            </a:r>
            <a:endParaRPr lang="en-US" sz="20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 smtClean="0">
                <a:latin typeface="+mj-lt"/>
              </a:rPr>
              <a:t>Body</a:t>
            </a:r>
            <a:endParaRPr lang="en-US" sz="2000" i="1" dirty="0" smtClean="0"/>
          </a:p>
          <a:p>
            <a:pPr algn="l">
              <a:spcBef>
                <a:spcPct val="50000"/>
              </a:spcBef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smtClean="0">
                <a:latin typeface="+mj-lt"/>
              </a:rPr>
              <a:t>Update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1447800" y="26670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6"/>
          <p:cNvSpPr>
            <a:spLocks/>
          </p:cNvSpPr>
          <p:nvPr/>
        </p:nvSpPr>
        <p:spPr bwMode="auto">
          <a:xfrm>
            <a:off x="4495800" y="4114800"/>
            <a:ext cx="27432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400800" y="685800"/>
            <a:ext cx="2514600" cy="2895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endParaRPr lang="en-US" sz="2000" i="1" dirty="0">
              <a:solidFill>
                <a:schemeClr val="tx1"/>
              </a:solidFill>
              <a:latin typeface="Courier New" pitchFamily="49" charset="0"/>
              <a:ea typeface="Calibri Bold Italic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 rot="16200000">
            <a:off x="3276600" y="4191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Bent-Up Arrow 32"/>
          <p:cNvSpPr/>
          <p:nvPr/>
        </p:nvSpPr>
        <p:spPr bwMode="auto">
          <a:xfrm>
            <a:off x="7391400" y="3657600"/>
            <a:ext cx="1219200" cy="1524000"/>
          </a:xfrm>
          <a:prstGeom prst="bentUpArrow">
            <a:avLst>
              <a:gd name="adj1" fmla="val 25000"/>
              <a:gd name="adj2" fmla="val 33991"/>
              <a:gd name="adj3" fmla="val 2739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4196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244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600200"/>
            <a:ext cx="4343400" cy="480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22860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7432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34406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5720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48768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7432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Complete addressing mode, address computation (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leal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Arithmetic </a:t>
            </a:r>
            <a:r>
              <a:rPr lang="en-US" dirty="0" smtClean="0"/>
              <a:t>operations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smtClean="0"/>
              <a:t>Switch statements</a:t>
            </a:r>
            <a:endParaRPr lang="en-US" dirty="0"/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leal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mul12(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leal (%eax,%eax,2), %eax  ;t &lt;- x+x*2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sall $2, %eax             ;return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/>
              <a:t>Arithmetic operations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Control</a:t>
            </a:r>
            <a:r>
              <a:rPr lang="en-US" dirty="0">
                <a:solidFill>
                  <a:srgbClr val="B3B3B3"/>
                </a:solidFill>
              </a:rPr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>
                <a:solidFill>
                  <a:srgbClr val="B3B3B3"/>
                </a:solidFill>
              </a:rPr>
              <a:t>While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41910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arith(int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y,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z)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t1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t2 = z+t1;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t3 = x+4;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t4 = y * 48; 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t5 = t3 + t4;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513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8072437" y="2476500"/>
            <a:ext cx="304800" cy="2095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8478837" y="33528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8072437" y="16129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8377237" y="15240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8072437" y="4953000"/>
            <a:ext cx="3048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8440737" y="50292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10145</TotalTime>
  <Pages>0</Pages>
  <Words>2809</Words>
  <Characters>0</Characters>
  <Application>Microsoft Office PowerPoint</Application>
  <PresentationFormat>On-screen Show (4:3)</PresentationFormat>
  <Lines>0</Lines>
  <Paragraphs>1002</Paragraphs>
  <Slides>47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Title Slide</vt:lpstr>
      <vt:lpstr>Title and Content: Build</vt:lpstr>
      <vt:lpstr>Title and Content</vt:lpstr>
      <vt:lpstr>Title Only: Build</vt:lpstr>
      <vt:lpstr>Title Only</vt:lpstr>
      <vt:lpstr>Machine-Level Programming II: Control and Arithmetic  CSCI 2400: Computer Architecture</vt:lpstr>
      <vt:lpstr>Today</vt:lpstr>
      <vt:lpstr>Complete Memory Addressing Modes</vt:lpstr>
      <vt:lpstr>Quick Check</vt:lpstr>
      <vt:lpstr>Address Computation Instruction</vt:lpstr>
      <vt:lpstr>Today</vt:lpstr>
      <vt:lpstr>Some Arithmetic Operations</vt:lpstr>
      <vt:lpstr>Some Arithmetic Operations</vt:lpstr>
      <vt:lpstr>Arithmetic Expression Example</vt:lpstr>
      <vt:lpstr>Understanding arith</vt:lpstr>
      <vt:lpstr>Understanding arith</vt:lpstr>
      <vt:lpstr>Observations about arith</vt:lpstr>
      <vt:lpstr>Another Example</vt:lpstr>
      <vt:lpstr>Another Example</vt:lpstr>
      <vt:lpstr>Another Example</vt:lpstr>
      <vt:lpstr>Another Example</vt:lpstr>
      <vt:lpstr>Today</vt:lpstr>
      <vt:lpstr>Processor State (IA32,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Reading Condition Codes (Cont.)</vt:lpstr>
      <vt:lpstr>Reading Condition Codes: x86-64</vt:lpstr>
      <vt:lpstr>Today</vt:lpstr>
      <vt:lpstr>Jumping</vt:lpstr>
      <vt:lpstr>Conditional Branch Example</vt:lpstr>
      <vt:lpstr>Conditional Branch Example (Cont.)</vt:lpstr>
      <vt:lpstr>Conditional Branch Example (Cont.)</vt:lpstr>
      <vt:lpstr>Conditional Branch Example (Cont.)</vt:lpstr>
      <vt:lpstr>Conditional Branch Example (Cont.)</vt:lpstr>
      <vt:lpstr>General Conditional Expression Translation</vt:lpstr>
      <vt:lpstr>Using Conditional Moves</vt:lpstr>
      <vt:lpstr>Conditional Move Example: x86-64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“While” Loop Example</vt:lpstr>
      <vt:lpstr>General “While” Translation</vt:lpstr>
      <vt:lpstr>“For” Loop Example</vt:lpstr>
      <vt:lpstr>“For” Loop Form</vt:lpstr>
      <vt:lpstr>“For” Loop  While Loop</vt:lpstr>
      <vt:lpstr>“For” Loop  …  Goto</vt:lpstr>
      <vt:lpstr>“For” Loop Conversion 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Ferry</cp:lastModifiedBy>
  <cp:revision>1013</cp:revision>
  <dcterms:created xsi:type="dcterms:W3CDTF">2011-01-05T21:32:11Z</dcterms:created>
  <dcterms:modified xsi:type="dcterms:W3CDTF">2016-10-26T21:23:47Z</dcterms:modified>
</cp:coreProperties>
</file>