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Real-Time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 &amp; EDF Utilization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Liu and </a:t>
            </a:r>
            <a:r>
              <a:rPr lang="en-US" sz="2000" dirty="0" err="1" smtClean="0"/>
              <a:t>Layland</a:t>
            </a:r>
            <a:r>
              <a:rPr lang="en-US" sz="2000" dirty="0" smtClean="0"/>
              <a:t> (1973) proved that a set of </a:t>
            </a:r>
            <a:r>
              <a:rPr lang="en-US" sz="2000" b="1" i="1" dirty="0" smtClean="0"/>
              <a:t>n</a:t>
            </a:r>
            <a:r>
              <a:rPr lang="en-US" sz="2000" dirty="0" smtClean="0"/>
              <a:t> tasks is schedulable under RM if: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	U = ∑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/ 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≤ n(2</a:t>
            </a:r>
            <a:r>
              <a:rPr lang="en-US" sz="2000" baseline="30000" dirty="0" smtClean="0"/>
              <a:t>1/n</a:t>
            </a:r>
            <a:r>
              <a:rPr lang="en-US" sz="2000" dirty="0" smtClean="0"/>
              <a:t> – 1)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Or for large </a:t>
            </a:r>
            <a:r>
              <a:rPr lang="en-US" sz="2000" b="1" i="1" dirty="0" smtClean="0"/>
              <a:t>n</a:t>
            </a:r>
            <a:r>
              <a:rPr lang="en-US" sz="2000" dirty="0" smtClean="0"/>
              <a:t>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		U ≤ 0.69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Xu</a:t>
            </a:r>
            <a:r>
              <a:rPr lang="en-US" sz="2000" dirty="0" smtClean="0"/>
              <a:t> and </a:t>
            </a:r>
            <a:r>
              <a:rPr lang="en-US" sz="2000" dirty="0" err="1" smtClean="0"/>
              <a:t>Parnas</a:t>
            </a:r>
            <a:r>
              <a:rPr lang="en-US" sz="2000" dirty="0" smtClean="0"/>
              <a:t> (1990) proved a set of tasks is schedulable under EDF if: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smtClean="0"/>
              <a:t>  </a:t>
            </a:r>
            <a:r>
              <a:rPr lang="en-US" sz="2000" dirty="0" smtClean="0"/>
              <a:t>    U </a:t>
            </a:r>
            <a:r>
              <a:rPr lang="en-US" sz="2000" dirty="0" smtClean="0"/>
              <a:t>= ∑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/ 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≤ </a:t>
            </a:r>
            <a:r>
              <a:rPr lang="en-US" sz="2000" dirty="0" smtClean="0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Sufficiency vs. </a:t>
            </a:r>
            <a:r>
              <a:rPr lang="en-US" dirty="0" err="1" smtClean="0"/>
              <a:t>Necesscity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Schedulability</a:t>
            </a:r>
            <a:r>
              <a:rPr lang="en-US" sz="2000" dirty="0" smtClean="0"/>
              <a:t> tests are only sufficient, not necessary: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E.g.: Utilization of this task set is 0.933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Schedulability</a:t>
            </a:r>
            <a:r>
              <a:rPr lang="en-US" sz="2000" dirty="0" smtClean="0"/>
              <a:t> bound from last slide for n=2: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U </a:t>
            </a:r>
            <a:r>
              <a:rPr lang="en-US" sz="2000" dirty="0" smtClean="0"/>
              <a:t>≤ </a:t>
            </a:r>
            <a:r>
              <a:rPr lang="en-US" sz="2000" dirty="0" smtClean="0"/>
              <a:t>n(2</a:t>
            </a:r>
            <a:r>
              <a:rPr lang="en-US" sz="2000" baseline="30000" dirty="0" smtClean="0"/>
              <a:t>1/n</a:t>
            </a:r>
            <a:r>
              <a:rPr lang="en-US" sz="2000" dirty="0" smtClean="0"/>
              <a:t> </a:t>
            </a:r>
            <a:r>
              <a:rPr lang="en-US" sz="2000" dirty="0" smtClean="0"/>
              <a:t>– 1</a:t>
            </a:r>
            <a:r>
              <a:rPr lang="en-US" sz="2000" dirty="0" smtClean="0"/>
              <a:t>) = 2*(√2 - ) = 0.83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81000" y="4267200"/>
            <a:ext cx="7162800" cy="381000"/>
            <a:chOff x="609600" y="4800600"/>
            <a:chExt cx="7162800" cy="381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295400" y="5181600"/>
              <a:ext cx="6477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371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2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33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38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19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62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246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600" y="480060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RM</a:t>
              </a:r>
              <a:endParaRPr lang="en-US" b="1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90600" y="2895600"/>
          <a:ext cx="6400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Period,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WCET,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Deadline,</a:t>
                      </a:r>
                      <a:r>
                        <a:rPr lang="en-US" baseline="0" dirty="0" smtClean="0"/>
                        <a:t>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“Real-time is not real fast”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sz="2000" dirty="0" smtClean="0"/>
              <a:t>Some problems require high </a:t>
            </a:r>
            <a:r>
              <a:rPr lang="en-US" sz="2000" i="1" dirty="0" smtClean="0"/>
              <a:t>predictability</a:t>
            </a:r>
            <a:r>
              <a:rPr lang="en-US" sz="2000" dirty="0" smtClean="0"/>
              <a:t> and </a:t>
            </a:r>
            <a:r>
              <a:rPr lang="en-US" sz="2000" i="1" dirty="0" smtClean="0"/>
              <a:t>reliability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e.g. sense-compute-actuate loop at 10-1000Hz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endParaRPr lang="en-US" sz="20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3352800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Gather Sensor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4343400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Response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5334000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Actuator Commands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0" y="5181600"/>
            <a:ext cx="17526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0" y="3581400"/>
            <a:ext cx="17526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3505200"/>
            <a:ext cx="0" cy="25908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3810000" y="5524500"/>
            <a:ext cx="1524000" cy="152400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  <a:endCxn id="6" idx="3"/>
          </p:cNvCxnSpPr>
          <p:nvPr/>
        </p:nvCxnSpPr>
        <p:spPr>
          <a:xfrm flipH="1" flipV="1">
            <a:off x="3810000" y="3695700"/>
            <a:ext cx="1524000" cy="228600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2933700" y="4038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2933700" y="5029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48400" y="4876800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867400" y="4876800"/>
            <a:ext cx="762000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867400" y="4648200"/>
            <a:ext cx="762000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248400" y="4267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2514600" y="29718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Cyber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91200" y="29718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40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Task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Multiple tasks, each with:</a:t>
            </a:r>
          </a:p>
          <a:p>
            <a:r>
              <a:rPr lang="en-US" sz="1800" dirty="0" smtClean="0"/>
              <a:t>Periodic rate, </a:t>
            </a:r>
            <a:r>
              <a:rPr lang="en-US" sz="1800" i="1" dirty="0" smtClean="0"/>
              <a:t>T</a:t>
            </a:r>
            <a:endParaRPr lang="en-US" sz="1800" dirty="0" smtClean="0"/>
          </a:p>
          <a:p>
            <a:r>
              <a:rPr lang="en-US" sz="1800" dirty="0" smtClean="0"/>
              <a:t>Worst-case execution time, </a:t>
            </a:r>
            <a:r>
              <a:rPr lang="en-US" sz="1800" i="1" dirty="0" smtClean="0"/>
              <a:t>C</a:t>
            </a:r>
          </a:p>
          <a:p>
            <a:r>
              <a:rPr lang="en-US" sz="1800" dirty="0" smtClean="0"/>
              <a:t>Deadline relative to release time, D</a:t>
            </a:r>
          </a:p>
          <a:p>
            <a:pPr>
              <a:buNone/>
            </a:pPr>
            <a:r>
              <a:rPr lang="en-US" sz="1800" dirty="0" smtClean="0"/>
              <a:t>Note: There is no advantage to completing a job early!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2971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Period,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WCET,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Deadline,</a:t>
                      </a:r>
                      <a:r>
                        <a:rPr lang="en-US" baseline="0" dirty="0" smtClean="0"/>
                        <a:t>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" name="Group 207"/>
          <p:cNvGrpSpPr/>
          <p:nvPr/>
        </p:nvGrpSpPr>
        <p:grpSpPr>
          <a:xfrm>
            <a:off x="1298514" y="4191000"/>
            <a:ext cx="6169086" cy="1740932"/>
            <a:chOff x="917514" y="4191000"/>
            <a:chExt cx="6169086" cy="1740932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1066800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447800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217964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2988128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4107782" y="5257800"/>
              <a:ext cx="7018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011636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17514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95400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57400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62400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99364" y="556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990600" y="5181600"/>
              <a:ext cx="6096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0668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478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288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718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528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338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768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578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38800" y="48006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1828800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2590800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352800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4876800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200400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38400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76400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86696" y="556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990600" y="4572000"/>
              <a:ext cx="6096000" cy="762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066800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09800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52800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495800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638800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V="1">
              <a:off x="3733800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3581400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 flipV="1">
              <a:off x="4495800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4343400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V="1">
              <a:off x="5257800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5061856" y="556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5638800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5442856" y="556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flipV="1">
              <a:off x="6384472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6172200" y="556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 flipV="1">
              <a:off x="6765472" y="5257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6553200" y="556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Monotonic (RM)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Preemptive </a:t>
            </a:r>
            <a:r>
              <a:rPr lang="en-US" sz="2000" dirty="0" smtClean="0"/>
              <a:t>Rate Monotonic – The task with the shortest period always executes as highest </a:t>
            </a:r>
            <a:r>
              <a:rPr lang="en-US" sz="2000" dirty="0" smtClean="0"/>
              <a:t>priority.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368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49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19650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89814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409468" y="4583668"/>
            <a:ext cx="7018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13322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97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9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21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64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01050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130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92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54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178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2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40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78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88382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pSp>
        <p:nvGrpSpPr>
          <p:cNvPr id="44" name="Group 74"/>
          <p:cNvGrpSpPr/>
          <p:nvPr/>
        </p:nvGrpSpPr>
        <p:grpSpPr>
          <a:xfrm>
            <a:off x="1292286" y="2590800"/>
            <a:ext cx="6096000" cy="1002268"/>
            <a:chOff x="1139886" y="3581400"/>
            <a:chExt cx="6096000" cy="1002268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1139886" y="4583668"/>
              <a:ext cx="6096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1216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97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78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7" name="Rectangle 22"/>
            <p:cNvSpPr/>
            <p:nvPr/>
          </p:nvSpPr>
          <p:spPr>
            <a:xfrm>
              <a:off x="3121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502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883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026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407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88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39886" y="3962400"/>
              <a:ext cx="6096000" cy="762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1216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59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02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645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788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flipV="1">
            <a:off x="4035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83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797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5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559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63542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940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44542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686158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73886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067158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54886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295400" y="4495800"/>
            <a:ext cx="60960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371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514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657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800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43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752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133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895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276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038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419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181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562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324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87886" y="3693760"/>
            <a:ext cx="3114" cy="2931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Earliest Deadline First (EDF)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Preemptive Earliest Deadline First – The task with the next deadline always executes as highest priority.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68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49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9650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89814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409468" y="4583668"/>
            <a:ext cx="7018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13322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92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97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59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21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64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01050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130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92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54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78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02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0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78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88382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pSp>
        <p:nvGrpSpPr>
          <p:cNvPr id="6" name="Group 74"/>
          <p:cNvGrpSpPr/>
          <p:nvPr/>
        </p:nvGrpSpPr>
        <p:grpSpPr>
          <a:xfrm>
            <a:off x="1292286" y="2590800"/>
            <a:ext cx="6096000" cy="1002268"/>
            <a:chOff x="1139886" y="3581400"/>
            <a:chExt cx="6096000" cy="10022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139886" y="4583668"/>
              <a:ext cx="6096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216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97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78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1" name="Rectangle 22"/>
            <p:cNvSpPr/>
            <p:nvPr/>
          </p:nvSpPr>
          <p:spPr>
            <a:xfrm>
              <a:off x="3121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02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83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26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07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88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1139886" y="3962400"/>
              <a:ext cx="6096000" cy="762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1216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59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2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45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88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4035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83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797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5086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559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3542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940486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44542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686158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73886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067158" y="4583668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4886" y="4888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95400" y="4495800"/>
            <a:ext cx="60960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371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895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57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800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324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752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133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514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276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38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19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181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562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943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187886" y="3693760"/>
            <a:ext cx="3114" cy="2931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Earliest Deadline First (EDF)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Preemptive Earliest Deadline First – The task with the next deadline always executes as highest priority.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8" name="Group 74"/>
          <p:cNvGrpSpPr/>
          <p:nvPr/>
        </p:nvGrpSpPr>
        <p:grpSpPr>
          <a:xfrm>
            <a:off x="1292286" y="2590800"/>
            <a:ext cx="6096000" cy="1002268"/>
            <a:chOff x="1139886" y="3581400"/>
            <a:chExt cx="6096000" cy="10022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139886" y="4583668"/>
              <a:ext cx="6096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216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97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78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1" name="Rectangle 22"/>
            <p:cNvSpPr/>
            <p:nvPr/>
          </p:nvSpPr>
          <p:spPr>
            <a:xfrm>
              <a:off x="3121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02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83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26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07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88086" y="4191000"/>
              <a:ext cx="36576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1139886" y="3962400"/>
              <a:ext cx="6096000" cy="762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1216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59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2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45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88086" y="3581400"/>
              <a:ext cx="36576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1295400" y="4495800"/>
            <a:ext cx="60960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371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895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57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800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324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752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133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514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276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38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19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181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562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943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187886" y="3693760"/>
            <a:ext cx="3114" cy="2931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295400" y="5181600"/>
            <a:ext cx="60960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371600" y="4800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514600" y="4800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657600" y="4800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800600" y="4800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943600" y="4800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752600" y="48006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133600" y="48006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895600" y="48006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276600" y="48006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4038600" y="48006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419600" y="48006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181600" y="48006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562600" y="48006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324600" y="48006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09600" y="41148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EDF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09600" y="48006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RM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Given a </a:t>
            </a:r>
            <a:r>
              <a:rPr lang="en-US" sz="1800" i="1" dirty="0" smtClean="0"/>
              <a:t>set of tasks</a:t>
            </a:r>
            <a:r>
              <a:rPr lang="en-US" sz="1800" dirty="0" smtClean="0"/>
              <a:t>, does a particular scheduling algorithm guarantee they will all get enough time to complete by their deadline, and how do we prove it? 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1800" dirty="0" smtClean="0"/>
              <a:t>Here we can prove that RM and EDF work for this particular task set with an appeal to the </a:t>
            </a:r>
            <a:r>
              <a:rPr lang="en-US" sz="1800" dirty="0" err="1" smtClean="0"/>
              <a:t>hyperperiod</a:t>
            </a:r>
            <a:r>
              <a:rPr lang="en-US" sz="1800" dirty="0" smtClean="0"/>
              <a:t>...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Is there a better way? What if </a:t>
            </a:r>
            <a:r>
              <a:rPr lang="en-US" sz="1800" dirty="0" err="1" smtClean="0"/>
              <a:t>hyperperiod</a:t>
            </a:r>
            <a:r>
              <a:rPr lang="en-US" sz="1800" dirty="0" smtClean="0"/>
              <a:t> was large?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68486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49486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19650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89814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409468" y="5257800"/>
            <a:ext cx="7018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313322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97086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59086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1086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4086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01050" y="556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130486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92486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54486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178486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02086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40086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8086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88382" y="556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035486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83086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797486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5086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559486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63542" y="556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40486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44542" y="556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686158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3886" y="556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067158" y="5257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54886" y="556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295400" y="4495800"/>
            <a:ext cx="64770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371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895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657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800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324600" y="41148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752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133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514600" y="41148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276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038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4419600" y="41148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181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5562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5943600" y="41148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295400" y="5181600"/>
            <a:ext cx="64770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371600" y="4800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2514600" y="4800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657600" y="4800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800600" y="4800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943600" y="4800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752600" y="48006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133600" y="48006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895600" y="48006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276600" y="48006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4038600" y="48006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419600" y="48006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5181600" y="48006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562600" y="48006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324600" y="48006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600" y="41148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EDF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09600" y="48006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RM</a:t>
            </a:r>
            <a:endParaRPr lang="en-US" b="1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7467600" y="3962400"/>
            <a:ext cx="0" cy="19812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086600" y="3581400"/>
            <a:ext cx="85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Restart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Schedulablity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RM and EDF are common names because they have rigorously proven </a:t>
            </a:r>
            <a:r>
              <a:rPr lang="en-US" sz="2400" i="1" dirty="0" err="1" smtClean="0"/>
              <a:t>schedulability</a:t>
            </a:r>
            <a:r>
              <a:rPr lang="en-US" sz="2400" i="1" dirty="0" smtClean="0"/>
              <a:t> tests</a:t>
            </a:r>
            <a:r>
              <a:rPr lang="en-US" sz="2400" dirty="0" smtClean="0"/>
              <a:t> </a:t>
            </a:r>
            <a:r>
              <a:rPr lang="en-US" sz="2400" dirty="0" smtClean="0"/>
              <a:t>that make it easy to decide whether they can schedule a task set or not.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These are usually </a:t>
            </a:r>
            <a:r>
              <a:rPr lang="en-US" sz="2400" i="1" dirty="0" smtClean="0"/>
              <a:t>sufficient</a:t>
            </a:r>
            <a:r>
              <a:rPr lang="en-US" sz="2400" dirty="0" smtClean="0"/>
              <a:t> but not </a:t>
            </a:r>
            <a:r>
              <a:rPr lang="en-US" sz="2400" i="1" dirty="0" smtClean="0"/>
              <a:t>necessary</a:t>
            </a:r>
            <a:r>
              <a:rPr lang="en-US" sz="2400" dirty="0" smtClean="0"/>
              <a:t>. If a task set meets the criteria then we know it can be scheduled, but if it doesn’t meet the criteria we don’t know that it can’t be scheduled.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For RM and EDF these tests are </a:t>
            </a:r>
            <a:r>
              <a:rPr lang="en-US" sz="2400" i="1" dirty="0" smtClean="0"/>
              <a:t>utilization bounds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i="1" dirty="0" smtClean="0"/>
              <a:t>utilization</a:t>
            </a:r>
            <a:r>
              <a:rPr lang="en-US" sz="2000" dirty="0" smtClean="0"/>
              <a:t> of a task is it’s execution requirement divided by its period.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I.e.			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/ 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	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so for example: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i="1" dirty="0" smtClean="0"/>
              <a:t>utilization of a task set</a:t>
            </a:r>
            <a:r>
              <a:rPr lang="en-US" sz="2000" dirty="0" smtClean="0"/>
              <a:t> is the sum all utilizations in the task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3886200"/>
          <a:ext cx="6400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Period,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WCET,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Deadline,</a:t>
                      </a:r>
                      <a:r>
                        <a:rPr lang="en-US" baseline="0" dirty="0" smtClean="0"/>
                        <a:t>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702</Words>
  <Application>Microsoft Office PowerPoint</Application>
  <PresentationFormat>On-screen Show (4:3)</PresentationFormat>
  <Paragraphs>364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Real-Time Scheduling</vt:lpstr>
      <vt:lpstr>Real-Time Problem Domain</vt:lpstr>
      <vt:lpstr>Real-Time Task Model</vt:lpstr>
      <vt:lpstr>Rate Monotonic (RM) Algorithm</vt:lpstr>
      <vt:lpstr>Earliest Deadline First (EDF)</vt:lpstr>
      <vt:lpstr>Earliest Deadline First (EDF)</vt:lpstr>
      <vt:lpstr>Real-Time Scheduling Problem</vt:lpstr>
      <vt:lpstr>Schedulablity Tests</vt:lpstr>
      <vt:lpstr>Utilization</vt:lpstr>
      <vt:lpstr>RM &amp; EDF Utilization Bounds</vt:lpstr>
      <vt:lpstr>Sufficiency vs. Necesscity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52</cp:revision>
  <dcterms:created xsi:type="dcterms:W3CDTF">2016-01-21T02:03:40Z</dcterms:created>
  <dcterms:modified xsi:type="dcterms:W3CDTF">2019-10-07T15:29:32Z</dcterms:modified>
</cp:coreProperties>
</file>