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Review and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FD87-586A-4494-BF61-749FECFF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C306-8FB2-4ABF-8E0B-9B8CA94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Demo to project owner and stakeholders</a:t>
            </a:r>
          </a:p>
          <a:p>
            <a:pPr lvl="1"/>
            <a:r>
              <a:rPr lang="en-US" sz="2000" dirty="0"/>
              <a:t>Happens at the end of each sprint</a:t>
            </a:r>
          </a:p>
          <a:p>
            <a:pPr lvl="1"/>
            <a:r>
              <a:rPr lang="en-US" sz="2000" dirty="0"/>
              <a:t>Open to anyone with a stake in the project</a:t>
            </a:r>
          </a:p>
          <a:p>
            <a:pPr lvl="1"/>
            <a:r>
              <a:rPr lang="en-US" sz="2000" dirty="0"/>
              <a:t>Great opportunity to satisfy “power holders”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r>
              <a:rPr lang="en-US" sz="2400" dirty="0"/>
              <a:t>Process: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Demo each completed sprint backlog item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Product owner decides which backlog items are done</a:t>
            </a:r>
          </a:p>
          <a:p>
            <a:pPr marL="1314450" lvl="2" indent="-514350"/>
            <a:r>
              <a:rPr lang="en-US" sz="1800" dirty="0"/>
              <a:t>According to acceptance criteria and “definition of done”</a:t>
            </a:r>
          </a:p>
          <a:p>
            <a:pPr marL="1314450" lvl="2" indent="-514350"/>
            <a:r>
              <a:rPr lang="en-US" sz="1800" dirty="0"/>
              <a:t>Items are discarded or sent back to product backlog</a:t>
            </a:r>
          </a:p>
          <a:p>
            <a:pPr marL="1314450" lvl="2" indent="-514350"/>
            <a:r>
              <a:rPr lang="en-US" sz="1800" dirty="0"/>
              <a:t>All tasks are discarded, regardless of “done”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/>
              <a:t>Stakeholder feedback</a:t>
            </a:r>
          </a:p>
          <a:p>
            <a:pPr marL="1314450" lvl="2" indent="-514350"/>
            <a:r>
              <a:rPr lang="en-US" sz="1800" dirty="0"/>
              <a:t>Anyone may add new product backlog items</a:t>
            </a:r>
          </a:p>
          <a:p>
            <a:pPr marL="1314450" lvl="2" indent="-514350"/>
            <a:r>
              <a:rPr lang="en-US" sz="1800" dirty="0"/>
              <a:t>Anticipate the product backlog grows over time as more ideas added, but PO organizes the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4DAD1-4702-4991-9592-E1E39C38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4DB8-7DCD-44A7-B62A-F7406E47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ECC3-9C44-4B2D-81E8-B9EEEF8F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76C8-1DF7-4731-BC85-99BE4FD9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team meeting at the end of each sprint</a:t>
            </a:r>
          </a:p>
          <a:p>
            <a:pPr lvl="1"/>
            <a:r>
              <a:rPr lang="en-US" sz="1800" dirty="0"/>
              <a:t>The sprint review is a chance to inspect product</a:t>
            </a:r>
          </a:p>
          <a:p>
            <a:pPr lvl="1"/>
            <a:r>
              <a:rPr lang="en-US" sz="1800" dirty="0"/>
              <a:t>The retrospective is a chance to inspect process</a:t>
            </a:r>
          </a:p>
          <a:p>
            <a:pPr lvl="1"/>
            <a:r>
              <a:rPr lang="en-US" sz="1800" dirty="0"/>
              <a:t>Remember: agile is a dynamic, not defined, process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teams become “learning teams” and “adaptive”</a:t>
            </a:r>
          </a:p>
          <a:p>
            <a:pPr lvl="1"/>
            <a:r>
              <a:rPr lang="en-US" sz="1800" dirty="0"/>
              <a:t>The business environment is always changing, a team that doesn’t adapt will eventually become sub-optimal or obsolete</a:t>
            </a:r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team</a:t>
            </a:r>
            <a:r>
              <a:rPr lang="en-US" sz="1800" dirty="0"/>
              <a:t> must continuously reflect and change itself</a:t>
            </a:r>
            <a:endParaRPr lang="en-US" sz="1800" b="1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Two or three basic questions:</a:t>
            </a:r>
          </a:p>
          <a:p>
            <a:pPr lvl="1"/>
            <a:r>
              <a:rPr lang="en-US" sz="1800" dirty="0"/>
              <a:t>What went well?</a:t>
            </a:r>
          </a:p>
          <a:p>
            <a:pPr lvl="1"/>
            <a:r>
              <a:rPr lang="en-US" sz="1800" dirty="0"/>
              <a:t>What could be improved?</a:t>
            </a:r>
          </a:p>
          <a:p>
            <a:pPr lvl="1"/>
            <a:r>
              <a:rPr lang="en-US" sz="1800" dirty="0"/>
              <a:t>What did we learn?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C589D-39DE-461C-936D-69BC3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D3A8B-93D5-4120-A87C-39DCB6B8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F12C-58EE-40D6-9AF9-9163D5A1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Retrospectives are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3110-4CE5-4CFF-9E16-4E160867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Computing is easy… people are hard!</a:t>
            </a:r>
          </a:p>
          <a:p>
            <a:r>
              <a:rPr lang="en-US" sz="2000" dirty="0"/>
              <a:t>It’s hard to change habits</a:t>
            </a:r>
          </a:p>
          <a:p>
            <a:r>
              <a:rPr lang="en-US" sz="2000" dirty="0"/>
              <a:t>It’s hard to change processes without hurting people’s feelings</a:t>
            </a:r>
          </a:p>
          <a:p>
            <a:r>
              <a:rPr lang="en-US" sz="2000" dirty="0"/>
              <a:t>It’s hard to stay focused on group welfare rather than personal welfare</a:t>
            </a:r>
          </a:p>
          <a:p>
            <a:r>
              <a:rPr lang="en-US" sz="2000" dirty="0"/>
              <a:t>It’s hard to come to compromise and negotiate</a:t>
            </a:r>
          </a:p>
          <a:p>
            <a:r>
              <a:rPr lang="en-US" sz="2000" dirty="0"/>
              <a:t>It’s hard to stay positive and not make personal attacks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But… communication is how we learn and grow.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The retrospective might be the distinguishing feature of Agile and Scrum versus other methodologies.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F063-7A64-402F-9FE1-E7C64C0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E9532-4A0A-4A4A-A0AC-019AEFE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1CEC-3D0A-49A3-ABB8-1E8A9DE7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Effective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1787-375C-479E-AEB5-E91BFED3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Jumping to solutions</a:t>
            </a:r>
          </a:p>
          <a:p>
            <a:pPr lvl="1"/>
            <a:r>
              <a:rPr lang="en-US" sz="2000" dirty="0"/>
              <a:t>Natural urge to start thinking of solutions before a conversation can be had</a:t>
            </a:r>
          </a:p>
          <a:p>
            <a:pPr lvl="1"/>
            <a:r>
              <a:rPr lang="en-US" sz="2000" dirty="0"/>
              <a:t>Take the time to understand what the real problems are in an organization</a:t>
            </a:r>
          </a:p>
          <a:p>
            <a:pPr lvl="1"/>
            <a:r>
              <a:rPr lang="en-US" sz="2000" dirty="0"/>
              <a:t>Need to avoid band-aid fixes</a:t>
            </a:r>
          </a:p>
          <a:p>
            <a:pPr lvl="1"/>
            <a:r>
              <a:rPr lang="en-US" sz="2000" dirty="0"/>
              <a:t>Focus should be on working together towards shared goals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Personal status level differences</a:t>
            </a:r>
          </a:p>
          <a:p>
            <a:pPr lvl="1"/>
            <a:r>
              <a:rPr lang="en-US" sz="2000" dirty="0"/>
              <a:t>Senior and junior personnel can and should disagree</a:t>
            </a:r>
          </a:p>
          <a:p>
            <a:pPr lvl="1"/>
            <a:r>
              <a:rPr lang="en-US" sz="2000" dirty="0"/>
              <a:t>Some members are slow to speak, some are quick to speak</a:t>
            </a:r>
          </a:p>
          <a:p>
            <a:pPr lvl="1"/>
            <a:r>
              <a:rPr lang="en-US" sz="2000" dirty="0"/>
              <a:t>Some speak too much, some speak too little</a:t>
            </a:r>
          </a:p>
          <a:p>
            <a:pPr lvl="1"/>
            <a:r>
              <a:rPr lang="en-US" sz="2000" dirty="0"/>
              <a:t>Every perspective is meaningful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B1C1-348D-40C6-BB9F-C2E5120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51A73-C900-4B6D-B518-F64283DD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D39-3675-4C71-AA65-A8159EF3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 as Facilitator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FB2C-EB56-4A0D-856B-8F62234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Goal is to develop team dialogue so team can self-govern</a:t>
            </a:r>
          </a:p>
          <a:p>
            <a:r>
              <a:rPr lang="en-US" sz="2000" dirty="0"/>
              <a:t>Does not intervene directly in the content of a group's discussions</a:t>
            </a:r>
          </a:p>
          <a:p>
            <a:r>
              <a:rPr lang="en-US" sz="2000" dirty="0"/>
              <a:t>Is neutral, does not have personal opinions, encourages group to solve its own</a:t>
            </a:r>
          </a:p>
          <a:p>
            <a:r>
              <a:rPr lang="en-US" sz="2000" b="1" dirty="0"/>
              <a:t>Should not reduce group's responsibility for solving its own problems by taking charge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techniques, e.g.:</a:t>
            </a:r>
          </a:p>
          <a:p>
            <a:r>
              <a:rPr lang="en-US" sz="2000" dirty="0"/>
              <a:t>Safety check</a:t>
            </a:r>
          </a:p>
          <a:p>
            <a:r>
              <a:rPr lang="en-US" sz="2000" dirty="0"/>
              <a:t>Planned conversation flow</a:t>
            </a:r>
          </a:p>
          <a:p>
            <a:r>
              <a:rPr lang="en-US" sz="2000" dirty="0"/>
              <a:t>Silent writing</a:t>
            </a:r>
          </a:p>
          <a:p>
            <a:r>
              <a:rPr lang="en-US" sz="2000" dirty="0"/>
              <a:t>Check out funretrospectives.com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8C0F-6CB7-4E64-8220-69F9B4D8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2F3C-3F3B-4136-921D-44F7FFE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219-88F7-4E2B-8FE9-E8FE72AB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16ED-E3AD-4732-BA70-1CC25EEE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People are only candid when they feel psychologically safe, and Scrum relies on self-governance</a:t>
            </a:r>
          </a:p>
          <a:p>
            <a:pPr lvl="1"/>
            <a:r>
              <a:rPr lang="en-US" dirty="0"/>
              <a:t>Power/experience asymmetry can reduce the safety of the lower ranked or junior</a:t>
            </a:r>
          </a:p>
          <a:p>
            <a:pPr lvl="1"/>
            <a:r>
              <a:rPr lang="en-US" dirty="0"/>
              <a:t>Demographic race/gender/etc. imbalances</a:t>
            </a:r>
          </a:p>
          <a:p>
            <a:pPr lvl="1"/>
            <a:r>
              <a:rPr lang="en-US" dirty="0"/>
              <a:t>People feel less safe if they don’t believe they will be taken seriously or listened to</a:t>
            </a:r>
          </a:p>
          <a:p>
            <a:pPr lvl="1"/>
            <a:r>
              <a:rPr lang="en-US" dirty="0"/>
              <a:t>Bad past experiences can cause hesitation as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group safety and make the safer members aware there is an imbalance with anonymous poll</a:t>
            </a:r>
          </a:p>
          <a:p>
            <a:r>
              <a:rPr lang="en-US" dirty="0"/>
              <a:t>Mitigate imbalance by breaking into small groups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729D-EFD9-43EB-8B1D-68329284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0F020-249A-42EE-9D03-421D0638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711-D8CB-4DF0-A200-249C3E22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8ED1-E62B-49FA-B65C-4B82FABA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Resist the instinct to start solving the first issues raised in group meeting</a:t>
            </a:r>
          </a:p>
          <a:p>
            <a:pPr lvl="1"/>
            <a:r>
              <a:rPr lang="en-US" dirty="0"/>
              <a:t>Surface level discussion may miss deeper group dynamics that only surface with deeper discussion</a:t>
            </a:r>
          </a:p>
          <a:p>
            <a:pPr lvl="1"/>
            <a:r>
              <a:rPr lang="en-US" dirty="0"/>
              <a:t>Not all group members may agree what problems exist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 discussion into four discrete timed phases: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Objective – What happened during the sprint?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Reflective – How do we feel about it?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Interpretive – What does it mean?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Decision – What do we do about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96798-9DB5-444D-B946-CD3BE7D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1699-E76C-41DC-8F9F-45FAC83B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00D-D73F-413B-A635-EAE0CAC1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3398-EFBB-4B0E-93C1-305F057C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Some group members speak too quickly, too slowly, too much, too little, etc. and are under- or over-represented.</a:t>
            </a:r>
          </a:p>
          <a:p>
            <a:r>
              <a:rPr lang="en-US" dirty="0"/>
              <a:t>Have a 5-10 minute silent period of writing sprint observations on sticky notes.</a:t>
            </a:r>
          </a:p>
          <a:p>
            <a:r>
              <a:rPr lang="en-US" dirty="0"/>
              <a:t>Read and categorize notes publicly, have a conversation interpreting notes and clusters</a:t>
            </a:r>
          </a:p>
          <a:p>
            <a:r>
              <a:rPr lang="en-US" dirty="0"/>
              <a:t>Come to consensus on any notes/clusters that prompt changes and develop a set of actions for 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E2E23-298E-44E5-A733-B407270B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537D3-B0A4-435C-A714-71F87795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743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Office Theme</vt:lpstr>
      <vt:lpstr>Sprint Review and Retrospective</vt:lpstr>
      <vt:lpstr>Sprint Review</vt:lpstr>
      <vt:lpstr>Sprint Retrospective</vt:lpstr>
      <vt:lpstr>Retrospectives are Hard</vt:lpstr>
      <vt:lpstr>Barriers to Effective Communication</vt:lpstr>
      <vt:lpstr>Scrum Master as Facilitator</vt:lpstr>
      <vt:lpstr>Safety Check</vt:lpstr>
      <vt:lpstr>Planned Conversation</vt:lpstr>
      <vt:lpstr>Silent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54</cp:revision>
  <dcterms:created xsi:type="dcterms:W3CDTF">2016-01-21T02:03:40Z</dcterms:created>
  <dcterms:modified xsi:type="dcterms:W3CDTF">2019-09-25T18:23:13Z</dcterms:modified>
</cp:coreProperties>
</file>