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6" r:id="rId3"/>
    <p:sldId id="310" r:id="rId4"/>
    <p:sldId id="257" r:id="rId5"/>
    <p:sldId id="311" r:id="rId6"/>
    <p:sldId id="315" r:id="rId7"/>
    <p:sldId id="258" r:id="rId8"/>
    <p:sldId id="259" r:id="rId9"/>
    <p:sldId id="260" r:id="rId10"/>
    <p:sldId id="317" r:id="rId11"/>
    <p:sldId id="261" r:id="rId12"/>
    <p:sldId id="262" r:id="rId13"/>
    <p:sldId id="264" r:id="rId14"/>
    <p:sldId id="270" r:id="rId15"/>
    <p:sldId id="263" r:id="rId16"/>
    <p:sldId id="271" r:id="rId17"/>
    <p:sldId id="265" r:id="rId18"/>
    <p:sldId id="272" r:id="rId19"/>
    <p:sldId id="266" r:id="rId20"/>
    <p:sldId id="273" r:id="rId21"/>
    <p:sldId id="267" r:id="rId22"/>
    <p:sldId id="274" r:id="rId23"/>
    <p:sldId id="268" r:id="rId24"/>
    <p:sldId id="275" r:id="rId25"/>
    <p:sldId id="269" r:id="rId26"/>
    <p:sldId id="276" r:id="rId27"/>
    <p:sldId id="277" r:id="rId28"/>
    <p:sldId id="278" r:id="rId29"/>
    <p:sldId id="318" r:id="rId30"/>
    <p:sldId id="319" r:id="rId31"/>
    <p:sldId id="279" r:id="rId32"/>
    <p:sldId id="280" r:id="rId33"/>
    <p:sldId id="281" r:id="rId34"/>
    <p:sldId id="282" r:id="rId35"/>
    <p:sldId id="302" r:id="rId36"/>
    <p:sldId id="304" r:id="rId37"/>
    <p:sldId id="284" r:id="rId38"/>
    <p:sldId id="305" r:id="rId39"/>
    <p:sldId id="307" r:id="rId40"/>
    <p:sldId id="286" r:id="rId41"/>
    <p:sldId id="314" r:id="rId42"/>
    <p:sldId id="308" r:id="rId43"/>
    <p:sldId id="309" r:id="rId44"/>
    <p:sldId id="288" r:id="rId45"/>
    <p:sldId id="306" r:id="rId46"/>
    <p:sldId id="289" r:id="rId47"/>
    <p:sldId id="290" r:id="rId48"/>
    <p:sldId id="291" r:id="rId49"/>
    <p:sldId id="292" r:id="rId50"/>
    <p:sldId id="293" r:id="rId51"/>
    <p:sldId id="320" r:id="rId52"/>
    <p:sldId id="294" r:id="rId53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CC"/>
    <a:srgbClr val="FFFF99"/>
    <a:srgbClr val="FF3300"/>
    <a:srgbClr val="FFCCFF"/>
    <a:srgbClr val="FFCCCC"/>
    <a:srgbClr val="00CC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96700" autoAdjust="0"/>
  </p:normalViewPr>
  <p:slideViewPr>
    <p:cSldViewPr showGuides="1">
      <p:cViewPr varScale="1">
        <p:scale>
          <a:sx n="63" d="100"/>
          <a:sy n="63" d="100"/>
        </p:scale>
        <p:origin x="-1003" y="-67"/>
      </p:cViewPr>
      <p:guideLst>
        <p:guide orient="horz" pos="16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 smtClean="0"/>
              <a:t>15-349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44508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E58C011B-412C-41B4-A393-308DD6F72051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7295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C43303E6-FF98-4FC2-AF70-F276853EB0A5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425" y="6380163"/>
            <a:ext cx="951395" cy="286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 smtClean="0">
                <a:solidFill>
                  <a:schemeClr val="hlink"/>
                </a:solidFill>
              </a:rPr>
              <a:t>CS:APP2e</a:t>
            </a:r>
            <a:endParaRPr lang="en-US" sz="1400" b="0" dirty="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654872" y="4772446"/>
            <a:ext cx="3821559" cy="783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dirty="0"/>
              <a:t>Randal E. </a:t>
            </a:r>
            <a:r>
              <a:rPr lang="en-US" sz="3600" dirty="0" smtClean="0"/>
              <a:t>Bryant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adapted by Jason </a:t>
            </a:r>
            <a:r>
              <a:rPr lang="en-US" sz="2000" dirty="0" err="1" smtClean="0"/>
              <a:t>Fritts</a:t>
            </a:r>
            <a:endParaRPr lang="en-US" sz="20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705600" y="6515100"/>
            <a:ext cx="987450" cy="2451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accent1"/>
                </a:solidFill>
              </a:rPr>
              <a:t>CS:APP2e</a:t>
            </a:r>
            <a:endParaRPr lang="en-US" sz="1400" b="0" dirty="0">
              <a:solidFill>
                <a:schemeClr val="accent1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52950" y="1022350"/>
            <a:ext cx="25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18143" y="755650"/>
            <a:ext cx="5812489" cy="3523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005400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CS:APP Chapter 4</a:t>
            </a:r>
          </a:p>
          <a:p>
            <a:pPr>
              <a:lnSpc>
                <a:spcPct val="94000"/>
              </a:lnSpc>
            </a:pP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 </a:t>
            </a:r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Architecture</a:t>
            </a:r>
          </a:p>
          <a:p>
            <a:pPr>
              <a:lnSpc>
                <a:spcPct val="94000"/>
              </a:lnSpc>
            </a:pP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4000"/>
              </a:lnSpc>
            </a:pPr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Sequential</a:t>
            </a:r>
          </a:p>
          <a:p>
            <a:pPr>
              <a:lnSpc>
                <a:spcPct val="94000"/>
              </a:lnSpc>
            </a:pPr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911475" y="5940425"/>
            <a:ext cx="3321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latin typeface="Courier New" pitchFamily="49" charset="0"/>
              </a:rPr>
              <a:t>http://csapp.cs.cmu.edu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428037" cy="779463"/>
          </a:xfrm>
        </p:spPr>
        <p:txBody>
          <a:bodyPr/>
          <a:lstStyle/>
          <a:p>
            <a:r>
              <a:rPr lang="en-US" sz="3600" dirty="0" err="1" smtClean="0"/>
              <a:t>Datapath</a:t>
            </a:r>
            <a:r>
              <a:rPr lang="en-US" sz="3600" dirty="0" smtClean="0"/>
              <a:t> Implements the 		Fetch-Decode-Execute Cycle</a:t>
            </a:r>
            <a:endParaRPr lang="en-US" sz="3600" dirty="0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5629766" cy="5213350"/>
          </a:xfrm>
        </p:spPr>
        <p:txBody>
          <a:bodyPr/>
          <a:lstStyle/>
          <a:p>
            <a:r>
              <a:rPr lang="en-US" sz="2000" dirty="0"/>
              <a:t>Fetch</a:t>
            </a:r>
            <a:endParaRPr lang="en-US" sz="1800" dirty="0"/>
          </a:p>
          <a:p>
            <a:pPr lvl="1"/>
            <a:r>
              <a:rPr lang="en-US" sz="1600" dirty="0" smtClean="0"/>
              <a:t>Fetch next instruction to be executed </a:t>
            </a:r>
            <a:r>
              <a:rPr lang="en-US" sz="1600" dirty="0"/>
              <a:t>from </a:t>
            </a:r>
            <a:r>
              <a:rPr lang="en-US" sz="1600" dirty="0" smtClean="0"/>
              <a:t>memory</a:t>
            </a:r>
          </a:p>
          <a:p>
            <a:pPr lvl="2"/>
            <a:r>
              <a:rPr lang="en-US" sz="1400" dirty="0" smtClean="0"/>
              <a:t>PC holds the address of the next	 instruction to be executed</a:t>
            </a:r>
          </a:p>
          <a:p>
            <a:r>
              <a:rPr lang="en-US" sz="2000" dirty="0" smtClean="0"/>
              <a:t>Decode</a:t>
            </a:r>
            <a:endParaRPr lang="en-US" sz="1800" dirty="0" smtClean="0"/>
          </a:p>
          <a:p>
            <a:pPr lvl="1"/>
            <a:r>
              <a:rPr lang="en-US" sz="1600" dirty="0" smtClean="0"/>
              <a:t>Decode instruction, and send control signals	 to parts of </a:t>
            </a:r>
            <a:r>
              <a:rPr lang="en-US" sz="1600" dirty="0" err="1" smtClean="0"/>
              <a:t>datapath</a:t>
            </a:r>
            <a:endParaRPr lang="en-US" sz="1600" dirty="0" smtClean="0"/>
          </a:p>
          <a:p>
            <a:pPr lvl="2"/>
            <a:r>
              <a:rPr lang="en-US" sz="1400" dirty="0" err="1" smtClean="0"/>
              <a:t>Instr</a:t>
            </a:r>
            <a:r>
              <a:rPr lang="en-US" sz="1400" dirty="0" smtClean="0"/>
              <a:t> code and </a:t>
            </a:r>
            <a:r>
              <a:rPr lang="en-US" sz="1400" dirty="0" err="1" smtClean="0"/>
              <a:t>func</a:t>
            </a:r>
            <a:r>
              <a:rPr lang="en-US" sz="1400" dirty="0" smtClean="0"/>
              <a:t> code identify what instruction to execute</a:t>
            </a:r>
          </a:p>
          <a:p>
            <a:pPr lvl="2"/>
            <a:r>
              <a:rPr lang="en-US" sz="1400" dirty="0" err="1" smtClean="0"/>
              <a:t>Reg</a:t>
            </a:r>
            <a:r>
              <a:rPr lang="en-US" sz="1400" dirty="0" smtClean="0"/>
              <a:t> IDs identify what </a:t>
            </a:r>
            <a:r>
              <a:rPr lang="en-US" sz="1400" dirty="0" err="1" smtClean="0"/>
              <a:t>regs</a:t>
            </a:r>
            <a:r>
              <a:rPr lang="en-US" sz="1400" dirty="0" smtClean="0"/>
              <a:t> to read/write</a:t>
            </a:r>
          </a:p>
          <a:p>
            <a:pPr lvl="2"/>
            <a:r>
              <a:rPr lang="en-US" sz="1400" dirty="0" err="1" smtClean="0"/>
              <a:t>Immediates</a:t>
            </a:r>
            <a:r>
              <a:rPr lang="en-US" sz="1400" dirty="0" smtClean="0"/>
              <a:t> indicate what </a:t>
            </a:r>
            <a:r>
              <a:rPr lang="en-US" sz="1400" dirty="0" err="1" smtClean="0"/>
              <a:t>mem</a:t>
            </a:r>
            <a:r>
              <a:rPr lang="en-US" sz="1400" dirty="0" smtClean="0"/>
              <a:t> </a:t>
            </a:r>
            <a:r>
              <a:rPr lang="en-US" sz="1400" dirty="0" err="1" smtClean="0"/>
              <a:t>addr</a:t>
            </a:r>
            <a:r>
              <a:rPr lang="en-US" sz="1400" dirty="0" smtClean="0"/>
              <a:t> and/or non-register values to use</a:t>
            </a:r>
          </a:p>
          <a:p>
            <a:pPr lvl="1"/>
            <a:r>
              <a:rPr lang="en-US" sz="1600" dirty="0" smtClean="0"/>
              <a:t>Read register values from </a:t>
            </a:r>
            <a:r>
              <a:rPr lang="en-US" sz="1600" dirty="0" err="1" smtClean="0"/>
              <a:t>reg</a:t>
            </a:r>
            <a:r>
              <a:rPr lang="en-US" sz="1600" dirty="0" smtClean="0"/>
              <a:t> file</a:t>
            </a:r>
          </a:p>
          <a:p>
            <a:r>
              <a:rPr lang="en-US" sz="2000" dirty="0" smtClean="0"/>
              <a:t>Execute</a:t>
            </a:r>
            <a:endParaRPr lang="en-US" sz="1800" dirty="0" smtClean="0"/>
          </a:p>
          <a:p>
            <a:pPr lvl="1"/>
            <a:r>
              <a:rPr lang="en-US" sz="1600" dirty="0" smtClean="0"/>
              <a:t>Perform specified operation on the data</a:t>
            </a:r>
          </a:p>
          <a:p>
            <a:pPr lvl="1"/>
            <a:r>
              <a:rPr lang="en-US" sz="1600" dirty="0" smtClean="0"/>
              <a:t>Save results in register or memory</a:t>
            </a:r>
          </a:p>
          <a:p>
            <a:pPr lvl="1"/>
            <a:r>
              <a:rPr lang="en-US" sz="1600" dirty="0" smtClean="0"/>
              <a:t>Update the PC</a:t>
            </a:r>
          </a:p>
        </p:txBody>
      </p: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84851" y="1517650"/>
            <a:ext cx="3054750" cy="2697697"/>
            <a:chOff x="5029200" y="1550499"/>
            <a:chExt cx="3689259" cy="3167551"/>
          </a:xfrm>
        </p:grpSpPr>
        <p:sp>
          <p:nvSpPr>
            <p:cNvPr id="330791" name="Rectangle 39"/>
            <p:cNvSpPr>
              <a:spLocks noChangeArrowheads="1"/>
            </p:cNvSpPr>
            <p:nvPr/>
          </p:nvSpPr>
          <p:spPr bwMode="auto">
            <a:xfrm>
              <a:off x="6501643" y="1794851"/>
              <a:ext cx="820738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Fetch</a:t>
              </a:r>
              <a:endParaRPr lang="en-US" sz="2400" dirty="0"/>
            </a:p>
          </p:txBody>
        </p:sp>
        <p:sp>
          <p:nvSpPr>
            <p:cNvPr id="330792" name="Rectangle 40"/>
            <p:cNvSpPr>
              <a:spLocks noChangeArrowheads="1"/>
            </p:cNvSpPr>
            <p:nvPr/>
          </p:nvSpPr>
          <p:spPr bwMode="auto">
            <a:xfrm>
              <a:off x="5029200" y="4356100"/>
              <a:ext cx="5111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93" name="Rectangle 41"/>
            <p:cNvSpPr>
              <a:spLocks noChangeArrowheads="1"/>
            </p:cNvSpPr>
            <p:nvPr/>
          </p:nvSpPr>
          <p:spPr bwMode="auto">
            <a:xfrm>
              <a:off x="7605975" y="3395051"/>
              <a:ext cx="1112484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Decode</a:t>
              </a:r>
              <a:endParaRPr lang="en-US" sz="2400" dirty="0"/>
            </a:p>
          </p:txBody>
        </p:sp>
        <p:sp>
          <p:nvSpPr>
            <p:cNvPr id="330795" name="Rectangle 43"/>
            <p:cNvSpPr>
              <a:spLocks noChangeArrowheads="1"/>
            </p:cNvSpPr>
            <p:nvPr/>
          </p:nvSpPr>
          <p:spPr bwMode="auto">
            <a:xfrm>
              <a:off x="5213036" y="3395051"/>
              <a:ext cx="1181414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Execute</a:t>
              </a:r>
              <a:endParaRPr lang="en-US" sz="2400" dirty="0"/>
            </a:p>
          </p:txBody>
        </p:sp>
        <p:sp>
          <p:nvSpPr>
            <p:cNvPr id="2" name="Arc 1"/>
            <p:cNvSpPr/>
            <p:nvPr/>
          </p:nvSpPr>
          <p:spPr bwMode="auto">
            <a:xfrm>
              <a:off x="6091217" y="1912449"/>
              <a:ext cx="2208233" cy="2805601"/>
            </a:xfrm>
            <a:prstGeom prst="arc">
              <a:avLst>
                <a:gd name="adj1" fmla="val 17304849"/>
                <a:gd name="adj2" fmla="val 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80" name="Arc 179"/>
            <p:cNvSpPr/>
            <p:nvPr/>
          </p:nvSpPr>
          <p:spPr bwMode="auto">
            <a:xfrm>
              <a:off x="5632449" y="1550499"/>
              <a:ext cx="2819401" cy="2805601"/>
            </a:xfrm>
            <a:prstGeom prst="arc">
              <a:avLst>
                <a:gd name="adj1" fmla="val 2429456"/>
                <a:gd name="adj2" fmla="val 8470301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81" name="Arc 180"/>
            <p:cNvSpPr/>
            <p:nvPr/>
          </p:nvSpPr>
          <p:spPr bwMode="auto">
            <a:xfrm>
              <a:off x="5710217" y="1898650"/>
              <a:ext cx="2208233" cy="2805601"/>
            </a:xfrm>
            <a:prstGeom prst="arc">
              <a:avLst>
                <a:gd name="adj1" fmla="val 10729266"/>
                <a:gd name="adj2" fmla="val 15154174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560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7" name="Rectangle 79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14987" cy="779463"/>
          </a:xfrm>
        </p:spPr>
        <p:txBody>
          <a:bodyPr/>
          <a:lstStyle/>
          <a:p>
            <a:r>
              <a:rPr lang="en-US"/>
              <a:t>SEQ Hardware Structure</a:t>
            </a:r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 dirty="0"/>
              <a:t>State</a:t>
            </a:r>
          </a:p>
          <a:p>
            <a:pPr lvl="1"/>
            <a:r>
              <a:rPr lang="en-US" sz="1800" dirty="0"/>
              <a:t>Program counter register (PC)</a:t>
            </a:r>
          </a:p>
          <a:p>
            <a:pPr lvl="1"/>
            <a:r>
              <a:rPr lang="en-US" sz="1800" dirty="0"/>
              <a:t>Condition code register (CC)</a:t>
            </a:r>
          </a:p>
          <a:p>
            <a:pPr lvl="1"/>
            <a:r>
              <a:rPr lang="en-US" sz="1800" dirty="0"/>
              <a:t>Register File</a:t>
            </a:r>
          </a:p>
          <a:p>
            <a:pPr lvl="1"/>
            <a:r>
              <a:rPr lang="en-US" sz="1800" dirty="0"/>
              <a:t>Memories</a:t>
            </a:r>
          </a:p>
          <a:p>
            <a:pPr lvl="2"/>
            <a:r>
              <a:rPr lang="en-US" sz="1600" dirty="0"/>
              <a:t>Access same memory space</a:t>
            </a:r>
          </a:p>
          <a:p>
            <a:pPr lvl="2"/>
            <a:r>
              <a:rPr lang="en-US" sz="1600" dirty="0"/>
              <a:t>Data: for reading/writing program data</a:t>
            </a:r>
          </a:p>
          <a:p>
            <a:pPr lvl="2"/>
            <a:r>
              <a:rPr lang="en-US" sz="1600" dirty="0"/>
              <a:t>Instruction: for reading instructions</a:t>
            </a:r>
          </a:p>
          <a:p>
            <a:r>
              <a:rPr lang="en-US" sz="2000" dirty="0"/>
              <a:t>Instruction Flow</a:t>
            </a:r>
          </a:p>
          <a:p>
            <a:pPr lvl="1"/>
            <a:r>
              <a:rPr lang="en-US" sz="1800" dirty="0"/>
              <a:t>Read instruction at address specified by PC</a:t>
            </a:r>
          </a:p>
          <a:p>
            <a:pPr lvl="1"/>
            <a:r>
              <a:rPr lang="en-US" sz="1800" dirty="0"/>
              <a:t>Process through stages</a:t>
            </a:r>
          </a:p>
          <a:p>
            <a:pPr lvl="1"/>
            <a:r>
              <a:rPr lang="en-US" sz="1800" dirty="0"/>
              <a:t>Update program counter</a:t>
            </a:r>
          </a:p>
        </p:txBody>
      </p:sp>
      <p:sp>
        <p:nvSpPr>
          <p:cNvPr id="329810" name="Freeform 82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1" name="Freeform 83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2" name="Rectangle 84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3" name="Rectangle 85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29814" name="Rectangle 86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29815" name="Rectangle 87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6" name="Rectangle 88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7" name="Rectangle 89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29818" name="Rectangle 90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29819" name="Rectangle 91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29820" name="Rectangle 92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29821" name="Rectangle 93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2" name="Rectangle 94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3" name="Rectangle 95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29824" name="Rectangle 96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29825" name="Rectangle 97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29826" name="Rectangle 98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7" name="Rectangle 99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8" name="Rectangle 100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29829" name="Rectangle 101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29832" name="Group 104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29830" name="Freeform 102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31" name="Freeform 103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833" name="Rectangle 105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29834" name="Rectangle 106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29835" name="Rectangle 107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29836" name="Rectangle 108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37" name="Rectangle 109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38" name="Rectangle 110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29839" name="Rectangle 111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29842" name="Group 114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29840" name="Line 112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41" name="Freeform 113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843" name="Rectangle 115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4" name="Rectangle 116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29845" name="Rectangle 117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6" name="Rectangle 118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29847" name="Rectangle 119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8" name="Rectangle 120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29849" name="Rectangle 121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0" name="Rectangle 122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29851" name="Rectangle 123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2" name="Rectangle 124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29853" name="Rectangle 125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4" name="Rectangle 126"/>
          <p:cNvSpPr>
            <a:spLocks noChangeArrowheads="1"/>
          </p:cNvSpPr>
          <p:nvPr/>
        </p:nvSpPr>
        <p:spPr bwMode="auto">
          <a:xfrm>
            <a:off x="5622925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29855" name="Rectangle 127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29856" name="Rectangle 128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29857" name="Rectangle 129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29858" name="Rectangle 130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859" name="Rectangle 131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29860" name="Rectangle 132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29861" name="Rectangle 133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62" name="Rectangle 134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63" name="Rectangle 135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4" name="Rectangle 136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5" name="Rectangle 137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66" name="Rectangle 138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67" name="Rectangle 139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8" name="Rectangle 140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29869" name="Rectangle 141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0" name="Rectangle 142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29871" name="Rectangle 143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2" name="Rectangle 144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29873" name="Rectangle 145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4" name="Rectangle 146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29875" name="Rectangle 147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76" name="Rectangle 148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77" name="Rectangle 149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8" name="Rectangle 150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9" name="Rectangle 151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80" name="Rectangle 152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81" name="Rectangle 153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2" name="Rectangle 154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29883" name="Rectangle 155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4" name="Rectangle 156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29885" name="Rectangle 157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6" name="Rectangle 158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29887" name="Rectangle 159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8" name="Rectangle 160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29889" name="Rectangle 161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90" name="Rectangle 162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29907" name="Group 179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29891" name="Freeform 163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2" name="Freeform 164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3" name="Freeform 165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4" name="Freeform 166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5" name="Freeform 167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6" name="Freeform 168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7" name="Freeform 169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8" name="Freeform 170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9" name="Freeform 171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0" name="Freeform 172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1" name="Freeform 173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2" name="Freeform 174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3" name="Freeform 175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4" name="Freeform 176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5" name="Freeform 177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6" name="Freeform 178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908" name="Rectangle 180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09" name="Rectangle 181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0" name="Freeform 182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1" name="Rectangle 183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2" name="Rectangle 184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29913" name="Rectangle 185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4" name="Freeform 186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5" name="Rectangle 187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6" name="Rectangle 188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29917" name="Rectangle 189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18" name="Rectangle 190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29919" name="Rectangle 191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29920" name="Rectangle 192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21" name="Rectangle 193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29922" name="Rectangle 194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3" name="Rectangle 195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4" name="Freeform 196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5" name="Rectangle 197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6" name="Rectangle 198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29927" name="Rectangle 199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28" name="Rectangle 200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29929" name="Rectangle 201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0" name="Rectangle 202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1" name="Freeform 203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2" name="Rectangle 204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3" name="Rectangle 205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29934" name="Rectangle 206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35" name="Rectangle 207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29936" name="Rectangle 208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7" name="Rectangle 209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 smtClean="0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29938" name="Rectangle 210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9" name="Rectangle 211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0" name="Freeform 212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1" name="Rectangle 213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2" name="Rectangle 214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29943" name="Rectangle 215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4" name="Freeform 216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5" name="Rectangle 217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6" name="Rectangle 218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7" name="Rectangle 219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8" name="Rectangle 220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9" name="Freeform 221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0" name="Rectangle 222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1" name="Rectangle 223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2" name="Freeform 224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3" name="Rectangle 225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4" name="Rectangle 226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29955" name="Rectangle 227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29956" name="Rectangle 228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7" name="Rectangle 229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8" name="Freeform 230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9" name="Rectangle 231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0" name="Rectangle 232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29961" name="Rectangle 233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2" name="Freeform 234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3" name="Freeform 235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4" name="Freeform 236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5" name="Freeform 237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6" name="Freeform 238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7" name="Freeform 239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8" name="Freeform 240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9" name="Freeform 241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0" name="Rectangle 242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1" name="Rectangle 243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2" name="Rectangle 244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3" name="Rectangle 245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4" name="Rectangle 246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29975" name="Rectangle 247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6" name="Rectangle 248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29977" name="Rectangle 249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78" name="Rectangle 250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29979" name="Rectangle 251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0" name="Freeform 252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1" name="Freeform 253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2" name="Rectangle 254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3" name="Rectangle 255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  <p:sp>
        <p:nvSpPr>
          <p:cNvPr id="329986" name="Freeform 258"/>
          <p:cNvSpPr>
            <a:spLocks/>
          </p:cNvSpPr>
          <p:nvPr/>
        </p:nvSpPr>
        <p:spPr bwMode="auto">
          <a:xfrm>
            <a:off x="6130925" y="533400"/>
            <a:ext cx="2403475" cy="5902325"/>
          </a:xfrm>
          <a:custGeom>
            <a:avLst/>
            <a:gdLst/>
            <a:ahLst/>
            <a:cxnLst>
              <a:cxn ang="0">
                <a:pos x="26" y="3342"/>
              </a:cxn>
              <a:cxn ang="0">
                <a:pos x="62" y="306"/>
              </a:cxn>
              <a:cxn ang="0">
                <a:pos x="398" y="0"/>
              </a:cxn>
              <a:cxn ang="0">
                <a:pos x="1250" y="0"/>
              </a:cxn>
              <a:cxn ang="0">
                <a:pos x="1514" y="318"/>
              </a:cxn>
              <a:cxn ang="0">
                <a:pos x="1514" y="3102"/>
              </a:cxn>
              <a:cxn ang="0">
                <a:pos x="1226" y="3630"/>
              </a:cxn>
              <a:cxn ang="0">
                <a:pos x="410" y="3630"/>
              </a:cxn>
              <a:cxn ang="0">
                <a:pos x="266" y="3582"/>
              </a:cxn>
            </a:cxnLst>
            <a:rect l="0" t="0" r="r" b="b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9987" name="Freeform 259"/>
          <p:cNvSpPr>
            <a:spLocks/>
          </p:cNvSpPr>
          <p:nvPr/>
        </p:nvSpPr>
        <p:spPr bwMode="auto">
          <a:xfrm>
            <a:off x="6130925" y="533400"/>
            <a:ext cx="2403475" cy="5305425"/>
          </a:xfrm>
          <a:custGeom>
            <a:avLst/>
            <a:gdLst/>
            <a:ahLst/>
            <a:cxnLst>
              <a:cxn ang="0">
                <a:pos x="26" y="3342"/>
              </a:cxn>
              <a:cxn ang="0">
                <a:pos x="62" y="306"/>
              </a:cxn>
              <a:cxn ang="0">
                <a:pos x="398" y="0"/>
              </a:cxn>
              <a:cxn ang="0">
                <a:pos x="1250" y="0"/>
              </a:cxn>
              <a:cxn ang="0">
                <a:pos x="1514" y="318"/>
              </a:cxn>
              <a:cxn ang="0">
                <a:pos x="1514" y="3102"/>
              </a:cxn>
            </a:cxnLst>
            <a:rect l="0" t="0" r="r" b="b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9988" name="Freeform 260"/>
          <p:cNvSpPr>
            <a:spLocks/>
          </p:cNvSpPr>
          <p:nvPr/>
        </p:nvSpPr>
        <p:spPr bwMode="auto">
          <a:xfrm>
            <a:off x="6172200" y="990600"/>
            <a:ext cx="57150" cy="4819650"/>
          </a:xfrm>
          <a:custGeom>
            <a:avLst/>
            <a:gdLst/>
            <a:ahLst/>
            <a:cxnLst>
              <a:cxn ang="0">
                <a:pos x="0" y="3036"/>
              </a:cxn>
              <a:cxn ang="0">
                <a:pos x="36" y="0"/>
              </a:cxn>
            </a:cxnLst>
            <a:rect l="0" t="0" r="r" b="b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9989" name="Freeform 261"/>
          <p:cNvSpPr>
            <a:spLocks/>
          </p:cNvSpPr>
          <p:nvPr/>
        </p:nvSpPr>
        <p:spPr bwMode="auto">
          <a:xfrm>
            <a:off x="6172200" y="4495800"/>
            <a:ext cx="19050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12" y="0"/>
              </a:cxn>
            </a:cxnLst>
            <a:rect l="0" t="0" r="r" b="b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986" grpId="0" animBg="1"/>
      <p:bldP spid="329987" grpId="0" animBg="1"/>
      <p:bldP spid="329988" grpId="0" animBg="1"/>
      <p:bldP spid="3299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14987" cy="779463"/>
          </a:xfrm>
        </p:spPr>
        <p:txBody>
          <a:bodyPr/>
          <a:lstStyle/>
          <a:p>
            <a:r>
              <a:rPr lang="en-US"/>
              <a:t>SEQ Stages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/>
              <a:t>Fetch</a:t>
            </a:r>
          </a:p>
          <a:p>
            <a:pPr lvl="1"/>
            <a:r>
              <a:rPr lang="en-US" sz="1800"/>
              <a:t>Read instruction from instruction memory</a:t>
            </a:r>
          </a:p>
          <a:p>
            <a:r>
              <a:rPr lang="en-US" sz="2000"/>
              <a:t>Decode</a:t>
            </a:r>
          </a:p>
          <a:p>
            <a:pPr lvl="1"/>
            <a:r>
              <a:rPr lang="en-US" sz="1800"/>
              <a:t>Read program registers</a:t>
            </a:r>
          </a:p>
          <a:p>
            <a:r>
              <a:rPr lang="en-US" sz="2000"/>
              <a:t>Execute</a:t>
            </a:r>
          </a:p>
          <a:p>
            <a:pPr lvl="1"/>
            <a:r>
              <a:rPr lang="en-US" sz="1800"/>
              <a:t>Compute value or address</a:t>
            </a:r>
          </a:p>
          <a:p>
            <a:r>
              <a:rPr lang="en-US" sz="2000"/>
              <a:t>Memory</a:t>
            </a:r>
          </a:p>
          <a:p>
            <a:pPr lvl="1"/>
            <a:r>
              <a:rPr lang="en-US" sz="1800"/>
              <a:t>Read or write data</a:t>
            </a:r>
          </a:p>
          <a:p>
            <a:r>
              <a:rPr lang="en-US" sz="2000"/>
              <a:t>Write Back</a:t>
            </a:r>
          </a:p>
          <a:p>
            <a:pPr lvl="1"/>
            <a:r>
              <a:rPr lang="en-US" sz="1800"/>
              <a:t>Write program registers</a:t>
            </a:r>
          </a:p>
          <a:p>
            <a:r>
              <a:rPr lang="en-US" sz="2000"/>
              <a:t>PC</a:t>
            </a:r>
          </a:p>
          <a:p>
            <a:pPr lvl="1"/>
            <a:r>
              <a:rPr lang="en-US" sz="1800"/>
              <a:t>Update program counter</a:t>
            </a:r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38800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 smtClean="0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Decoding</a:t>
            </a:r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513" y="4572000"/>
            <a:ext cx="8294687" cy="1860550"/>
          </a:xfrm>
        </p:spPr>
        <p:txBody>
          <a:bodyPr/>
          <a:lstStyle/>
          <a:p>
            <a:pPr>
              <a:tabLst>
                <a:tab pos="3829050" algn="l"/>
              </a:tabLst>
            </a:pPr>
            <a:r>
              <a:rPr lang="en-US"/>
              <a:t>Instruction Format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Instruction byte	icode:ifun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register byte	rA:rB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constant word	valC</a:t>
            </a:r>
          </a:p>
        </p:txBody>
      </p:sp>
      <p:grpSp>
        <p:nvGrpSpPr>
          <p:cNvPr id="334020" name="Group 196"/>
          <p:cNvGrpSpPr>
            <a:grpSpLocks/>
          </p:cNvGrpSpPr>
          <p:nvPr/>
        </p:nvGrpSpPr>
        <p:grpSpPr bwMode="auto">
          <a:xfrm>
            <a:off x="1524000" y="1219200"/>
            <a:ext cx="5181600" cy="3176588"/>
            <a:chOff x="1008" y="1189"/>
            <a:chExt cx="3264" cy="2001"/>
          </a:xfrm>
        </p:grpSpPr>
        <p:grpSp>
          <p:nvGrpSpPr>
            <p:cNvPr id="333904" name="Group 80"/>
            <p:cNvGrpSpPr>
              <a:grpSpLocks/>
            </p:cNvGrpSpPr>
            <p:nvPr/>
          </p:nvGrpSpPr>
          <p:grpSpPr bwMode="auto">
            <a:xfrm>
              <a:off x="1968" y="1680"/>
              <a:ext cx="384" cy="192"/>
              <a:chOff x="1536" y="2208"/>
              <a:chExt cx="384" cy="192"/>
            </a:xfrm>
          </p:grpSpPr>
          <p:sp>
            <p:nvSpPr>
              <p:cNvPr id="333905" name="Rectangle 81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3906" name="Rectangle 82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33907" name="Rectangle 83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333908" name="Group 84"/>
            <p:cNvGrpSpPr>
              <a:grpSpLocks/>
            </p:cNvGrpSpPr>
            <p:nvPr/>
          </p:nvGrpSpPr>
          <p:grpSpPr bwMode="auto">
            <a:xfrm>
              <a:off x="2352" y="1680"/>
              <a:ext cx="384" cy="192"/>
              <a:chOff x="1920" y="2208"/>
              <a:chExt cx="384" cy="192"/>
            </a:xfrm>
          </p:grpSpPr>
          <p:sp>
            <p:nvSpPr>
              <p:cNvPr id="333909" name="Rectangle 85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33910" name="Rectangle 86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33911" name="Rectangle 87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33912" name="Rectangle 88"/>
            <p:cNvSpPr>
              <a:spLocks noChangeArrowheads="1"/>
            </p:cNvSpPr>
            <p:nvPr/>
          </p:nvSpPr>
          <p:spPr bwMode="auto">
            <a:xfrm>
              <a:off x="2736" y="168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  <p:sp>
          <p:nvSpPr>
            <p:cNvPr id="334004" name="Text Box 180"/>
            <p:cNvSpPr txBox="1">
              <a:spLocks noChangeArrowheads="1"/>
            </p:cNvSpPr>
            <p:nvPr/>
          </p:nvSpPr>
          <p:spPr bwMode="auto">
            <a:xfrm>
              <a:off x="1008" y="2208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icode</a:t>
              </a:r>
            </a:p>
          </p:txBody>
        </p:sp>
        <p:sp>
          <p:nvSpPr>
            <p:cNvPr id="334006" name="Text Box 182"/>
            <p:cNvSpPr txBox="1">
              <a:spLocks noChangeArrowheads="1"/>
            </p:cNvSpPr>
            <p:nvPr/>
          </p:nvSpPr>
          <p:spPr bwMode="auto">
            <a:xfrm>
              <a:off x="1008" y="2400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ifun</a:t>
              </a:r>
            </a:p>
          </p:txBody>
        </p:sp>
        <p:sp>
          <p:nvSpPr>
            <p:cNvPr id="334007" name="Text Box 183"/>
            <p:cNvSpPr txBox="1">
              <a:spLocks noChangeArrowheads="1"/>
            </p:cNvSpPr>
            <p:nvPr/>
          </p:nvSpPr>
          <p:spPr bwMode="auto">
            <a:xfrm>
              <a:off x="1008" y="2592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rA</a:t>
              </a:r>
            </a:p>
          </p:txBody>
        </p:sp>
        <p:sp>
          <p:nvSpPr>
            <p:cNvPr id="334008" name="Text Box 184"/>
            <p:cNvSpPr txBox="1">
              <a:spLocks noChangeArrowheads="1"/>
            </p:cNvSpPr>
            <p:nvPr/>
          </p:nvSpPr>
          <p:spPr bwMode="auto">
            <a:xfrm>
              <a:off x="1008" y="2784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rB</a:t>
              </a:r>
            </a:p>
          </p:txBody>
        </p:sp>
        <p:sp>
          <p:nvSpPr>
            <p:cNvPr id="334009" name="Text Box 185"/>
            <p:cNvSpPr txBox="1">
              <a:spLocks noChangeArrowheads="1"/>
            </p:cNvSpPr>
            <p:nvPr/>
          </p:nvSpPr>
          <p:spPr bwMode="auto">
            <a:xfrm>
              <a:off x="1008" y="2976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valC</a:t>
              </a:r>
            </a:p>
          </p:txBody>
        </p:sp>
        <p:sp>
          <p:nvSpPr>
            <p:cNvPr id="334010" name="Freeform 186"/>
            <p:cNvSpPr>
              <a:spLocks/>
            </p:cNvSpPr>
            <p:nvPr/>
          </p:nvSpPr>
          <p:spPr bwMode="auto">
            <a:xfrm>
              <a:off x="1632" y="1872"/>
              <a:ext cx="432" cy="43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44" y="432"/>
                </a:cxn>
                <a:cxn ang="0">
                  <a:pos x="432" y="0"/>
                </a:cxn>
              </a:cxnLst>
              <a:rect l="0" t="0" r="r" b="b"/>
              <a:pathLst>
                <a:path w="432" h="432">
                  <a:moveTo>
                    <a:pt x="0" y="432"/>
                  </a:moveTo>
                  <a:lnTo>
                    <a:pt x="144" y="432"/>
                  </a:lnTo>
                  <a:lnTo>
                    <a:pt x="432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1" name="Freeform 187"/>
            <p:cNvSpPr>
              <a:spLocks/>
            </p:cNvSpPr>
            <p:nvPr/>
          </p:nvSpPr>
          <p:spPr bwMode="auto">
            <a:xfrm>
              <a:off x="1632" y="1872"/>
              <a:ext cx="624" cy="624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192" y="624"/>
                </a:cxn>
                <a:cxn ang="0">
                  <a:pos x="624" y="0"/>
                </a:cxn>
              </a:cxnLst>
              <a:rect l="0" t="0" r="r" b="b"/>
              <a:pathLst>
                <a:path w="624" h="624">
                  <a:moveTo>
                    <a:pt x="0" y="624"/>
                  </a:moveTo>
                  <a:lnTo>
                    <a:pt x="192" y="624"/>
                  </a:lnTo>
                  <a:lnTo>
                    <a:pt x="624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2" name="Freeform 188"/>
            <p:cNvSpPr>
              <a:spLocks/>
            </p:cNvSpPr>
            <p:nvPr/>
          </p:nvSpPr>
          <p:spPr bwMode="auto">
            <a:xfrm>
              <a:off x="1632" y="1872"/>
              <a:ext cx="816" cy="816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240" y="816"/>
                </a:cxn>
                <a:cxn ang="0">
                  <a:pos x="816" y="0"/>
                </a:cxn>
              </a:cxnLst>
              <a:rect l="0" t="0" r="r" b="b"/>
              <a:pathLst>
                <a:path w="816" h="816">
                  <a:moveTo>
                    <a:pt x="0" y="816"/>
                  </a:moveTo>
                  <a:lnTo>
                    <a:pt x="240" y="816"/>
                  </a:lnTo>
                  <a:lnTo>
                    <a:pt x="816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3" name="Freeform 189"/>
            <p:cNvSpPr>
              <a:spLocks/>
            </p:cNvSpPr>
            <p:nvPr/>
          </p:nvSpPr>
          <p:spPr bwMode="auto">
            <a:xfrm>
              <a:off x="1632" y="1872"/>
              <a:ext cx="1008" cy="1008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336" y="1008"/>
                </a:cxn>
                <a:cxn ang="0">
                  <a:pos x="1008" y="0"/>
                </a:cxn>
              </a:cxnLst>
              <a:rect l="0" t="0" r="r" b="b"/>
              <a:pathLst>
                <a:path w="1008" h="1008">
                  <a:moveTo>
                    <a:pt x="0" y="1008"/>
                  </a:moveTo>
                  <a:lnTo>
                    <a:pt x="336" y="1008"/>
                  </a:lnTo>
                  <a:lnTo>
                    <a:pt x="1008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4" name="Freeform 190"/>
            <p:cNvSpPr>
              <a:spLocks/>
            </p:cNvSpPr>
            <p:nvPr/>
          </p:nvSpPr>
          <p:spPr bwMode="auto">
            <a:xfrm>
              <a:off x="1632" y="1872"/>
              <a:ext cx="1632" cy="120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816" y="1200"/>
                </a:cxn>
                <a:cxn ang="0">
                  <a:pos x="1632" y="0"/>
                </a:cxn>
              </a:cxnLst>
              <a:rect l="0" t="0" r="r" b="b"/>
              <a:pathLst>
                <a:path w="1632" h="1200">
                  <a:moveTo>
                    <a:pt x="0" y="1200"/>
                  </a:moveTo>
                  <a:lnTo>
                    <a:pt x="816" y="1200"/>
                  </a:lnTo>
                  <a:lnTo>
                    <a:pt x="1632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6" name="AutoShape 192"/>
            <p:cNvSpPr>
              <a:spLocks/>
            </p:cNvSpPr>
            <p:nvPr/>
          </p:nvSpPr>
          <p:spPr bwMode="auto">
            <a:xfrm rot="5400000">
              <a:off x="2472" y="1368"/>
              <a:ext cx="144" cy="384"/>
            </a:xfrm>
            <a:prstGeom prst="leftBrace">
              <a:avLst>
                <a:gd name="adj1" fmla="val 22222"/>
                <a:gd name="adj2" fmla="val 48694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7" name="AutoShape 193"/>
            <p:cNvSpPr>
              <a:spLocks/>
            </p:cNvSpPr>
            <p:nvPr/>
          </p:nvSpPr>
          <p:spPr bwMode="auto">
            <a:xfrm rot="5400000">
              <a:off x="3432" y="792"/>
              <a:ext cx="144" cy="1536"/>
            </a:xfrm>
            <a:prstGeom prst="leftBrace">
              <a:avLst>
                <a:gd name="adj1" fmla="val 88889"/>
                <a:gd name="adj2" fmla="val 49866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8" name="Text Box 194"/>
            <p:cNvSpPr txBox="1">
              <a:spLocks noChangeArrowheads="1"/>
            </p:cNvSpPr>
            <p:nvPr/>
          </p:nvSpPr>
          <p:spPr bwMode="auto">
            <a:xfrm>
              <a:off x="2223" y="1189"/>
              <a:ext cx="64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Optional</a:t>
              </a:r>
            </a:p>
          </p:txBody>
        </p:sp>
        <p:sp>
          <p:nvSpPr>
            <p:cNvPr id="334019" name="Text Box 195"/>
            <p:cNvSpPr txBox="1">
              <a:spLocks noChangeArrowheads="1"/>
            </p:cNvSpPr>
            <p:nvPr/>
          </p:nvSpPr>
          <p:spPr bwMode="auto">
            <a:xfrm>
              <a:off x="3168" y="1200"/>
              <a:ext cx="64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Optional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Arith./Logical Operation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28800"/>
            <a:ext cx="4070350" cy="4603750"/>
          </a:xfrm>
        </p:spPr>
        <p:txBody>
          <a:bodyPr/>
          <a:lstStyle/>
          <a:p>
            <a:pPr marL="0" indent="0"/>
            <a:r>
              <a:rPr lang="en-US" sz="2000"/>
              <a:t>Fetch</a:t>
            </a:r>
          </a:p>
          <a:p>
            <a:pPr lvl="1"/>
            <a:r>
              <a:rPr lang="en-US" sz="1800"/>
              <a:t>Read 2 bytes</a:t>
            </a:r>
          </a:p>
          <a:p>
            <a:pPr marL="0" indent="0"/>
            <a:r>
              <a:rPr lang="en-US" sz="2000"/>
              <a:t>Decode</a:t>
            </a:r>
          </a:p>
          <a:p>
            <a:pPr lvl="1"/>
            <a:r>
              <a:rPr lang="en-US" sz="1800"/>
              <a:t>Read operand registers</a:t>
            </a:r>
          </a:p>
          <a:p>
            <a:pPr marL="0" indent="0"/>
            <a:r>
              <a:rPr lang="en-US" sz="2000"/>
              <a:t>Execute</a:t>
            </a:r>
          </a:p>
          <a:p>
            <a:pPr lvl="1"/>
            <a:r>
              <a:rPr lang="en-US" sz="1800"/>
              <a:t>Perform operation</a:t>
            </a:r>
          </a:p>
          <a:p>
            <a:pPr lvl="1"/>
            <a:r>
              <a:rPr lang="en-US" sz="1800"/>
              <a:t>Set condition codes</a:t>
            </a:r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828800"/>
            <a:ext cx="4071937" cy="46037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Do nothing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register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Increment PC by 2</a:t>
            </a:r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438400" y="1066800"/>
            <a:ext cx="3657600" cy="609600"/>
            <a:chOff x="1968" y="672"/>
            <a:chExt cx="2304" cy="384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1968" y="672"/>
              <a:ext cx="2304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OPl </a:t>
                </a: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, </a:t>
                </a: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/>
                    <a:t>fn</a:t>
                  </a: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Arith/Log. Ops</a:t>
            </a:r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Formulate instruction execution as sequence of simple steps</a:t>
            </a:r>
          </a:p>
          <a:p>
            <a:pPr lvl="1"/>
            <a:r>
              <a:rPr lang="en-US"/>
              <a:t>Use same general form for all instructions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OPl rA, rB</a:t>
            </a:r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331823" name="Group 47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1819" name="Group 4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OP valA</a:t>
              </a: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CC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Perform ALU operation</a:t>
              </a: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condition code register</a:t>
              </a: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back result</a:t>
              </a: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rmmovl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2051050"/>
            <a:ext cx="4070350" cy="438150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6 bytes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operand registers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Compute effective address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2051050"/>
            <a:ext cx="4071937" cy="438150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Write to memory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Increment PC by 6</a:t>
            </a:r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1524000" y="1143000"/>
            <a:ext cx="5943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348178" name="Group 18"/>
          <p:cNvGrpSpPr>
            <a:grpSpLocks/>
          </p:cNvGrpSpPr>
          <p:nvPr/>
        </p:nvGrpSpPr>
        <p:grpSpPr bwMode="auto">
          <a:xfrm>
            <a:off x="1676400" y="1295400"/>
            <a:ext cx="5562600" cy="304800"/>
            <a:chOff x="480" y="2592"/>
            <a:chExt cx="3504" cy="192"/>
          </a:xfrm>
        </p:grpSpPr>
        <p:sp>
          <p:nvSpPr>
            <p:cNvPr id="348179" name="Rectangle 19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rmmovl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</a:t>
              </a:r>
              <a:r>
                <a:rPr lang="en-US" sz="1600">
                  <a:solidFill>
                    <a:schemeClr val="folHlink"/>
                  </a:solidFill>
                </a:rPr>
                <a:t> D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(</a:t>
              </a:r>
              <a:r>
                <a:rPr lang="en-US" sz="1600">
                  <a:solidFill>
                    <a:schemeClr val="folHlink"/>
                  </a:solidFill>
                </a:rPr>
                <a:t>rB)</a:t>
              </a:r>
            </a:p>
          </p:txBody>
        </p:sp>
        <p:grpSp>
          <p:nvGrpSpPr>
            <p:cNvPr id="348180" name="Group 2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348181" name="Group 21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3481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348183" name="Rectangle 23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34818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8185" name="Group 25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348186" name="Rectangle 26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348187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/>
                    <a:t>rB</a:t>
                  </a:r>
                </a:p>
              </p:txBody>
            </p:sp>
            <p:sp>
              <p:nvSpPr>
                <p:cNvPr id="348188" name="Rectangle 28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sp>
            <p:nvSpPr>
              <p:cNvPr id="348189" name="Rectangle 29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/>
                  <a:t>D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rmmovl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for address computation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rmmovl</a:t>
            </a:r>
            <a:r>
              <a:rPr lang="en-US" sz="1600"/>
              <a:t> rA, D(rB)</a:t>
            </a:r>
          </a:p>
        </p:txBody>
      </p:sp>
      <p:grpSp>
        <p:nvGrpSpPr>
          <p:cNvPr id="339973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39974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39975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339976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valC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4</a:t>
              </a:r>
              <a:r>
                <a:rPr lang="en-US" sz="1600"/>
                <a:t>[PC+2]</a:t>
              </a:r>
            </a:p>
          </p:txBody>
        </p:sp>
        <p:sp>
          <p:nvSpPr>
            <p:cNvPr id="339977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PC+6</a:t>
              </a:r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79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39980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39981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39982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displacement D</a:t>
              </a:r>
            </a:p>
          </p:txBody>
        </p:sp>
        <p:sp>
          <p:nvSpPr>
            <p:cNvPr id="339983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9989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999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valC</a:t>
              </a: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9996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effective address</a:t>
              </a: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M</a:t>
              </a:r>
              <a:r>
                <a:rPr lang="en-US" sz="1600" baseline="-25000"/>
                <a:t>4</a:t>
              </a:r>
              <a:r>
                <a:rPr lang="en-US" sz="1600"/>
                <a:t>[valE]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valA</a:t>
              </a:r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0001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value to memory  </a:t>
              </a: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0012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popl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974850"/>
            <a:ext cx="4070350" cy="445770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2 bytes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Increment stack pointer by 4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974850"/>
            <a:ext cx="4071937" cy="445770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Read from old stack pointer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Update stack pointer</a:t>
            </a:r>
          </a:p>
          <a:p>
            <a:pPr lvl="1"/>
            <a:r>
              <a:rPr lang="en-US" sz="1800" dirty="0"/>
              <a:t>Write result to register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Increment PC by 2</a:t>
            </a:r>
          </a:p>
        </p:txBody>
      </p:sp>
      <p:grpSp>
        <p:nvGrpSpPr>
          <p:cNvPr id="349201" name="Group 17"/>
          <p:cNvGrpSpPr>
            <a:grpSpLocks/>
          </p:cNvGrpSpPr>
          <p:nvPr/>
        </p:nvGrpSpPr>
        <p:grpSpPr bwMode="auto">
          <a:xfrm>
            <a:off x="2514600" y="1066800"/>
            <a:ext cx="3322638" cy="609600"/>
            <a:chOff x="403" y="816"/>
            <a:chExt cx="2093" cy="384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popl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</a:p>
          </p:txBody>
        </p:sp>
        <p:grpSp>
          <p:nvGrpSpPr>
            <p:cNvPr id="349204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349208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49209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349210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49211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popl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increment stack pointer</a:t>
            </a:r>
          </a:p>
          <a:p>
            <a:pPr lvl="1"/>
            <a:r>
              <a:rPr lang="en-US"/>
              <a:t>Must update two registers</a:t>
            </a:r>
          </a:p>
          <a:p>
            <a:pPr lvl="2"/>
            <a:r>
              <a:rPr lang="en-US"/>
              <a:t>Popped value</a:t>
            </a:r>
          </a:p>
          <a:p>
            <a:pPr lvl="2"/>
            <a:r>
              <a:rPr lang="en-US"/>
              <a:t>New stack pointer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popl</a:t>
            </a:r>
            <a:r>
              <a:rPr lang="en-US" sz="1600"/>
              <a:t> rA</a:t>
            </a:r>
          </a:p>
        </p:txBody>
      </p:sp>
      <p:grpSp>
        <p:nvGrpSpPr>
          <p:cNvPr id="340997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1001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03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1005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341008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1009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>
                  <a:sym typeface="Symbol" pitchFamily="18" charset="2"/>
                </a:rPr>
                <a:t>]</a:t>
              </a:r>
            </a:p>
          </p:txBody>
        </p:sp>
        <p:sp>
          <p:nvSpPr>
            <p:cNvPr id="341010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 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>
                  <a:sym typeface="Symbol" pitchFamily="18" charset="2"/>
                </a:rPr>
                <a:t>]</a:t>
              </a:r>
            </a:p>
          </p:txBody>
        </p:sp>
        <p:sp>
          <p:nvSpPr>
            <p:cNvPr id="341011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12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1013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  <p:sp>
          <p:nvSpPr>
            <p:cNvPr id="341014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</p:grpSp>
      <p:grpSp>
        <p:nvGrpSpPr>
          <p:cNvPr id="341015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41016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+ 4</a:t>
              </a:r>
            </a:p>
          </p:txBody>
        </p:sp>
        <p:sp>
          <p:nvSpPr>
            <p:cNvPr id="341017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18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19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1020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41021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1022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valM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4</a:t>
              </a:r>
              <a:r>
                <a:rPr lang="en-US" sz="1600"/>
                <a:t>[valA]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from stack </a:t>
              </a:r>
            </a:p>
          </p:txBody>
        </p:sp>
      </p:grpSp>
      <p:grpSp>
        <p:nvGrpSpPr>
          <p:cNvPr id="341026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1027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</a:t>
              </a:r>
              <a:r>
                <a:rPr lang="en-US" sz="1600">
                  <a:sym typeface="Symbol" pitchFamily="18" charset="2"/>
                </a:rPr>
                <a:t>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/>
                <a:t>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41028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R[rA]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valM</a:t>
              </a:r>
            </a:p>
          </p:txBody>
        </p:sp>
        <p:sp>
          <p:nvSpPr>
            <p:cNvPr id="341029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30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back result</a:t>
              </a:r>
            </a:p>
          </p:txBody>
        </p:sp>
      </p:grpSp>
      <p:grpSp>
        <p:nvGrpSpPr>
          <p:cNvPr id="341033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1034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41035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1036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Hardware Architecture</a:t>
            </a:r>
            <a:r>
              <a:rPr lang="en-US" sz="3600" dirty="0"/>
              <a:t> </a:t>
            </a:r>
            <a:r>
              <a:rPr lang="en-US" sz="3600" dirty="0" smtClean="0"/>
              <a:t>- using Y86 ISA</a:t>
            </a:r>
            <a:endParaRPr lang="en-US" sz="36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learning aspects of hardware architecture design, we’ll be using the </a:t>
            </a:r>
            <a:r>
              <a:rPr lang="en-US" dirty="0"/>
              <a:t>Y86 </a:t>
            </a:r>
            <a:r>
              <a:rPr lang="en-US" dirty="0" smtClean="0"/>
              <a:t>ISA</a:t>
            </a:r>
          </a:p>
          <a:p>
            <a:pPr lvl="1"/>
            <a:r>
              <a:rPr lang="en-US" dirty="0" smtClean="0"/>
              <a:t>x86 is a CISC language</a:t>
            </a:r>
          </a:p>
          <a:p>
            <a:pPr lvl="2"/>
            <a:r>
              <a:rPr lang="en-US" dirty="0" smtClean="0"/>
              <a:t>too complex for educational purposes</a:t>
            </a:r>
            <a:endParaRPr lang="en-US" dirty="0"/>
          </a:p>
          <a:p>
            <a:pPr lvl="3"/>
            <a:endParaRPr lang="en-US" sz="800" dirty="0" smtClean="0"/>
          </a:p>
          <a:p>
            <a:r>
              <a:rPr lang="en-US" dirty="0"/>
              <a:t>Y86 Instruction Set Architecture</a:t>
            </a:r>
          </a:p>
          <a:p>
            <a:pPr lvl="1"/>
            <a:r>
              <a:rPr lang="en-US" dirty="0"/>
              <a:t>a pseudo-language based on x86  (IA-32)</a:t>
            </a:r>
          </a:p>
          <a:p>
            <a:pPr lvl="1"/>
            <a:r>
              <a:rPr lang="en-US" dirty="0" smtClean="0"/>
              <a:t>similar state, but simpler set of instructions</a:t>
            </a:r>
            <a:endParaRPr lang="en-US" dirty="0"/>
          </a:p>
          <a:p>
            <a:pPr lvl="1"/>
            <a:r>
              <a:rPr lang="en-US" dirty="0"/>
              <a:t>simpler instruction </a:t>
            </a:r>
            <a:r>
              <a:rPr lang="en-US" dirty="0" smtClean="0"/>
              <a:t>formats and addressing modes</a:t>
            </a:r>
            <a:endParaRPr lang="en-US" dirty="0"/>
          </a:p>
          <a:p>
            <a:pPr lvl="1"/>
            <a:r>
              <a:rPr lang="en-US" dirty="0" smtClean="0"/>
              <a:t>more RISC-like ISA than IA-32</a:t>
            </a:r>
            <a:endParaRPr lang="en-US" dirty="0"/>
          </a:p>
          <a:p>
            <a:pPr lvl="3"/>
            <a:endParaRPr lang="en-US" sz="800" dirty="0"/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1</a:t>
            </a:r>
            <a:r>
              <a:rPr lang="en-US" dirty="0">
                <a:latin typeface="Arial Black"/>
              </a:rPr>
              <a:t>–</a:t>
            </a:r>
            <a:r>
              <a:rPr lang="en-US" dirty="0"/>
              <a:t>6 bytes of information read from memory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determine instruction length from first byte</a:t>
            </a:r>
          </a:p>
          <a:p>
            <a:pPr marL="906463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53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Jumps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3048000"/>
            <a:ext cx="4070350" cy="3384550"/>
          </a:xfrm>
        </p:spPr>
        <p:txBody>
          <a:bodyPr/>
          <a:lstStyle/>
          <a:p>
            <a:pPr marL="0" indent="0"/>
            <a:r>
              <a:rPr lang="en-US" sz="2000"/>
              <a:t>Fetch</a:t>
            </a:r>
          </a:p>
          <a:p>
            <a:pPr lvl="1"/>
            <a:r>
              <a:rPr lang="en-US" sz="1800"/>
              <a:t>Read 5 bytes</a:t>
            </a:r>
          </a:p>
          <a:p>
            <a:pPr lvl="1"/>
            <a:r>
              <a:rPr lang="en-US" sz="1800"/>
              <a:t>Increment PC by 5</a:t>
            </a:r>
          </a:p>
          <a:p>
            <a:pPr marL="0" indent="0"/>
            <a:r>
              <a:rPr lang="en-US" sz="2000"/>
              <a:t>Decode</a:t>
            </a:r>
          </a:p>
          <a:p>
            <a:pPr lvl="1"/>
            <a:r>
              <a:rPr lang="en-US" sz="1800"/>
              <a:t>Do nothing</a:t>
            </a:r>
          </a:p>
          <a:p>
            <a:pPr marL="0" indent="0"/>
            <a:r>
              <a:rPr lang="en-US" sz="2000"/>
              <a:t>Execute</a:t>
            </a:r>
          </a:p>
          <a:p>
            <a:pPr lvl="1"/>
            <a:r>
              <a:rPr lang="en-US" sz="1800"/>
              <a:t>Determine whether to take branch based on jump condition and condition codes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3048000"/>
            <a:ext cx="4071937" cy="33845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Do nothing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Do nothing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Set PC to Dest if branch taken or to incremented PC if not branch</a:t>
            </a:r>
          </a:p>
        </p:txBody>
      </p:sp>
      <p:grpSp>
        <p:nvGrpSpPr>
          <p:cNvPr id="350250" name="Group 42"/>
          <p:cNvGrpSpPr>
            <a:grpSpLocks/>
          </p:cNvGrpSpPr>
          <p:nvPr/>
        </p:nvGrpSpPr>
        <p:grpSpPr bwMode="auto">
          <a:xfrm>
            <a:off x="2286000" y="1143000"/>
            <a:ext cx="6116638" cy="1752600"/>
            <a:chOff x="336" y="768"/>
            <a:chExt cx="3853" cy="1104"/>
          </a:xfrm>
        </p:grpSpPr>
        <p:sp>
          <p:nvSpPr>
            <p:cNvPr id="350226" name="Rectangle 18"/>
            <p:cNvSpPr>
              <a:spLocks noChangeArrowheads="1"/>
            </p:cNvSpPr>
            <p:nvPr/>
          </p:nvSpPr>
          <p:spPr bwMode="auto">
            <a:xfrm>
              <a:off x="336" y="768"/>
              <a:ext cx="2909" cy="110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0227" name="Rectangle 19"/>
            <p:cNvSpPr>
              <a:spLocks noChangeArrowheads="1"/>
            </p:cNvSpPr>
            <p:nvPr/>
          </p:nvSpPr>
          <p:spPr bwMode="auto">
            <a:xfrm>
              <a:off x="480" y="816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jXX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350228" name="Group 20"/>
            <p:cNvGrpSpPr>
              <a:grpSpLocks/>
            </p:cNvGrpSpPr>
            <p:nvPr/>
          </p:nvGrpSpPr>
          <p:grpSpPr bwMode="auto">
            <a:xfrm>
              <a:off x="1200" y="816"/>
              <a:ext cx="384" cy="192"/>
              <a:chOff x="1296" y="2544"/>
              <a:chExt cx="384" cy="192"/>
            </a:xfrm>
          </p:grpSpPr>
          <p:sp>
            <p:nvSpPr>
              <p:cNvPr id="350229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50230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50231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0233" name="Rectangle 25"/>
            <p:cNvSpPr>
              <a:spLocks noChangeArrowheads="1"/>
            </p:cNvSpPr>
            <p:nvPr/>
          </p:nvSpPr>
          <p:spPr bwMode="auto">
            <a:xfrm>
              <a:off x="1584" y="816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  <p:grpSp>
          <p:nvGrpSpPr>
            <p:cNvPr id="350235" name="Group 27"/>
            <p:cNvGrpSpPr>
              <a:grpSpLocks/>
            </p:cNvGrpSpPr>
            <p:nvPr/>
          </p:nvGrpSpPr>
          <p:grpSpPr bwMode="auto">
            <a:xfrm>
              <a:off x="1200" y="1056"/>
              <a:ext cx="384" cy="192"/>
              <a:chOff x="1296" y="2544"/>
              <a:chExt cx="384" cy="192"/>
            </a:xfrm>
          </p:grpSpPr>
          <p:sp>
            <p:nvSpPr>
              <p:cNvPr id="350236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0237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0238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0239" name="Rectangle 31"/>
            <p:cNvSpPr>
              <a:spLocks noChangeArrowheads="1"/>
            </p:cNvSpPr>
            <p:nvPr/>
          </p:nvSpPr>
          <p:spPr bwMode="auto">
            <a:xfrm>
              <a:off x="480" y="1056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fall thru:</a:t>
              </a:r>
            </a:p>
          </p:txBody>
        </p:sp>
        <p:grpSp>
          <p:nvGrpSpPr>
            <p:cNvPr id="350241" name="Group 33"/>
            <p:cNvGrpSpPr>
              <a:grpSpLocks/>
            </p:cNvGrpSpPr>
            <p:nvPr/>
          </p:nvGrpSpPr>
          <p:grpSpPr bwMode="auto">
            <a:xfrm>
              <a:off x="1200" y="1536"/>
              <a:ext cx="384" cy="192"/>
              <a:chOff x="1296" y="2544"/>
              <a:chExt cx="384" cy="192"/>
            </a:xfrm>
          </p:grpSpPr>
          <p:sp>
            <p:nvSpPr>
              <p:cNvPr id="350242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0243" name="Rectangle 35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0244" name="Rectangle 3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0245" name="Rectangle 37"/>
            <p:cNvSpPr>
              <a:spLocks noChangeArrowheads="1"/>
            </p:cNvSpPr>
            <p:nvPr/>
          </p:nvSpPr>
          <p:spPr bwMode="auto">
            <a:xfrm>
              <a:off x="480" y="1536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target:</a:t>
              </a:r>
            </a:p>
          </p:txBody>
        </p:sp>
        <p:sp>
          <p:nvSpPr>
            <p:cNvPr id="350246" name="Line 38"/>
            <p:cNvSpPr>
              <a:spLocks noChangeShapeType="1"/>
            </p:cNvSpPr>
            <p:nvPr/>
          </p:nvSpPr>
          <p:spPr bwMode="auto">
            <a:xfrm flipH="1">
              <a:off x="1584" y="115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0247" name="Line 39"/>
            <p:cNvSpPr>
              <a:spLocks noChangeShapeType="1"/>
            </p:cNvSpPr>
            <p:nvPr/>
          </p:nvSpPr>
          <p:spPr bwMode="auto">
            <a:xfrm flipH="1">
              <a:off x="1584" y="163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0248" name="Text Box 40"/>
            <p:cNvSpPr txBox="1">
              <a:spLocks noChangeArrowheads="1"/>
            </p:cNvSpPr>
            <p:nvPr/>
          </p:nvSpPr>
          <p:spPr bwMode="auto">
            <a:xfrm>
              <a:off x="3475" y="997"/>
              <a:ext cx="71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Not taken</a:t>
              </a:r>
            </a:p>
          </p:txBody>
        </p:sp>
        <p:sp>
          <p:nvSpPr>
            <p:cNvPr id="350249" name="Text Box 41"/>
            <p:cNvSpPr txBox="1">
              <a:spLocks noChangeArrowheads="1"/>
            </p:cNvSpPr>
            <p:nvPr/>
          </p:nvSpPr>
          <p:spPr bwMode="auto">
            <a:xfrm>
              <a:off x="3462" y="1562"/>
              <a:ext cx="47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Taken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Jumps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Compute both addresses</a:t>
            </a:r>
          </a:p>
          <a:p>
            <a:pPr lvl="1"/>
            <a:r>
              <a:rPr lang="en-US"/>
              <a:t>Choose based on setting of condition codes and branch condition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jXX Dest</a:t>
            </a:r>
          </a:p>
        </p:txBody>
      </p:sp>
      <p:grpSp>
        <p:nvGrpSpPr>
          <p:cNvPr id="342021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42022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24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valC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4</a:t>
              </a:r>
              <a:r>
                <a:rPr lang="en-US" sz="1600"/>
                <a:t>[PC+1]</a:t>
              </a:r>
            </a:p>
          </p:txBody>
        </p:sp>
        <p:sp>
          <p:nvSpPr>
            <p:cNvPr id="342025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PC+5</a:t>
              </a:r>
            </a:p>
          </p:txBody>
        </p:sp>
        <p:sp>
          <p:nvSpPr>
            <p:cNvPr id="342026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27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2028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2029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0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destination address</a:t>
              </a:r>
            </a:p>
          </p:txBody>
        </p:sp>
        <p:sp>
          <p:nvSpPr>
            <p:cNvPr id="342031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Fall through address</a:t>
              </a:r>
            </a:p>
          </p:txBody>
        </p:sp>
      </p:grpSp>
      <p:grpSp>
        <p:nvGrpSpPr>
          <p:cNvPr id="342032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3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2037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2039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42040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41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 smtClean="0"/>
                <a:t>Cnd</a:t>
              </a:r>
              <a:r>
                <a:rPr lang="en-US" sz="1600" dirty="0" smtClean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Cond</a:t>
              </a:r>
              <a:r>
                <a:rPr lang="en-US" sz="1600" dirty="0"/>
                <a:t>(</a:t>
              </a:r>
              <a:r>
                <a:rPr lang="en-US" sz="1600" dirty="0" err="1"/>
                <a:t>CC,ifun</a:t>
              </a:r>
              <a:r>
                <a:rPr lang="en-US" sz="1600" dirty="0"/>
                <a:t>)</a:t>
              </a:r>
            </a:p>
          </p:txBody>
        </p:sp>
        <p:sp>
          <p:nvSpPr>
            <p:cNvPr id="342042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43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2044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45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Take branch?</a:t>
              </a:r>
            </a:p>
          </p:txBody>
        </p:sp>
      </p:grpSp>
      <p:grpSp>
        <p:nvGrpSpPr>
          <p:cNvPr id="342046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42048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2049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42050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2051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52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2053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54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2055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56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2057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2058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PC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 smtClean="0">
                  <a:sym typeface="Symbol" pitchFamily="18" charset="2"/>
                </a:rPr>
                <a:t>Cnd</a:t>
              </a:r>
              <a:r>
                <a:rPr lang="en-US" sz="1600" dirty="0" smtClean="0">
                  <a:sym typeface="Symbol" pitchFamily="18" charset="2"/>
                </a:rPr>
                <a:t> </a:t>
              </a:r>
              <a:r>
                <a:rPr lang="en-US" sz="1600" dirty="0">
                  <a:sym typeface="Symbol" pitchFamily="18" charset="2"/>
                </a:rPr>
                <a:t>? </a:t>
              </a:r>
              <a:r>
                <a:rPr lang="en-US" sz="1600" dirty="0" err="1">
                  <a:sym typeface="Symbol" pitchFamily="18" charset="2"/>
                </a:rPr>
                <a:t>valC</a:t>
              </a:r>
              <a:r>
                <a:rPr lang="en-US" sz="1600" dirty="0">
                  <a:sym typeface="Symbol" pitchFamily="18" charset="2"/>
                </a:rPr>
                <a:t> : </a:t>
              </a:r>
              <a:r>
                <a:rPr lang="en-US" sz="1600" dirty="0" err="1">
                  <a:sym typeface="Symbol" pitchFamily="18" charset="2"/>
                </a:rPr>
                <a:t>valP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2059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2060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call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3429000"/>
            <a:ext cx="4070350" cy="3003550"/>
          </a:xfrm>
        </p:spPr>
        <p:txBody>
          <a:bodyPr/>
          <a:lstStyle/>
          <a:p>
            <a:pPr marL="0" indent="0"/>
            <a:r>
              <a:rPr lang="en-US" sz="2000"/>
              <a:t>Fetch</a:t>
            </a:r>
          </a:p>
          <a:p>
            <a:pPr lvl="1"/>
            <a:r>
              <a:rPr lang="en-US" sz="1800"/>
              <a:t>Read 5 bytes</a:t>
            </a:r>
          </a:p>
          <a:p>
            <a:pPr lvl="1"/>
            <a:r>
              <a:rPr lang="en-US" sz="1800"/>
              <a:t>Increment PC by 5</a:t>
            </a:r>
          </a:p>
          <a:p>
            <a:pPr marL="0" indent="0"/>
            <a:r>
              <a:rPr lang="en-US" sz="2000"/>
              <a:t>Decode</a:t>
            </a:r>
          </a:p>
          <a:p>
            <a:pPr lvl="1"/>
            <a:r>
              <a:rPr lang="en-US" sz="1800"/>
              <a:t>Read stack pointer</a:t>
            </a:r>
          </a:p>
          <a:p>
            <a:pPr marL="0" indent="0"/>
            <a:r>
              <a:rPr lang="en-US" sz="2000"/>
              <a:t>Execute</a:t>
            </a:r>
          </a:p>
          <a:p>
            <a:pPr lvl="1"/>
            <a:r>
              <a:rPr lang="en-US" sz="1800"/>
              <a:t>Decrement stack pointer by 4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3429000"/>
            <a:ext cx="4071937" cy="30035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Write incremented PC to new value of stack pointer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stack pointer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Set PC to Dest</a:t>
            </a:r>
          </a:p>
        </p:txBody>
      </p:sp>
      <p:grpSp>
        <p:nvGrpSpPr>
          <p:cNvPr id="351271" name="Group 39"/>
          <p:cNvGrpSpPr>
            <a:grpSpLocks/>
          </p:cNvGrpSpPr>
          <p:nvPr/>
        </p:nvGrpSpPr>
        <p:grpSpPr bwMode="auto">
          <a:xfrm>
            <a:off x="1935163" y="1066800"/>
            <a:ext cx="5380037" cy="1676400"/>
            <a:chOff x="1219" y="672"/>
            <a:chExt cx="3389" cy="1056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1219" y="672"/>
              <a:ext cx="3389" cy="1056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1363" y="76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call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351252" name="Group 20"/>
            <p:cNvGrpSpPr>
              <a:grpSpLocks/>
            </p:cNvGrpSpPr>
            <p:nvPr/>
          </p:nvGrpSpPr>
          <p:grpSpPr bwMode="auto">
            <a:xfrm>
              <a:off x="2563" y="768"/>
              <a:ext cx="384" cy="192"/>
              <a:chOff x="1296" y="2544"/>
              <a:chExt cx="384" cy="192"/>
            </a:xfrm>
          </p:grpSpPr>
          <p:sp>
            <p:nvSpPr>
              <p:cNvPr id="351253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51254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51255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2928" y="768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  <p:grpSp>
          <p:nvGrpSpPr>
            <p:cNvPr id="351257" name="Group 25"/>
            <p:cNvGrpSpPr>
              <a:grpSpLocks/>
            </p:cNvGrpSpPr>
            <p:nvPr/>
          </p:nvGrpSpPr>
          <p:grpSpPr bwMode="auto">
            <a:xfrm>
              <a:off x="2544" y="1019"/>
              <a:ext cx="384" cy="192"/>
              <a:chOff x="1296" y="2544"/>
              <a:chExt cx="384" cy="192"/>
            </a:xfrm>
          </p:grpSpPr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1" name="Rectangle 29"/>
            <p:cNvSpPr>
              <a:spLocks noChangeArrowheads="1"/>
            </p:cNvSpPr>
            <p:nvPr/>
          </p:nvSpPr>
          <p:spPr bwMode="auto">
            <a:xfrm>
              <a:off x="1824" y="1019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return:</a:t>
              </a:r>
            </a:p>
          </p:txBody>
        </p:sp>
        <p:grpSp>
          <p:nvGrpSpPr>
            <p:cNvPr id="351262" name="Group 30"/>
            <p:cNvGrpSpPr>
              <a:grpSpLocks/>
            </p:cNvGrpSpPr>
            <p:nvPr/>
          </p:nvGrpSpPr>
          <p:grpSpPr bwMode="auto">
            <a:xfrm>
              <a:off x="2544" y="1499"/>
              <a:ext cx="384" cy="192"/>
              <a:chOff x="1296" y="2544"/>
              <a:chExt cx="384" cy="192"/>
            </a:xfrm>
          </p:grpSpPr>
          <p:sp>
            <p:nvSpPr>
              <p:cNvPr id="351263" name="Rectangle 3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4" name="Rectangle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5" name="Rectangle 3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1824" y="1499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target: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call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decrement stack pointer</a:t>
            </a:r>
          </a:p>
          <a:p>
            <a:pPr lvl="1"/>
            <a:r>
              <a:rPr lang="en-US"/>
              <a:t>Store incremented PC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call</a:t>
            </a:r>
            <a:r>
              <a:rPr lang="en-US" sz="1600"/>
              <a:t> Dest</a:t>
            </a:r>
          </a:p>
        </p:txBody>
      </p:sp>
      <p:grpSp>
        <p:nvGrpSpPr>
          <p:cNvPr id="343045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valC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4</a:t>
              </a:r>
              <a:r>
                <a:rPr lang="en-US" sz="1600"/>
                <a:t>[PC+1]</a:t>
              </a: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PC+5</a:t>
              </a:r>
            </a:p>
          </p:txBody>
        </p:sp>
        <p:sp>
          <p:nvSpPr>
            <p:cNvPr id="343050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destination address </a:t>
              </a: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return point</a:t>
              </a:r>
            </a:p>
          </p:txBody>
        </p:sp>
      </p:grpSp>
      <p:grpSp>
        <p:nvGrpSpPr>
          <p:cNvPr id="343056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>
                  <a:sym typeface="Symbol" pitchFamily="18" charset="2"/>
                </a:rPr>
                <a:t>]</a:t>
              </a:r>
            </a:p>
          </p:txBody>
        </p:sp>
        <p:sp>
          <p:nvSpPr>
            <p:cNvPr id="343059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0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</p:grpSp>
      <p:grpSp>
        <p:nvGrpSpPr>
          <p:cNvPr id="343063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43064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–4</a:t>
              </a:r>
            </a:p>
          </p:txBody>
        </p:sp>
        <p:sp>
          <p:nvSpPr>
            <p:cNvPr id="343065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6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7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3068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Decrement stack pointer</a:t>
              </a:r>
            </a:p>
          </p:txBody>
        </p:sp>
        <p:sp>
          <p:nvSpPr>
            <p:cNvPr id="343069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3070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3071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</a:t>
              </a:r>
              <a:r>
                <a:rPr lang="en-US" sz="1600" baseline="-25000"/>
                <a:t>4</a:t>
              </a:r>
              <a:r>
                <a:rPr lang="en-US" sz="1600"/>
                <a:t>[valE]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valP </a:t>
              </a:r>
            </a:p>
          </p:txBody>
        </p:sp>
        <p:sp>
          <p:nvSpPr>
            <p:cNvPr id="343072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3073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return value on stack </a:t>
              </a:r>
            </a:p>
          </p:txBody>
        </p:sp>
      </p:grpSp>
      <p:grpSp>
        <p:nvGrpSpPr>
          <p:cNvPr id="343074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3075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/>
                <a:t>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43076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3077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78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3079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3080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3081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3082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valC</a:t>
              </a:r>
            </a:p>
          </p:txBody>
        </p:sp>
        <p:sp>
          <p:nvSpPr>
            <p:cNvPr id="343083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PC to destination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2819400"/>
            <a:ext cx="4070350" cy="3613150"/>
          </a:xfrm>
        </p:spPr>
        <p:txBody>
          <a:bodyPr/>
          <a:lstStyle/>
          <a:p>
            <a:pPr marL="0" indent="0"/>
            <a:r>
              <a:rPr lang="en-US" sz="2000"/>
              <a:t>Fetch</a:t>
            </a:r>
          </a:p>
          <a:p>
            <a:pPr lvl="1"/>
            <a:r>
              <a:rPr lang="en-US" sz="1800"/>
              <a:t>Read 1 byte</a:t>
            </a:r>
          </a:p>
          <a:p>
            <a:pPr marL="0" indent="0"/>
            <a:r>
              <a:rPr lang="en-US" sz="2000"/>
              <a:t>Decode</a:t>
            </a:r>
          </a:p>
          <a:p>
            <a:pPr lvl="1"/>
            <a:r>
              <a:rPr lang="en-US" sz="1800"/>
              <a:t>Read stack pointer</a:t>
            </a:r>
          </a:p>
          <a:p>
            <a:pPr marL="0" indent="0"/>
            <a:r>
              <a:rPr lang="en-US" sz="2000"/>
              <a:t>Execute</a:t>
            </a:r>
          </a:p>
          <a:p>
            <a:pPr lvl="1"/>
            <a:r>
              <a:rPr lang="en-US" sz="1800"/>
              <a:t>Increment stack pointer by 4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2819400"/>
            <a:ext cx="4071937" cy="36131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Read return address from old stack pointer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stack pointer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Set PC to return address</a:t>
            </a: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1752600" y="1066800"/>
            <a:ext cx="5380038" cy="1600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1981200" y="12192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ret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352276" name="Group 20"/>
          <p:cNvGrpSpPr>
            <a:grpSpLocks/>
          </p:cNvGrpSpPr>
          <p:nvPr/>
        </p:nvGrpSpPr>
        <p:grpSpPr bwMode="auto">
          <a:xfrm>
            <a:off x="3886200" y="1219200"/>
            <a:ext cx="609600" cy="304800"/>
            <a:chOff x="1296" y="2544"/>
            <a:chExt cx="384" cy="192"/>
          </a:xfrm>
        </p:grpSpPr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352278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52279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52293" name="Group 37"/>
          <p:cNvGrpSpPr>
            <a:grpSpLocks/>
          </p:cNvGrpSpPr>
          <p:nvPr/>
        </p:nvGrpSpPr>
        <p:grpSpPr bwMode="auto">
          <a:xfrm>
            <a:off x="3886200" y="2286000"/>
            <a:ext cx="609600" cy="304800"/>
            <a:chOff x="1296" y="2544"/>
            <a:chExt cx="384" cy="192"/>
          </a:xfrm>
        </p:grpSpPr>
        <p:sp>
          <p:nvSpPr>
            <p:cNvPr id="352294" name="Rectangle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5" name="Rectangle 3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2297" name="Rectangle 41"/>
          <p:cNvSpPr>
            <a:spLocks noChangeArrowheads="1"/>
          </p:cNvSpPr>
          <p:nvPr/>
        </p:nvSpPr>
        <p:spPr bwMode="auto">
          <a:xfrm>
            <a:off x="2743200" y="22860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return: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increment stack pointer</a:t>
            </a:r>
          </a:p>
          <a:p>
            <a:pPr lvl="1"/>
            <a:r>
              <a:rPr lang="en-US"/>
              <a:t>Read return address from memory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ret</a:t>
            </a:r>
          </a:p>
        </p:txBody>
      </p:sp>
      <p:grpSp>
        <p:nvGrpSpPr>
          <p:cNvPr id="344069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44070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4080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4081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>
                  <a:sym typeface="Symbol" pitchFamily="18" charset="2"/>
                </a:rPr>
                <a:t>]</a:t>
              </a:r>
            </a:p>
          </p:txBody>
        </p:sp>
        <p:sp>
          <p:nvSpPr>
            <p:cNvPr id="344082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>
                  <a:sym typeface="Symbol" pitchFamily="18" charset="2"/>
                </a:rPr>
                <a:t>]</a:t>
              </a:r>
            </a:p>
          </p:txBody>
        </p:sp>
        <p:sp>
          <p:nvSpPr>
            <p:cNvPr id="344083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84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4085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stack pointer</a:t>
              </a:r>
            </a:p>
          </p:txBody>
        </p:sp>
        <p:sp>
          <p:nvSpPr>
            <p:cNvPr id="344086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stack pointer</a:t>
              </a:r>
            </a:p>
          </p:txBody>
        </p:sp>
      </p:grpSp>
      <p:grpSp>
        <p:nvGrpSpPr>
          <p:cNvPr id="344087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+ 4</a:t>
              </a:r>
            </a:p>
          </p:txBody>
        </p:sp>
        <p:sp>
          <p:nvSpPr>
            <p:cNvPr id="344089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90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91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4092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4094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409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valM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4</a:t>
              </a:r>
              <a:r>
                <a:rPr lang="en-US" sz="1600"/>
                <a:t>[valA]  </a:t>
              </a:r>
            </a:p>
          </p:txBody>
        </p:sp>
        <p:sp>
          <p:nvSpPr>
            <p:cNvPr id="34409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409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return address</a:t>
              </a:r>
            </a:p>
          </p:txBody>
        </p:sp>
      </p:grpSp>
      <p:grpSp>
        <p:nvGrpSpPr>
          <p:cNvPr id="344098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</a:t>
              </a:r>
              <a:r>
                <a:rPr lang="en-US" sz="1600">
                  <a:sym typeface="Symbol" pitchFamily="18" charset="2"/>
                </a:rPr>
                <a:t>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/>
                <a:t>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4410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10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10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410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4105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410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valM</a:t>
              </a:r>
            </a:p>
          </p:txBody>
        </p:sp>
        <p:sp>
          <p:nvSpPr>
            <p:cNvPr id="34410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410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PC to return address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Steps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All instructions follow same general pattern</a:t>
            </a:r>
          </a:p>
          <a:p>
            <a:pPr lvl="1"/>
            <a:r>
              <a:rPr lang="en-US"/>
              <a:t>Differ in what gets computed on each step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33528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OPl rA, rB</a:t>
            </a: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33528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icode:ifun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M</a:t>
            </a:r>
            <a:r>
              <a:rPr lang="en-US" sz="1600" baseline="-25000"/>
              <a:t>1</a:t>
            </a:r>
            <a:r>
              <a:rPr lang="en-US" sz="1600"/>
              <a:t>[PC]</a:t>
            </a: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rA:rB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M</a:t>
            </a:r>
            <a:r>
              <a:rPr lang="en-US" sz="1600" baseline="-25000"/>
              <a:t>1</a:t>
            </a:r>
            <a:r>
              <a:rPr lang="en-US" sz="1600"/>
              <a:t>[PC+1]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33528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 </a:t>
            </a:r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33528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valP </a:t>
            </a:r>
            <a:r>
              <a:rPr lang="en-US" sz="1600">
                <a:sym typeface="Symbol" pitchFamily="18" charset="2"/>
              </a:rPr>
              <a:t> PC+2</a:t>
            </a: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3528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6324600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6324600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register byte</a:t>
            </a: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6324600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[Read constant word]</a:t>
            </a:r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6324600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3352800" y="2514600"/>
            <a:ext cx="28194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valA </a:t>
            </a:r>
            <a:r>
              <a:rPr lang="en-US" sz="1600">
                <a:sym typeface="Symbol" pitchFamily="18" charset="2"/>
              </a:rPr>
              <a:t> R[rA]</a:t>
            </a:r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3352800" y="2819400"/>
            <a:ext cx="28194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valB </a:t>
            </a:r>
            <a:r>
              <a:rPr lang="en-US" sz="1600">
                <a:sym typeface="Symbol" pitchFamily="18" charset="2"/>
              </a:rPr>
              <a:t> R[rB]</a:t>
            </a:r>
          </a:p>
        </p:txBody>
      </p:sp>
      <p:sp>
        <p:nvSpPr>
          <p:cNvPr id="354323" name="Text Box 19"/>
          <p:cNvSpPr txBox="1">
            <a:spLocks noChangeArrowheads="1"/>
          </p:cNvSpPr>
          <p:nvPr/>
        </p:nvSpPr>
        <p:spPr bwMode="auto">
          <a:xfrm>
            <a:off x="3352800" y="25146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4324" name="Text Box 20"/>
          <p:cNvSpPr txBox="1">
            <a:spLocks noChangeArrowheads="1"/>
          </p:cNvSpPr>
          <p:nvPr/>
        </p:nvSpPr>
        <p:spPr bwMode="auto">
          <a:xfrm>
            <a:off x="914400" y="25146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Decode</a:t>
            </a:r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6324600" y="25146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operand A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6324600" y="2819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operand B</a:t>
            </a:r>
          </a:p>
        </p:txBody>
      </p:sp>
      <p:sp>
        <p:nvSpPr>
          <p:cNvPr id="354328" name="Text Box 24"/>
          <p:cNvSpPr txBox="1">
            <a:spLocks noChangeArrowheads="1"/>
          </p:cNvSpPr>
          <p:nvPr/>
        </p:nvSpPr>
        <p:spPr bwMode="auto">
          <a:xfrm>
            <a:off x="3352800" y="3124200"/>
            <a:ext cx="2819400" cy="30480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valE </a:t>
            </a:r>
            <a:r>
              <a:rPr lang="en-US" sz="1600">
                <a:sym typeface="Symbol" pitchFamily="18" charset="2"/>
              </a:rPr>
              <a:t> valB OP valA</a:t>
            </a:r>
          </a:p>
        </p:txBody>
      </p:sp>
      <p:sp>
        <p:nvSpPr>
          <p:cNvPr id="354329" name="Text Box 25"/>
          <p:cNvSpPr txBox="1">
            <a:spLocks noChangeArrowheads="1"/>
          </p:cNvSpPr>
          <p:nvPr/>
        </p:nvSpPr>
        <p:spPr bwMode="auto">
          <a:xfrm>
            <a:off x="3352800" y="3429000"/>
            <a:ext cx="2819400" cy="30480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Set CC</a:t>
            </a:r>
          </a:p>
        </p:txBody>
      </p:sp>
      <p:sp>
        <p:nvSpPr>
          <p:cNvPr id="354330" name="Text Box 26"/>
          <p:cNvSpPr txBox="1">
            <a:spLocks noChangeArrowheads="1"/>
          </p:cNvSpPr>
          <p:nvPr/>
        </p:nvSpPr>
        <p:spPr bwMode="auto">
          <a:xfrm>
            <a:off x="3352800" y="31242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4331" name="Text Box 27"/>
          <p:cNvSpPr txBox="1">
            <a:spLocks noChangeArrowheads="1"/>
          </p:cNvSpPr>
          <p:nvPr/>
        </p:nvSpPr>
        <p:spPr bwMode="auto">
          <a:xfrm>
            <a:off x="914400" y="31242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354332" name="Text Box 28"/>
          <p:cNvSpPr txBox="1">
            <a:spLocks noChangeArrowheads="1"/>
          </p:cNvSpPr>
          <p:nvPr/>
        </p:nvSpPr>
        <p:spPr bwMode="auto">
          <a:xfrm>
            <a:off x="6324600" y="3124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Perform ALU operation</a:t>
            </a:r>
          </a:p>
        </p:txBody>
      </p:sp>
      <p:sp>
        <p:nvSpPr>
          <p:cNvPr id="354333" name="Text Box 29"/>
          <p:cNvSpPr txBox="1">
            <a:spLocks noChangeArrowheads="1"/>
          </p:cNvSpPr>
          <p:nvPr/>
        </p:nvSpPr>
        <p:spPr bwMode="auto">
          <a:xfrm>
            <a:off x="6324600" y="3429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Set condition code register</a:t>
            </a: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3352800" y="3733800"/>
            <a:ext cx="28194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  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914400" y="3733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Memory</a:t>
            </a:r>
          </a:p>
        </p:txBody>
      </p:sp>
      <p:sp>
        <p:nvSpPr>
          <p:cNvPr id="354337" name="Text Box 33"/>
          <p:cNvSpPr txBox="1">
            <a:spLocks noChangeArrowheads="1"/>
          </p:cNvSpPr>
          <p:nvPr/>
        </p:nvSpPr>
        <p:spPr bwMode="auto">
          <a:xfrm>
            <a:off x="6324600" y="3733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[Memory read/write]  </a:t>
            </a:r>
          </a:p>
        </p:txBody>
      </p:sp>
      <p:sp>
        <p:nvSpPr>
          <p:cNvPr id="354339" name="Text Box 35"/>
          <p:cNvSpPr txBox="1">
            <a:spLocks noChangeArrowheads="1"/>
          </p:cNvSpPr>
          <p:nvPr/>
        </p:nvSpPr>
        <p:spPr bwMode="auto">
          <a:xfrm>
            <a:off x="3352800" y="4038600"/>
            <a:ext cx="2819400" cy="304800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R[rB] </a:t>
            </a:r>
            <a:r>
              <a:rPr lang="en-US" sz="1600">
                <a:sym typeface="Symbol" pitchFamily="18" charset="2"/>
              </a:rPr>
              <a:t> valE</a:t>
            </a:r>
          </a:p>
        </p:txBody>
      </p:sp>
      <p:sp>
        <p:nvSpPr>
          <p:cNvPr id="354340" name="Text Box 36"/>
          <p:cNvSpPr txBox="1">
            <a:spLocks noChangeArrowheads="1"/>
          </p:cNvSpPr>
          <p:nvPr/>
        </p:nvSpPr>
        <p:spPr bwMode="auto">
          <a:xfrm>
            <a:off x="3352800" y="4343400"/>
            <a:ext cx="2819400" cy="304800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 </a:t>
            </a:r>
          </a:p>
        </p:txBody>
      </p:sp>
      <p:sp>
        <p:nvSpPr>
          <p:cNvPr id="354341" name="Text Box 37"/>
          <p:cNvSpPr txBox="1">
            <a:spLocks noChangeArrowheads="1"/>
          </p:cNvSpPr>
          <p:nvPr/>
        </p:nvSpPr>
        <p:spPr bwMode="auto">
          <a:xfrm>
            <a:off x="3352800" y="40386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4342" name="Text Box 38"/>
          <p:cNvSpPr txBox="1">
            <a:spLocks noChangeArrowheads="1"/>
          </p:cNvSpPr>
          <p:nvPr/>
        </p:nvSpPr>
        <p:spPr bwMode="auto">
          <a:xfrm>
            <a:off x="914400" y="40386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/>
              <a:t>back</a:t>
            </a:r>
          </a:p>
        </p:txBody>
      </p:sp>
      <p:sp>
        <p:nvSpPr>
          <p:cNvPr id="354343" name="Text Box 39"/>
          <p:cNvSpPr txBox="1">
            <a:spLocks noChangeArrowheads="1"/>
          </p:cNvSpPr>
          <p:nvPr/>
        </p:nvSpPr>
        <p:spPr bwMode="auto">
          <a:xfrm>
            <a:off x="6324600" y="40386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Write back ALU result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6324600" y="4343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[Write back memory result] </a:t>
            </a:r>
          </a:p>
        </p:txBody>
      </p: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3352800" y="4648200"/>
            <a:ext cx="28194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 </a:t>
            </a:r>
            <a:r>
              <a:rPr lang="en-US" sz="1600">
                <a:sym typeface="Symbol" pitchFamily="18" charset="2"/>
              </a:rPr>
              <a:t> valP</a:t>
            </a:r>
          </a:p>
        </p:txBody>
      </p:sp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914400" y="4648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PC update</a:t>
            </a:r>
          </a:p>
        </p:txBody>
      </p:sp>
      <p:sp>
        <p:nvSpPr>
          <p:cNvPr id="354348" name="Text Box 44"/>
          <p:cNvSpPr txBox="1">
            <a:spLocks noChangeArrowheads="1"/>
          </p:cNvSpPr>
          <p:nvPr/>
        </p:nvSpPr>
        <p:spPr bwMode="auto">
          <a:xfrm>
            <a:off x="6324600" y="4648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Update PC</a:t>
            </a:r>
          </a:p>
        </p:txBody>
      </p:sp>
      <p:sp>
        <p:nvSpPr>
          <p:cNvPr id="354349" name="Text Box 45"/>
          <p:cNvSpPr txBox="1">
            <a:spLocks noChangeArrowheads="1"/>
          </p:cNvSpPr>
          <p:nvPr/>
        </p:nvSpPr>
        <p:spPr bwMode="auto">
          <a:xfrm>
            <a:off x="2133600" y="1295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icode,ifun</a:t>
            </a:r>
          </a:p>
        </p:txBody>
      </p:sp>
      <p:sp>
        <p:nvSpPr>
          <p:cNvPr id="354350" name="Text Box 46"/>
          <p:cNvSpPr txBox="1">
            <a:spLocks noChangeArrowheads="1"/>
          </p:cNvSpPr>
          <p:nvPr/>
        </p:nvSpPr>
        <p:spPr bwMode="auto">
          <a:xfrm>
            <a:off x="2133600" y="1600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rA,rB</a:t>
            </a:r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2133600" y="19050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valC</a:t>
            </a:r>
          </a:p>
        </p:txBody>
      </p:sp>
      <p:sp>
        <p:nvSpPr>
          <p:cNvPr id="354352" name="Text Box 48"/>
          <p:cNvSpPr txBox="1">
            <a:spLocks noChangeArrowheads="1"/>
          </p:cNvSpPr>
          <p:nvPr/>
        </p:nvSpPr>
        <p:spPr bwMode="auto">
          <a:xfrm>
            <a:off x="2133600" y="2209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valP</a:t>
            </a:r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2133600" y="25146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valA, srcA</a:t>
            </a:r>
          </a:p>
        </p:txBody>
      </p:sp>
      <p:sp>
        <p:nvSpPr>
          <p:cNvPr id="354354" name="Text Box 50"/>
          <p:cNvSpPr txBox="1">
            <a:spLocks noChangeArrowheads="1"/>
          </p:cNvSpPr>
          <p:nvPr/>
        </p:nvSpPr>
        <p:spPr bwMode="auto">
          <a:xfrm>
            <a:off x="2133600" y="2819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valB, srcB</a:t>
            </a:r>
          </a:p>
        </p:txBody>
      </p: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2133600" y="3124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valE</a:t>
            </a:r>
          </a:p>
        </p:txBody>
      </p:sp>
      <p:sp>
        <p:nvSpPr>
          <p:cNvPr id="354356" name="Text Box 52"/>
          <p:cNvSpPr txBox="1">
            <a:spLocks noChangeArrowheads="1"/>
          </p:cNvSpPr>
          <p:nvPr/>
        </p:nvSpPr>
        <p:spPr bwMode="auto">
          <a:xfrm>
            <a:off x="2133600" y="34290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Cond code</a:t>
            </a:r>
          </a:p>
        </p:txBody>
      </p:sp>
      <p:sp>
        <p:nvSpPr>
          <p:cNvPr id="354357" name="Text Box 53"/>
          <p:cNvSpPr txBox="1">
            <a:spLocks noChangeArrowheads="1"/>
          </p:cNvSpPr>
          <p:nvPr/>
        </p:nvSpPr>
        <p:spPr bwMode="auto">
          <a:xfrm>
            <a:off x="2133600" y="3733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valM</a:t>
            </a:r>
          </a:p>
        </p:txBody>
      </p:sp>
      <p:sp>
        <p:nvSpPr>
          <p:cNvPr id="354358" name="Text Box 54"/>
          <p:cNvSpPr txBox="1">
            <a:spLocks noChangeArrowheads="1"/>
          </p:cNvSpPr>
          <p:nvPr/>
        </p:nvSpPr>
        <p:spPr bwMode="auto">
          <a:xfrm>
            <a:off x="2133600" y="40386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dstE</a:t>
            </a:r>
          </a:p>
        </p:txBody>
      </p:sp>
      <p:sp>
        <p:nvSpPr>
          <p:cNvPr id="354359" name="Text Box 55"/>
          <p:cNvSpPr txBox="1">
            <a:spLocks noChangeArrowheads="1"/>
          </p:cNvSpPr>
          <p:nvPr/>
        </p:nvSpPr>
        <p:spPr bwMode="auto">
          <a:xfrm>
            <a:off x="2133600" y="4343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dstM</a:t>
            </a:r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3600" y="4648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Steps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All instructions follow same general pattern</a:t>
            </a:r>
          </a:p>
          <a:p>
            <a:pPr lvl="1"/>
            <a:r>
              <a:rPr lang="en-US"/>
              <a:t>Differ in what gets computed on each step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33528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call</a:t>
            </a:r>
            <a:r>
              <a:rPr lang="en-US" sz="1600"/>
              <a:t> Dest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914400" y="25146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Decode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914400" y="31242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914400" y="3733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Memory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914400" y="40386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/>
              <a:t>back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914400" y="4648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PC update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133600" y="1295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icode,ifun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133600" y="1600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rA,rB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2133600" y="19050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valC</a:t>
            </a:r>
          </a:p>
        </p:txBody>
      </p:sp>
      <p:sp>
        <p:nvSpPr>
          <p:cNvPr id="355370" name="Text Box 42"/>
          <p:cNvSpPr txBox="1">
            <a:spLocks noChangeArrowheads="1"/>
          </p:cNvSpPr>
          <p:nvPr/>
        </p:nvSpPr>
        <p:spPr bwMode="auto">
          <a:xfrm>
            <a:off x="2133600" y="2209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valP</a:t>
            </a:r>
          </a:p>
        </p:txBody>
      </p:sp>
      <p:sp>
        <p:nvSpPr>
          <p:cNvPr id="355371" name="Text Box 43"/>
          <p:cNvSpPr txBox="1">
            <a:spLocks noChangeArrowheads="1"/>
          </p:cNvSpPr>
          <p:nvPr/>
        </p:nvSpPr>
        <p:spPr bwMode="auto">
          <a:xfrm>
            <a:off x="2133600" y="25146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valA, srcA</a:t>
            </a:r>
          </a:p>
        </p:txBody>
      </p:sp>
      <p:sp>
        <p:nvSpPr>
          <p:cNvPr id="355372" name="Text Box 44"/>
          <p:cNvSpPr txBox="1">
            <a:spLocks noChangeArrowheads="1"/>
          </p:cNvSpPr>
          <p:nvPr/>
        </p:nvSpPr>
        <p:spPr bwMode="auto">
          <a:xfrm>
            <a:off x="2133600" y="2819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valB, srcB</a:t>
            </a:r>
          </a:p>
        </p:txBody>
      </p:sp>
      <p:sp>
        <p:nvSpPr>
          <p:cNvPr id="355373" name="Text Box 45"/>
          <p:cNvSpPr txBox="1">
            <a:spLocks noChangeArrowheads="1"/>
          </p:cNvSpPr>
          <p:nvPr/>
        </p:nvSpPr>
        <p:spPr bwMode="auto">
          <a:xfrm>
            <a:off x="2133600" y="3124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valE</a:t>
            </a:r>
          </a:p>
        </p:txBody>
      </p:sp>
      <p:sp>
        <p:nvSpPr>
          <p:cNvPr id="355374" name="Text Box 46"/>
          <p:cNvSpPr txBox="1">
            <a:spLocks noChangeArrowheads="1"/>
          </p:cNvSpPr>
          <p:nvPr/>
        </p:nvSpPr>
        <p:spPr bwMode="auto">
          <a:xfrm>
            <a:off x="2133600" y="34290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Cond code</a:t>
            </a:r>
          </a:p>
        </p:txBody>
      </p:sp>
      <p:sp>
        <p:nvSpPr>
          <p:cNvPr id="355375" name="Text Box 47"/>
          <p:cNvSpPr txBox="1">
            <a:spLocks noChangeArrowheads="1"/>
          </p:cNvSpPr>
          <p:nvPr/>
        </p:nvSpPr>
        <p:spPr bwMode="auto">
          <a:xfrm>
            <a:off x="2133600" y="3733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valM</a:t>
            </a:r>
          </a:p>
        </p:txBody>
      </p:sp>
      <p:sp>
        <p:nvSpPr>
          <p:cNvPr id="355376" name="Text Box 48"/>
          <p:cNvSpPr txBox="1">
            <a:spLocks noChangeArrowheads="1"/>
          </p:cNvSpPr>
          <p:nvPr/>
        </p:nvSpPr>
        <p:spPr bwMode="auto">
          <a:xfrm>
            <a:off x="2133600" y="40386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dstE</a:t>
            </a:r>
          </a:p>
        </p:txBody>
      </p:sp>
      <p:sp>
        <p:nvSpPr>
          <p:cNvPr id="355377" name="Text Box 49"/>
          <p:cNvSpPr txBox="1">
            <a:spLocks noChangeArrowheads="1"/>
          </p:cNvSpPr>
          <p:nvPr/>
        </p:nvSpPr>
        <p:spPr bwMode="auto">
          <a:xfrm>
            <a:off x="2133600" y="4343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dstM</a:t>
            </a:r>
          </a:p>
        </p:txBody>
      </p:sp>
      <p:sp>
        <p:nvSpPr>
          <p:cNvPr id="355378" name="Text Box 50"/>
          <p:cNvSpPr txBox="1">
            <a:spLocks noChangeArrowheads="1"/>
          </p:cNvSpPr>
          <p:nvPr/>
        </p:nvSpPr>
        <p:spPr bwMode="auto">
          <a:xfrm>
            <a:off x="2133600" y="4648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</a:t>
            </a:r>
          </a:p>
        </p:txBody>
      </p:sp>
      <p:sp>
        <p:nvSpPr>
          <p:cNvPr id="355379" name="Text Box 51"/>
          <p:cNvSpPr txBox="1">
            <a:spLocks noChangeArrowheads="1"/>
          </p:cNvSpPr>
          <p:nvPr/>
        </p:nvSpPr>
        <p:spPr bwMode="auto">
          <a:xfrm>
            <a:off x="33528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icode:ifun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M</a:t>
            </a:r>
            <a:r>
              <a:rPr lang="en-US" sz="1600" baseline="-25000"/>
              <a:t>1</a:t>
            </a:r>
            <a:r>
              <a:rPr lang="en-US" sz="1600"/>
              <a:t>[PC]</a:t>
            </a:r>
          </a:p>
        </p:txBody>
      </p:sp>
      <p:sp>
        <p:nvSpPr>
          <p:cNvPr id="355380" name="Text Box 52"/>
          <p:cNvSpPr txBox="1">
            <a:spLocks noChangeArrowheads="1"/>
          </p:cNvSpPr>
          <p:nvPr/>
        </p:nvSpPr>
        <p:spPr bwMode="auto">
          <a:xfrm>
            <a:off x="33528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81" name="Text Box 53"/>
          <p:cNvSpPr txBox="1">
            <a:spLocks noChangeArrowheads="1"/>
          </p:cNvSpPr>
          <p:nvPr/>
        </p:nvSpPr>
        <p:spPr bwMode="auto">
          <a:xfrm>
            <a:off x="33528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valC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M</a:t>
            </a:r>
            <a:r>
              <a:rPr lang="en-US" sz="1600" baseline="-25000"/>
              <a:t>4</a:t>
            </a:r>
            <a:r>
              <a:rPr lang="en-US" sz="1600"/>
              <a:t>[PC+1]</a:t>
            </a:r>
          </a:p>
        </p:txBody>
      </p:sp>
      <p:sp>
        <p:nvSpPr>
          <p:cNvPr id="355382" name="Text Box 54"/>
          <p:cNvSpPr txBox="1">
            <a:spLocks noChangeArrowheads="1"/>
          </p:cNvSpPr>
          <p:nvPr/>
        </p:nvSpPr>
        <p:spPr bwMode="auto">
          <a:xfrm>
            <a:off x="33528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valP </a:t>
            </a:r>
            <a:r>
              <a:rPr lang="en-US" sz="1600">
                <a:sym typeface="Symbol" pitchFamily="18" charset="2"/>
              </a:rPr>
              <a:t> PC+5</a:t>
            </a:r>
          </a:p>
        </p:txBody>
      </p:sp>
      <p:sp>
        <p:nvSpPr>
          <p:cNvPr id="355383" name="Text Box 55"/>
          <p:cNvSpPr txBox="1">
            <a:spLocks noChangeArrowheads="1"/>
          </p:cNvSpPr>
          <p:nvPr/>
        </p:nvSpPr>
        <p:spPr bwMode="auto">
          <a:xfrm>
            <a:off x="33528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84" name="Text Box 56"/>
          <p:cNvSpPr txBox="1">
            <a:spLocks noChangeArrowheads="1"/>
          </p:cNvSpPr>
          <p:nvPr/>
        </p:nvSpPr>
        <p:spPr bwMode="auto">
          <a:xfrm>
            <a:off x="3352800" y="2514600"/>
            <a:ext cx="28194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>
              <a:sym typeface="Symbol" pitchFamily="18" charset="2"/>
            </a:endParaRPr>
          </a:p>
        </p:txBody>
      </p:sp>
      <p:sp>
        <p:nvSpPr>
          <p:cNvPr id="355385" name="Text Box 57"/>
          <p:cNvSpPr txBox="1">
            <a:spLocks noChangeArrowheads="1"/>
          </p:cNvSpPr>
          <p:nvPr/>
        </p:nvSpPr>
        <p:spPr bwMode="auto">
          <a:xfrm>
            <a:off x="3352800" y="2819400"/>
            <a:ext cx="28194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valB </a:t>
            </a:r>
            <a:r>
              <a:rPr lang="en-US" sz="1600">
                <a:sym typeface="Symbol" pitchFamily="18" charset="2"/>
              </a:rPr>
              <a:t> R[</a:t>
            </a:r>
            <a:r>
              <a:rPr lang="en-US" sz="1600">
                <a:latin typeface="Courier New" pitchFamily="49" charset="0"/>
                <a:sym typeface="Symbol" pitchFamily="18" charset="2"/>
              </a:rPr>
              <a:t>%esp</a:t>
            </a:r>
            <a:r>
              <a:rPr lang="en-US" sz="1600">
                <a:sym typeface="Symbol" pitchFamily="18" charset="2"/>
              </a:rPr>
              <a:t>]</a:t>
            </a:r>
          </a:p>
        </p:txBody>
      </p:sp>
      <p:sp>
        <p:nvSpPr>
          <p:cNvPr id="355386" name="Text Box 58"/>
          <p:cNvSpPr txBox="1">
            <a:spLocks noChangeArrowheads="1"/>
          </p:cNvSpPr>
          <p:nvPr/>
        </p:nvSpPr>
        <p:spPr bwMode="auto">
          <a:xfrm>
            <a:off x="3352800" y="25146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87" name="Text Box 59"/>
          <p:cNvSpPr txBox="1">
            <a:spLocks noChangeArrowheads="1"/>
          </p:cNvSpPr>
          <p:nvPr/>
        </p:nvSpPr>
        <p:spPr bwMode="auto">
          <a:xfrm>
            <a:off x="3352800" y="3124200"/>
            <a:ext cx="2819400" cy="30480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valE </a:t>
            </a:r>
            <a:r>
              <a:rPr lang="en-US" sz="1600">
                <a:sym typeface="Symbol" pitchFamily="18" charset="2"/>
              </a:rPr>
              <a:t> valB + –4</a:t>
            </a:r>
          </a:p>
        </p:txBody>
      </p:sp>
      <p:sp>
        <p:nvSpPr>
          <p:cNvPr id="355388" name="Text Box 60"/>
          <p:cNvSpPr txBox="1">
            <a:spLocks noChangeArrowheads="1"/>
          </p:cNvSpPr>
          <p:nvPr/>
        </p:nvSpPr>
        <p:spPr bwMode="auto">
          <a:xfrm>
            <a:off x="3352800" y="3429000"/>
            <a:ext cx="2819400" cy="30480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89" name="Text Box 61"/>
          <p:cNvSpPr txBox="1">
            <a:spLocks noChangeArrowheads="1"/>
          </p:cNvSpPr>
          <p:nvPr/>
        </p:nvSpPr>
        <p:spPr bwMode="auto">
          <a:xfrm>
            <a:off x="3352800" y="31242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90" name="Text Box 62"/>
          <p:cNvSpPr txBox="1">
            <a:spLocks noChangeArrowheads="1"/>
          </p:cNvSpPr>
          <p:nvPr/>
        </p:nvSpPr>
        <p:spPr bwMode="auto">
          <a:xfrm>
            <a:off x="3352800" y="3733800"/>
            <a:ext cx="28194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M</a:t>
            </a:r>
            <a:r>
              <a:rPr lang="en-US" sz="1600" baseline="-25000"/>
              <a:t>4</a:t>
            </a:r>
            <a:r>
              <a:rPr lang="en-US" sz="1600"/>
              <a:t>[valE]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valP </a:t>
            </a:r>
          </a:p>
        </p:txBody>
      </p:sp>
      <p:sp>
        <p:nvSpPr>
          <p:cNvPr id="355391" name="Text Box 63"/>
          <p:cNvSpPr txBox="1">
            <a:spLocks noChangeArrowheads="1"/>
          </p:cNvSpPr>
          <p:nvPr/>
        </p:nvSpPr>
        <p:spPr bwMode="auto">
          <a:xfrm>
            <a:off x="3352800" y="4038600"/>
            <a:ext cx="2819400" cy="304800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R[</a:t>
            </a:r>
            <a:r>
              <a:rPr lang="en-US" sz="1600">
                <a:latin typeface="Courier New" pitchFamily="49" charset="0"/>
                <a:sym typeface="Symbol" pitchFamily="18" charset="2"/>
              </a:rPr>
              <a:t>%esp</a:t>
            </a:r>
            <a:r>
              <a:rPr lang="en-US" sz="1600"/>
              <a:t>] </a:t>
            </a:r>
            <a:r>
              <a:rPr lang="en-US" sz="1600">
                <a:sym typeface="Symbol" pitchFamily="18" charset="2"/>
              </a:rPr>
              <a:t> valE</a:t>
            </a:r>
          </a:p>
        </p:txBody>
      </p:sp>
      <p:sp>
        <p:nvSpPr>
          <p:cNvPr id="355392" name="Text Box 64"/>
          <p:cNvSpPr txBox="1">
            <a:spLocks noChangeArrowheads="1"/>
          </p:cNvSpPr>
          <p:nvPr/>
        </p:nvSpPr>
        <p:spPr bwMode="auto">
          <a:xfrm>
            <a:off x="3352800" y="4343400"/>
            <a:ext cx="2819400" cy="304800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 </a:t>
            </a:r>
          </a:p>
        </p:txBody>
      </p:sp>
      <p:sp>
        <p:nvSpPr>
          <p:cNvPr id="355393" name="Text Box 65"/>
          <p:cNvSpPr txBox="1">
            <a:spLocks noChangeArrowheads="1"/>
          </p:cNvSpPr>
          <p:nvPr/>
        </p:nvSpPr>
        <p:spPr bwMode="auto">
          <a:xfrm>
            <a:off x="3352800" y="40386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94" name="Text Box 66"/>
          <p:cNvSpPr txBox="1">
            <a:spLocks noChangeArrowheads="1"/>
          </p:cNvSpPr>
          <p:nvPr/>
        </p:nvSpPr>
        <p:spPr bwMode="auto">
          <a:xfrm>
            <a:off x="3352800" y="4648200"/>
            <a:ext cx="28194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 </a:t>
            </a:r>
            <a:r>
              <a:rPr lang="en-US" sz="1600">
                <a:sym typeface="Symbol" pitchFamily="18" charset="2"/>
              </a:rPr>
              <a:t> valC</a:t>
            </a:r>
          </a:p>
        </p:txBody>
      </p:sp>
      <p:sp>
        <p:nvSpPr>
          <p:cNvPr id="355407" name="Text Box 79"/>
          <p:cNvSpPr txBox="1">
            <a:spLocks noChangeArrowheads="1"/>
          </p:cNvSpPr>
          <p:nvPr/>
        </p:nvSpPr>
        <p:spPr bwMode="auto">
          <a:xfrm>
            <a:off x="6315075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55408" name="Text Box 80"/>
          <p:cNvSpPr txBox="1">
            <a:spLocks noChangeArrowheads="1"/>
          </p:cNvSpPr>
          <p:nvPr/>
        </p:nvSpPr>
        <p:spPr bwMode="auto">
          <a:xfrm>
            <a:off x="6315075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[Read register byte]</a:t>
            </a:r>
          </a:p>
        </p:txBody>
      </p:sp>
      <p:sp>
        <p:nvSpPr>
          <p:cNvPr id="355409" name="Text Box 81"/>
          <p:cNvSpPr txBox="1">
            <a:spLocks noChangeArrowheads="1"/>
          </p:cNvSpPr>
          <p:nvPr/>
        </p:nvSpPr>
        <p:spPr bwMode="auto">
          <a:xfrm>
            <a:off x="6315075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constant word</a:t>
            </a:r>
          </a:p>
        </p:txBody>
      </p:sp>
      <p:sp>
        <p:nvSpPr>
          <p:cNvPr id="355410" name="Text Box 82"/>
          <p:cNvSpPr txBox="1">
            <a:spLocks noChangeArrowheads="1"/>
          </p:cNvSpPr>
          <p:nvPr/>
        </p:nvSpPr>
        <p:spPr bwMode="auto">
          <a:xfrm>
            <a:off x="6315075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sp>
        <p:nvSpPr>
          <p:cNvPr id="355411" name="Text Box 83"/>
          <p:cNvSpPr txBox="1">
            <a:spLocks noChangeArrowheads="1"/>
          </p:cNvSpPr>
          <p:nvPr/>
        </p:nvSpPr>
        <p:spPr bwMode="auto">
          <a:xfrm>
            <a:off x="6315075" y="25146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[Read operand A]</a:t>
            </a:r>
          </a:p>
        </p:txBody>
      </p:sp>
      <p:sp>
        <p:nvSpPr>
          <p:cNvPr id="355412" name="Text Box 84"/>
          <p:cNvSpPr txBox="1">
            <a:spLocks noChangeArrowheads="1"/>
          </p:cNvSpPr>
          <p:nvPr/>
        </p:nvSpPr>
        <p:spPr bwMode="auto">
          <a:xfrm>
            <a:off x="6315075" y="2819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operand B</a:t>
            </a:r>
          </a:p>
        </p:txBody>
      </p:sp>
      <p:sp>
        <p:nvSpPr>
          <p:cNvPr id="355413" name="Text Box 85"/>
          <p:cNvSpPr txBox="1">
            <a:spLocks noChangeArrowheads="1"/>
          </p:cNvSpPr>
          <p:nvPr/>
        </p:nvSpPr>
        <p:spPr bwMode="auto">
          <a:xfrm>
            <a:off x="6315075" y="3124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Perform ALU operation</a:t>
            </a:r>
          </a:p>
        </p:txBody>
      </p:sp>
      <p:sp>
        <p:nvSpPr>
          <p:cNvPr id="355414" name="Text Box 86"/>
          <p:cNvSpPr txBox="1">
            <a:spLocks noChangeArrowheads="1"/>
          </p:cNvSpPr>
          <p:nvPr/>
        </p:nvSpPr>
        <p:spPr bwMode="auto">
          <a:xfrm>
            <a:off x="6315075" y="3429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[Set condition code reg.]</a:t>
            </a:r>
          </a:p>
        </p:txBody>
      </p:sp>
      <p:sp>
        <p:nvSpPr>
          <p:cNvPr id="355415" name="Text Box 87"/>
          <p:cNvSpPr txBox="1">
            <a:spLocks noChangeArrowheads="1"/>
          </p:cNvSpPr>
          <p:nvPr/>
        </p:nvSpPr>
        <p:spPr bwMode="auto">
          <a:xfrm>
            <a:off x="6315075" y="3733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[Memory read/write]  </a:t>
            </a:r>
          </a:p>
        </p:txBody>
      </p:sp>
      <p:sp>
        <p:nvSpPr>
          <p:cNvPr id="355416" name="Text Box 88"/>
          <p:cNvSpPr txBox="1">
            <a:spLocks noChangeArrowheads="1"/>
          </p:cNvSpPr>
          <p:nvPr/>
        </p:nvSpPr>
        <p:spPr bwMode="auto">
          <a:xfrm>
            <a:off x="6315075" y="40386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[Write back ALU result]</a:t>
            </a:r>
          </a:p>
        </p:txBody>
      </p:sp>
      <p:sp>
        <p:nvSpPr>
          <p:cNvPr id="355417" name="Text Box 89"/>
          <p:cNvSpPr txBox="1">
            <a:spLocks noChangeArrowheads="1"/>
          </p:cNvSpPr>
          <p:nvPr/>
        </p:nvSpPr>
        <p:spPr bwMode="auto">
          <a:xfrm>
            <a:off x="6315075" y="4343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Write back memory result</a:t>
            </a:r>
          </a:p>
        </p:txBody>
      </p:sp>
      <p:sp>
        <p:nvSpPr>
          <p:cNvPr id="355418" name="Text Box 90"/>
          <p:cNvSpPr txBox="1">
            <a:spLocks noChangeArrowheads="1"/>
          </p:cNvSpPr>
          <p:nvPr/>
        </p:nvSpPr>
        <p:spPr bwMode="auto">
          <a:xfrm>
            <a:off x="6315075" y="4648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Update PC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Computed Values</a:t>
            </a:r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4281487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Fetch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icode</a:t>
            </a:r>
            <a:r>
              <a:rPr lang="en-US" sz="1800" dirty="0"/>
              <a:t>	Instruction 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ifun</a:t>
            </a:r>
            <a:r>
              <a:rPr lang="en-US" sz="1800" dirty="0"/>
              <a:t>	Instruction function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rA</a:t>
            </a:r>
            <a:r>
              <a:rPr lang="en-US" sz="1800" dirty="0"/>
              <a:t>	Instr. Register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rB</a:t>
            </a:r>
            <a:r>
              <a:rPr lang="en-US" sz="1800" dirty="0"/>
              <a:t>	Instr. Register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valC</a:t>
            </a:r>
            <a:r>
              <a:rPr lang="en-US" sz="1800" dirty="0"/>
              <a:t>	Instruction constant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valP</a:t>
            </a:r>
            <a:r>
              <a:rPr lang="en-US" sz="1800" dirty="0"/>
              <a:t>	Incremented PC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Decode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srcA</a:t>
            </a:r>
            <a:r>
              <a:rPr lang="en-US" sz="1800" dirty="0"/>
              <a:t>	Register ID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srcB</a:t>
            </a:r>
            <a:r>
              <a:rPr lang="en-US" sz="1800" dirty="0"/>
              <a:t>	Register ID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dstE</a:t>
            </a:r>
            <a:r>
              <a:rPr lang="en-US" sz="1800" dirty="0"/>
              <a:t>	Destination Register 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dstM</a:t>
            </a:r>
            <a:r>
              <a:rPr lang="en-US" sz="1800" dirty="0"/>
              <a:t>	Destination Register M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valA</a:t>
            </a:r>
            <a:r>
              <a:rPr lang="en-US" sz="1800" dirty="0"/>
              <a:t>	Register value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valB</a:t>
            </a:r>
            <a:r>
              <a:rPr lang="en-US" sz="1800" dirty="0"/>
              <a:t>	Register value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endParaRPr lang="en-US" sz="1800" dirty="0"/>
          </a:p>
        </p:txBody>
      </p:sp>
      <p:sp>
        <p:nvSpPr>
          <p:cNvPr id="35738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219200"/>
            <a:ext cx="3784600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Execute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valE</a:t>
            </a:r>
            <a:r>
              <a:rPr lang="en-US" sz="1800" dirty="0"/>
              <a:t>	ALU result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 smtClean="0"/>
              <a:t>Cnd</a:t>
            </a:r>
            <a:r>
              <a:rPr lang="en-US" sz="1800" dirty="0"/>
              <a:t>	</a:t>
            </a:r>
            <a:r>
              <a:rPr lang="en-US" sz="1800" dirty="0" smtClean="0"/>
              <a:t>Branch/move flag</a:t>
            </a:r>
            <a:endParaRPr lang="en-US" sz="1800" dirty="0"/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Memory	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valM</a:t>
            </a:r>
            <a:r>
              <a:rPr lang="en-US" sz="1800" dirty="0"/>
              <a:t>	Value from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rrmovl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1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162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783" name="Line 223"/>
          <p:cNvSpPr>
            <a:spLocks noChangeShapeType="1"/>
          </p:cNvSpPr>
          <p:nvPr/>
        </p:nvSpPr>
        <p:spPr bwMode="auto">
          <a:xfrm>
            <a:off x="5175250" y="4572000"/>
            <a:ext cx="1295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176" name="Group 219"/>
          <p:cNvGrpSpPr>
            <a:grpSpLocks/>
          </p:cNvGrpSpPr>
          <p:nvPr/>
        </p:nvGrpSpPr>
        <p:grpSpPr bwMode="auto">
          <a:xfrm>
            <a:off x="6623050" y="3270250"/>
            <a:ext cx="2133600" cy="3048000"/>
            <a:chOff x="3984" y="2160"/>
            <a:chExt cx="1344" cy="1920"/>
          </a:xfrm>
        </p:grpSpPr>
        <p:sp>
          <p:nvSpPr>
            <p:cNvPr id="181" name="Rectangle 138"/>
            <p:cNvSpPr>
              <a:spLocks noChangeArrowheads="1"/>
            </p:cNvSpPr>
            <p:nvPr/>
          </p:nvSpPr>
          <p:spPr bwMode="auto">
            <a:xfrm>
              <a:off x="4128" y="21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jmp</a:t>
              </a:r>
            </a:p>
          </p:txBody>
        </p:sp>
        <p:grpSp>
          <p:nvGrpSpPr>
            <p:cNvPr id="177" name="Group 179"/>
            <p:cNvGrpSpPr>
              <a:grpSpLocks/>
            </p:cNvGrpSpPr>
            <p:nvPr/>
          </p:nvGrpSpPr>
          <p:grpSpPr bwMode="auto">
            <a:xfrm>
              <a:off x="4560" y="2160"/>
              <a:ext cx="384" cy="192"/>
              <a:chOff x="4560" y="2160"/>
              <a:chExt cx="384" cy="192"/>
            </a:xfrm>
          </p:grpSpPr>
          <p:sp>
            <p:nvSpPr>
              <p:cNvPr id="214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15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16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3" name="Rectangle 143"/>
            <p:cNvSpPr>
              <a:spLocks noChangeArrowheads="1"/>
            </p:cNvSpPr>
            <p:nvPr/>
          </p:nvSpPr>
          <p:spPr bwMode="auto">
            <a:xfrm>
              <a:off x="4128" y="24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jle</a:t>
              </a:r>
            </a:p>
          </p:txBody>
        </p:sp>
        <p:grpSp>
          <p:nvGrpSpPr>
            <p:cNvPr id="178" name="Group 178"/>
            <p:cNvGrpSpPr>
              <a:grpSpLocks/>
            </p:cNvGrpSpPr>
            <p:nvPr/>
          </p:nvGrpSpPr>
          <p:grpSpPr bwMode="auto">
            <a:xfrm>
              <a:off x="4560" y="2448"/>
              <a:ext cx="384" cy="192"/>
              <a:chOff x="4560" y="2448"/>
              <a:chExt cx="384" cy="192"/>
            </a:xfrm>
          </p:grpSpPr>
          <p:sp>
            <p:nvSpPr>
              <p:cNvPr id="211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12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13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4128" y="27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jl</a:t>
              </a:r>
            </a:p>
          </p:txBody>
        </p:sp>
        <p:grpSp>
          <p:nvGrpSpPr>
            <p:cNvPr id="179" name="Group 177"/>
            <p:cNvGrpSpPr>
              <a:grpSpLocks/>
            </p:cNvGrpSpPr>
            <p:nvPr/>
          </p:nvGrpSpPr>
          <p:grpSpPr bwMode="auto">
            <a:xfrm>
              <a:off x="4560" y="2736"/>
              <a:ext cx="384" cy="192"/>
              <a:chOff x="4560" y="2736"/>
              <a:chExt cx="384" cy="192"/>
            </a:xfrm>
          </p:grpSpPr>
          <p:sp>
            <p:nvSpPr>
              <p:cNvPr id="208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9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10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7" name="Rectangle 153"/>
            <p:cNvSpPr>
              <a:spLocks noChangeArrowheads="1"/>
            </p:cNvSpPr>
            <p:nvPr/>
          </p:nvSpPr>
          <p:spPr bwMode="auto">
            <a:xfrm>
              <a:off x="4128" y="302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je</a:t>
              </a:r>
            </a:p>
          </p:txBody>
        </p:sp>
        <p:grpSp>
          <p:nvGrpSpPr>
            <p:cNvPr id="180" name="Group 176"/>
            <p:cNvGrpSpPr>
              <a:grpSpLocks/>
            </p:cNvGrpSpPr>
            <p:nvPr/>
          </p:nvGrpSpPr>
          <p:grpSpPr bwMode="auto">
            <a:xfrm>
              <a:off x="4560" y="3024"/>
              <a:ext cx="384" cy="192"/>
              <a:chOff x="4560" y="3024"/>
              <a:chExt cx="384" cy="192"/>
            </a:xfrm>
          </p:grpSpPr>
          <p:sp>
            <p:nvSpPr>
              <p:cNvPr id="205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6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07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9" name="Rectangle 158"/>
            <p:cNvSpPr>
              <a:spLocks noChangeArrowheads="1"/>
            </p:cNvSpPr>
            <p:nvPr/>
          </p:nvSpPr>
          <p:spPr bwMode="auto">
            <a:xfrm>
              <a:off x="4128" y="331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jne</a:t>
              </a:r>
            </a:p>
          </p:txBody>
        </p:sp>
        <p:grpSp>
          <p:nvGrpSpPr>
            <p:cNvPr id="182" name="Group 173"/>
            <p:cNvGrpSpPr>
              <a:grpSpLocks/>
            </p:cNvGrpSpPr>
            <p:nvPr/>
          </p:nvGrpSpPr>
          <p:grpSpPr bwMode="auto">
            <a:xfrm>
              <a:off x="4560" y="3312"/>
              <a:ext cx="384" cy="192"/>
              <a:chOff x="4560" y="3312"/>
              <a:chExt cx="384" cy="192"/>
            </a:xfrm>
          </p:grpSpPr>
          <p:sp>
            <p:nvSpPr>
              <p:cNvPr id="202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3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04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1" name="Rectangle 163"/>
            <p:cNvSpPr>
              <a:spLocks noChangeArrowheads="1"/>
            </p:cNvSpPr>
            <p:nvPr/>
          </p:nvSpPr>
          <p:spPr bwMode="auto">
            <a:xfrm>
              <a:off x="4128" y="360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jge</a:t>
              </a:r>
            </a:p>
          </p:txBody>
        </p:sp>
        <p:grpSp>
          <p:nvGrpSpPr>
            <p:cNvPr id="184" name="Group 175"/>
            <p:cNvGrpSpPr>
              <a:grpSpLocks/>
            </p:cNvGrpSpPr>
            <p:nvPr/>
          </p:nvGrpSpPr>
          <p:grpSpPr bwMode="auto">
            <a:xfrm>
              <a:off x="4560" y="3600"/>
              <a:ext cx="384" cy="192"/>
              <a:chOff x="4560" y="3600"/>
              <a:chExt cx="384" cy="192"/>
            </a:xfrm>
          </p:grpSpPr>
          <p:sp>
            <p:nvSpPr>
              <p:cNvPr id="199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0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01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3" name="Rectangle 168"/>
            <p:cNvSpPr>
              <a:spLocks noChangeArrowheads="1"/>
            </p:cNvSpPr>
            <p:nvPr/>
          </p:nvSpPr>
          <p:spPr bwMode="auto">
            <a:xfrm>
              <a:off x="4128" y="388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jg</a:t>
              </a:r>
            </a:p>
          </p:txBody>
        </p:sp>
        <p:grpSp>
          <p:nvGrpSpPr>
            <p:cNvPr id="186" name="Group 174"/>
            <p:cNvGrpSpPr>
              <a:grpSpLocks/>
            </p:cNvGrpSpPr>
            <p:nvPr/>
          </p:nvGrpSpPr>
          <p:grpSpPr bwMode="auto">
            <a:xfrm>
              <a:off x="4560" y="3888"/>
              <a:ext cx="384" cy="192"/>
              <a:chOff x="4560" y="3888"/>
              <a:chExt cx="384" cy="192"/>
            </a:xfrm>
          </p:grpSpPr>
          <p:sp>
            <p:nvSpPr>
              <p:cNvPr id="196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97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98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5" name="AutoShape 218"/>
            <p:cNvSpPr>
              <a:spLocks/>
            </p:cNvSpPr>
            <p:nvPr/>
          </p:nvSpPr>
          <p:spPr bwMode="auto">
            <a:xfrm>
              <a:off x="3984" y="2208"/>
              <a:ext cx="144" cy="1872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678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#1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err="1"/>
                <a:t>Dest</a:t>
              </a:r>
              <a:endParaRPr lang="en-US" sz="1400" b="0" dirty="0"/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1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162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783" name="Line 223"/>
          <p:cNvSpPr>
            <a:spLocks noChangeShapeType="1"/>
          </p:cNvSpPr>
          <p:nvPr/>
        </p:nvSpPr>
        <p:spPr bwMode="auto">
          <a:xfrm flipV="1">
            <a:off x="3346450" y="2203450"/>
            <a:ext cx="30480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1" name="Rectangle 138"/>
          <p:cNvSpPr>
            <a:spLocks noChangeArrowheads="1"/>
          </p:cNvSpPr>
          <p:nvPr/>
        </p:nvSpPr>
        <p:spPr bwMode="auto">
          <a:xfrm>
            <a:off x="6699250" y="603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rrmovl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77" name="Group 179"/>
          <p:cNvGrpSpPr>
            <a:grpSpLocks/>
          </p:cNvGrpSpPr>
          <p:nvPr/>
        </p:nvGrpSpPr>
        <p:grpSpPr bwMode="auto">
          <a:xfrm>
            <a:off x="7613650" y="603250"/>
            <a:ext cx="609600" cy="304800"/>
            <a:chOff x="4560" y="2160"/>
            <a:chExt cx="384" cy="192"/>
          </a:xfrm>
        </p:grpSpPr>
        <p:sp>
          <p:nvSpPr>
            <p:cNvPr id="214" name="Rectangle 140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215" name="Rectangle 141"/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216" name="Rectangle 142"/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3" name="Rectangle 143"/>
          <p:cNvSpPr>
            <a:spLocks noChangeArrowheads="1"/>
          </p:cNvSpPr>
          <p:nvPr/>
        </p:nvSpPr>
        <p:spPr bwMode="auto">
          <a:xfrm>
            <a:off x="6699250" y="1060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78" name="Group 178"/>
          <p:cNvGrpSpPr>
            <a:grpSpLocks/>
          </p:cNvGrpSpPr>
          <p:nvPr/>
        </p:nvGrpSpPr>
        <p:grpSpPr bwMode="auto">
          <a:xfrm>
            <a:off x="7613650" y="1060450"/>
            <a:ext cx="609600" cy="304800"/>
            <a:chOff x="4560" y="2448"/>
            <a:chExt cx="384" cy="192"/>
          </a:xfrm>
        </p:grpSpPr>
        <p:sp>
          <p:nvSpPr>
            <p:cNvPr id="211" name="Rectangle 145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212" name="Rectangle 146"/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13" name="Rectangle 147"/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5" name="Rectangle 148"/>
          <p:cNvSpPr>
            <a:spLocks noChangeArrowheads="1"/>
          </p:cNvSpPr>
          <p:nvPr/>
        </p:nvSpPr>
        <p:spPr bwMode="auto">
          <a:xfrm>
            <a:off x="6699250" y="1517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79" name="Group 177"/>
          <p:cNvGrpSpPr>
            <a:grpSpLocks/>
          </p:cNvGrpSpPr>
          <p:nvPr/>
        </p:nvGrpSpPr>
        <p:grpSpPr bwMode="auto">
          <a:xfrm>
            <a:off x="7613650" y="1517650"/>
            <a:ext cx="609600" cy="304800"/>
            <a:chOff x="4560" y="2736"/>
            <a:chExt cx="384" cy="192"/>
          </a:xfrm>
        </p:grpSpPr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7" name="Rectangle 153"/>
          <p:cNvSpPr>
            <a:spLocks noChangeArrowheads="1"/>
          </p:cNvSpPr>
          <p:nvPr/>
        </p:nvSpPr>
        <p:spPr bwMode="auto">
          <a:xfrm>
            <a:off x="6699250" y="1974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80" name="Group 176"/>
          <p:cNvGrpSpPr>
            <a:grpSpLocks/>
          </p:cNvGrpSpPr>
          <p:nvPr/>
        </p:nvGrpSpPr>
        <p:grpSpPr bwMode="auto">
          <a:xfrm>
            <a:off x="7613650" y="1974850"/>
            <a:ext cx="609600" cy="304800"/>
            <a:chOff x="4560" y="3024"/>
            <a:chExt cx="384" cy="192"/>
          </a:xfrm>
        </p:grpSpPr>
        <p:sp>
          <p:nvSpPr>
            <p:cNvPr id="205" name="Rectangle 155"/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206" name="Rectangle 156"/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07" name="Rectangle 157"/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9" name="Rectangle 158"/>
          <p:cNvSpPr>
            <a:spLocks noChangeArrowheads="1"/>
          </p:cNvSpPr>
          <p:nvPr/>
        </p:nvSpPr>
        <p:spPr bwMode="auto">
          <a:xfrm>
            <a:off x="6699250" y="2432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82" name="Group 173"/>
          <p:cNvGrpSpPr>
            <a:grpSpLocks/>
          </p:cNvGrpSpPr>
          <p:nvPr/>
        </p:nvGrpSpPr>
        <p:grpSpPr bwMode="auto">
          <a:xfrm>
            <a:off x="7613650" y="2432050"/>
            <a:ext cx="609600" cy="304800"/>
            <a:chOff x="4560" y="3312"/>
            <a:chExt cx="384" cy="192"/>
          </a:xfrm>
        </p:grpSpPr>
        <p:sp>
          <p:nvSpPr>
            <p:cNvPr id="202" name="Rectangle 160"/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203" name="Rectangle 161"/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204" name="Rectangle 162"/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1" name="Rectangle 163"/>
          <p:cNvSpPr>
            <a:spLocks noChangeArrowheads="1"/>
          </p:cNvSpPr>
          <p:nvPr/>
        </p:nvSpPr>
        <p:spPr bwMode="auto">
          <a:xfrm>
            <a:off x="6699250" y="2889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84" name="Group 175"/>
          <p:cNvGrpSpPr>
            <a:grpSpLocks/>
          </p:cNvGrpSpPr>
          <p:nvPr/>
        </p:nvGrpSpPr>
        <p:grpSpPr bwMode="auto">
          <a:xfrm>
            <a:off x="7613650" y="2889250"/>
            <a:ext cx="609600" cy="304800"/>
            <a:chOff x="4560" y="3600"/>
            <a:chExt cx="384" cy="192"/>
          </a:xfrm>
        </p:grpSpPr>
        <p:sp>
          <p:nvSpPr>
            <p:cNvPr id="199" name="Rectangle 165"/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200" name="Rectangle 166"/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01" name="Rectangle 167"/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3" name="Rectangle 168"/>
          <p:cNvSpPr>
            <a:spLocks noChangeArrowheads="1"/>
          </p:cNvSpPr>
          <p:nvPr/>
        </p:nvSpPr>
        <p:spPr bwMode="auto">
          <a:xfrm>
            <a:off x="6699250" y="3346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86" name="Group 174"/>
          <p:cNvGrpSpPr>
            <a:grpSpLocks/>
          </p:cNvGrpSpPr>
          <p:nvPr/>
        </p:nvGrpSpPr>
        <p:grpSpPr bwMode="auto">
          <a:xfrm>
            <a:off x="7613650" y="3346450"/>
            <a:ext cx="609600" cy="304800"/>
            <a:chOff x="4560" y="3888"/>
            <a:chExt cx="384" cy="192"/>
          </a:xfrm>
        </p:grpSpPr>
        <p:sp>
          <p:nvSpPr>
            <p:cNvPr id="196" name="Rectangle 170"/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97" name="Rectangle 171"/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98" name="Rectangle 172"/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5" name="AutoShape 218"/>
          <p:cNvSpPr>
            <a:spLocks/>
          </p:cNvSpPr>
          <p:nvPr/>
        </p:nvSpPr>
        <p:spPr bwMode="auto">
          <a:xfrm>
            <a:off x="6470650" y="67945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14987" cy="779463"/>
          </a:xfrm>
        </p:spPr>
        <p:txBody>
          <a:bodyPr/>
          <a:lstStyle/>
          <a:p>
            <a:r>
              <a:rPr lang="en-US"/>
              <a:t>SEQ Stages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/>
              <a:t>Fetch</a:t>
            </a:r>
          </a:p>
          <a:p>
            <a:pPr lvl="1"/>
            <a:r>
              <a:rPr lang="en-US" sz="1800"/>
              <a:t>Read instruction from instruction memory</a:t>
            </a:r>
          </a:p>
          <a:p>
            <a:r>
              <a:rPr lang="en-US" sz="2000"/>
              <a:t>Decode</a:t>
            </a:r>
          </a:p>
          <a:p>
            <a:pPr lvl="1"/>
            <a:r>
              <a:rPr lang="en-US" sz="1800"/>
              <a:t>Read program registers</a:t>
            </a:r>
          </a:p>
          <a:p>
            <a:r>
              <a:rPr lang="en-US" sz="2000"/>
              <a:t>Execute</a:t>
            </a:r>
          </a:p>
          <a:p>
            <a:pPr lvl="1"/>
            <a:r>
              <a:rPr lang="en-US" sz="1800"/>
              <a:t>Compute value or address</a:t>
            </a:r>
          </a:p>
          <a:p>
            <a:r>
              <a:rPr lang="en-US" sz="2000"/>
              <a:t>Memory</a:t>
            </a:r>
          </a:p>
          <a:p>
            <a:pPr lvl="1"/>
            <a:r>
              <a:rPr lang="en-US" sz="1800"/>
              <a:t>Read or write data</a:t>
            </a:r>
          </a:p>
          <a:p>
            <a:r>
              <a:rPr lang="en-US" sz="2000"/>
              <a:t>Write Back</a:t>
            </a:r>
          </a:p>
          <a:p>
            <a:pPr lvl="1"/>
            <a:r>
              <a:rPr lang="en-US" sz="1800"/>
              <a:t>Write program registers</a:t>
            </a:r>
          </a:p>
          <a:p>
            <a:r>
              <a:rPr lang="en-US" sz="2000"/>
              <a:t>PC</a:t>
            </a:r>
          </a:p>
          <a:p>
            <a:pPr lvl="1"/>
            <a:r>
              <a:rPr lang="en-US" sz="1800"/>
              <a:t>Update program counter</a:t>
            </a:r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38800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 smtClean="0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39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r>
              <a:rPr lang="en-US" sz="2000"/>
              <a:t>Key</a:t>
            </a:r>
          </a:p>
          <a:p>
            <a:pPr lvl="1"/>
            <a:r>
              <a:rPr lang="en-US" sz="1800"/>
              <a:t>Blue boxes:     predesigned hardware blocks</a:t>
            </a:r>
          </a:p>
          <a:p>
            <a:pPr lvl="2"/>
            <a:r>
              <a:rPr lang="en-US" sz="1600"/>
              <a:t>E.g., memories, ALU</a:t>
            </a:r>
          </a:p>
          <a:p>
            <a:pPr lvl="1"/>
            <a:r>
              <a:rPr lang="en-US" sz="1800"/>
              <a:t>Gray boxes:             control logic</a:t>
            </a:r>
          </a:p>
          <a:p>
            <a:pPr lvl="2"/>
            <a:r>
              <a:rPr lang="en-US" sz="1600"/>
              <a:t>Describe in HCL</a:t>
            </a:r>
          </a:p>
          <a:p>
            <a:pPr lvl="1"/>
            <a:r>
              <a:rPr lang="en-US" sz="1800"/>
              <a:t>White ovals:                      labels for signals</a:t>
            </a:r>
          </a:p>
          <a:p>
            <a:pPr lvl="1"/>
            <a:r>
              <a:rPr lang="en-US" sz="1800"/>
              <a:t>Thick lines:                     32-bit word values</a:t>
            </a:r>
          </a:p>
          <a:p>
            <a:pPr lvl="1"/>
            <a:r>
              <a:rPr lang="en-US" sz="1800"/>
              <a:t>Thin lines:                         4-8 bit values</a:t>
            </a:r>
          </a:p>
          <a:p>
            <a:pPr lvl="1"/>
            <a:r>
              <a:rPr lang="en-US" sz="1800"/>
              <a:t>Dotted lines:                     1-bit values</a:t>
            </a:r>
          </a:p>
          <a:p>
            <a:pPr lvl="1"/>
            <a:endParaRPr lang="en-US" sz="1800"/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650" y="9842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Logic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191000"/>
            <a:ext cx="8294687" cy="2241550"/>
          </a:xfrm>
        </p:spPr>
        <p:txBody>
          <a:bodyPr/>
          <a:lstStyle/>
          <a:p>
            <a:r>
              <a:rPr lang="en-US" dirty="0"/>
              <a:t>Predefined Blocks</a:t>
            </a:r>
          </a:p>
          <a:p>
            <a:pPr lvl="1"/>
            <a:r>
              <a:rPr lang="en-US" dirty="0"/>
              <a:t>PC: Register containing PC</a:t>
            </a:r>
          </a:p>
          <a:p>
            <a:pPr lvl="1"/>
            <a:r>
              <a:rPr lang="en-US" dirty="0"/>
              <a:t>Instruction memory: Read 6 bytes (PC to </a:t>
            </a:r>
            <a:r>
              <a:rPr lang="en-US" dirty="0" smtClean="0"/>
              <a:t>PC+5)</a:t>
            </a:r>
          </a:p>
          <a:p>
            <a:pPr lvl="2"/>
            <a:r>
              <a:rPr lang="en-US" dirty="0" smtClean="0"/>
              <a:t>Signal invalid address</a:t>
            </a:r>
            <a:endParaRPr lang="en-US" dirty="0"/>
          </a:p>
          <a:p>
            <a:pPr lvl="1"/>
            <a:r>
              <a:rPr lang="en-US" dirty="0"/>
              <a:t>Split: Divide instruction byte into </a:t>
            </a:r>
            <a:r>
              <a:rPr lang="en-US" dirty="0" err="1"/>
              <a:t>icode</a:t>
            </a:r>
            <a:r>
              <a:rPr lang="en-US" dirty="0"/>
              <a:t> and </a:t>
            </a:r>
            <a:r>
              <a:rPr lang="en-US" dirty="0" err="1"/>
              <a:t>ifun</a:t>
            </a:r>
            <a:endParaRPr lang="en-US" dirty="0"/>
          </a:p>
          <a:p>
            <a:pPr lvl="1"/>
            <a:r>
              <a:rPr lang="en-US" dirty="0"/>
              <a:t>Align: Get fields for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, and </a:t>
            </a:r>
            <a:r>
              <a:rPr lang="en-US" dirty="0" err="1" smtClean="0"/>
              <a:t>valC</a:t>
            </a:r>
            <a:endParaRPr lang="en-US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2965450" y="222250"/>
            <a:ext cx="5334000" cy="4495800"/>
            <a:chOff x="457200" y="11658600"/>
            <a:chExt cx="5334000" cy="4495800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increment</a:t>
              </a: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rB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</a:t>
              </a:r>
            </a:p>
          </p:txBody>
        </p:sp>
        <p:sp>
          <p:nvSpPr>
            <p:cNvPr id="71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3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119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75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76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77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regids</a:t>
              </a:r>
            </a:p>
          </p:txBody>
        </p:sp>
        <p:sp>
          <p:nvSpPr>
            <p:cNvPr id="80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81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117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3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6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115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7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valid</a:t>
              </a:r>
            </a:p>
          </p:txBody>
        </p:sp>
        <p:sp>
          <p:nvSpPr>
            <p:cNvPr id="88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11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Align</a:t>
              </a:r>
            </a:p>
          </p:txBody>
        </p:sp>
        <p:sp>
          <p:nvSpPr>
            <p:cNvPr id="92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3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111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4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Split</a:t>
              </a:r>
            </a:p>
          </p:txBody>
        </p:sp>
        <p:sp>
          <p:nvSpPr>
            <p:cNvPr id="96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719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Bytes 1-5</a:t>
              </a:r>
            </a:p>
          </p:txBody>
        </p:sp>
        <p:sp>
          <p:nvSpPr>
            <p:cNvPr id="98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116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 0</a:t>
              </a:r>
            </a:p>
          </p:txBody>
        </p:sp>
        <p:cxnSp>
          <p:nvCxnSpPr>
            <p:cNvPr id="99" name="Straight Arrow Connector 53"/>
            <p:cNvCxnSpPr>
              <a:cxnSpLocks noChangeShapeType="1"/>
              <a:stCxn id="64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cxnSp>
          <p:nvCxnSpPr>
            <p:cNvPr id="102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103" name="Straight Arrow Connector 56"/>
            <p:cNvCxnSpPr>
              <a:cxnSpLocks noChangeShapeType="1"/>
              <a:endCxn id="101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104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109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5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Logic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67200"/>
            <a:ext cx="7772400" cy="1828800"/>
          </a:xfrm>
        </p:spPr>
        <p:txBody>
          <a:bodyPr/>
          <a:lstStyle/>
          <a:p>
            <a:r>
              <a:rPr lang="en-US" dirty="0"/>
              <a:t>Control Logic</a:t>
            </a:r>
          </a:p>
          <a:p>
            <a:pPr lvl="1"/>
            <a:r>
              <a:rPr lang="en-US" dirty="0"/>
              <a:t>Instr. Valid: Is this instruction valid?</a:t>
            </a:r>
          </a:p>
          <a:p>
            <a:pPr lvl="1"/>
            <a:r>
              <a:rPr lang="en-US" dirty="0" err="1" smtClean="0"/>
              <a:t>icode</a:t>
            </a:r>
            <a:r>
              <a:rPr lang="en-US" dirty="0" smtClean="0"/>
              <a:t>, </a:t>
            </a:r>
            <a:r>
              <a:rPr lang="en-US" dirty="0" err="1" smtClean="0"/>
              <a:t>ifun</a:t>
            </a:r>
            <a:r>
              <a:rPr lang="en-US" dirty="0" smtClean="0"/>
              <a:t>: Generate no-op if invalid address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/>
              <a:t>regids</a:t>
            </a:r>
            <a:r>
              <a:rPr lang="en-US" dirty="0"/>
              <a:t>: Does this instruction have a register </a:t>
            </a:r>
            <a:r>
              <a:rPr lang="en-US" dirty="0" smtClean="0"/>
              <a:t>byte?</a:t>
            </a:r>
            <a:endParaRPr lang="en-US" dirty="0"/>
          </a:p>
          <a:p>
            <a:pPr lvl="1"/>
            <a:r>
              <a:rPr lang="en-US" dirty="0"/>
              <a:t>Need </a:t>
            </a:r>
            <a:r>
              <a:rPr lang="en-US" dirty="0" err="1"/>
              <a:t>valC</a:t>
            </a:r>
            <a:r>
              <a:rPr lang="en-US" dirty="0"/>
              <a:t>: Does this instruction have a constant word?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5450" y="222250"/>
            <a:ext cx="5334000" cy="4495800"/>
            <a:chOff x="457200" y="11658600"/>
            <a:chExt cx="5334000" cy="4495800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increment</a:t>
              </a:r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rB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</a:t>
              </a:r>
            </a:p>
          </p:txBody>
        </p:sp>
        <p:sp>
          <p:nvSpPr>
            <p:cNvPr id="13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61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17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18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19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regids</a:t>
              </a:r>
            </a:p>
          </p:txBody>
        </p:sp>
        <p:sp>
          <p:nvSpPr>
            <p:cNvPr id="22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23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59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57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9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valid</a:t>
              </a:r>
            </a:p>
          </p:txBody>
        </p:sp>
        <p:sp>
          <p:nvSpPr>
            <p:cNvPr id="30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1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55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Align</a:t>
              </a:r>
            </a:p>
          </p:txBody>
        </p:sp>
        <p:sp>
          <p:nvSpPr>
            <p:cNvPr id="34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53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Split</a:t>
              </a:r>
            </a:p>
          </p:txBody>
        </p:sp>
        <p:sp>
          <p:nvSpPr>
            <p:cNvPr id="38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719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Bytes 1-5</a:t>
              </a:r>
            </a:p>
          </p:txBody>
        </p:sp>
        <p:sp>
          <p:nvSpPr>
            <p:cNvPr id="40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116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 0</a:t>
              </a:r>
            </a:p>
          </p:txBody>
        </p:sp>
        <p:cxnSp>
          <p:nvCxnSpPr>
            <p:cNvPr id="41" name="Straight Arrow Connector 53"/>
            <p:cNvCxnSpPr>
              <a:cxnSpLocks noChangeShapeType="1"/>
              <a:stCxn id="6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43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cxnSp>
          <p:nvCxnSpPr>
            <p:cNvPr id="44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45" name="Straight Arrow Connector 56"/>
            <p:cNvCxnSpPr>
              <a:cxnSpLocks noChangeShapeType="1"/>
              <a:endCxn id="43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46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51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7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 Logic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2590800"/>
          </a:xfrm>
        </p:spPr>
        <p:txBody>
          <a:bodyPr/>
          <a:lstStyle/>
          <a:p>
            <a:r>
              <a:rPr lang="en-US" dirty="0"/>
              <a:t>Register File</a:t>
            </a:r>
          </a:p>
          <a:p>
            <a:pPr lvl="1"/>
            <a:r>
              <a:rPr lang="en-US" dirty="0"/>
              <a:t>Read ports A, B</a:t>
            </a:r>
          </a:p>
          <a:p>
            <a:pPr lvl="1"/>
            <a:r>
              <a:rPr lang="en-US" dirty="0"/>
              <a:t>Write ports E, M</a:t>
            </a:r>
          </a:p>
          <a:p>
            <a:pPr lvl="1"/>
            <a:r>
              <a:rPr lang="en-US" dirty="0"/>
              <a:t>Addresses are register IDs or </a:t>
            </a:r>
            <a:r>
              <a:rPr lang="en-US" dirty="0" smtClean="0"/>
              <a:t>15 (0xF) </a:t>
            </a:r>
            <a:r>
              <a:rPr lang="en-US" dirty="0"/>
              <a:t>(no access)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513" y="31178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Logic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srcA</a:t>
            </a:r>
            <a:r>
              <a:rPr lang="en-US" sz="2000" dirty="0"/>
              <a:t>, </a:t>
            </a:r>
            <a:r>
              <a:rPr lang="en-US" sz="2000" dirty="0" err="1"/>
              <a:t>srcB</a:t>
            </a:r>
            <a:r>
              <a:rPr lang="en-US" sz="2000" dirty="0"/>
              <a:t>: read port addresses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dstE</a:t>
            </a:r>
            <a:r>
              <a:rPr lang="en-US" sz="2000" dirty="0" smtClean="0"/>
              <a:t>, </a:t>
            </a:r>
            <a:r>
              <a:rPr lang="en-US" sz="2000" dirty="0" err="1" smtClean="0"/>
              <a:t>dstM</a:t>
            </a:r>
            <a:r>
              <a:rPr lang="en-US" sz="2000" dirty="0" smtClean="0"/>
              <a:t>: </a:t>
            </a:r>
            <a:r>
              <a:rPr lang="en-US" sz="2000" dirty="0"/>
              <a:t>write port </a:t>
            </a:r>
            <a:r>
              <a:rPr lang="en-US" sz="2000" dirty="0" smtClean="0"/>
              <a:t>addresses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794250" y="1517650"/>
            <a:ext cx="3962400" cy="3429000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/>
                <a:t>Register</a:t>
              </a:r>
            </a:p>
            <a:p>
              <a:pPr>
                <a:defRPr/>
              </a:pPr>
              <a:r>
                <a:rPr lang="en-US"/>
                <a:t>file</a:t>
              </a: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dstE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dstM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 dirty="0" err="1"/>
                <a:t>srcA</a:t>
              </a:r>
              <a:endParaRPr lang="en-US" sz="900" dirty="0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srcB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valA</a:t>
              </a: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Cnd</a:t>
              </a: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98450" y="49466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Signals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Cnd</a:t>
            </a:r>
            <a:r>
              <a:rPr lang="en-US" sz="2000" dirty="0" smtClean="0"/>
              <a:t>: Indicate whether or not to perform conditional move</a:t>
            </a:r>
          </a:p>
          <a:p>
            <a:pPr marL="1200150" lvl="2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Computed in Execute stage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317500"/>
            <a:ext cx="8704262" cy="779463"/>
          </a:xfrm>
        </p:spPr>
        <p:txBody>
          <a:bodyPr/>
          <a:lstStyle/>
          <a:p>
            <a:r>
              <a:rPr lang="en-US" dirty="0"/>
              <a:t>A Source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54300" y="215900"/>
            <a:ext cx="7016750" cy="5187950"/>
            <a:chOff x="2279650" y="-82550"/>
            <a:chExt cx="7016750" cy="5187950"/>
          </a:xfrm>
        </p:grpSpPr>
        <p:sp>
          <p:nvSpPr>
            <p:cNvPr id="389124" name="Text Box 4"/>
            <p:cNvSpPr txBox="1">
              <a:spLocks noChangeArrowheads="1"/>
            </p:cNvSpPr>
            <p:nvPr/>
          </p:nvSpPr>
          <p:spPr bwMode="auto">
            <a:xfrm>
              <a:off x="3505200" y="68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 smtClean="0"/>
                <a:t>cmovXX</a:t>
              </a:r>
              <a:r>
                <a:rPr lang="en-US" sz="1600" dirty="0" smtClean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89137" name="Text Box 17"/>
            <p:cNvSpPr txBox="1">
              <a:spLocks noChangeArrowheads="1"/>
            </p:cNvSpPr>
            <p:nvPr/>
          </p:nvSpPr>
          <p:spPr bwMode="auto">
            <a:xfrm>
              <a:off x="3505200" y="990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39" name="Text Box 19"/>
            <p:cNvSpPr txBox="1">
              <a:spLocks noChangeArrowheads="1"/>
            </p:cNvSpPr>
            <p:nvPr/>
          </p:nvSpPr>
          <p:spPr bwMode="auto">
            <a:xfrm>
              <a:off x="3505200" y="99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40" name="Text Box 20"/>
            <p:cNvSpPr txBox="1">
              <a:spLocks noChangeArrowheads="1"/>
            </p:cNvSpPr>
            <p:nvPr/>
          </p:nvSpPr>
          <p:spPr bwMode="auto">
            <a:xfrm>
              <a:off x="2286000" y="99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41" name="Text Box 21"/>
            <p:cNvSpPr txBox="1">
              <a:spLocks noChangeArrowheads="1"/>
            </p:cNvSpPr>
            <p:nvPr/>
          </p:nvSpPr>
          <p:spPr bwMode="auto">
            <a:xfrm>
              <a:off x="6477000" y="99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Read operand A</a:t>
              </a:r>
            </a:p>
          </p:txBody>
        </p:sp>
        <p:sp>
          <p:nvSpPr>
            <p:cNvPr id="389165" name="Text Box 45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rmmovl</a:t>
              </a:r>
              <a:r>
                <a:rPr lang="en-US" sz="1600"/>
                <a:t> rA, D(rB)</a:t>
              </a:r>
            </a:p>
          </p:txBody>
        </p:sp>
        <p:sp>
          <p:nvSpPr>
            <p:cNvPr id="389167" name="Text Box 47"/>
            <p:cNvSpPr txBox="1">
              <a:spLocks noChangeArrowheads="1"/>
            </p:cNvSpPr>
            <p:nvPr/>
          </p:nvSpPr>
          <p:spPr bwMode="auto">
            <a:xfrm>
              <a:off x="3505200" y="1752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69" name="Text Box 49"/>
            <p:cNvSpPr txBox="1">
              <a:spLocks noChangeArrowheads="1"/>
            </p:cNvSpPr>
            <p:nvPr/>
          </p:nvSpPr>
          <p:spPr bwMode="auto">
            <a:xfrm>
              <a:off x="3505200" y="1752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70" name="Text Box 50"/>
            <p:cNvSpPr txBox="1">
              <a:spLocks noChangeArrowheads="1"/>
            </p:cNvSpPr>
            <p:nvPr/>
          </p:nvSpPr>
          <p:spPr bwMode="auto">
            <a:xfrm>
              <a:off x="2286000" y="1752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71" name="Text Box 51"/>
            <p:cNvSpPr txBox="1">
              <a:spLocks noChangeArrowheads="1"/>
            </p:cNvSpPr>
            <p:nvPr/>
          </p:nvSpPr>
          <p:spPr bwMode="auto">
            <a:xfrm>
              <a:off x="6477000" y="1752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89173" name="Text Box 53"/>
            <p:cNvSpPr txBox="1">
              <a:spLocks noChangeArrowheads="1"/>
            </p:cNvSpPr>
            <p:nvPr/>
          </p:nvSpPr>
          <p:spPr bwMode="auto">
            <a:xfrm>
              <a:off x="3505200" y="2209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popl</a:t>
              </a:r>
              <a:r>
                <a:rPr lang="en-US" sz="1600"/>
                <a:t> rA</a:t>
              </a:r>
            </a:p>
          </p:txBody>
        </p:sp>
        <p:sp>
          <p:nvSpPr>
            <p:cNvPr id="389175" name="Text Box 55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>
                  <a:sym typeface="Symbol" pitchFamily="18" charset="2"/>
                </a:rPr>
                <a:t>]</a:t>
              </a:r>
            </a:p>
          </p:txBody>
        </p:sp>
        <p:sp>
          <p:nvSpPr>
            <p:cNvPr id="389177" name="Text Box 57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78" name="Text Box 58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79" name="Text Box 59"/>
            <p:cNvSpPr txBox="1">
              <a:spLocks noChangeArrowheads="1"/>
            </p:cNvSpPr>
            <p:nvPr/>
          </p:nvSpPr>
          <p:spPr bwMode="auto">
            <a:xfrm>
              <a:off x="64770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  <p:sp>
          <p:nvSpPr>
            <p:cNvPr id="389181" name="Text Box 61"/>
            <p:cNvSpPr txBox="1">
              <a:spLocks noChangeArrowheads="1"/>
            </p:cNvSpPr>
            <p:nvPr/>
          </p:nvSpPr>
          <p:spPr bwMode="auto">
            <a:xfrm>
              <a:off x="3505200" y="2971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89182" name="Text Box 62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89183" name="Text Box 6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84" name="Text Box 64"/>
            <p:cNvSpPr txBox="1">
              <a:spLocks noChangeArrowheads="1"/>
            </p:cNvSpPr>
            <p:nvPr/>
          </p:nvSpPr>
          <p:spPr bwMode="auto">
            <a:xfrm>
              <a:off x="2286000" y="3276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85" name="Text Box 65"/>
            <p:cNvSpPr txBox="1">
              <a:spLocks noChangeArrowheads="1"/>
            </p:cNvSpPr>
            <p:nvPr/>
          </p:nvSpPr>
          <p:spPr bwMode="auto">
            <a:xfrm>
              <a:off x="6477000" y="3276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operand</a:t>
              </a:r>
            </a:p>
          </p:txBody>
        </p:sp>
        <p:sp>
          <p:nvSpPr>
            <p:cNvPr id="389186" name="Text Box 66"/>
            <p:cNvSpPr txBox="1">
              <a:spLocks noChangeArrowheads="1"/>
            </p:cNvSpPr>
            <p:nvPr/>
          </p:nvSpPr>
          <p:spPr bwMode="auto">
            <a:xfrm>
              <a:off x="3505200" y="3733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89190" name="Text Box 70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>
                  <a:sym typeface="Symbol" pitchFamily="18" charset="2"/>
                </a:rPr>
                <a:t>]</a:t>
              </a:r>
            </a:p>
          </p:txBody>
        </p:sp>
        <p:sp>
          <p:nvSpPr>
            <p:cNvPr id="389191" name="Text Box 71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92" name="Text Box 72"/>
            <p:cNvSpPr txBox="1">
              <a:spLocks noChangeArrowheads="1"/>
            </p:cNvSpPr>
            <p:nvPr/>
          </p:nvSpPr>
          <p:spPr bwMode="auto">
            <a:xfrm>
              <a:off x="2286000" y="480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93" name="Text Box 73"/>
            <p:cNvSpPr txBox="1">
              <a:spLocks noChangeArrowheads="1"/>
            </p:cNvSpPr>
            <p:nvPr/>
          </p:nvSpPr>
          <p:spPr bwMode="auto">
            <a:xfrm>
              <a:off x="6477000" y="480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  <p:sp>
          <p:nvSpPr>
            <p:cNvPr id="389194" name="Text Box 74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89195" name="Text Box 75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89196" name="Text Box 76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97" name="Text Box 77"/>
            <p:cNvSpPr txBox="1">
              <a:spLocks noChangeArrowheads="1"/>
            </p:cNvSpPr>
            <p:nvPr/>
          </p:nvSpPr>
          <p:spPr bwMode="auto">
            <a:xfrm>
              <a:off x="2286000" y="4038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98" name="Text Box 78"/>
            <p:cNvSpPr txBox="1">
              <a:spLocks noChangeArrowheads="1"/>
            </p:cNvSpPr>
            <p:nvPr/>
          </p:nvSpPr>
          <p:spPr bwMode="auto">
            <a:xfrm>
              <a:off x="6477000" y="4038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operand</a:t>
              </a:r>
            </a:p>
          </p:txBody>
        </p:sp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3498850" y="-825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OPl rA, rB</a:t>
              </a: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3498850" y="22225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498850" y="2222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2279650" y="2222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6470650" y="2222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Read operand A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88018"/>
            <a:ext cx="8704262" cy="779463"/>
          </a:xfrm>
        </p:spPr>
        <p:txBody>
          <a:bodyPr/>
          <a:lstStyle/>
          <a:p>
            <a:r>
              <a:rPr lang="en-US" dirty="0"/>
              <a:t>E </a:t>
            </a:r>
            <a:r>
              <a:rPr lang="en-US" dirty="0" err="1" smtClean="0"/>
              <a:t>Desti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smtClean="0"/>
              <a:t>nation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578100" y="203868"/>
            <a:ext cx="7016750" cy="5187950"/>
            <a:chOff x="2508250" y="-82550"/>
            <a:chExt cx="7016750" cy="5187950"/>
          </a:xfrm>
        </p:grpSpPr>
        <p:sp>
          <p:nvSpPr>
            <p:cNvPr id="392254" name="Text Box 62"/>
            <p:cNvSpPr txBox="1">
              <a:spLocks noChangeArrowheads="1"/>
            </p:cNvSpPr>
            <p:nvPr/>
          </p:nvSpPr>
          <p:spPr bwMode="auto">
            <a:xfrm>
              <a:off x="3733800" y="3276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92255" name="Text Box 63"/>
            <p:cNvSpPr txBox="1">
              <a:spLocks noChangeArrowheads="1"/>
            </p:cNvSpPr>
            <p:nvPr/>
          </p:nvSpPr>
          <p:spPr bwMode="auto">
            <a:xfrm>
              <a:off x="6705600" y="3276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None</a:t>
              </a:r>
            </a:p>
          </p:txBody>
        </p:sp>
        <p:sp>
          <p:nvSpPr>
            <p:cNvPr id="392248" name="Text Box 56"/>
            <p:cNvSpPr txBox="1">
              <a:spLocks noChangeArrowheads="1"/>
            </p:cNvSpPr>
            <p:nvPr/>
          </p:nvSpPr>
          <p:spPr bwMode="auto">
            <a:xfrm>
              <a:off x="3733800" y="2514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</a:t>
              </a:r>
              <a:r>
                <a:rPr lang="en-US" sz="1600">
                  <a:sym typeface="Symbol" pitchFamily="18" charset="2"/>
                </a:rPr>
                <a:t>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/>
                <a:t>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92252" name="Text Box 60"/>
            <p:cNvSpPr txBox="1">
              <a:spLocks noChangeArrowheads="1"/>
            </p:cNvSpPr>
            <p:nvPr/>
          </p:nvSpPr>
          <p:spPr bwMode="auto">
            <a:xfrm>
              <a:off x="67056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92245" name="Text Box 53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92246" name="Text Box 54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None</a:t>
              </a:r>
            </a:p>
          </p:txBody>
        </p:sp>
        <p:sp>
          <p:nvSpPr>
            <p:cNvPr id="392238" name="Text Box 46"/>
            <p:cNvSpPr txBox="1">
              <a:spLocks noChangeArrowheads="1"/>
            </p:cNvSpPr>
            <p:nvPr/>
          </p:nvSpPr>
          <p:spPr bwMode="auto">
            <a:xfrm>
              <a:off x="3733800" y="990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92196" name="Text Box 4"/>
            <p:cNvSpPr txBox="1">
              <a:spLocks noChangeArrowheads="1"/>
            </p:cNvSpPr>
            <p:nvPr/>
          </p:nvSpPr>
          <p:spPr bwMode="auto">
            <a:xfrm>
              <a:off x="3733800" y="68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 smtClean="0"/>
                <a:t>cmovXX</a:t>
              </a:r>
              <a:r>
                <a:rPr lang="en-US" sz="1600" dirty="0" smtClean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92199" name="Text Box 7"/>
            <p:cNvSpPr txBox="1">
              <a:spLocks noChangeArrowheads="1"/>
            </p:cNvSpPr>
            <p:nvPr/>
          </p:nvSpPr>
          <p:spPr bwMode="auto">
            <a:xfrm>
              <a:off x="2514600" y="99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01" name="Text Box 9"/>
            <p:cNvSpPr txBox="1">
              <a:spLocks noChangeArrowheads="1"/>
            </p:cNvSpPr>
            <p:nvPr/>
          </p:nvSpPr>
          <p:spPr bwMode="auto">
            <a:xfrm>
              <a:off x="3733800" y="1447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rmmovl</a:t>
              </a:r>
              <a:r>
                <a:rPr lang="en-US" sz="1600"/>
                <a:t> rA, D(rB)</a:t>
              </a:r>
            </a:p>
          </p:txBody>
        </p:sp>
        <p:sp>
          <p:nvSpPr>
            <p:cNvPr id="392203" name="Text Box 11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popl</a:t>
              </a:r>
              <a:r>
                <a:rPr lang="en-US" sz="1600"/>
                <a:t> rA</a:t>
              </a:r>
            </a:p>
          </p:txBody>
        </p:sp>
        <p:sp>
          <p:nvSpPr>
            <p:cNvPr id="392208" name="Text Box 16"/>
            <p:cNvSpPr txBox="1">
              <a:spLocks noChangeArrowheads="1"/>
            </p:cNvSpPr>
            <p:nvPr/>
          </p:nvSpPr>
          <p:spPr bwMode="auto">
            <a:xfrm>
              <a:off x="3733800" y="2514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11" name="Text Box 19"/>
            <p:cNvSpPr txBox="1">
              <a:spLocks noChangeArrowheads="1"/>
            </p:cNvSpPr>
            <p:nvPr/>
          </p:nvSpPr>
          <p:spPr bwMode="auto">
            <a:xfrm>
              <a:off x="3733800" y="2971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2213" name="Text Box 21"/>
            <p:cNvSpPr txBox="1">
              <a:spLocks noChangeArrowheads="1"/>
            </p:cNvSpPr>
            <p:nvPr/>
          </p:nvSpPr>
          <p:spPr bwMode="auto">
            <a:xfrm>
              <a:off x="3733800" y="3276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16" name="Text Box 24"/>
            <p:cNvSpPr txBox="1">
              <a:spLocks noChangeArrowheads="1"/>
            </p:cNvSpPr>
            <p:nvPr/>
          </p:nvSpPr>
          <p:spPr bwMode="auto">
            <a:xfrm>
              <a:off x="3733800" y="3733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2221" name="Text Box 29"/>
            <p:cNvSpPr txBox="1">
              <a:spLocks noChangeArrowheads="1"/>
            </p:cNvSpPr>
            <p:nvPr/>
          </p:nvSpPr>
          <p:spPr bwMode="auto">
            <a:xfrm>
              <a:off x="3733800" y="449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2232" name="Text Box 40"/>
            <p:cNvSpPr txBox="1">
              <a:spLocks noChangeArrowheads="1"/>
            </p:cNvSpPr>
            <p:nvPr/>
          </p:nvSpPr>
          <p:spPr bwMode="auto">
            <a:xfrm>
              <a:off x="2514600" y="1752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33" name="Text Box 41"/>
            <p:cNvSpPr txBox="1">
              <a:spLocks noChangeArrowheads="1"/>
            </p:cNvSpPr>
            <p:nvPr/>
          </p:nvSpPr>
          <p:spPr bwMode="auto">
            <a:xfrm>
              <a:off x="2514600" y="2514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34" name="Text Box 42"/>
            <p:cNvSpPr txBox="1">
              <a:spLocks noChangeArrowheads="1"/>
            </p:cNvSpPr>
            <p:nvPr/>
          </p:nvSpPr>
          <p:spPr bwMode="auto">
            <a:xfrm>
              <a:off x="2514600" y="3276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35" name="Text Box 43"/>
            <p:cNvSpPr txBox="1">
              <a:spLocks noChangeArrowheads="1"/>
            </p:cNvSpPr>
            <p:nvPr/>
          </p:nvSpPr>
          <p:spPr bwMode="auto">
            <a:xfrm>
              <a:off x="2514600" y="4038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36" name="Text Box 44"/>
            <p:cNvSpPr txBox="1">
              <a:spLocks noChangeArrowheads="1"/>
            </p:cNvSpPr>
            <p:nvPr/>
          </p:nvSpPr>
          <p:spPr bwMode="auto">
            <a:xfrm>
              <a:off x="2514600" y="480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42" name="Text Box 50"/>
            <p:cNvSpPr txBox="1">
              <a:spLocks noChangeArrowheads="1"/>
            </p:cNvSpPr>
            <p:nvPr/>
          </p:nvSpPr>
          <p:spPr bwMode="auto">
            <a:xfrm>
              <a:off x="6705600" y="755650"/>
              <a:ext cx="2279650" cy="603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smtClean="0"/>
                <a:t>Conditionally write </a:t>
              </a:r>
              <a:r>
                <a:rPr lang="en-US" sz="1600" dirty="0"/>
                <a:t>back result</a:t>
              </a:r>
            </a:p>
          </p:txBody>
        </p:sp>
        <p:sp>
          <p:nvSpPr>
            <p:cNvPr id="392244" name="Text Box 52"/>
            <p:cNvSpPr txBox="1">
              <a:spLocks noChangeArrowheads="1"/>
            </p:cNvSpPr>
            <p:nvPr/>
          </p:nvSpPr>
          <p:spPr bwMode="auto">
            <a:xfrm>
              <a:off x="3733800" y="99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62" name="Text Box 70"/>
            <p:cNvSpPr txBox="1">
              <a:spLocks noChangeArrowheads="1"/>
            </p:cNvSpPr>
            <p:nvPr/>
          </p:nvSpPr>
          <p:spPr bwMode="auto">
            <a:xfrm>
              <a:off x="3733800" y="4038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</a:t>
              </a:r>
              <a:r>
                <a:rPr lang="en-US" sz="1600">
                  <a:sym typeface="Symbol" pitchFamily="18" charset="2"/>
                </a:rPr>
                <a:t>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/>
                <a:t>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92263" name="Text Box 71"/>
            <p:cNvSpPr txBox="1">
              <a:spLocks noChangeArrowheads="1"/>
            </p:cNvSpPr>
            <p:nvPr/>
          </p:nvSpPr>
          <p:spPr bwMode="auto">
            <a:xfrm>
              <a:off x="3733800" y="4038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64" name="Text Box 72"/>
            <p:cNvSpPr txBox="1">
              <a:spLocks noChangeArrowheads="1"/>
            </p:cNvSpPr>
            <p:nvPr/>
          </p:nvSpPr>
          <p:spPr bwMode="auto">
            <a:xfrm>
              <a:off x="6705600" y="4038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92265" name="Text Box 73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</a:t>
              </a:r>
              <a:r>
                <a:rPr lang="en-US" sz="1600">
                  <a:sym typeface="Symbol" pitchFamily="18" charset="2"/>
                </a:rPr>
                <a:t>[</a:t>
              </a:r>
              <a:r>
                <a:rPr lang="en-US" sz="1600">
                  <a:latin typeface="Courier New" pitchFamily="49" charset="0"/>
                  <a:sym typeface="Symbol" pitchFamily="18" charset="2"/>
                </a:rPr>
                <a:t>%esp</a:t>
              </a:r>
              <a:r>
                <a:rPr lang="en-US" sz="1600"/>
                <a:t>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92266" name="Text Box 74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67" name="Text Box 75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3727450" y="22225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3727450" y="-825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OPl rA, rB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508250" y="2222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6699250" y="2222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back result</a:t>
              </a: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3727450" y="2222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Logic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586287" cy="5213350"/>
          </a:xfrm>
        </p:spPr>
        <p:txBody>
          <a:bodyPr/>
          <a:lstStyle/>
          <a:p>
            <a:r>
              <a:rPr lang="en-US" sz="2000" dirty="0"/>
              <a:t>Units</a:t>
            </a:r>
          </a:p>
          <a:p>
            <a:pPr lvl="1"/>
            <a:r>
              <a:rPr lang="en-US" sz="1800" dirty="0"/>
              <a:t>ALU</a:t>
            </a:r>
          </a:p>
          <a:p>
            <a:pPr lvl="2"/>
            <a:r>
              <a:rPr lang="en-US" sz="1600" dirty="0"/>
              <a:t>Implements 4 required functions</a:t>
            </a:r>
          </a:p>
          <a:p>
            <a:pPr lvl="2"/>
            <a:r>
              <a:rPr lang="en-US" sz="1600" dirty="0"/>
              <a:t>Generates condition code values</a:t>
            </a:r>
          </a:p>
          <a:p>
            <a:pPr lvl="1"/>
            <a:r>
              <a:rPr lang="en-US" sz="1800" dirty="0"/>
              <a:t>CC</a:t>
            </a:r>
          </a:p>
          <a:p>
            <a:pPr lvl="2"/>
            <a:r>
              <a:rPr lang="en-US" sz="1600" dirty="0"/>
              <a:t>Register with 3 condition code bits</a:t>
            </a:r>
          </a:p>
          <a:p>
            <a:pPr lvl="1"/>
            <a:r>
              <a:rPr lang="en-US" sz="1800" dirty="0" err="1" smtClean="0"/>
              <a:t>cond</a:t>
            </a:r>
            <a:endParaRPr lang="en-US" sz="1800" dirty="0"/>
          </a:p>
          <a:p>
            <a:pPr lvl="2"/>
            <a:r>
              <a:rPr lang="en-US" sz="1600" dirty="0"/>
              <a:t>Computes </a:t>
            </a:r>
            <a:r>
              <a:rPr lang="en-US" sz="1600" dirty="0" smtClean="0"/>
              <a:t>conditional jump/move flag</a:t>
            </a:r>
            <a:endParaRPr lang="en-US" sz="1600" dirty="0"/>
          </a:p>
          <a:p>
            <a:r>
              <a:rPr lang="en-US" sz="2000" dirty="0"/>
              <a:t>Control Logic</a:t>
            </a:r>
          </a:p>
          <a:p>
            <a:pPr lvl="1"/>
            <a:r>
              <a:rPr lang="en-US" sz="1800" dirty="0"/>
              <a:t>Set CC: Should condition code register be loaded?</a:t>
            </a:r>
          </a:p>
          <a:p>
            <a:pPr lvl="1"/>
            <a:r>
              <a:rPr lang="en-US" sz="1800" dirty="0"/>
              <a:t>ALU A: Input A to ALU</a:t>
            </a:r>
          </a:p>
          <a:p>
            <a:pPr lvl="1"/>
            <a:r>
              <a:rPr lang="en-US" sz="1800" dirty="0"/>
              <a:t>ALU B: Input B to ALU</a:t>
            </a:r>
          </a:p>
          <a:p>
            <a:pPr lvl="1"/>
            <a:r>
              <a:rPr lang="en-US" sz="1800" dirty="0"/>
              <a:t>ALU fun: What function should ALU compute?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718050" y="2051050"/>
            <a:ext cx="4038600" cy="3124200"/>
            <a:chOff x="1143000" y="7924800"/>
            <a:chExt cx="4038600" cy="3124200"/>
          </a:xfrm>
        </p:grpSpPr>
        <p:sp>
          <p:nvSpPr>
            <p:cNvPr id="139" name="Line 2"/>
            <p:cNvSpPr>
              <a:spLocks noChangeShapeType="1"/>
            </p:cNvSpPr>
            <p:nvPr/>
          </p:nvSpPr>
          <p:spPr bwMode="auto">
            <a:xfrm rot="16200000" flipV="1">
              <a:off x="2794000" y="8966200"/>
              <a:ext cx="0" cy="50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2057400" y="9067800"/>
              <a:ext cx="482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41" name="AutoShape 56"/>
            <p:cNvSpPr>
              <a:spLocks noChangeArrowheads="1"/>
            </p:cNvSpPr>
            <p:nvPr/>
          </p:nvSpPr>
          <p:spPr bwMode="auto">
            <a:xfrm flipV="1">
              <a:off x="2819400" y="8991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</p:txBody>
        </p:sp>
        <p:sp>
          <p:nvSpPr>
            <p:cNvPr id="142" name="AutoShape 54"/>
            <p:cNvSpPr>
              <a:spLocks noChangeArrowheads="1"/>
            </p:cNvSpPr>
            <p:nvPr/>
          </p:nvSpPr>
          <p:spPr bwMode="auto">
            <a:xfrm>
              <a:off x="26670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143" name="AutoShape 55"/>
            <p:cNvSpPr>
              <a:spLocks noChangeArrowheads="1"/>
            </p:cNvSpPr>
            <p:nvPr/>
          </p:nvSpPr>
          <p:spPr bwMode="auto">
            <a:xfrm>
              <a:off x="35814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3429000" y="8305800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63"/>
            <p:cNvSpPr>
              <a:spLocks noChangeShapeType="1"/>
            </p:cNvSpPr>
            <p:nvPr/>
          </p:nvSpPr>
          <p:spPr bwMode="auto">
            <a:xfrm flipV="1">
              <a:off x="29718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 flipV="1">
              <a:off x="1600200" y="8305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7" name="Group 123"/>
            <p:cNvGrpSpPr>
              <a:grpSpLocks/>
            </p:cNvGrpSpPr>
            <p:nvPr/>
          </p:nvGrpSpPr>
          <p:grpSpPr bwMode="auto">
            <a:xfrm>
              <a:off x="2743200" y="10363200"/>
              <a:ext cx="152400" cy="152400"/>
              <a:chOff x="240" y="4176"/>
              <a:chExt cx="192" cy="192"/>
            </a:xfrm>
          </p:grpSpPr>
          <p:sp>
            <p:nvSpPr>
              <p:cNvPr id="181" name="Oval 1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Rectangle 1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8" name="AutoShape 155"/>
            <p:cNvSpPr>
              <a:spLocks noChangeArrowheads="1"/>
            </p:cNvSpPr>
            <p:nvPr/>
          </p:nvSpPr>
          <p:spPr bwMode="auto">
            <a:xfrm>
              <a:off x="4419600" y="8915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fun.</a:t>
              </a:r>
            </a:p>
          </p:txBody>
        </p:sp>
        <p:sp>
          <p:nvSpPr>
            <p:cNvPr id="149" name="Line 156"/>
            <p:cNvSpPr>
              <a:spLocks noChangeShapeType="1"/>
            </p:cNvSpPr>
            <p:nvPr/>
          </p:nvSpPr>
          <p:spPr bwMode="auto">
            <a:xfrm rot="16200000" flipV="1">
              <a:off x="4152900" y="88773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val 71"/>
            <p:cNvSpPr>
              <a:spLocks noChangeArrowheads="1"/>
            </p:cNvSpPr>
            <p:nvPr/>
          </p:nvSpPr>
          <p:spPr bwMode="auto">
            <a:xfrm>
              <a:off x="13716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1143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1524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153" name="Oval 232"/>
            <p:cNvSpPr>
              <a:spLocks noChangeArrowheads="1"/>
            </p:cNvSpPr>
            <p:nvPr/>
          </p:nvSpPr>
          <p:spPr bwMode="auto">
            <a:xfrm>
              <a:off x="2667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154" name="Oval 235"/>
            <p:cNvSpPr>
              <a:spLocks noChangeArrowheads="1"/>
            </p:cNvSpPr>
            <p:nvPr/>
          </p:nvSpPr>
          <p:spPr bwMode="auto">
            <a:xfrm>
              <a:off x="37338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valB</a:t>
              </a:r>
            </a:p>
          </p:txBody>
        </p:sp>
        <p:sp>
          <p:nvSpPr>
            <p:cNvPr id="155" name="Oval 238"/>
            <p:cNvSpPr>
              <a:spLocks noChangeArrowheads="1"/>
            </p:cNvSpPr>
            <p:nvPr/>
          </p:nvSpPr>
          <p:spPr bwMode="auto">
            <a:xfrm>
              <a:off x="31242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156" name="Oval 246"/>
            <p:cNvSpPr>
              <a:spLocks noChangeArrowheads="1"/>
            </p:cNvSpPr>
            <p:nvPr/>
          </p:nvSpPr>
          <p:spPr bwMode="auto">
            <a:xfrm>
              <a:off x="32004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grpSp>
          <p:nvGrpSpPr>
            <p:cNvPr id="157" name="Group 275"/>
            <p:cNvGrpSpPr>
              <a:grpSpLocks/>
            </p:cNvGrpSpPr>
            <p:nvPr/>
          </p:nvGrpSpPr>
          <p:grpSpPr bwMode="auto">
            <a:xfrm>
              <a:off x="3657600" y="10363200"/>
              <a:ext cx="152400" cy="152400"/>
              <a:chOff x="240" y="4176"/>
              <a:chExt cx="192" cy="192"/>
            </a:xfrm>
          </p:grpSpPr>
          <p:sp>
            <p:nvSpPr>
              <p:cNvPr id="179" name="Oval 27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Rectangle 27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8" name="Line 240"/>
            <p:cNvSpPr>
              <a:spLocks noChangeShapeType="1"/>
            </p:cNvSpPr>
            <p:nvPr/>
          </p:nvSpPr>
          <p:spPr bwMode="auto">
            <a:xfrm flipV="1">
              <a:off x="32766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Line 278"/>
            <p:cNvSpPr>
              <a:spLocks noChangeShapeType="1"/>
            </p:cNvSpPr>
            <p:nvPr/>
          </p:nvSpPr>
          <p:spPr bwMode="auto">
            <a:xfrm flipV="1">
              <a:off x="29718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Line 294"/>
            <p:cNvSpPr>
              <a:spLocks noChangeShapeType="1"/>
            </p:cNvSpPr>
            <p:nvPr/>
          </p:nvSpPr>
          <p:spPr bwMode="auto">
            <a:xfrm flipV="1">
              <a:off x="39624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Line 295"/>
            <p:cNvSpPr>
              <a:spLocks noChangeShapeType="1"/>
            </p:cNvSpPr>
            <p:nvPr/>
          </p:nvSpPr>
          <p:spPr bwMode="auto">
            <a:xfrm flipV="1">
              <a:off x="39624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Line 296"/>
            <p:cNvSpPr>
              <a:spLocks noChangeShapeType="1"/>
            </p:cNvSpPr>
            <p:nvPr/>
          </p:nvSpPr>
          <p:spPr bwMode="auto">
            <a:xfrm flipV="1">
              <a:off x="1371600" y="1043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Line 297"/>
            <p:cNvSpPr>
              <a:spLocks noChangeShapeType="1"/>
            </p:cNvSpPr>
            <p:nvPr/>
          </p:nvSpPr>
          <p:spPr bwMode="auto">
            <a:xfrm flipV="1">
              <a:off x="1752600" y="8991600"/>
              <a:ext cx="0" cy="1752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298"/>
            <p:cNvSpPr>
              <a:spLocks noChangeShapeType="1"/>
            </p:cNvSpPr>
            <p:nvPr/>
          </p:nvSpPr>
          <p:spPr bwMode="auto">
            <a:xfrm flipV="1">
              <a:off x="37338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303"/>
            <p:cNvSpPr>
              <a:spLocks/>
            </p:cNvSpPr>
            <p:nvPr/>
          </p:nvSpPr>
          <p:spPr bwMode="auto">
            <a:xfrm flipH="1">
              <a:off x="1371600" y="9448800"/>
              <a:ext cx="3276600" cy="9906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6" name="Group 304"/>
            <p:cNvGrpSpPr>
              <a:grpSpLocks/>
            </p:cNvGrpSpPr>
            <p:nvPr/>
          </p:nvGrpSpPr>
          <p:grpSpPr bwMode="auto">
            <a:xfrm>
              <a:off x="2209800" y="10363200"/>
              <a:ext cx="152400" cy="152400"/>
              <a:chOff x="240" y="4176"/>
              <a:chExt cx="192" cy="192"/>
            </a:xfrm>
          </p:grpSpPr>
          <p:sp>
            <p:nvSpPr>
              <p:cNvPr id="177" name="Oval 30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Rectangle 30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7" name="AutoShape 307"/>
            <p:cNvSpPr>
              <a:spLocks noChangeArrowheads="1"/>
            </p:cNvSpPr>
            <p:nvPr/>
          </p:nvSpPr>
          <p:spPr bwMode="auto">
            <a:xfrm>
              <a:off x="2057400" y="97536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68" name="Line 308"/>
            <p:cNvSpPr>
              <a:spLocks noChangeShapeType="1"/>
            </p:cNvSpPr>
            <p:nvPr/>
          </p:nvSpPr>
          <p:spPr bwMode="auto">
            <a:xfrm flipH="1" flipV="1">
              <a:off x="2286000" y="9448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309"/>
            <p:cNvSpPr>
              <a:spLocks noChangeArrowheads="1"/>
            </p:cNvSpPr>
            <p:nvPr/>
          </p:nvSpPr>
          <p:spPr bwMode="auto">
            <a:xfrm>
              <a:off x="1219200" y="86106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0" name="Group 311"/>
            <p:cNvGrpSpPr>
              <a:grpSpLocks/>
            </p:cNvGrpSpPr>
            <p:nvPr/>
          </p:nvGrpSpPr>
          <p:grpSpPr bwMode="auto">
            <a:xfrm>
              <a:off x="1676403" y="10526735"/>
              <a:ext cx="149226" cy="141288"/>
              <a:chOff x="240" y="4176"/>
              <a:chExt cx="192" cy="192"/>
            </a:xfrm>
          </p:grpSpPr>
          <p:sp>
            <p:nvSpPr>
              <p:cNvPr id="175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1" name="Freeform 314"/>
            <p:cNvSpPr>
              <a:spLocks/>
            </p:cNvSpPr>
            <p:nvPr/>
          </p:nvSpPr>
          <p:spPr bwMode="auto">
            <a:xfrm flipH="1">
              <a:off x="1752600" y="9448800"/>
              <a:ext cx="3200400" cy="11430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317"/>
            <p:cNvSpPr>
              <a:spLocks noChangeShapeType="1"/>
            </p:cNvSpPr>
            <p:nvPr/>
          </p:nvSpPr>
          <p:spPr bwMode="auto">
            <a:xfrm flipV="1">
              <a:off x="28194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318"/>
            <p:cNvSpPr>
              <a:spLocks noChangeShapeType="1"/>
            </p:cNvSpPr>
            <p:nvPr/>
          </p:nvSpPr>
          <p:spPr bwMode="auto">
            <a:xfrm flipV="1">
              <a:off x="22860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321"/>
            <p:cNvSpPr>
              <a:spLocks/>
            </p:cNvSpPr>
            <p:nvPr/>
          </p:nvSpPr>
          <p:spPr bwMode="auto">
            <a:xfrm>
              <a:off x="1828800" y="8839200"/>
              <a:ext cx="457200" cy="228600"/>
            </a:xfrm>
            <a:custGeom>
              <a:avLst/>
              <a:gdLst>
                <a:gd name="T0" fmla="*/ 725804891 w 288"/>
                <a:gd name="T1" fmla="*/ 362902445 h 144"/>
                <a:gd name="T2" fmla="*/ 725804891 w 288"/>
                <a:gd name="T3" fmla="*/ 0 h 144"/>
                <a:gd name="T4" fmla="*/ 0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288" y="144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80987"/>
            <a:ext cx="8704262" cy="779463"/>
          </a:xfrm>
        </p:spPr>
        <p:txBody>
          <a:bodyPr/>
          <a:lstStyle/>
          <a:p>
            <a:r>
              <a:rPr lang="en-US" dirty="0"/>
              <a:t>ALU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93289" name="Text Box 73"/>
          <p:cNvSpPr txBox="1">
            <a:spLocks noChangeArrowheads="1"/>
          </p:cNvSpPr>
          <p:nvPr/>
        </p:nvSpPr>
        <p:spPr bwMode="auto">
          <a:xfrm>
            <a:off x="4876800" y="571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grpSp>
        <p:nvGrpSpPr>
          <p:cNvPr id="41" name="Group 40"/>
          <p:cNvGrpSpPr/>
          <p:nvPr/>
        </p:nvGrpSpPr>
        <p:grpSpPr>
          <a:xfrm>
            <a:off x="2736850" y="413411"/>
            <a:ext cx="6096000" cy="4507178"/>
            <a:chOff x="2127250" y="-234950"/>
            <a:chExt cx="7016750" cy="5187950"/>
          </a:xfrm>
        </p:grpSpPr>
        <p:sp>
          <p:nvSpPr>
            <p:cNvPr id="393284" name="Text Box 68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valE </a:t>
              </a:r>
              <a:r>
                <a:rPr lang="en-US" sz="1400">
                  <a:sym typeface="Symbol" pitchFamily="18" charset="2"/>
                </a:rPr>
                <a:t> valB + </a:t>
              </a:r>
              <a:r>
                <a:rPr lang="en-US" sz="1400">
                  <a:solidFill>
                    <a:srgbClr val="FF3300"/>
                  </a:solidFill>
                  <a:sym typeface="Symbol" pitchFamily="18" charset="2"/>
                </a:rPr>
                <a:t>–4</a:t>
              </a:r>
            </a:p>
          </p:txBody>
        </p:sp>
        <p:sp>
          <p:nvSpPr>
            <p:cNvPr id="393288" name="Text Box 72"/>
            <p:cNvSpPr txBox="1">
              <a:spLocks noChangeArrowheads="1"/>
            </p:cNvSpPr>
            <p:nvPr/>
          </p:nvSpPr>
          <p:spPr bwMode="auto">
            <a:xfrm>
              <a:off x="6324600" y="3886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Decrement stack pointer</a:t>
              </a: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>
                <a:sym typeface="Symbol" pitchFamily="18" charset="2"/>
              </a:endParaRPr>
            </a:p>
          </p:txBody>
        </p:sp>
        <p:sp>
          <p:nvSpPr>
            <p:cNvPr id="393281" name="Text Box 65"/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No operation</a:t>
              </a:r>
            </a:p>
          </p:txBody>
        </p:sp>
        <p:sp>
          <p:nvSpPr>
            <p:cNvPr id="393270" name="Text Box 54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valE </a:t>
              </a:r>
              <a:r>
                <a:rPr lang="en-US" sz="1400">
                  <a:sym typeface="Symbol" pitchFamily="18" charset="2"/>
                </a:rPr>
                <a:t> valB + </a:t>
              </a:r>
              <a:r>
                <a:rPr lang="en-US" sz="1400">
                  <a:solidFill>
                    <a:srgbClr val="FF3300"/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393274" name="Text Box 5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Increment stack pointer</a:t>
              </a:r>
            </a:p>
          </p:txBody>
        </p:sp>
        <p:sp>
          <p:nvSpPr>
            <p:cNvPr id="393263" name="Text Box 47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valE </a:t>
              </a:r>
              <a:r>
                <a:rPr lang="en-US" sz="1400">
                  <a:sym typeface="Symbol" pitchFamily="18" charset="2"/>
                </a:rPr>
                <a:t> valB + </a:t>
              </a:r>
              <a:r>
                <a:rPr lang="en-US" sz="1400">
                  <a:solidFill>
                    <a:srgbClr val="FF3300"/>
                  </a:solidFill>
                  <a:sym typeface="Symbol" pitchFamily="18" charset="2"/>
                </a:rPr>
                <a:t>valC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63246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Compute effective address</a:t>
              </a: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/>
                <a:t>valE</a:t>
              </a:r>
              <a:r>
                <a:rPr lang="en-US" sz="1400" dirty="0"/>
                <a:t> </a:t>
              </a:r>
              <a:r>
                <a:rPr lang="en-US" sz="1400" dirty="0">
                  <a:sym typeface="Symbol" pitchFamily="18" charset="2"/>
                </a:rPr>
                <a:t> </a:t>
              </a:r>
              <a:r>
                <a:rPr lang="en-US" sz="1400" dirty="0" smtClean="0">
                  <a:sym typeface="Symbol" pitchFamily="18" charset="2"/>
                </a:rPr>
                <a:t>0 + </a:t>
              </a:r>
              <a:r>
                <a:rPr lang="en-US" sz="1400" dirty="0" err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  <a:endParaRPr lang="en-US" sz="1400" dirty="0">
                <a:solidFill>
                  <a:srgbClr val="FF3300"/>
                </a:solidFill>
                <a:sym typeface="Symbol" pitchFamily="18" charset="2"/>
              </a:endParaRPr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6324600" y="83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smtClean="0"/>
                <a:t>Pass </a:t>
              </a:r>
              <a:r>
                <a:rPr lang="en-US" sz="1400" dirty="0" err="1" smtClean="0"/>
                <a:t>valA</a:t>
              </a:r>
              <a:r>
                <a:rPr lang="en-US" sz="1400" dirty="0" smtClean="0"/>
                <a:t> through ALU</a:t>
              </a:r>
              <a:endParaRPr lang="en-US" sz="1400" dirty="0"/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352800" y="53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 smtClean="0"/>
                <a:t>movXX</a:t>
              </a:r>
              <a:r>
                <a:rPr lang="en-US" sz="1400" dirty="0" smtClean="0"/>
                <a:t> </a:t>
              </a:r>
              <a:r>
                <a:rPr lang="en-US" sz="1400" dirty="0" err="1"/>
                <a:t>rA</a:t>
              </a:r>
              <a:r>
                <a:rPr lang="en-US" sz="1400" dirty="0"/>
                <a:t>, </a:t>
              </a:r>
              <a:r>
                <a:rPr lang="en-US" sz="1400" dirty="0" err="1"/>
                <a:t>rB</a:t>
              </a:r>
              <a:endParaRPr lang="en-US" sz="1400" dirty="0"/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3352800" y="1295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</a:rPr>
                <a:t>rmmovl</a:t>
              </a:r>
              <a:r>
                <a:rPr lang="en-US" sz="1400"/>
                <a:t> rA, D(rB)</a:t>
              </a:r>
            </a:p>
          </p:txBody>
        </p:sp>
        <p:sp>
          <p:nvSpPr>
            <p:cNvPr id="393230" name="Text Box 14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31" name="Text Box 15"/>
            <p:cNvSpPr txBox="1">
              <a:spLocks noChangeArrowheads="1"/>
            </p:cNvSpPr>
            <p:nvPr/>
          </p:nvSpPr>
          <p:spPr bwMode="auto">
            <a:xfrm>
              <a:off x="3352800" y="2057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</a:rPr>
                <a:t>popl</a:t>
              </a:r>
              <a:r>
                <a:rPr lang="en-US" sz="1400"/>
                <a:t> rA</a:t>
              </a:r>
            </a:p>
          </p:txBody>
        </p:sp>
        <p:sp>
          <p:nvSpPr>
            <p:cNvPr id="393232" name="Text Box 16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jXX Dest</a:t>
              </a:r>
            </a:p>
          </p:txBody>
        </p:sp>
        <p:sp>
          <p:nvSpPr>
            <p:cNvPr id="393234" name="Text Box 18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35" name="Text Box 19"/>
            <p:cNvSpPr txBox="1">
              <a:spLocks noChangeArrowheads="1"/>
            </p:cNvSpPr>
            <p:nvPr/>
          </p:nvSpPr>
          <p:spPr bwMode="auto">
            <a:xfrm>
              <a:off x="3352800" y="3581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</a:rPr>
                <a:t>call</a:t>
              </a:r>
              <a:r>
                <a:rPr lang="en-US" sz="1400"/>
                <a:t> Dest</a:t>
              </a:r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3352800" y="434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3243" name="Text Box 27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45" name="Text Box 29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50" name="Text Box 34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51" name="Text Box 35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52" name="Text Box 3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53" name="Text Box 37"/>
            <p:cNvSpPr txBox="1">
              <a:spLocks noChangeArrowheads="1"/>
            </p:cNvSpPr>
            <p:nvPr/>
          </p:nvSpPr>
          <p:spPr bwMode="auto">
            <a:xfrm>
              <a:off x="2133600" y="3886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133600" y="464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90" name="Text Box 74"/>
            <p:cNvSpPr txBox="1">
              <a:spLocks noChangeArrowheads="1"/>
            </p:cNvSpPr>
            <p:nvPr/>
          </p:nvSpPr>
          <p:spPr bwMode="auto">
            <a:xfrm>
              <a:off x="3352800" y="464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valE </a:t>
              </a:r>
              <a:r>
                <a:rPr lang="en-US" sz="1400">
                  <a:sym typeface="Symbol" pitchFamily="18" charset="2"/>
                </a:rPr>
                <a:t> valB + </a:t>
              </a:r>
              <a:r>
                <a:rPr lang="en-US" sz="1400">
                  <a:solidFill>
                    <a:srgbClr val="FF3300"/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393291" name="Text Box 75"/>
            <p:cNvSpPr txBox="1">
              <a:spLocks noChangeArrowheads="1"/>
            </p:cNvSpPr>
            <p:nvPr/>
          </p:nvSpPr>
          <p:spPr bwMode="auto">
            <a:xfrm>
              <a:off x="6324600" y="464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Increment stack pointer</a:t>
              </a:r>
            </a:p>
          </p:txBody>
        </p:sp>
        <p:sp>
          <p:nvSpPr>
            <p:cNvPr id="393292" name="Text Box 76"/>
            <p:cNvSpPr txBox="1">
              <a:spLocks noChangeArrowheads="1"/>
            </p:cNvSpPr>
            <p:nvPr/>
          </p:nvSpPr>
          <p:spPr bwMode="auto">
            <a:xfrm>
              <a:off x="3352800" y="464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valE </a:t>
              </a:r>
              <a:r>
                <a:rPr lang="en-US" sz="1400">
                  <a:sym typeface="Symbol" pitchFamily="18" charset="2"/>
                </a:rPr>
                <a:t> valB OP </a:t>
              </a:r>
              <a:r>
                <a:rPr lang="en-US" sz="1400">
                  <a:solidFill>
                    <a:srgbClr val="FF3300"/>
                  </a:solidFill>
                  <a:sym typeface="Symbol" pitchFamily="18" charset="2"/>
                </a:rPr>
                <a:t>valA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6318250" y="69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Perform ALU operation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46450" y="-2349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OPl rA, rB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2127250" y="69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270618" y="5276468"/>
            <a:ext cx="449995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Selects source value based on </a:t>
            </a:r>
            <a:r>
              <a:rPr lang="en-US" dirty="0" err="1" smtClean="0"/>
              <a:t>icode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527050"/>
            <a:ext cx="8704262" cy="779463"/>
          </a:xfrm>
        </p:spPr>
        <p:txBody>
          <a:bodyPr/>
          <a:lstStyle/>
          <a:p>
            <a:r>
              <a:rPr lang="en-US" dirty="0" smtClean="0"/>
              <a:t>ALU</a:t>
            </a:r>
            <a:br>
              <a:rPr lang="en-US" dirty="0" smtClean="0"/>
            </a:br>
            <a:r>
              <a:rPr lang="en-US" dirty="0" err="1" smtClean="0"/>
              <a:t>Oper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err="1" smtClean="0"/>
              <a:t>ation</a:t>
            </a:r>
            <a:endParaRPr lang="en-US" dirty="0"/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4876800" y="571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grpSp>
        <p:nvGrpSpPr>
          <p:cNvPr id="41" name="Group 40"/>
          <p:cNvGrpSpPr/>
          <p:nvPr/>
        </p:nvGrpSpPr>
        <p:grpSpPr>
          <a:xfrm>
            <a:off x="1892300" y="146050"/>
            <a:ext cx="7016750" cy="5187950"/>
            <a:chOff x="1517650" y="146050"/>
            <a:chExt cx="7016750" cy="5187950"/>
          </a:xfrm>
        </p:grpSpPr>
        <p:sp>
          <p:nvSpPr>
            <p:cNvPr id="395269" name="Text Box 5"/>
            <p:cNvSpPr txBox="1">
              <a:spLocks noChangeArrowheads="1"/>
            </p:cNvSpPr>
            <p:nvPr/>
          </p:nvSpPr>
          <p:spPr bwMode="auto">
            <a:xfrm>
              <a:off x="2743200" y="4267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>
                  <a:sym typeface="Symbol" pitchFamily="18" charset="2"/>
                </a:rPr>
                <a:t> –4</a:t>
              </a:r>
            </a:p>
          </p:txBody>
        </p:sp>
        <p:sp>
          <p:nvSpPr>
            <p:cNvPr id="395270" name="Text Box 6"/>
            <p:cNvSpPr txBox="1">
              <a:spLocks noChangeArrowheads="1"/>
            </p:cNvSpPr>
            <p:nvPr/>
          </p:nvSpPr>
          <p:spPr bwMode="auto">
            <a:xfrm>
              <a:off x="5715000" y="4267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Decrement stack pointer</a:t>
              </a:r>
            </a:p>
          </p:txBody>
        </p:sp>
        <p:sp>
          <p:nvSpPr>
            <p:cNvPr id="395271" name="Text Box 7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95272" name="Text Box 8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</a:t>
              </a:r>
            </a:p>
          </p:txBody>
        </p:sp>
        <p:sp>
          <p:nvSpPr>
            <p:cNvPr id="395273" name="Text Box 9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>
                  <a:sym typeface="Symbol" pitchFamily="18" charset="2"/>
                </a:rPr>
                <a:t> 4</a:t>
              </a:r>
            </a:p>
          </p:txBody>
        </p:sp>
        <p:sp>
          <p:nvSpPr>
            <p:cNvPr id="395274" name="Text Box 10"/>
            <p:cNvSpPr txBox="1">
              <a:spLocks noChangeArrowheads="1"/>
            </p:cNvSpPr>
            <p:nvPr/>
          </p:nvSpPr>
          <p:spPr bwMode="auto">
            <a:xfrm>
              <a:off x="5715000" y="2743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95275" name="Text Box 11"/>
            <p:cNvSpPr txBox="1">
              <a:spLocks noChangeArrowheads="1"/>
            </p:cNvSpPr>
            <p:nvPr/>
          </p:nvSpPr>
          <p:spPr bwMode="auto">
            <a:xfrm>
              <a:off x="2743200" y="1981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>
                  <a:sym typeface="Symbol" pitchFamily="18" charset="2"/>
                </a:rPr>
                <a:t> valC</a:t>
              </a:r>
            </a:p>
          </p:txBody>
        </p:sp>
        <p:sp>
          <p:nvSpPr>
            <p:cNvPr id="395276" name="Text Box 12"/>
            <p:cNvSpPr txBox="1">
              <a:spLocks noChangeArrowheads="1"/>
            </p:cNvSpPr>
            <p:nvPr/>
          </p:nvSpPr>
          <p:spPr bwMode="auto">
            <a:xfrm>
              <a:off x="5715000" y="1981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effective address</a:t>
              </a:r>
            </a:p>
          </p:txBody>
        </p:sp>
        <p:sp>
          <p:nvSpPr>
            <p:cNvPr id="395277" name="Text Box 13"/>
            <p:cNvSpPr txBox="1">
              <a:spLocks noChangeArrowheads="1"/>
            </p:cNvSpPr>
            <p:nvPr/>
          </p:nvSpPr>
          <p:spPr bwMode="auto">
            <a:xfrm>
              <a:off x="2743200" y="1219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smtClean="0">
                  <a:sym typeface="Symbol" pitchFamily="18" charset="2"/>
                </a:rPr>
                <a:t>0 </a:t>
              </a:r>
              <a:r>
                <a:rPr lang="en-US" sz="1600" dirty="0" smtClean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 dirty="0" smtClean="0">
                  <a:sym typeface="Symbol" pitchFamily="18" charset="2"/>
                </a:rPr>
                <a:t> </a:t>
              </a:r>
              <a:r>
                <a:rPr lang="en-US" sz="1600" dirty="0" err="1">
                  <a:sym typeface="Symbol" pitchFamily="18" charset="2"/>
                </a:rPr>
                <a:t>valA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95278" name="Text Box 14"/>
            <p:cNvSpPr txBox="1">
              <a:spLocks noChangeArrowheads="1"/>
            </p:cNvSpPr>
            <p:nvPr/>
          </p:nvSpPr>
          <p:spPr bwMode="auto">
            <a:xfrm>
              <a:off x="5715000" y="1219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smtClean="0"/>
                <a:t>Pass </a:t>
              </a:r>
              <a:r>
                <a:rPr lang="en-US" sz="1600" dirty="0" err="1" smtClean="0"/>
                <a:t>valA</a:t>
              </a:r>
              <a:r>
                <a:rPr lang="en-US" sz="1600" dirty="0" smtClean="0"/>
                <a:t> through ALU</a:t>
              </a:r>
              <a:endParaRPr lang="en-US" sz="1600" dirty="0"/>
            </a:p>
          </p:txBody>
        </p:sp>
        <p:sp>
          <p:nvSpPr>
            <p:cNvPr id="395279" name="Text Box 15"/>
            <p:cNvSpPr txBox="1">
              <a:spLocks noChangeArrowheads="1"/>
            </p:cNvSpPr>
            <p:nvPr/>
          </p:nvSpPr>
          <p:spPr bwMode="auto">
            <a:xfrm>
              <a:off x="2743200" y="914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 smtClean="0"/>
                <a:t>movXX</a:t>
              </a:r>
              <a:r>
                <a:rPr lang="en-US" sz="1600" dirty="0" smtClean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95280" name="Text Box 16"/>
            <p:cNvSpPr txBox="1">
              <a:spLocks noChangeArrowheads="1"/>
            </p:cNvSpPr>
            <p:nvPr/>
          </p:nvSpPr>
          <p:spPr bwMode="auto">
            <a:xfrm>
              <a:off x="1524000" y="1219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81" name="Text Box 17"/>
            <p:cNvSpPr txBox="1">
              <a:spLocks noChangeArrowheads="1"/>
            </p:cNvSpPr>
            <p:nvPr/>
          </p:nvSpPr>
          <p:spPr bwMode="auto">
            <a:xfrm>
              <a:off x="2743200" y="1676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rmmovl</a:t>
              </a:r>
              <a:r>
                <a:rPr lang="en-US" sz="1600"/>
                <a:t> rA, D(rB)</a:t>
              </a:r>
            </a:p>
          </p:txBody>
        </p:sp>
        <p:sp>
          <p:nvSpPr>
            <p:cNvPr id="395282" name="Text Box 18"/>
            <p:cNvSpPr txBox="1">
              <a:spLocks noChangeArrowheads="1"/>
            </p:cNvSpPr>
            <p:nvPr/>
          </p:nvSpPr>
          <p:spPr bwMode="auto">
            <a:xfrm>
              <a:off x="2743200" y="1981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83" name="Text Box 19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popl</a:t>
              </a:r>
              <a:r>
                <a:rPr lang="en-US" sz="1600"/>
                <a:t> rA</a:t>
              </a:r>
            </a:p>
          </p:txBody>
        </p:sp>
        <p:sp>
          <p:nvSpPr>
            <p:cNvPr id="395284" name="Text Box 20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85" name="Text Box 21"/>
            <p:cNvSpPr txBox="1">
              <a:spLocks noChangeArrowheads="1"/>
            </p:cNvSpPr>
            <p:nvPr/>
          </p:nvSpPr>
          <p:spPr bwMode="auto">
            <a:xfrm>
              <a:off x="2743200" y="3200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5286" name="Text Box 22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87" name="Text Box 23"/>
            <p:cNvSpPr txBox="1">
              <a:spLocks noChangeArrowheads="1"/>
            </p:cNvSpPr>
            <p:nvPr/>
          </p:nvSpPr>
          <p:spPr bwMode="auto">
            <a:xfrm>
              <a:off x="2743200" y="3962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5288" name="Text Box 24"/>
            <p:cNvSpPr txBox="1">
              <a:spLocks noChangeArrowheads="1"/>
            </p:cNvSpPr>
            <p:nvPr/>
          </p:nvSpPr>
          <p:spPr bwMode="auto">
            <a:xfrm>
              <a:off x="2743200" y="4724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5289" name="Text Box 25"/>
            <p:cNvSpPr txBox="1">
              <a:spLocks noChangeArrowheads="1"/>
            </p:cNvSpPr>
            <p:nvPr/>
          </p:nvSpPr>
          <p:spPr bwMode="auto">
            <a:xfrm>
              <a:off x="2743200" y="1219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90" name="Text Box 26"/>
            <p:cNvSpPr txBox="1">
              <a:spLocks noChangeArrowheads="1"/>
            </p:cNvSpPr>
            <p:nvPr/>
          </p:nvSpPr>
          <p:spPr bwMode="auto">
            <a:xfrm>
              <a:off x="2743200" y="4267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91" name="Text Box 27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2" name="Text Box 28"/>
            <p:cNvSpPr txBox="1">
              <a:spLocks noChangeArrowheads="1"/>
            </p:cNvSpPr>
            <p:nvPr/>
          </p:nvSpPr>
          <p:spPr bwMode="auto">
            <a:xfrm>
              <a:off x="1524000" y="2743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3" name="Text Box 29"/>
            <p:cNvSpPr txBox="1">
              <a:spLocks noChangeArrowheads="1"/>
            </p:cNvSpPr>
            <p:nvPr/>
          </p:nvSpPr>
          <p:spPr bwMode="auto">
            <a:xfrm>
              <a:off x="1524000" y="3505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4" name="Text Box 30"/>
            <p:cNvSpPr txBox="1">
              <a:spLocks noChangeArrowheads="1"/>
            </p:cNvSpPr>
            <p:nvPr/>
          </p:nvSpPr>
          <p:spPr bwMode="auto">
            <a:xfrm>
              <a:off x="1524000" y="4267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5" name="Text Box 31"/>
            <p:cNvSpPr txBox="1">
              <a:spLocks noChangeArrowheads="1"/>
            </p:cNvSpPr>
            <p:nvPr/>
          </p:nvSpPr>
          <p:spPr bwMode="auto">
            <a:xfrm>
              <a:off x="1524000" y="5029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6" name="Text Box 32"/>
            <p:cNvSpPr txBox="1">
              <a:spLocks noChangeArrowheads="1"/>
            </p:cNvSpPr>
            <p:nvPr/>
          </p:nvSpPr>
          <p:spPr bwMode="auto">
            <a:xfrm>
              <a:off x="2743200" y="5029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>
                  <a:sym typeface="Symbol" pitchFamily="18" charset="2"/>
                </a:rPr>
                <a:t> 4</a:t>
              </a:r>
            </a:p>
          </p:txBody>
        </p:sp>
        <p:sp>
          <p:nvSpPr>
            <p:cNvPr id="395297" name="Text Box 33"/>
            <p:cNvSpPr txBox="1">
              <a:spLocks noChangeArrowheads="1"/>
            </p:cNvSpPr>
            <p:nvPr/>
          </p:nvSpPr>
          <p:spPr bwMode="auto">
            <a:xfrm>
              <a:off x="5715000" y="5029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95298" name="Text Box 34"/>
            <p:cNvSpPr txBox="1">
              <a:spLocks noChangeArrowheads="1"/>
            </p:cNvSpPr>
            <p:nvPr/>
          </p:nvSpPr>
          <p:spPr bwMode="auto">
            <a:xfrm>
              <a:off x="2743200" y="5029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2736850" y="450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pitchFamily="18" charset="2"/>
                </a:rPr>
                <a:t>OP</a:t>
              </a:r>
              <a:r>
                <a:rPr lang="en-US" sz="1600">
                  <a:sym typeface="Symbol" pitchFamily="18" charset="2"/>
                </a:rPr>
                <a:t> valA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5708650" y="450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Perform ALU operation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736850" y="1460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OPl rA, rB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1517650" y="450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2736850" y="450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97021" y="5571934"/>
            <a:ext cx="566693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Selects arithmetic operation based on </a:t>
            </a:r>
            <a:r>
              <a:rPr lang="en-US" dirty="0" err="1" smtClean="0"/>
              <a:t>ifun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Non-arithmetic instructions use addition circuit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#2</a:t>
            </a:r>
            <a:endParaRPr lang="en-US" dirty="0"/>
          </a:p>
        </p:txBody>
      </p:sp>
      <p:grpSp>
        <p:nvGrpSpPr>
          <p:cNvPr id="322776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22775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32277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322773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322772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771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322770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32276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322768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322767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766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322765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32276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322763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322762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761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322760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32275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322758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322757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322756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322755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32275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322753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322752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322751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322750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74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22748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747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746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745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744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780" name="Group 220"/>
          <p:cNvGrpSpPr>
            <a:grpSpLocks/>
          </p:cNvGrpSpPr>
          <p:nvPr/>
        </p:nvGrpSpPr>
        <p:grpSpPr bwMode="auto">
          <a:xfrm>
            <a:off x="6546850" y="1212850"/>
            <a:ext cx="2133600" cy="1752600"/>
            <a:chOff x="4368" y="816"/>
            <a:chExt cx="1344" cy="1104"/>
          </a:xfrm>
        </p:grpSpPr>
        <p:sp>
          <p:nvSpPr>
            <p:cNvPr id="322678" name="Rectangle 118"/>
            <p:cNvSpPr>
              <a:spLocks noChangeArrowheads="1"/>
            </p:cNvSpPr>
            <p:nvPr/>
          </p:nvSpPr>
          <p:spPr bwMode="auto">
            <a:xfrm>
              <a:off x="4512" y="86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addl</a:t>
              </a:r>
            </a:p>
          </p:txBody>
        </p:sp>
        <p:grpSp>
          <p:nvGrpSpPr>
            <p:cNvPr id="322743" name="Group 183"/>
            <p:cNvGrpSpPr>
              <a:grpSpLocks/>
            </p:cNvGrpSpPr>
            <p:nvPr/>
          </p:nvGrpSpPr>
          <p:grpSpPr bwMode="auto">
            <a:xfrm>
              <a:off x="4944" y="864"/>
              <a:ext cx="384" cy="192"/>
              <a:chOff x="4560" y="864"/>
              <a:chExt cx="384" cy="192"/>
            </a:xfrm>
          </p:grpSpPr>
          <p:sp>
            <p:nvSpPr>
              <p:cNvPr id="322680" name="Rectangle 120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81" name="Rectangle 121"/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82" name="Rectangle 122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83" name="Rectangle 123"/>
            <p:cNvSpPr>
              <a:spLocks noChangeArrowheads="1"/>
            </p:cNvSpPr>
            <p:nvPr/>
          </p:nvSpPr>
          <p:spPr bwMode="auto">
            <a:xfrm>
              <a:off x="4512" y="115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subl</a:t>
              </a:r>
            </a:p>
          </p:txBody>
        </p:sp>
        <p:grpSp>
          <p:nvGrpSpPr>
            <p:cNvPr id="322742" name="Group 182"/>
            <p:cNvGrpSpPr>
              <a:grpSpLocks/>
            </p:cNvGrpSpPr>
            <p:nvPr/>
          </p:nvGrpSpPr>
          <p:grpSpPr bwMode="auto">
            <a:xfrm>
              <a:off x="4944" y="1152"/>
              <a:ext cx="384" cy="192"/>
              <a:chOff x="4560" y="1152"/>
              <a:chExt cx="384" cy="192"/>
            </a:xfrm>
          </p:grpSpPr>
          <p:sp>
            <p:nvSpPr>
              <p:cNvPr id="322685" name="Rectangle 125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86" name="Rectangle 12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87" name="Rectangle 127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88" name="Rectangle 128"/>
            <p:cNvSpPr>
              <a:spLocks noChangeArrowheads="1"/>
            </p:cNvSpPr>
            <p:nvPr/>
          </p:nvSpPr>
          <p:spPr bwMode="auto">
            <a:xfrm>
              <a:off x="4512" y="144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andl</a:t>
              </a:r>
            </a:p>
          </p:txBody>
        </p:sp>
        <p:grpSp>
          <p:nvGrpSpPr>
            <p:cNvPr id="322741" name="Group 181"/>
            <p:cNvGrpSpPr>
              <a:grpSpLocks/>
            </p:cNvGrpSpPr>
            <p:nvPr/>
          </p:nvGrpSpPr>
          <p:grpSpPr bwMode="auto">
            <a:xfrm>
              <a:off x="4944" y="1440"/>
              <a:ext cx="384" cy="192"/>
              <a:chOff x="4560" y="1440"/>
              <a:chExt cx="384" cy="192"/>
            </a:xfrm>
          </p:grpSpPr>
          <p:sp>
            <p:nvSpPr>
              <p:cNvPr id="322690" name="Rectangle 130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91" name="Rectangle 131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92" name="Rectangle 132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93" name="Rectangle 133"/>
            <p:cNvSpPr>
              <a:spLocks noChangeArrowheads="1"/>
            </p:cNvSpPr>
            <p:nvPr/>
          </p:nvSpPr>
          <p:spPr bwMode="auto">
            <a:xfrm>
              <a:off x="4512" y="17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xorl</a:t>
              </a:r>
            </a:p>
          </p:txBody>
        </p:sp>
        <p:grpSp>
          <p:nvGrpSpPr>
            <p:cNvPr id="322740" name="Group 180"/>
            <p:cNvGrpSpPr>
              <a:grpSpLocks/>
            </p:cNvGrpSpPr>
            <p:nvPr/>
          </p:nvGrpSpPr>
          <p:grpSpPr bwMode="auto">
            <a:xfrm>
              <a:off x="4944" y="1728"/>
              <a:ext cx="384" cy="192"/>
              <a:chOff x="4560" y="1728"/>
              <a:chExt cx="384" cy="192"/>
            </a:xfrm>
          </p:grpSpPr>
          <p:sp>
            <p:nvSpPr>
              <p:cNvPr id="322695" name="Rectangle 13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96" name="Rectangle 13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97" name="Rectangle 137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777" name="AutoShape 217"/>
            <p:cNvSpPr>
              <a:spLocks/>
            </p:cNvSpPr>
            <p:nvPr/>
          </p:nvSpPr>
          <p:spPr bwMode="auto">
            <a:xfrm>
              <a:off x="4368" y="816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2781" name="Freeform 221"/>
          <p:cNvSpPr>
            <a:spLocks/>
          </p:cNvSpPr>
          <p:nvPr/>
        </p:nvSpPr>
        <p:spPr bwMode="auto">
          <a:xfrm>
            <a:off x="3270250" y="2095500"/>
            <a:ext cx="3200400" cy="2200275"/>
          </a:xfrm>
          <a:custGeom>
            <a:avLst/>
            <a:gdLst/>
            <a:ahLst/>
            <a:cxnLst>
              <a:cxn ang="0">
                <a:pos x="0" y="1272"/>
              </a:cxn>
              <a:cxn ang="0">
                <a:pos x="1680" y="1272"/>
              </a:cxn>
              <a:cxn ang="0">
                <a:pos x="1872" y="888"/>
              </a:cxn>
              <a:cxn ang="0">
                <a:pos x="1872" y="168"/>
              </a:cxn>
              <a:cxn ang="0">
                <a:pos x="1968" y="24"/>
              </a:cxn>
              <a:cxn ang="0">
                <a:pos x="2016" y="24"/>
              </a:cxn>
            </a:cxnLst>
            <a:rect l="0" t="0" r="r" b="b"/>
            <a:pathLst>
              <a:path w="2016" h="1386">
                <a:moveTo>
                  <a:pt x="0" y="1272"/>
                </a:moveTo>
                <a:cubicBezTo>
                  <a:pt x="280" y="1272"/>
                  <a:pt x="1488" y="1386"/>
                  <a:pt x="1680" y="1272"/>
                </a:cubicBezTo>
                <a:cubicBezTo>
                  <a:pt x="1872" y="1158"/>
                  <a:pt x="1840" y="1072"/>
                  <a:pt x="1872" y="888"/>
                </a:cubicBezTo>
                <a:cubicBezTo>
                  <a:pt x="1904" y="704"/>
                  <a:pt x="1856" y="312"/>
                  <a:pt x="1872" y="168"/>
                </a:cubicBezTo>
                <a:cubicBezTo>
                  <a:pt x="1888" y="24"/>
                  <a:pt x="1944" y="48"/>
                  <a:pt x="1968" y="24"/>
                </a:cubicBezTo>
                <a:cubicBezTo>
                  <a:pt x="1992" y="0"/>
                  <a:pt x="2006" y="24"/>
                  <a:pt x="2016" y="24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Logic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4281488" cy="2514600"/>
          </a:xfrm>
        </p:spPr>
        <p:txBody>
          <a:bodyPr/>
          <a:lstStyle/>
          <a:p>
            <a:r>
              <a:rPr lang="en-US" dirty="0"/>
              <a:t>Memory</a:t>
            </a:r>
          </a:p>
          <a:p>
            <a:pPr lvl="1"/>
            <a:r>
              <a:rPr lang="en-US" dirty="0"/>
              <a:t>Reads or writes memory word</a:t>
            </a:r>
          </a:p>
          <a:p>
            <a:r>
              <a:rPr lang="en-US" dirty="0"/>
              <a:t>Control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stat: What is instruction status?</a:t>
            </a:r>
            <a:endParaRPr lang="en-US" dirty="0"/>
          </a:p>
          <a:p>
            <a:pPr lvl="1"/>
            <a:r>
              <a:rPr lang="en-US" dirty="0" err="1"/>
              <a:t>Mem</a:t>
            </a:r>
            <a:r>
              <a:rPr lang="en-US" dirty="0"/>
              <a:t>. read: should word be read?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write: should word be written?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</a:t>
            </a:r>
            <a:r>
              <a:rPr lang="en-US" dirty="0" err="1"/>
              <a:t>addr</a:t>
            </a:r>
            <a:r>
              <a:rPr lang="en-US" dirty="0"/>
              <a:t>.: Select address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data.: Select data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641850" y="876300"/>
            <a:ext cx="4038600" cy="3581400"/>
            <a:chOff x="1295400" y="5486400"/>
            <a:chExt cx="4038600" cy="3581400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</a:t>
              </a: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553200"/>
              <a:ext cx="609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99325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out</a:t>
              </a:r>
            </a:p>
          </p:txBody>
        </p:sp>
        <p:grpSp>
          <p:nvGrpSpPr>
            <p:cNvPr id="75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812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0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248400"/>
              <a:ext cx="1219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dmem_error</a:t>
              </a: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54188" y="6627812"/>
              <a:ext cx="6096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295400" y="6629400"/>
              <a:ext cx="7620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instr_valid</a:t>
              </a: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371600" y="6934200"/>
              <a:ext cx="838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Status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4281488" cy="2514600"/>
          </a:xfrm>
        </p:spPr>
        <p:txBody>
          <a:bodyPr/>
          <a:lstStyle/>
          <a:p>
            <a:r>
              <a:rPr lang="en-US" dirty="0" smtClean="0"/>
              <a:t>Control Logic</a:t>
            </a:r>
          </a:p>
          <a:p>
            <a:pPr lvl="1"/>
            <a:r>
              <a:rPr lang="en-US" dirty="0" smtClean="0"/>
              <a:t>Have all possible status conditions after memory stage</a:t>
            </a:r>
          </a:p>
          <a:p>
            <a:pPr lvl="1"/>
            <a:r>
              <a:rPr lang="en-US" dirty="0" smtClean="0"/>
              <a:t>stat</a:t>
            </a:r>
            <a:r>
              <a:rPr lang="en-US" dirty="0" smtClean="0"/>
              <a:t>: What is instruction status</a:t>
            </a:r>
            <a:r>
              <a:rPr lang="en-US" dirty="0" smtClean="0"/>
              <a:t>?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4641850" y="876300"/>
            <a:ext cx="4038600" cy="3581400"/>
            <a:chOff x="1295400" y="5486400"/>
            <a:chExt cx="4038600" cy="3581400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</a:t>
              </a: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553200"/>
              <a:ext cx="609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99325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out</a:t>
              </a:r>
            </a:p>
          </p:txBody>
        </p:sp>
        <p:grpSp>
          <p:nvGrpSpPr>
            <p:cNvPr id="3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812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248400"/>
              <a:ext cx="1219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dmem_error</a:t>
              </a: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54188" y="6627812"/>
              <a:ext cx="6096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295400" y="6629400"/>
              <a:ext cx="7620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instr_valid</a:t>
              </a: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371600" y="6934200"/>
              <a:ext cx="838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Address</a:t>
            </a:r>
          </a:p>
        </p:txBody>
      </p:sp>
      <p:grpSp>
        <p:nvGrpSpPr>
          <p:cNvPr id="396291" name="Group 3"/>
          <p:cNvGrpSpPr>
            <a:grpSpLocks/>
          </p:cNvGrpSpPr>
          <p:nvPr/>
        </p:nvGrpSpPr>
        <p:grpSpPr bwMode="auto">
          <a:xfrm>
            <a:off x="1905000" y="914400"/>
            <a:ext cx="7010400" cy="4419600"/>
            <a:chOff x="1008" y="864"/>
            <a:chExt cx="4416" cy="2784"/>
          </a:xfrm>
        </p:grpSpPr>
        <p:sp>
          <p:nvSpPr>
            <p:cNvPr id="396292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OPl rA, rB</a:t>
              </a:r>
            </a:p>
          </p:txBody>
        </p:sp>
        <p:sp>
          <p:nvSpPr>
            <p:cNvPr id="396293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96294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rmmovl</a:t>
              </a:r>
              <a:r>
                <a:rPr lang="en-US" sz="1600"/>
                <a:t> rA, D(rB)</a:t>
              </a:r>
            </a:p>
          </p:txBody>
        </p:sp>
        <p:sp>
          <p:nvSpPr>
            <p:cNvPr id="396295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popl</a:t>
              </a:r>
              <a:r>
                <a:rPr lang="en-US" sz="1600"/>
                <a:t> rA</a:t>
              </a:r>
            </a:p>
          </p:txBody>
        </p:sp>
        <p:sp>
          <p:nvSpPr>
            <p:cNvPr id="396296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6297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6298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6299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96300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 </a:t>
              </a:r>
            </a:p>
          </p:txBody>
        </p:sp>
        <p:grpSp>
          <p:nvGrpSpPr>
            <p:cNvPr id="396301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396302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 M</a:t>
                </a:r>
                <a:r>
                  <a:rPr lang="en-US" sz="1600" baseline="-25000"/>
                  <a:t>4</a:t>
                </a:r>
                <a:r>
                  <a:rPr lang="en-US" sz="1600"/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valE</a:t>
                </a:r>
                <a:r>
                  <a:rPr lang="en-US" sz="1600"/>
                  <a:t>] </a:t>
                </a:r>
                <a:r>
                  <a:rPr lang="en-US" sz="1600">
                    <a:sym typeface="Symbol" pitchFamily="18" charset="2"/>
                  </a:rPr>
                  <a:t></a:t>
                </a:r>
                <a:r>
                  <a:rPr lang="en-US" sz="1600"/>
                  <a:t> valA</a:t>
                </a:r>
              </a:p>
            </p:txBody>
          </p:sp>
          <p:sp>
            <p:nvSpPr>
              <p:cNvPr id="396303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6304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Write value to memory  </a:t>
                </a:r>
              </a:p>
            </p:txBody>
          </p:sp>
        </p:grpSp>
        <p:grpSp>
          <p:nvGrpSpPr>
            <p:cNvPr id="396305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396306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valM </a:t>
                </a:r>
                <a:r>
                  <a:rPr lang="en-US" sz="1600">
                    <a:sym typeface="Symbol" pitchFamily="18" charset="2"/>
                  </a:rPr>
                  <a:t></a:t>
                </a:r>
                <a:r>
                  <a:rPr lang="en-US" sz="1600"/>
                  <a:t> M</a:t>
                </a:r>
                <a:r>
                  <a:rPr lang="en-US" sz="1600" baseline="-25000"/>
                  <a:t>4</a:t>
                </a:r>
                <a:r>
                  <a:rPr lang="en-US" sz="1600"/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valA</a:t>
                </a:r>
                <a:r>
                  <a:rPr lang="en-US" sz="1600"/>
                  <a:t>]</a:t>
                </a:r>
              </a:p>
            </p:txBody>
          </p:sp>
          <p:sp>
            <p:nvSpPr>
              <p:cNvPr id="396307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6308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Read from stack </a:t>
                </a:r>
              </a:p>
            </p:txBody>
          </p:sp>
        </p:grpSp>
        <p:grpSp>
          <p:nvGrpSpPr>
            <p:cNvPr id="396309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396310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</a:t>
                </a:r>
                <a:r>
                  <a:rPr lang="en-US" sz="1600" baseline="-25000"/>
                  <a:t>4</a:t>
                </a:r>
                <a:r>
                  <a:rPr lang="en-US" sz="1600"/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valE</a:t>
                </a:r>
                <a:r>
                  <a:rPr lang="en-US" sz="1600"/>
                  <a:t>] </a:t>
                </a:r>
                <a:r>
                  <a:rPr lang="en-US" sz="1600">
                    <a:sym typeface="Symbol" pitchFamily="18" charset="2"/>
                  </a:rPr>
                  <a:t></a:t>
                </a:r>
                <a:r>
                  <a:rPr lang="en-US" sz="1600"/>
                  <a:t> valP </a:t>
                </a:r>
              </a:p>
            </p:txBody>
          </p:sp>
          <p:sp>
            <p:nvSpPr>
              <p:cNvPr id="396311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6312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Write return value on stack </a:t>
                </a:r>
              </a:p>
            </p:txBody>
          </p:sp>
        </p:grpSp>
        <p:grpSp>
          <p:nvGrpSpPr>
            <p:cNvPr id="396313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396314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valM </a:t>
                </a:r>
                <a:r>
                  <a:rPr lang="en-US" sz="1600">
                    <a:sym typeface="Symbol" pitchFamily="18" charset="2"/>
                  </a:rPr>
                  <a:t></a:t>
                </a:r>
                <a:r>
                  <a:rPr lang="en-US" sz="1600"/>
                  <a:t> M</a:t>
                </a:r>
                <a:r>
                  <a:rPr lang="en-US" sz="1600" baseline="-25000"/>
                  <a:t>4</a:t>
                </a:r>
                <a:r>
                  <a:rPr lang="en-US" sz="1600"/>
                  <a:t>[</a:t>
                </a:r>
                <a:r>
                  <a:rPr lang="en-US" sz="1600">
                    <a:solidFill>
                      <a:srgbClr val="FF3300"/>
                    </a:solidFill>
                  </a:rPr>
                  <a:t>valA</a:t>
                </a:r>
                <a:r>
                  <a:rPr lang="en-US" sz="1600"/>
                  <a:t>]  </a:t>
                </a:r>
              </a:p>
            </p:txBody>
          </p:sp>
          <p:sp>
            <p:nvSpPr>
              <p:cNvPr id="396315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6316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Read return address</a:t>
                </a:r>
              </a:p>
            </p:txBody>
          </p:sp>
        </p:grp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96318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 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51477" y="5571934"/>
            <a:ext cx="659026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Memory moves compute destination D + </a:t>
            </a:r>
            <a:r>
              <a:rPr lang="en-US" dirty="0" err="1" smtClean="0"/>
              <a:t>rB</a:t>
            </a:r>
            <a:r>
              <a:rPr lang="en-US" dirty="0" smtClean="0"/>
              <a:t> in ALU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Call, ret, push, and pop compute destination from %</a:t>
            </a:r>
            <a:r>
              <a:rPr lang="en-US" dirty="0" err="1" smtClean="0"/>
              <a:t>esp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</a:t>
            </a:r>
          </a:p>
        </p:txBody>
      </p:sp>
      <p:grpSp>
        <p:nvGrpSpPr>
          <p:cNvPr id="397315" name="Group 3"/>
          <p:cNvGrpSpPr>
            <a:grpSpLocks/>
          </p:cNvGrpSpPr>
          <p:nvPr/>
        </p:nvGrpSpPr>
        <p:grpSpPr bwMode="auto">
          <a:xfrm>
            <a:off x="1371600" y="1295400"/>
            <a:ext cx="7010400" cy="4419600"/>
            <a:chOff x="1008" y="864"/>
            <a:chExt cx="4416" cy="2784"/>
          </a:xfrm>
        </p:grpSpPr>
        <p:sp>
          <p:nvSpPr>
            <p:cNvPr id="397316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OPl rA, rB</a:t>
              </a:r>
            </a:p>
          </p:txBody>
        </p:sp>
        <p:sp>
          <p:nvSpPr>
            <p:cNvPr id="397317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rmmovl</a:t>
              </a:r>
              <a:r>
                <a:rPr lang="en-US" sz="1600"/>
                <a:t> rA, D(rB)</a:t>
              </a:r>
            </a:p>
          </p:txBody>
        </p:sp>
        <p:sp>
          <p:nvSpPr>
            <p:cNvPr id="397319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popl</a:t>
              </a:r>
              <a:r>
                <a:rPr lang="en-US" sz="1600"/>
                <a:t> rA</a:t>
              </a:r>
            </a:p>
          </p:txBody>
        </p:sp>
        <p:sp>
          <p:nvSpPr>
            <p:cNvPr id="397320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7321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7322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7323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97324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 </a:t>
              </a:r>
            </a:p>
          </p:txBody>
        </p:sp>
        <p:grpSp>
          <p:nvGrpSpPr>
            <p:cNvPr id="397325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397326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 M</a:t>
                </a:r>
                <a:r>
                  <a:rPr lang="en-US" sz="1600" baseline="-25000"/>
                  <a:t>4</a:t>
                </a:r>
                <a:r>
                  <a:rPr lang="en-US" sz="1600"/>
                  <a:t>[valE] </a:t>
                </a:r>
                <a:r>
                  <a:rPr lang="en-US" sz="1600">
                    <a:sym typeface="Symbol" pitchFamily="18" charset="2"/>
                  </a:rPr>
                  <a:t></a:t>
                </a:r>
                <a:r>
                  <a:rPr lang="en-US" sz="1600"/>
                  <a:t> valA</a:t>
                </a:r>
              </a:p>
            </p:txBody>
          </p:sp>
          <p:sp>
            <p:nvSpPr>
              <p:cNvPr id="397327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7328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Write value to memory  </a:t>
                </a:r>
              </a:p>
            </p:txBody>
          </p:sp>
        </p:grpSp>
        <p:grpSp>
          <p:nvGrpSpPr>
            <p:cNvPr id="397329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397330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valM </a:t>
                </a:r>
                <a:r>
                  <a:rPr lang="en-US" sz="160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1600">
                    <a:solidFill>
                      <a:srgbClr val="FF3300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FF3300"/>
                    </a:solidFill>
                  </a:rPr>
                  <a:t>4</a:t>
                </a:r>
                <a:r>
                  <a:rPr lang="en-US" sz="1600"/>
                  <a:t>[valA]</a:t>
                </a:r>
              </a:p>
            </p:txBody>
          </p:sp>
          <p:sp>
            <p:nvSpPr>
              <p:cNvPr id="397331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7332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Read from stack </a:t>
                </a:r>
              </a:p>
            </p:txBody>
          </p:sp>
        </p:grpSp>
        <p:grpSp>
          <p:nvGrpSpPr>
            <p:cNvPr id="397333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397334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</a:t>
                </a:r>
                <a:r>
                  <a:rPr lang="en-US" sz="1600" baseline="-25000"/>
                  <a:t>4</a:t>
                </a:r>
                <a:r>
                  <a:rPr lang="en-US" sz="1600"/>
                  <a:t>[valE] </a:t>
                </a:r>
                <a:r>
                  <a:rPr lang="en-US" sz="1600">
                    <a:sym typeface="Symbol" pitchFamily="18" charset="2"/>
                  </a:rPr>
                  <a:t></a:t>
                </a:r>
                <a:r>
                  <a:rPr lang="en-US" sz="1600"/>
                  <a:t> valP </a:t>
                </a:r>
              </a:p>
            </p:txBody>
          </p:sp>
          <p:sp>
            <p:nvSpPr>
              <p:cNvPr id="397335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7336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Write return value on stack </a:t>
                </a:r>
              </a:p>
            </p:txBody>
          </p:sp>
        </p:grpSp>
        <p:grpSp>
          <p:nvGrpSpPr>
            <p:cNvPr id="397337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397338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valM </a:t>
                </a:r>
                <a:r>
                  <a:rPr lang="en-US" sz="160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1600">
                    <a:solidFill>
                      <a:srgbClr val="FF3300"/>
                    </a:solidFill>
                  </a:rPr>
                  <a:t> M</a:t>
                </a:r>
                <a:r>
                  <a:rPr lang="en-US" sz="1600" baseline="-25000">
                    <a:solidFill>
                      <a:srgbClr val="FF3300"/>
                    </a:solidFill>
                  </a:rPr>
                  <a:t>4</a:t>
                </a:r>
                <a:r>
                  <a:rPr lang="en-US" sz="1600"/>
                  <a:t>[valA]  </a:t>
                </a:r>
              </a:p>
            </p:txBody>
          </p:sp>
          <p:sp>
            <p:nvSpPr>
              <p:cNvPr id="397339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7340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Read return address</a:t>
                </a:r>
              </a:p>
            </p:txBody>
          </p:sp>
        </p:grpSp>
        <p:sp>
          <p:nvSpPr>
            <p:cNvPr id="397341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97342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97343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 Update Logic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5334000" cy="2514600"/>
          </a:xfrm>
        </p:spPr>
        <p:txBody>
          <a:bodyPr/>
          <a:lstStyle/>
          <a:p>
            <a:r>
              <a:rPr lang="en-US"/>
              <a:t>New PC</a:t>
            </a:r>
          </a:p>
          <a:p>
            <a:pPr lvl="1"/>
            <a:r>
              <a:rPr lang="en-US"/>
              <a:t>Select next value of PC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27650" y="1714500"/>
            <a:ext cx="2895600" cy="1905000"/>
            <a:chOff x="1600200" y="4267200"/>
            <a:chExt cx="2895600" cy="190500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600200" y="4953000"/>
              <a:ext cx="28194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New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21" name="Oval 71"/>
            <p:cNvSpPr>
              <a:spLocks noChangeArrowheads="1"/>
            </p:cNvSpPr>
            <p:nvPr/>
          </p:nvSpPr>
          <p:spPr bwMode="auto">
            <a:xfrm>
              <a:off x="22098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6002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23" name="Line 226"/>
            <p:cNvSpPr>
              <a:spLocks noChangeShapeType="1"/>
            </p:cNvSpPr>
            <p:nvPr/>
          </p:nvSpPr>
          <p:spPr bwMode="auto">
            <a:xfrm flipV="1">
              <a:off x="42672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2"/>
            <p:cNvSpPr>
              <a:spLocks noChangeArrowheads="1"/>
            </p:cNvSpPr>
            <p:nvPr/>
          </p:nvSpPr>
          <p:spPr bwMode="auto">
            <a:xfrm>
              <a:off x="28194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25" name="Oval 233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26" name="Oval 250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27" name="Line 271"/>
            <p:cNvSpPr>
              <a:spLocks noChangeShapeType="1"/>
            </p:cNvSpPr>
            <p:nvPr/>
          </p:nvSpPr>
          <p:spPr bwMode="auto">
            <a:xfrm flipH="1" flipV="1">
              <a:off x="2438400" y="54864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92"/>
            <p:cNvSpPr>
              <a:spLocks noChangeShapeType="1"/>
            </p:cNvSpPr>
            <p:nvPr/>
          </p:nvSpPr>
          <p:spPr bwMode="auto">
            <a:xfrm flipV="1">
              <a:off x="3124200" y="46482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95"/>
            <p:cNvSpPr>
              <a:spLocks noChangeShapeType="1"/>
            </p:cNvSpPr>
            <p:nvPr/>
          </p:nvSpPr>
          <p:spPr bwMode="auto">
            <a:xfrm flipV="1">
              <a:off x="30480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9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300"/>
            <p:cNvSpPr>
              <a:spLocks noChangeArrowheads="1"/>
            </p:cNvSpPr>
            <p:nvPr/>
          </p:nvSpPr>
          <p:spPr bwMode="auto">
            <a:xfrm>
              <a:off x="2895600" y="42672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</a:t>
            </a:r>
            <a:br>
              <a:rPr lang="en-US"/>
            </a:br>
            <a:r>
              <a:rPr lang="en-US"/>
              <a:t>Update</a:t>
            </a:r>
          </a:p>
        </p:txBody>
      </p:sp>
      <p:grpSp>
        <p:nvGrpSpPr>
          <p:cNvPr id="394328" name="Group 88"/>
          <p:cNvGrpSpPr>
            <a:grpSpLocks/>
          </p:cNvGrpSpPr>
          <p:nvPr/>
        </p:nvGrpSpPr>
        <p:grpSpPr bwMode="auto">
          <a:xfrm>
            <a:off x="2209800" y="381000"/>
            <a:ext cx="7010400" cy="4419600"/>
            <a:chOff x="912" y="576"/>
            <a:chExt cx="4416" cy="2784"/>
          </a:xfrm>
        </p:grpSpPr>
        <p:sp>
          <p:nvSpPr>
            <p:cNvPr id="394255" name="Text Box 15"/>
            <p:cNvSpPr txBox="1">
              <a:spLocks noChangeArrowheads="1"/>
            </p:cNvSpPr>
            <p:nvPr/>
          </p:nvSpPr>
          <p:spPr bwMode="auto">
            <a:xfrm>
              <a:off x="1680" y="5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OPl rA, rB</a:t>
              </a:r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1680" y="10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rmmovl</a:t>
              </a:r>
              <a:r>
                <a:rPr lang="en-US" sz="1600"/>
                <a:t> rA, D(rB)</a:t>
              </a:r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1680" y="15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popl</a:t>
              </a:r>
              <a:r>
                <a:rPr lang="en-US" sz="1600"/>
                <a:t> rA</a:t>
              </a:r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1680" y="20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4263" name="Text Box 23"/>
            <p:cNvSpPr txBox="1">
              <a:spLocks noChangeArrowheads="1"/>
            </p:cNvSpPr>
            <p:nvPr/>
          </p:nvSpPr>
          <p:spPr bwMode="auto">
            <a:xfrm>
              <a:off x="1680" y="24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4264" name="Text Box 24"/>
            <p:cNvSpPr txBox="1">
              <a:spLocks noChangeArrowheads="1"/>
            </p:cNvSpPr>
            <p:nvPr/>
          </p:nvSpPr>
          <p:spPr bwMode="auto">
            <a:xfrm>
              <a:off x="1680" y="29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94304" name="Group 64"/>
            <p:cNvGrpSpPr>
              <a:grpSpLocks/>
            </p:cNvGrpSpPr>
            <p:nvPr/>
          </p:nvGrpSpPr>
          <p:grpSpPr bwMode="auto">
            <a:xfrm>
              <a:off x="912" y="768"/>
              <a:ext cx="4416" cy="192"/>
              <a:chOff x="576" y="2928"/>
              <a:chExt cx="4416" cy="192"/>
            </a:xfrm>
          </p:grpSpPr>
          <p:sp>
            <p:nvSpPr>
              <p:cNvPr id="394305" name="Text Box 6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06" name="Text Box 6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07" name="Text Box 6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Update PC</a:t>
                </a:r>
              </a:p>
            </p:txBody>
          </p:sp>
        </p:grpSp>
        <p:grpSp>
          <p:nvGrpSpPr>
            <p:cNvPr id="394308" name="Group 68"/>
            <p:cNvGrpSpPr>
              <a:grpSpLocks/>
            </p:cNvGrpSpPr>
            <p:nvPr/>
          </p:nvGrpSpPr>
          <p:grpSpPr bwMode="auto">
            <a:xfrm>
              <a:off x="912" y="1248"/>
              <a:ext cx="4416" cy="192"/>
              <a:chOff x="576" y="2928"/>
              <a:chExt cx="4416" cy="192"/>
            </a:xfrm>
          </p:grpSpPr>
          <p:sp>
            <p:nvSpPr>
              <p:cNvPr id="394309" name="Text Box 69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10" name="Text Box 70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11" name="Text Box 71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Update PC</a:t>
                </a:r>
              </a:p>
            </p:txBody>
          </p:sp>
        </p:grpSp>
        <p:grpSp>
          <p:nvGrpSpPr>
            <p:cNvPr id="394312" name="Group 72"/>
            <p:cNvGrpSpPr>
              <a:grpSpLocks/>
            </p:cNvGrpSpPr>
            <p:nvPr/>
          </p:nvGrpSpPr>
          <p:grpSpPr bwMode="auto">
            <a:xfrm>
              <a:off x="912" y="1728"/>
              <a:ext cx="4416" cy="192"/>
              <a:chOff x="576" y="2928"/>
              <a:chExt cx="4416" cy="192"/>
            </a:xfrm>
          </p:grpSpPr>
          <p:sp>
            <p:nvSpPr>
              <p:cNvPr id="394313" name="Text Box 73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14" name="Text Box 74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15" name="Text Box 75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Update PC</a:t>
                </a:r>
              </a:p>
            </p:txBody>
          </p:sp>
        </p:grpSp>
        <p:grpSp>
          <p:nvGrpSpPr>
            <p:cNvPr id="394316" name="Group 76"/>
            <p:cNvGrpSpPr>
              <a:grpSpLocks/>
            </p:cNvGrpSpPr>
            <p:nvPr/>
          </p:nvGrpSpPr>
          <p:grpSpPr bwMode="auto">
            <a:xfrm>
              <a:off x="912" y="2208"/>
              <a:ext cx="4416" cy="192"/>
              <a:chOff x="576" y="2928"/>
              <a:chExt cx="4416" cy="192"/>
            </a:xfrm>
          </p:grpSpPr>
          <p:sp>
            <p:nvSpPr>
              <p:cNvPr id="394317" name="Text Box 77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/>
                  <a:t>PC </a:t>
                </a:r>
                <a:r>
                  <a:rPr lang="en-US" sz="1600" dirty="0">
                    <a:sym typeface="Symbol" pitchFamily="18" charset="2"/>
                  </a:rPr>
                  <a:t> </a:t>
                </a:r>
                <a:r>
                  <a:rPr lang="en-US" sz="1600" dirty="0" err="1" smtClean="0">
                    <a:sym typeface="Symbol" pitchFamily="18" charset="2"/>
                  </a:rPr>
                  <a:t>Cnd</a:t>
                </a:r>
                <a:r>
                  <a:rPr lang="en-US" sz="1600" dirty="0" smtClean="0">
                    <a:sym typeface="Symbol" pitchFamily="18" charset="2"/>
                  </a:rPr>
                  <a:t> </a:t>
                </a:r>
                <a:r>
                  <a:rPr lang="en-US" sz="1600" dirty="0">
                    <a:sym typeface="Symbol" pitchFamily="18" charset="2"/>
                  </a:rPr>
                  <a:t>? </a:t>
                </a:r>
                <a:r>
                  <a:rPr lang="en-US" sz="1600" dirty="0" err="1">
                    <a:sym typeface="Symbol" pitchFamily="18" charset="2"/>
                  </a:rPr>
                  <a:t>valC</a:t>
                </a:r>
                <a:r>
                  <a:rPr lang="en-US" sz="1600" dirty="0">
                    <a:sym typeface="Symbol" pitchFamily="18" charset="2"/>
                  </a:rPr>
                  <a:t> : </a:t>
                </a:r>
                <a:r>
                  <a:rPr lang="en-US" sz="1600" dirty="0" err="1">
                    <a:sym typeface="Symbol" pitchFamily="18" charset="2"/>
                  </a:rPr>
                  <a:t>valP</a:t>
                </a:r>
                <a:endParaRPr lang="en-US" sz="1600" dirty="0">
                  <a:sym typeface="Symbol" pitchFamily="18" charset="2"/>
                </a:endParaRPr>
              </a:p>
            </p:txBody>
          </p:sp>
          <p:sp>
            <p:nvSpPr>
              <p:cNvPr id="394318" name="Text Box 78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19" name="Text Box 79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Update PC</a:t>
                </a:r>
              </a:p>
            </p:txBody>
          </p:sp>
        </p:grpSp>
        <p:grpSp>
          <p:nvGrpSpPr>
            <p:cNvPr id="394320" name="Group 80"/>
            <p:cNvGrpSpPr>
              <a:grpSpLocks/>
            </p:cNvGrpSpPr>
            <p:nvPr/>
          </p:nvGrpSpPr>
          <p:grpSpPr bwMode="auto">
            <a:xfrm>
              <a:off x="912" y="2688"/>
              <a:ext cx="4416" cy="192"/>
              <a:chOff x="576" y="2928"/>
              <a:chExt cx="4416" cy="192"/>
            </a:xfrm>
          </p:grpSpPr>
          <p:sp>
            <p:nvSpPr>
              <p:cNvPr id="394321" name="Text Box 81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valC</a:t>
                </a:r>
              </a:p>
            </p:txBody>
          </p:sp>
          <p:sp>
            <p:nvSpPr>
              <p:cNvPr id="394322" name="Text Box 82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23" name="Text Box 83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Set PC to destination</a:t>
                </a:r>
              </a:p>
            </p:txBody>
          </p:sp>
        </p:grpSp>
        <p:grpSp>
          <p:nvGrpSpPr>
            <p:cNvPr id="394324" name="Group 84"/>
            <p:cNvGrpSpPr>
              <a:grpSpLocks/>
            </p:cNvGrpSpPr>
            <p:nvPr/>
          </p:nvGrpSpPr>
          <p:grpSpPr bwMode="auto">
            <a:xfrm>
              <a:off x="912" y="3168"/>
              <a:ext cx="4416" cy="192"/>
              <a:chOff x="576" y="2928"/>
              <a:chExt cx="4416" cy="192"/>
            </a:xfrm>
          </p:grpSpPr>
          <p:sp>
            <p:nvSpPr>
              <p:cNvPr id="394325" name="Text Box 8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valM</a:t>
                </a:r>
              </a:p>
            </p:txBody>
          </p:sp>
          <p:sp>
            <p:nvSpPr>
              <p:cNvPr id="394326" name="Text Box 8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27" name="Text Box 8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Set PC to return address</a:t>
                </a:r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1216223" y="4981003"/>
            <a:ext cx="6769802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valP</a:t>
            </a:r>
            <a:r>
              <a:rPr lang="en-US" dirty="0" smtClean="0"/>
              <a:t> always contains PC + (size of current instruction)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call and </a:t>
            </a:r>
            <a:r>
              <a:rPr lang="en-US" dirty="0" err="1" smtClean="0"/>
              <a:t>jXX</a:t>
            </a:r>
            <a:r>
              <a:rPr lang="en-US" dirty="0" smtClean="0"/>
              <a:t> take destination as constant from instruction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ret takes destination from memory (the stack)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Operation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219200"/>
            <a:ext cx="3860800" cy="5213350"/>
          </a:xfrm>
        </p:spPr>
        <p:txBody>
          <a:bodyPr/>
          <a:lstStyle/>
          <a:p>
            <a:r>
              <a:rPr lang="en-US"/>
              <a:t>State</a:t>
            </a:r>
          </a:p>
          <a:p>
            <a:pPr lvl="1"/>
            <a:r>
              <a:rPr lang="en-US"/>
              <a:t>PC register</a:t>
            </a:r>
          </a:p>
          <a:p>
            <a:pPr lvl="1"/>
            <a:r>
              <a:rPr lang="en-US"/>
              <a:t>Cond. Code register</a:t>
            </a:r>
          </a:p>
          <a:p>
            <a:pPr lvl="1"/>
            <a:r>
              <a:rPr lang="en-US"/>
              <a:t>Data memory</a:t>
            </a:r>
          </a:p>
          <a:p>
            <a:pPr lvl="1"/>
            <a:r>
              <a:rPr lang="en-US"/>
              <a:t>Register file</a:t>
            </a:r>
          </a:p>
          <a:p>
            <a:pPr lvl="1">
              <a:buFont typeface="Wingdings" pitchFamily="2" charset="2"/>
              <a:buNone/>
            </a:pPr>
            <a:r>
              <a:rPr lang="en-US" i="1"/>
              <a:t>All updated as clock rises</a:t>
            </a:r>
          </a:p>
          <a:p>
            <a:r>
              <a:rPr lang="en-US"/>
              <a:t>Combinational Logic</a:t>
            </a:r>
          </a:p>
          <a:p>
            <a:pPr lvl="1"/>
            <a:r>
              <a:rPr lang="en-US"/>
              <a:t>ALU</a:t>
            </a:r>
          </a:p>
          <a:p>
            <a:pPr lvl="1"/>
            <a:r>
              <a:rPr lang="en-US"/>
              <a:t>Control logic</a:t>
            </a:r>
          </a:p>
          <a:p>
            <a:pPr lvl="1"/>
            <a:r>
              <a:rPr lang="en-US"/>
              <a:t>Memory reads</a:t>
            </a:r>
          </a:p>
          <a:p>
            <a:pPr lvl="2"/>
            <a:r>
              <a:rPr lang="en-US"/>
              <a:t>Instruction memory</a:t>
            </a:r>
          </a:p>
          <a:p>
            <a:pPr lvl="2"/>
            <a:r>
              <a:rPr lang="en-US"/>
              <a:t>Register file</a:t>
            </a:r>
          </a:p>
          <a:p>
            <a:pPr lvl="2"/>
            <a:r>
              <a:rPr lang="en-US"/>
              <a:t>Data memory</a:t>
            </a:r>
          </a:p>
        </p:txBody>
      </p:sp>
      <p:pic>
        <p:nvPicPr>
          <p:cNvPr id="370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450" y="1676400"/>
            <a:ext cx="3463925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742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075" y="2667000"/>
            <a:ext cx="3463925" cy="37687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71744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50180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6019800" y="5334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/>
              <a:t>SEQ Operation #2</a:t>
            </a:r>
          </a:p>
        </p:txBody>
      </p:sp>
      <p:sp>
        <p:nvSpPr>
          <p:cNvPr id="371746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953000" y="3124200"/>
            <a:ext cx="3632200" cy="3308350"/>
          </a:xfrm>
        </p:spPr>
        <p:txBody>
          <a:bodyPr/>
          <a:lstStyle/>
          <a:p>
            <a:pPr lvl="1"/>
            <a:r>
              <a:rPr lang="en-US" dirty="0"/>
              <a:t>state set according to second </a:t>
            </a:r>
            <a:r>
              <a:rPr lang="en-US" dirty="0" err="1">
                <a:latin typeface="Courier New" pitchFamily="49" charset="0"/>
              </a:rPr>
              <a:t>irmovl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starting to react to state changes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838200"/>
            <a:ext cx="50180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6836" name="Line 4"/>
          <p:cNvSpPr>
            <a:spLocks noChangeShapeType="1"/>
          </p:cNvSpPr>
          <p:nvPr/>
        </p:nvSpPr>
        <p:spPr bwMode="auto">
          <a:xfrm>
            <a:off x="6781800" y="5334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/>
              <a:t>SEQ Operation #3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8200" y="3124200"/>
            <a:ext cx="3937000" cy="3308350"/>
          </a:xfrm>
        </p:spPr>
        <p:txBody>
          <a:bodyPr/>
          <a:lstStyle/>
          <a:p>
            <a:pPr lvl="1"/>
            <a:r>
              <a:rPr lang="en-US"/>
              <a:t>state set according to second </a:t>
            </a:r>
            <a:r>
              <a:rPr lang="en-US">
                <a:latin typeface="Courier New" pitchFamily="49" charset="0"/>
              </a:rPr>
              <a:t>irmovl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generates results for </a:t>
            </a:r>
            <a:r>
              <a:rPr lang="en-US">
                <a:latin typeface="Courier New" pitchFamily="49" charset="0"/>
              </a:rPr>
              <a:t>addl</a:t>
            </a:r>
            <a:r>
              <a:rPr lang="en-US"/>
              <a:t> instruction</a:t>
            </a:r>
          </a:p>
        </p:txBody>
      </p:sp>
      <p:pic>
        <p:nvPicPr>
          <p:cNvPr id="376861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075" y="2667000"/>
            <a:ext cx="3463925" cy="37687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838200"/>
            <a:ext cx="50180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6896100" y="5334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/>
              <a:t>SEQ Operation #4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0200" y="3124200"/>
            <a:ext cx="3175000" cy="3308350"/>
          </a:xfrm>
        </p:spPr>
        <p:txBody>
          <a:bodyPr/>
          <a:lstStyle/>
          <a:p>
            <a:pPr lvl="1"/>
            <a:r>
              <a:rPr lang="en-US"/>
              <a:t>state set according to </a:t>
            </a:r>
            <a:r>
              <a:rPr lang="en-US">
                <a:latin typeface="Courier New" pitchFamily="49" charset="0"/>
              </a:rPr>
              <a:t>addl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starting to react to state changes</a:t>
            </a:r>
          </a:p>
        </p:txBody>
      </p:sp>
      <p:pic>
        <p:nvPicPr>
          <p:cNvPr id="3778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075" y="2667000"/>
            <a:ext cx="3463925" cy="37687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#3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rrmovl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1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162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783" name="Line 223"/>
          <p:cNvSpPr>
            <a:spLocks noChangeShapeType="1"/>
          </p:cNvSpPr>
          <p:nvPr/>
        </p:nvSpPr>
        <p:spPr bwMode="auto">
          <a:xfrm>
            <a:off x="5175250" y="4572000"/>
            <a:ext cx="1295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176" name="Group 219"/>
          <p:cNvGrpSpPr>
            <a:grpSpLocks/>
          </p:cNvGrpSpPr>
          <p:nvPr/>
        </p:nvGrpSpPr>
        <p:grpSpPr bwMode="auto">
          <a:xfrm>
            <a:off x="6623050" y="3270250"/>
            <a:ext cx="2133600" cy="3048000"/>
            <a:chOff x="3984" y="2160"/>
            <a:chExt cx="1344" cy="1920"/>
          </a:xfrm>
        </p:grpSpPr>
        <p:sp>
          <p:nvSpPr>
            <p:cNvPr id="181" name="Rectangle 138"/>
            <p:cNvSpPr>
              <a:spLocks noChangeArrowheads="1"/>
            </p:cNvSpPr>
            <p:nvPr/>
          </p:nvSpPr>
          <p:spPr bwMode="auto">
            <a:xfrm>
              <a:off x="4128" y="21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jmp</a:t>
              </a:r>
            </a:p>
          </p:txBody>
        </p:sp>
        <p:grpSp>
          <p:nvGrpSpPr>
            <p:cNvPr id="177" name="Group 179"/>
            <p:cNvGrpSpPr>
              <a:grpSpLocks/>
            </p:cNvGrpSpPr>
            <p:nvPr/>
          </p:nvGrpSpPr>
          <p:grpSpPr bwMode="auto">
            <a:xfrm>
              <a:off x="4560" y="2160"/>
              <a:ext cx="384" cy="192"/>
              <a:chOff x="4560" y="2160"/>
              <a:chExt cx="384" cy="192"/>
            </a:xfrm>
          </p:grpSpPr>
          <p:sp>
            <p:nvSpPr>
              <p:cNvPr id="214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15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16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3" name="Rectangle 143"/>
            <p:cNvSpPr>
              <a:spLocks noChangeArrowheads="1"/>
            </p:cNvSpPr>
            <p:nvPr/>
          </p:nvSpPr>
          <p:spPr bwMode="auto">
            <a:xfrm>
              <a:off x="4128" y="24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jle</a:t>
              </a:r>
            </a:p>
          </p:txBody>
        </p:sp>
        <p:grpSp>
          <p:nvGrpSpPr>
            <p:cNvPr id="178" name="Group 178"/>
            <p:cNvGrpSpPr>
              <a:grpSpLocks/>
            </p:cNvGrpSpPr>
            <p:nvPr/>
          </p:nvGrpSpPr>
          <p:grpSpPr bwMode="auto">
            <a:xfrm>
              <a:off x="4560" y="2448"/>
              <a:ext cx="384" cy="192"/>
              <a:chOff x="4560" y="2448"/>
              <a:chExt cx="384" cy="192"/>
            </a:xfrm>
          </p:grpSpPr>
          <p:sp>
            <p:nvSpPr>
              <p:cNvPr id="211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12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13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4128" y="27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jl</a:t>
              </a:r>
            </a:p>
          </p:txBody>
        </p:sp>
        <p:grpSp>
          <p:nvGrpSpPr>
            <p:cNvPr id="179" name="Group 177"/>
            <p:cNvGrpSpPr>
              <a:grpSpLocks/>
            </p:cNvGrpSpPr>
            <p:nvPr/>
          </p:nvGrpSpPr>
          <p:grpSpPr bwMode="auto">
            <a:xfrm>
              <a:off x="4560" y="2736"/>
              <a:ext cx="384" cy="192"/>
              <a:chOff x="4560" y="2736"/>
              <a:chExt cx="384" cy="192"/>
            </a:xfrm>
          </p:grpSpPr>
          <p:sp>
            <p:nvSpPr>
              <p:cNvPr id="208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9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10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7" name="Rectangle 153"/>
            <p:cNvSpPr>
              <a:spLocks noChangeArrowheads="1"/>
            </p:cNvSpPr>
            <p:nvPr/>
          </p:nvSpPr>
          <p:spPr bwMode="auto">
            <a:xfrm>
              <a:off x="4128" y="302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je</a:t>
              </a:r>
            </a:p>
          </p:txBody>
        </p:sp>
        <p:grpSp>
          <p:nvGrpSpPr>
            <p:cNvPr id="180" name="Group 176"/>
            <p:cNvGrpSpPr>
              <a:grpSpLocks/>
            </p:cNvGrpSpPr>
            <p:nvPr/>
          </p:nvGrpSpPr>
          <p:grpSpPr bwMode="auto">
            <a:xfrm>
              <a:off x="4560" y="3024"/>
              <a:ext cx="384" cy="192"/>
              <a:chOff x="4560" y="3024"/>
              <a:chExt cx="384" cy="192"/>
            </a:xfrm>
          </p:grpSpPr>
          <p:sp>
            <p:nvSpPr>
              <p:cNvPr id="205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6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07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9" name="Rectangle 158"/>
            <p:cNvSpPr>
              <a:spLocks noChangeArrowheads="1"/>
            </p:cNvSpPr>
            <p:nvPr/>
          </p:nvSpPr>
          <p:spPr bwMode="auto">
            <a:xfrm>
              <a:off x="4128" y="331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jne</a:t>
              </a:r>
            </a:p>
          </p:txBody>
        </p:sp>
        <p:grpSp>
          <p:nvGrpSpPr>
            <p:cNvPr id="182" name="Group 173"/>
            <p:cNvGrpSpPr>
              <a:grpSpLocks/>
            </p:cNvGrpSpPr>
            <p:nvPr/>
          </p:nvGrpSpPr>
          <p:grpSpPr bwMode="auto">
            <a:xfrm>
              <a:off x="4560" y="3312"/>
              <a:ext cx="384" cy="192"/>
              <a:chOff x="4560" y="3312"/>
              <a:chExt cx="384" cy="192"/>
            </a:xfrm>
          </p:grpSpPr>
          <p:sp>
            <p:nvSpPr>
              <p:cNvPr id="202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3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04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1" name="Rectangle 163"/>
            <p:cNvSpPr>
              <a:spLocks noChangeArrowheads="1"/>
            </p:cNvSpPr>
            <p:nvPr/>
          </p:nvSpPr>
          <p:spPr bwMode="auto">
            <a:xfrm>
              <a:off x="4128" y="360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jge</a:t>
              </a:r>
            </a:p>
          </p:txBody>
        </p:sp>
        <p:grpSp>
          <p:nvGrpSpPr>
            <p:cNvPr id="184" name="Group 175"/>
            <p:cNvGrpSpPr>
              <a:grpSpLocks/>
            </p:cNvGrpSpPr>
            <p:nvPr/>
          </p:nvGrpSpPr>
          <p:grpSpPr bwMode="auto">
            <a:xfrm>
              <a:off x="4560" y="3600"/>
              <a:ext cx="384" cy="192"/>
              <a:chOff x="4560" y="3600"/>
              <a:chExt cx="384" cy="192"/>
            </a:xfrm>
          </p:grpSpPr>
          <p:sp>
            <p:nvSpPr>
              <p:cNvPr id="199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0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01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3" name="Rectangle 168"/>
            <p:cNvSpPr>
              <a:spLocks noChangeArrowheads="1"/>
            </p:cNvSpPr>
            <p:nvPr/>
          </p:nvSpPr>
          <p:spPr bwMode="auto">
            <a:xfrm>
              <a:off x="4128" y="388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jg</a:t>
              </a:r>
            </a:p>
          </p:txBody>
        </p:sp>
        <p:grpSp>
          <p:nvGrpSpPr>
            <p:cNvPr id="186" name="Group 174"/>
            <p:cNvGrpSpPr>
              <a:grpSpLocks/>
            </p:cNvGrpSpPr>
            <p:nvPr/>
          </p:nvGrpSpPr>
          <p:grpSpPr bwMode="auto">
            <a:xfrm>
              <a:off x="4560" y="3888"/>
              <a:ext cx="384" cy="192"/>
              <a:chOff x="4560" y="3888"/>
              <a:chExt cx="384" cy="192"/>
            </a:xfrm>
          </p:grpSpPr>
          <p:sp>
            <p:nvSpPr>
              <p:cNvPr id="196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97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98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5" name="AutoShape 218"/>
            <p:cNvSpPr>
              <a:spLocks/>
            </p:cNvSpPr>
            <p:nvPr/>
          </p:nvSpPr>
          <p:spPr bwMode="auto">
            <a:xfrm>
              <a:off x="3984" y="2208"/>
              <a:ext cx="144" cy="1872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838200"/>
            <a:ext cx="50180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7620000" y="5334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/>
              <a:t>SEQ Operation #5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0200" y="3124200"/>
            <a:ext cx="3175000" cy="3308350"/>
          </a:xfrm>
        </p:spPr>
        <p:txBody>
          <a:bodyPr/>
          <a:lstStyle/>
          <a:p>
            <a:pPr lvl="1"/>
            <a:r>
              <a:rPr lang="en-US"/>
              <a:t>state set according to </a:t>
            </a:r>
            <a:r>
              <a:rPr lang="en-US">
                <a:latin typeface="Courier New" pitchFamily="49" charset="0"/>
              </a:rPr>
              <a:t>addl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generates results for </a:t>
            </a:r>
            <a:r>
              <a:rPr lang="en-US">
                <a:latin typeface="Courier New" pitchFamily="49" charset="0"/>
              </a:rPr>
              <a:t>je</a:t>
            </a:r>
            <a:r>
              <a:rPr lang="en-US"/>
              <a:t> instruction</a:t>
            </a:r>
          </a:p>
        </p:txBody>
      </p:sp>
      <p:pic>
        <p:nvPicPr>
          <p:cNvPr id="3788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075" y="2667000"/>
            <a:ext cx="3463925" cy="37687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046537" cy="5213350"/>
          </a:xfrm>
        </p:spPr>
        <p:txBody>
          <a:bodyPr/>
          <a:lstStyle/>
          <a:p>
            <a:r>
              <a:rPr lang="en-US" sz="2000" dirty="0" smtClean="0"/>
              <a:t>Putting it together:</a:t>
            </a:r>
          </a:p>
          <a:p>
            <a:pPr lvl="1"/>
            <a:r>
              <a:rPr lang="en-US" sz="1800" dirty="0" smtClean="0"/>
              <a:t>Each stage designed around a set of inputs and outputs</a:t>
            </a:r>
          </a:p>
          <a:p>
            <a:pPr lvl="1"/>
            <a:r>
              <a:rPr lang="en-US" sz="1800" dirty="0" smtClean="0"/>
              <a:t>Set of inputs and outputs derived from functional specification of instructions</a:t>
            </a:r>
          </a:p>
          <a:p>
            <a:pPr lvl="1"/>
            <a:r>
              <a:rPr lang="en-US" sz="1800" dirty="0" smtClean="0"/>
              <a:t>As long as each stage respects the specification, all stages work together</a:t>
            </a:r>
          </a:p>
          <a:p>
            <a:pPr lvl="1"/>
            <a:r>
              <a:rPr lang="en-US" sz="1800" dirty="0" smtClean="0"/>
              <a:t>One complete “revolution” each clock cycle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650" y="9842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02677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04900"/>
            <a:ext cx="8294687" cy="5213350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Express every instruction as series of simple steps</a:t>
            </a:r>
          </a:p>
          <a:p>
            <a:pPr lvl="1"/>
            <a:r>
              <a:rPr lang="en-US" dirty="0"/>
              <a:t>Follow same general flow for each instruction type</a:t>
            </a:r>
          </a:p>
          <a:p>
            <a:pPr lvl="1"/>
            <a:r>
              <a:rPr lang="en-US" dirty="0"/>
              <a:t>Assemble registers, memories, predesigned combinational blocks</a:t>
            </a:r>
          </a:p>
          <a:p>
            <a:pPr lvl="1"/>
            <a:r>
              <a:rPr lang="en-US" dirty="0"/>
              <a:t>Connect with control </a:t>
            </a:r>
            <a:r>
              <a:rPr lang="en-US" dirty="0" smtClean="0"/>
              <a:t>logic</a:t>
            </a:r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 smtClean="0"/>
              <a:t>Slow</a:t>
            </a:r>
            <a:endParaRPr lang="en-US" dirty="0"/>
          </a:p>
          <a:p>
            <a:pPr lvl="1"/>
            <a:r>
              <a:rPr lang="en-US" dirty="0"/>
              <a:t>In one cycle, must propagate through instruction memory, register file, ALU, and data memory</a:t>
            </a:r>
          </a:p>
          <a:p>
            <a:pPr lvl="1"/>
            <a:r>
              <a:rPr lang="en-US" dirty="0"/>
              <a:t>Would need to run clock very slowly</a:t>
            </a:r>
          </a:p>
          <a:p>
            <a:pPr lvl="1"/>
            <a:r>
              <a:rPr lang="en-US" dirty="0" smtClean="0"/>
              <a:t>Individual hardware </a:t>
            </a:r>
            <a:r>
              <a:rPr lang="en-US" dirty="0"/>
              <a:t>units only active for fraction of </a:t>
            </a:r>
            <a:r>
              <a:rPr lang="en-US" dirty="0" smtClean="0"/>
              <a:t>cycle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8294687" cy="5289550"/>
          </a:xfrm>
        </p:spPr>
        <p:txBody>
          <a:bodyPr/>
          <a:lstStyle/>
          <a:p>
            <a:r>
              <a:rPr lang="en-US" dirty="0"/>
              <a:t>Each register has 4-bit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Same encoding as in IA32</a:t>
            </a:r>
          </a:p>
          <a:p>
            <a:r>
              <a:rPr lang="en-US" dirty="0"/>
              <a:t>Register ID </a:t>
            </a:r>
            <a:r>
              <a:rPr lang="en-US" dirty="0" smtClean="0"/>
              <a:t>15 (0xF) </a:t>
            </a:r>
            <a:r>
              <a:rPr lang="en-US" dirty="0"/>
              <a:t>indicates “no register”</a:t>
            </a:r>
          </a:p>
          <a:p>
            <a:pPr lvl="1"/>
            <a:r>
              <a:rPr lang="en-US" dirty="0"/>
              <a:t>Will use this in our hardware design in multiple places</a:t>
            </a:r>
          </a:p>
        </p:txBody>
      </p:sp>
      <p:grpSp>
        <p:nvGrpSpPr>
          <p:cNvPr id="266261" name="Group 21"/>
          <p:cNvGrpSpPr>
            <a:grpSpLocks/>
          </p:cNvGrpSpPr>
          <p:nvPr/>
        </p:nvGrpSpPr>
        <p:grpSpPr bwMode="auto">
          <a:xfrm>
            <a:off x="2286000" y="1676400"/>
            <a:ext cx="3048000" cy="914400"/>
            <a:chOff x="864" y="1488"/>
            <a:chExt cx="1920" cy="576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864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864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864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864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2016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266250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2016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2016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1392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1392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1392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6256" name="Rectangle 16"/>
            <p:cNvSpPr>
              <a:spLocks noChangeArrowheads="1"/>
            </p:cNvSpPr>
            <p:nvPr/>
          </p:nvSpPr>
          <p:spPr bwMode="auto">
            <a:xfrm>
              <a:off x="1392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2544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2544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2544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2544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16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</a:t>
            </a:r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967287" cy="5213350"/>
          </a:xfrm>
        </p:spPr>
        <p:txBody>
          <a:bodyPr/>
          <a:lstStyle/>
          <a:p>
            <a:r>
              <a:rPr lang="en-US"/>
              <a:t>Combinational Logic</a:t>
            </a:r>
          </a:p>
          <a:p>
            <a:pPr lvl="1"/>
            <a:r>
              <a:rPr lang="en-US"/>
              <a:t>Compute Boolean functions of inputs</a:t>
            </a:r>
          </a:p>
          <a:p>
            <a:pPr lvl="1"/>
            <a:r>
              <a:rPr lang="en-US"/>
              <a:t>Continuously respond to input changes</a:t>
            </a:r>
          </a:p>
          <a:p>
            <a:pPr lvl="1"/>
            <a:r>
              <a:rPr lang="en-US"/>
              <a:t>Operate on data and implement control</a:t>
            </a:r>
          </a:p>
          <a:p>
            <a:endParaRPr lang="en-US"/>
          </a:p>
          <a:p>
            <a:r>
              <a:rPr lang="en-US"/>
              <a:t>Storage Elements</a:t>
            </a:r>
          </a:p>
          <a:p>
            <a:pPr lvl="1"/>
            <a:r>
              <a:rPr lang="en-US"/>
              <a:t>Store bits</a:t>
            </a:r>
          </a:p>
          <a:p>
            <a:pPr lvl="1"/>
            <a:r>
              <a:rPr lang="en-US"/>
              <a:t>Addressable memories</a:t>
            </a:r>
          </a:p>
          <a:p>
            <a:pPr lvl="1"/>
            <a:r>
              <a:rPr lang="en-US"/>
              <a:t>Non-addressable registers</a:t>
            </a:r>
          </a:p>
          <a:p>
            <a:pPr lvl="1"/>
            <a:r>
              <a:rPr lang="en-US"/>
              <a:t>Loaded only as clock rises</a:t>
            </a:r>
          </a:p>
        </p:txBody>
      </p:sp>
      <p:grpSp>
        <p:nvGrpSpPr>
          <p:cNvPr id="324633" name="Group 25"/>
          <p:cNvGrpSpPr>
            <a:grpSpLocks/>
          </p:cNvGrpSpPr>
          <p:nvPr/>
        </p:nvGrpSpPr>
        <p:grpSpPr bwMode="auto">
          <a:xfrm>
            <a:off x="4648200" y="4343400"/>
            <a:ext cx="2817813" cy="1600200"/>
            <a:chOff x="2163" y="624"/>
            <a:chExt cx="1775" cy="100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2451" y="672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Register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file</a:t>
              </a:r>
            </a:p>
          </p:txBody>
        </p:sp>
        <p:sp>
          <p:nvSpPr>
            <p:cNvPr id="324614" name="Text Box 6"/>
            <p:cNvSpPr txBox="1">
              <a:spLocks noChangeArrowheads="1"/>
            </p:cNvSpPr>
            <p:nvPr/>
          </p:nvSpPr>
          <p:spPr bwMode="auto">
            <a:xfrm>
              <a:off x="2451" y="81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24615" name="Text Box 7"/>
            <p:cNvSpPr txBox="1">
              <a:spLocks noChangeArrowheads="1"/>
            </p:cNvSpPr>
            <p:nvPr/>
          </p:nvSpPr>
          <p:spPr bwMode="auto">
            <a:xfrm>
              <a:off x="2451" y="134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3219" y="105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W</a:t>
              </a:r>
            </a:p>
          </p:txBody>
        </p:sp>
        <p:sp>
          <p:nvSpPr>
            <p:cNvPr id="324617" name="Oval 9"/>
            <p:cNvSpPr>
              <a:spLocks noChangeArrowheads="1"/>
            </p:cNvSpPr>
            <p:nvPr/>
          </p:nvSpPr>
          <p:spPr bwMode="auto">
            <a:xfrm>
              <a:off x="3411" y="105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dstW</a:t>
              </a:r>
            </a:p>
          </p:txBody>
        </p:sp>
        <p:sp>
          <p:nvSpPr>
            <p:cNvPr id="324618" name="Oval 10"/>
            <p:cNvSpPr>
              <a:spLocks noChangeArrowheads="1"/>
            </p:cNvSpPr>
            <p:nvPr/>
          </p:nvSpPr>
          <p:spPr bwMode="auto">
            <a:xfrm>
              <a:off x="2163" y="81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srcA</a:t>
              </a:r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 rot="16200000" flipV="1">
              <a:off x="2307" y="6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 rot="5400000" flipH="1" flipV="1">
              <a:off x="2306" y="86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1" name="Line 13"/>
            <p:cNvSpPr>
              <a:spLocks noChangeShapeType="1"/>
            </p:cNvSpPr>
            <p:nvPr/>
          </p:nvSpPr>
          <p:spPr bwMode="auto">
            <a:xfrm rot="16200000" flipV="1">
              <a:off x="2307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2" name="Line 14"/>
            <p:cNvSpPr>
              <a:spLocks noChangeShapeType="1"/>
            </p:cNvSpPr>
            <p:nvPr/>
          </p:nvSpPr>
          <p:spPr bwMode="auto">
            <a:xfrm rot="5400000" flipH="1" flipV="1">
              <a:off x="2306" y="139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3" name="Line 15"/>
            <p:cNvSpPr>
              <a:spLocks noChangeShapeType="1"/>
            </p:cNvSpPr>
            <p:nvPr/>
          </p:nvSpPr>
          <p:spPr bwMode="auto">
            <a:xfrm rot="16200000" flipV="1">
              <a:off x="3555" y="9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4" name="Line 16"/>
            <p:cNvSpPr>
              <a:spLocks noChangeShapeType="1"/>
            </p:cNvSpPr>
            <p:nvPr/>
          </p:nvSpPr>
          <p:spPr bwMode="auto">
            <a:xfrm rot="16200000" flipV="1">
              <a:off x="3554" y="110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5" name="Oval 17"/>
            <p:cNvSpPr>
              <a:spLocks noChangeArrowheads="1"/>
            </p:cNvSpPr>
            <p:nvPr/>
          </p:nvSpPr>
          <p:spPr bwMode="auto">
            <a:xfrm>
              <a:off x="2163" y="62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valA</a:t>
              </a:r>
            </a:p>
          </p:txBody>
        </p:sp>
        <p:sp>
          <p:nvSpPr>
            <p:cNvPr id="324626" name="Oval 18"/>
            <p:cNvSpPr>
              <a:spLocks noChangeArrowheads="1"/>
            </p:cNvSpPr>
            <p:nvPr/>
          </p:nvSpPr>
          <p:spPr bwMode="auto">
            <a:xfrm>
              <a:off x="2163" y="134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srcB</a:t>
              </a:r>
            </a:p>
          </p:txBody>
        </p:sp>
        <p:sp>
          <p:nvSpPr>
            <p:cNvPr id="324627" name="Oval 19"/>
            <p:cNvSpPr>
              <a:spLocks noChangeArrowheads="1"/>
            </p:cNvSpPr>
            <p:nvPr/>
          </p:nvSpPr>
          <p:spPr bwMode="auto">
            <a:xfrm>
              <a:off x="2163" y="115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valB</a:t>
              </a:r>
            </a:p>
          </p:txBody>
        </p:sp>
        <p:sp>
          <p:nvSpPr>
            <p:cNvPr id="324628" name="Oval 20"/>
            <p:cNvSpPr>
              <a:spLocks noChangeArrowheads="1"/>
            </p:cNvSpPr>
            <p:nvPr/>
          </p:nvSpPr>
          <p:spPr bwMode="auto">
            <a:xfrm>
              <a:off x="3411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valW</a:t>
              </a: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 rot="-5400000" flipH="1" flipV="1">
              <a:off x="3504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32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338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 b="0"/>
                <a:t>Clock</a:t>
              </a:r>
            </a:p>
          </p:txBody>
        </p:sp>
      </p:grpSp>
      <p:grpSp>
        <p:nvGrpSpPr>
          <p:cNvPr id="324663" name="Group 55"/>
          <p:cNvGrpSpPr>
            <a:grpSpLocks/>
          </p:cNvGrpSpPr>
          <p:nvPr/>
        </p:nvGrpSpPr>
        <p:grpSpPr bwMode="auto">
          <a:xfrm>
            <a:off x="4572000" y="762000"/>
            <a:ext cx="1685925" cy="1752600"/>
            <a:chOff x="1434" y="2352"/>
            <a:chExt cx="1062" cy="1104"/>
          </a:xfrm>
        </p:grpSpPr>
        <p:sp>
          <p:nvSpPr>
            <p:cNvPr id="324637" name="Line 29"/>
            <p:cNvSpPr>
              <a:spLocks noChangeShapeType="1"/>
            </p:cNvSpPr>
            <p:nvPr/>
          </p:nvSpPr>
          <p:spPr bwMode="auto">
            <a:xfrm rot="5400000">
              <a:off x="20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4638" name="Group 30"/>
            <p:cNvGrpSpPr>
              <a:grpSpLocks/>
            </p:cNvGrpSpPr>
            <p:nvPr/>
          </p:nvGrpSpPr>
          <p:grpSpPr bwMode="auto">
            <a:xfrm>
              <a:off x="2016" y="2640"/>
              <a:ext cx="288" cy="816"/>
              <a:chOff x="3984" y="2832"/>
              <a:chExt cx="288" cy="816"/>
            </a:xfrm>
          </p:grpSpPr>
          <p:sp>
            <p:nvSpPr>
              <p:cNvPr id="324639" name="Freeform 31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0" name="Text Box 32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L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U</a:t>
                </a:r>
              </a:p>
            </p:txBody>
          </p:sp>
        </p:grpSp>
        <p:sp>
          <p:nvSpPr>
            <p:cNvPr id="324642" name="Line 34"/>
            <p:cNvSpPr>
              <a:spLocks noChangeShapeType="1"/>
            </p:cNvSpPr>
            <p:nvPr/>
          </p:nvSpPr>
          <p:spPr bwMode="auto">
            <a:xfrm rot="5400000" flipV="1">
              <a:off x="2400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968" y="2352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fun</a:t>
              </a: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>
              <a:off x="1824" y="278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>
              <a:off x="1824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9" name="Rectangle 51"/>
            <p:cNvSpPr>
              <a:spLocks noChangeArrowheads="1"/>
            </p:cNvSpPr>
            <p:nvPr/>
          </p:nvSpPr>
          <p:spPr bwMode="auto">
            <a:xfrm>
              <a:off x="1440" y="2688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</a:p>
          </p:txBody>
        </p:sp>
        <p:sp>
          <p:nvSpPr>
            <p:cNvPr id="324660" name="Rectangle 52"/>
            <p:cNvSpPr>
              <a:spLocks noChangeArrowheads="1"/>
            </p:cNvSpPr>
            <p:nvPr/>
          </p:nvSpPr>
          <p:spPr bwMode="auto">
            <a:xfrm>
              <a:off x="1434" y="3196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</a:p>
          </p:txBody>
        </p:sp>
      </p:grpSp>
      <p:grpSp>
        <p:nvGrpSpPr>
          <p:cNvPr id="324665" name="Group 57"/>
          <p:cNvGrpSpPr>
            <a:grpSpLocks/>
          </p:cNvGrpSpPr>
          <p:nvPr/>
        </p:nvGrpSpPr>
        <p:grpSpPr bwMode="auto">
          <a:xfrm>
            <a:off x="6096000" y="2209800"/>
            <a:ext cx="1371600" cy="1128713"/>
            <a:chOff x="2304" y="2928"/>
            <a:chExt cx="864" cy="711"/>
          </a:xfrm>
        </p:grpSpPr>
        <p:sp>
          <p:nvSpPr>
            <p:cNvPr id="324644" name="Line 36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47" name="AutoShape 39"/>
            <p:cNvSpPr>
              <a:spLocks noChangeArrowheads="1"/>
            </p:cNvSpPr>
            <p:nvPr/>
          </p:nvSpPr>
          <p:spPr bwMode="auto">
            <a:xfrm>
              <a:off x="2496" y="292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MUX</a:t>
              </a: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2496" y="29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0</a:t>
              </a:r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2496" y="340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1</a:t>
              </a:r>
            </a:p>
          </p:txBody>
        </p:sp>
        <p:sp>
          <p:nvSpPr>
            <p:cNvPr id="324661" name="Line 53"/>
            <p:cNvSpPr>
              <a:spLocks noChangeShapeType="1"/>
            </p:cNvSpPr>
            <p:nvPr/>
          </p:nvSpPr>
          <p:spPr bwMode="auto">
            <a:xfrm>
              <a:off x="2304" y="307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>
              <a:off x="2304" y="350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4674" name="Group 66"/>
          <p:cNvGrpSpPr>
            <a:grpSpLocks/>
          </p:cNvGrpSpPr>
          <p:nvPr/>
        </p:nvGrpSpPr>
        <p:grpSpPr bwMode="auto">
          <a:xfrm>
            <a:off x="7162800" y="990600"/>
            <a:ext cx="1371600" cy="1066800"/>
            <a:chOff x="1920" y="3168"/>
            <a:chExt cx="864" cy="672"/>
          </a:xfrm>
        </p:grpSpPr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2496" y="345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68" name="AutoShape 60"/>
            <p:cNvSpPr>
              <a:spLocks noChangeArrowheads="1"/>
            </p:cNvSpPr>
            <p:nvPr/>
          </p:nvSpPr>
          <p:spPr bwMode="auto">
            <a:xfrm>
              <a:off x="2112" y="316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000" b="0"/>
                <a:t>=</a:t>
              </a:r>
            </a:p>
          </p:txBody>
        </p:sp>
        <p:sp>
          <p:nvSpPr>
            <p:cNvPr id="324671" name="Line 63"/>
            <p:cNvSpPr>
              <a:spLocks noChangeShapeType="1"/>
            </p:cNvSpPr>
            <p:nvPr/>
          </p:nvSpPr>
          <p:spPr bwMode="auto">
            <a:xfrm>
              <a:off x="1920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72" name="Line 64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4676" name="Group 68"/>
          <p:cNvGrpSpPr>
            <a:grpSpLocks/>
          </p:cNvGrpSpPr>
          <p:nvPr/>
        </p:nvGrpSpPr>
        <p:grpSpPr bwMode="auto">
          <a:xfrm>
            <a:off x="7620000" y="4419600"/>
            <a:ext cx="990600" cy="1846263"/>
            <a:chOff x="2928" y="2784"/>
            <a:chExt cx="624" cy="1163"/>
          </a:xfrm>
        </p:grpSpPr>
        <p:sp>
          <p:nvSpPr>
            <p:cNvPr id="324636" name="Line 28"/>
            <p:cNvSpPr>
              <a:spLocks noChangeShapeType="1"/>
            </p:cNvSpPr>
            <p:nvPr/>
          </p:nvSpPr>
          <p:spPr bwMode="auto">
            <a:xfrm rot="5400000" flipV="1">
              <a:off x="3432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51" name="Rectangle 43"/>
            <p:cNvSpPr>
              <a:spLocks noChangeArrowheads="1"/>
            </p:cNvSpPr>
            <p:nvPr/>
          </p:nvSpPr>
          <p:spPr bwMode="auto">
            <a:xfrm>
              <a:off x="3168" y="2784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324652" name="Line 44"/>
            <p:cNvSpPr>
              <a:spLocks noChangeShapeType="1"/>
            </p:cNvSpPr>
            <p:nvPr/>
          </p:nvSpPr>
          <p:spPr bwMode="auto">
            <a:xfrm>
              <a:off x="3216" y="3600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3" name="Text Box 45"/>
            <p:cNvSpPr txBox="1">
              <a:spLocks noChangeArrowheads="1"/>
            </p:cNvSpPr>
            <p:nvPr/>
          </p:nvSpPr>
          <p:spPr bwMode="auto">
            <a:xfrm>
              <a:off x="2976" y="3733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Clock</a:t>
              </a:r>
            </a:p>
          </p:txBody>
        </p:sp>
        <p:sp>
          <p:nvSpPr>
            <p:cNvPr id="324675" name="Line 67"/>
            <p:cNvSpPr>
              <a:spLocks noChangeShapeType="1"/>
            </p:cNvSpPr>
            <p:nvPr/>
          </p:nvSpPr>
          <p:spPr bwMode="auto">
            <a:xfrm rot="5400000" flipV="1">
              <a:off x="3048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Control Language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Very simple hardware description language</a:t>
            </a:r>
          </a:p>
          <a:p>
            <a:pPr lvl="1"/>
            <a:r>
              <a:rPr lang="en-US"/>
              <a:t>Can only express limited aspects of hardware operation</a:t>
            </a:r>
          </a:p>
          <a:p>
            <a:pPr lvl="2"/>
            <a:r>
              <a:rPr lang="en-US"/>
              <a:t>Parts we want to explore and modify</a:t>
            </a:r>
          </a:p>
          <a:p>
            <a:r>
              <a:rPr lang="en-US"/>
              <a:t>Data Types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bool</a:t>
            </a:r>
            <a:r>
              <a:rPr lang="en-US"/>
              <a:t>: Boolean</a:t>
            </a:r>
          </a:p>
          <a:p>
            <a:pPr lvl="2"/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: words</a:t>
            </a:r>
          </a:p>
          <a:p>
            <a:pPr lvl="2"/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</a:t>
            </a:r>
          </a:p>
          <a:p>
            <a:pPr lvl="2"/>
            <a:r>
              <a:rPr lang="en-US"/>
              <a:t>Does not specify word size---bytes, 32-bit words, …</a:t>
            </a:r>
          </a:p>
          <a:p>
            <a:r>
              <a:rPr lang="en-US"/>
              <a:t>Statements</a:t>
            </a:r>
          </a:p>
          <a:p>
            <a:pPr lvl="1"/>
            <a:r>
              <a:rPr lang="en-US"/>
              <a:t> </a:t>
            </a:r>
            <a:r>
              <a:rPr lang="en-US" sz="1800">
                <a:solidFill>
                  <a:schemeClr val="folHlink"/>
                </a:solidFill>
                <a:latin typeface="Courier New" pitchFamily="49" charset="0"/>
              </a:rPr>
              <a:t>bool a = </a:t>
            </a:r>
            <a:r>
              <a:rPr lang="en-US" sz="1800" i="1">
                <a:solidFill>
                  <a:schemeClr val="folHlink"/>
                </a:solidFill>
                <a:latin typeface="Courier New" pitchFamily="49" charset="0"/>
              </a:rPr>
              <a:t>bool-expr </a:t>
            </a:r>
            <a:r>
              <a:rPr lang="en-US" sz="180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/>
              <a:t> </a:t>
            </a:r>
            <a:r>
              <a:rPr lang="en-US" sz="1800">
                <a:solidFill>
                  <a:schemeClr val="folHlink"/>
                </a:solidFill>
                <a:latin typeface="Courier New" pitchFamily="49" charset="0"/>
              </a:rPr>
              <a:t>int A = </a:t>
            </a:r>
            <a:r>
              <a:rPr lang="en-US" sz="1800" i="1">
                <a:solidFill>
                  <a:schemeClr val="folHlink"/>
                </a:solidFill>
                <a:latin typeface="Courier New" pitchFamily="49" charset="0"/>
              </a:rPr>
              <a:t>int-expr </a:t>
            </a:r>
            <a:r>
              <a:rPr lang="en-US" sz="180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HCL Operations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Classify by type of value returned</a:t>
            </a:r>
          </a:p>
          <a:p>
            <a:r>
              <a:rPr lang="en-US"/>
              <a:t>Boolean Expressions</a:t>
            </a:r>
          </a:p>
          <a:p>
            <a:pPr lvl="1"/>
            <a:r>
              <a:rPr lang="en-US"/>
              <a:t>Logic Operations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a &amp;&amp;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||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!a</a:t>
            </a:r>
          </a:p>
          <a:p>
            <a:pPr lvl="1"/>
            <a:r>
              <a:rPr lang="en-US"/>
              <a:t>Word Comparisons</a:t>
            </a:r>
          </a:p>
          <a:p>
            <a:pPr lvl="2"/>
            <a:r>
              <a:rPr lang="en-US">
                <a:latin typeface="Courier New" pitchFamily="49" charset="0"/>
              </a:rPr>
              <a:t>A ==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!=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&lt;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&lt;=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&gt;=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&gt; B</a:t>
            </a:r>
          </a:p>
          <a:p>
            <a:pPr lvl="1"/>
            <a:r>
              <a:rPr lang="en-US"/>
              <a:t>Set Membership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A in { B, C, D }</a:t>
            </a:r>
          </a:p>
          <a:p>
            <a:pPr lvl="3"/>
            <a:r>
              <a:rPr lang="en-US"/>
              <a:t>Same as </a:t>
            </a:r>
            <a:r>
              <a:rPr lang="en-US">
                <a:latin typeface="Courier New" pitchFamily="49" charset="0"/>
              </a:rPr>
              <a:t>A == B || A == C || A == D</a:t>
            </a:r>
          </a:p>
          <a:p>
            <a:r>
              <a:rPr lang="en-US"/>
              <a:t>Word Expressions</a:t>
            </a:r>
          </a:p>
          <a:p>
            <a:pPr lvl="1"/>
            <a:r>
              <a:rPr lang="en-US"/>
              <a:t>Case expressions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[ a : A; b : B; c : C ]</a:t>
            </a:r>
          </a:p>
          <a:p>
            <a:pPr lvl="2"/>
            <a:r>
              <a:rPr lang="en-US"/>
              <a:t>Evaluate test expressions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 in sequence</a:t>
            </a:r>
          </a:p>
          <a:p>
            <a:pPr lvl="2"/>
            <a:r>
              <a:rPr lang="en-US"/>
              <a:t>Return word expression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 for first successful test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18122</TotalTime>
  <Pages>8</Pages>
  <Words>3524</Words>
  <Application>Microsoft Office PowerPoint</Application>
  <PresentationFormat>Custom</PresentationFormat>
  <Paragraphs>1577</Paragraphs>
  <Slides>52</Slides>
  <Notes>0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fujitsu-99-02</vt:lpstr>
      <vt:lpstr>PowerPoint Presentation</vt:lpstr>
      <vt:lpstr>Hardware Architecture - using Y86 ISA</vt:lpstr>
      <vt:lpstr>Y86 Instruction Set #1</vt:lpstr>
      <vt:lpstr>Y86 Instruction Set #2</vt:lpstr>
      <vt:lpstr>Y86 Instruction Set #3</vt:lpstr>
      <vt:lpstr>Encoding Registers</vt:lpstr>
      <vt:lpstr>Building Blocks</vt:lpstr>
      <vt:lpstr>Hardware Control Language</vt:lpstr>
      <vt:lpstr>HCL Operations</vt:lpstr>
      <vt:lpstr>Datapath Implements the   Fetch-Decode-Execute Cycle</vt:lpstr>
      <vt:lpstr>SEQ Hardware Structure</vt:lpstr>
      <vt:lpstr>SEQ Stages</vt:lpstr>
      <vt:lpstr>Instruction Decoding</vt:lpstr>
      <vt:lpstr>Executing Arith./Logical Operation</vt:lpstr>
      <vt:lpstr>Stage Computation: Arith/Log. Ops</vt:lpstr>
      <vt:lpstr>Executing rmmovl</vt:lpstr>
      <vt:lpstr>Stage Computation: rmmovl</vt:lpstr>
      <vt:lpstr>Executing popl</vt:lpstr>
      <vt:lpstr>Stage Computation: popl</vt:lpstr>
      <vt:lpstr>Executing Jumps</vt:lpstr>
      <vt:lpstr>Stage Computation: Jumps</vt:lpstr>
      <vt:lpstr>Executing call</vt:lpstr>
      <vt:lpstr>Stage Computation: call</vt:lpstr>
      <vt:lpstr>Executing ret</vt:lpstr>
      <vt:lpstr>Stage Computation: ret</vt:lpstr>
      <vt:lpstr>Computation Steps</vt:lpstr>
      <vt:lpstr>Computation Steps</vt:lpstr>
      <vt:lpstr>Computed Values</vt:lpstr>
      <vt:lpstr>Y86 Instruction Set</vt:lpstr>
      <vt:lpstr>SEQ Stages</vt:lpstr>
      <vt:lpstr>SEQ Hardware</vt:lpstr>
      <vt:lpstr>Fetch Logic</vt:lpstr>
      <vt:lpstr>Fetch Logic</vt:lpstr>
      <vt:lpstr>Decode Logic</vt:lpstr>
      <vt:lpstr>A Source</vt:lpstr>
      <vt:lpstr>E Desti- nation</vt:lpstr>
      <vt:lpstr>Execute Logic</vt:lpstr>
      <vt:lpstr>ALU A  Input</vt:lpstr>
      <vt:lpstr>ALU Oper- ation</vt:lpstr>
      <vt:lpstr>Memory Logic</vt:lpstr>
      <vt:lpstr>Instruction Status</vt:lpstr>
      <vt:lpstr>Memory Address</vt:lpstr>
      <vt:lpstr>Memory Read</vt:lpstr>
      <vt:lpstr>PC Update Logic</vt:lpstr>
      <vt:lpstr>PC Update</vt:lpstr>
      <vt:lpstr>SEQ Operation</vt:lpstr>
      <vt:lpstr>SEQ Operation #2</vt:lpstr>
      <vt:lpstr>SEQ Operation #3</vt:lpstr>
      <vt:lpstr>SEQ Operation #4</vt:lpstr>
      <vt:lpstr>SEQ Operation #5</vt:lpstr>
      <vt:lpstr>SEQ Hardware</vt:lpstr>
      <vt:lpstr>SEQ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David Ferry</cp:lastModifiedBy>
  <cp:revision>91</cp:revision>
  <cp:lastPrinted>1999-02-26T14:55:35Z</cp:lastPrinted>
  <dcterms:created xsi:type="dcterms:W3CDTF">1998-03-03T17:17:57Z</dcterms:created>
  <dcterms:modified xsi:type="dcterms:W3CDTF">2016-11-18T16:21:57Z</dcterms:modified>
</cp:coreProperties>
</file>