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5"/>
  </p:notesMasterIdLst>
  <p:handoutMasterIdLst>
    <p:handoutMasterId r:id="rId56"/>
  </p:handoutMasterIdLst>
  <p:sldIdLst>
    <p:sldId id="542" r:id="rId4"/>
    <p:sldId id="702" r:id="rId5"/>
    <p:sldId id="703" r:id="rId6"/>
    <p:sldId id="692" r:id="rId7"/>
    <p:sldId id="657" r:id="rId8"/>
    <p:sldId id="695" r:id="rId9"/>
    <p:sldId id="807" r:id="rId10"/>
    <p:sldId id="699" r:id="rId11"/>
    <p:sldId id="712" r:id="rId12"/>
    <p:sldId id="713" r:id="rId13"/>
    <p:sldId id="802" r:id="rId14"/>
    <p:sldId id="809" r:id="rId15"/>
    <p:sldId id="805" r:id="rId16"/>
    <p:sldId id="806" r:id="rId17"/>
    <p:sldId id="804" r:id="rId18"/>
    <p:sldId id="684" r:id="rId19"/>
    <p:sldId id="591" r:id="rId20"/>
    <p:sldId id="739" r:id="rId21"/>
    <p:sldId id="740" r:id="rId22"/>
    <p:sldId id="741" r:id="rId23"/>
    <p:sldId id="742" r:id="rId24"/>
    <p:sldId id="743" r:id="rId25"/>
    <p:sldId id="791" r:id="rId26"/>
    <p:sldId id="785" r:id="rId27"/>
    <p:sldId id="789" r:id="rId28"/>
    <p:sldId id="792" r:id="rId29"/>
    <p:sldId id="793" r:id="rId30"/>
    <p:sldId id="820" r:id="rId31"/>
    <p:sldId id="812" r:id="rId32"/>
    <p:sldId id="810" r:id="rId33"/>
    <p:sldId id="811" r:id="rId34"/>
    <p:sldId id="813" r:id="rId35"/>
    <p:sldId id="821" r:id="rId36"/>
    <p:sldId id="814" r:id="rId37"/>
    <p:sldId id="815" r:id="rId38"/>
    <p:sldId id="822" r:id="rId39"/>
    <p:sldId id="823" r:id="rId40"/>
    <p:sldId id="824" r:id="rId41"/>
    <p:sldId id="816" r:id="rId42"/>
    <p:sldId id="818" r:id="rId43"/>
    <p:sldId id="819" r:id="rId44"/>
    <p:sldId id="723" r:id="rId45"/>
    <p:sldId id="724" r:id="rId46"/>
    <p:sldId id="817" r:id="rId47"/>
    <p:sldId id="825" r:id="rId48"/>
    <p:sldId id="826" r:id="rId49"/>
    <p:sldId id="725" r:id="rId50"/>
    <p:sldId id="827" r:id="rId51"/>
    <p:sldId id="829" r:id="rId52"/>
    <p:sldId id="828" r:id="rId53"/>
    <p:sldId id="830" r:id="rId54"/>
  </p:sldIdLst>
  <p:sldSz cx="9144000" cy="6858000" type="screen4x3"/>
  <p:notesSz cx="7099300" cy="102346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E0F4E3"/>
    <a:srgbClr val="E0E0E0"/>
    <a:srgbClr val="E3E4E6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4676" autoAdjust="0"/>
  </p:normalViewPr>
  <p:slideViewPr>
    <p:cSldViewPr snapToObjects="1">
      <p:cViewPr varScale="1">
        <p:scale>
          <a:sx n="84" d="100"/>
          <a:sy n="84" d="100"/>
        </p:scale>
        <p:origin x="-14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3306" y="-72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5861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861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301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33425"/>
            <a:ext cx="5202237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036" y="4880890"/>
            <a:ext cx="5185576" cy="45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301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-table.com/en/" TargetMode="External"/><Relationship Id="rId2" Type="http://schemas.openxmlformats.org/officeDocument/2006/relationships/hyperlink" Target="http://www.ascii-cod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Data Representation in Memory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/>
              <a:t>CSCI </a:t>
            </a:r>
            <a:r>
              <a:rPr lang="en-US" sz="2000" b="0" smtClean="0"/>
              <a:t>2400 / </a:t>
            </a:r>
            <a:r>
              <a:rPr lang="en-US" sz="2000" b="0"/>
              <a:t>ECE </a:t>
            </a:r>
            <a:r>
              <a:rPr lang="en-US" sz="2000" b="0" smtClean="0"/>
              <a:t>3217:  </a:t>
            </a:r>
            <a:r>
              <a:rPr lang="en-US" sz="2000" b="0" dirty="0"/>
              <a:t>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b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95400"/>
            <a:ext cx="7896225" cy="5257800"/>
          </a:xfrm>
        </p:spPr>
        <p:txBody>
          <a:bodyPr/>
          <a:lstStyle/>
          <a:p>
            <a:r>
              <a:rPr lang="en-US" dirty="0" smtClean="0"/>
              <a:t>1 Byte </a:t>
            </a:r>
            <a:r>
              <a:rPr lang="en-US" dirty="0"/>
              <a:t>= 8 bits</a:t>
            </a:r>
          </a:p>
          <a:p>
            <a:pPr marL="552450"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marL="952500" lvl="2"/>
            <a:endParaRPr lang="en-US" baseline="-20000" dirty="0"/>
          </a:p>
          <a:p>
            <a:r>
              <a:rPr lang="en-US" dirty="0" smtClean="0"/>
              <a:t>A byte value can be interpreted in many ways!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upon how it’s used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 example, consider byte with:     01010101</a:t>
            </a:r>
            <a:r>
              <a:rPr lang="en-US" baseline="-2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as ASCII text:    				‘U’</a:t>
            </a:r>
          </a:p>
          <a:p>
            <a:pPr lvl="1"/>
            <a:r>
              <a:rPr lang="en-US" dirty="0" smtClean="0"/>
              <a:t>as integer:    				</a:t>
            </a:r>
            <a:r>
              <a:rPr lang="en-US" dirty="0"/>
              <a:t>8</a:t>
            </a:r>
            <a:r>
              <a:rPr lang="en-US" dirty="0" smtClean="0"/>
              <a:t>5</a:t>
            </a:r>
            <a:r>
              <a:rPr lang="en-US" baseline="-20000" dirty="0" smtClean="0"/>
              <a:t>10</a:t>
            </a:r>
            <a:endParaRPr lang="en-US" dirty="0"/>
          </a:p>
          <a:p>
            <a:pPr lvl="1"/>
            <a:r>
              <a:rPr lang="en-US" dirty="0" smtClean="0"/>
              <a:t>as IA32 instruction:    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pushl</a:t>
            </a:r>
            <a:r>
              <a:rPr lang="en-US" dirty="0" smtClean="0"/>
              <a:t>  %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the 86</a:t>
            </a:r>
            <a:r>
              <a:rPr lang="en-US" baseline="30000" dirty="0" smtClean="0"/>
              <a:t>th</a:t>
            </a:r>
            <a:r>
              <a:rPr lang="en-US" dirty="0" smtClean="0"/>
              <a:t> byte of memory in a computer		</a:t>
            </a:r>
            <a:endParaRPr lang="en-US" dirty="0"/>
          </a:p>
          <a:p>
            <a:pPr lvl="1"/>
            <a:r>
              <a:rPr lang="en-US" dirty="0" smtClean="0"/>
              <a:t>a medium gray pixel in a gray-scale image</a:t>
            </a:r>
          </a:p>
          <a:p>
            <a:pPr lvl="1"/>
            <a:r>
              <a:rPr lang="en-US" dirty="0" smtClean="0"/>
              <a:t>could be interpreted MANY other ways…</a:t>
            </a:r>
            <a:endParaRPr lang="en-US" baseline="-20000" dirty="0" smtClean="0"/>
          </a:p>
          <a:p>
            <a:pPr marL="152400"/>
            <a:endParaRPr lang="en-US" baseline="-20000" dirty="0"/>
          </a:p>
        </p:txBody>
      </p:sp>
      <p:sp>
        <p:nvSpPr>
          <p:cNvPr id="43010" name="Rectangle 43009"/>
          <p:cNvSpPr/>
          <p:nvPr/>
        </p:nvSpPr>
        <p:spPr bwMode="auto">
          <a:xfrm>
            <a:off x="6172200" y="5410200"/>
            <a:ext cx="304800" cy="304800"/>
          </a:xfrm>
          <a:prstGeom prst="rect">
            <a:avLst/>
          </a:prstGeom>
          <a:solidFill>
            <a:srgbClr val="73737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4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Binary is Hard to Represent!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with binary – Cumbersome to use</a:t>
            </a:r>
          </a:p>
          <a:p>
            <a:pPr lvl="1">
              <a:defRPr/>
            </a:pPr>
            <a:r>
              <a:rPr lang="en-US" dirty="0" smtClean="0"/>
              <a:t>e.g.  approx. how big is:      1010011101010001011101011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baseline="-25000" dirty="0" smtClean="0"/>
          </a:p>
          <a:p>
            <a:pPr lvl="1">
              <a:defRPr/>
            </a:pPr>
            <a:r>
              <a:rPr lang="en-US" dirty="0" smtClean="0"/>
              <a:t>Would be nice if the representation was closer to decimal:     21,930,731</a:t>
            </a:r>
          </a:p>
          <a:p>
            <a:pPr lvl="1">
              <a:defRPr/>
            </a:pPr>
            <a:endParaRPr lang="en-US" i="1" dirty="0"/>
          </a:p>
          <a:p>
            <a:pPr lvl="1">
              <a:defRPr/>
            </a:pPr>
            <a:endParaRPr lang="en-US" i="1" dirty="0" smtClean="0"/>
          </a:p>
          <a:p>
            <a:pPr>
              <a:defRPr/>
            </a:pPr>
            <a:r>
              <a:rPr lang="en-US" dirty="0" smtClean="0"/>
              <a:t>Let’s define a larger base so that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for equivalence,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must be integers – then 1 digit in </a:t>
            </a:r>
            <a:r>
              <a:rPr lang="en-US" i="1" dirty="0" smtClean="0"/>
              <a:t>R</a:t>
            </a:r>
            <a:r>
              <a:rPr lang="en-US" dirty="0" smtClean="0"/>
              <a:t> equals </a:t>
            </a:r>
            <a:r>
              <a:rPr lang="en-US" i="1" dirty="0" smtClean="0"/>
              <a:t>x</a:t>
            </a:r>
            <a:r>
              <a:rPr lang="en-US" dirty="0" smtClean="0"/>
              <a:t> bits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quivalence allows direct conversion between representations</a:t>
            </a:r>
          </a:p>
          <a:p>
            <a:pPr lvl="1">
              <a:defRPr/>
            </a:pPr>
            <a:r>
              <a:rPr lang="en-US" dirty="0" smtClean="0"/>
              <a:t>two options closest to decimal:</a:t>
            </a:r>
          </a:p>
          <a:p>
            <a:pPr lvl="2">
              <a:defRPr/>
            </a:pPr>
            <a:r>
              <a:rPr lang="en-US" dirty="0" smtClean="0"/>
              <a:t>octal:                                                       (base eight)</a:t>
            </a:r>
          </a:p>
          <a:p>
            <a:pPr lvl="2">
              <a:defRPr/>
            </a:pPr>
            <a:r>
              <a:rPr lang="en-US" dirty="0" smtClean="0"/>
              <a:t>hexadecimal:                                         (base sixteen)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6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Representing Binary Efficiently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Octal or Hexadecimal?</a:t>
            </a:r>
          </a:p>
          <a:p>
            <a:pPr lvl="1">
              <a:defRPr/>
            </a:pPr>
            <a:r>
              <a:rPr lang="en-US" dirty="0" smtClean="0"/>
              <a:t>binary :		            1010011101010001011101011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r>
              <a:rPr lang="en-US" dirty="0" smtClean="0"/>
              <a:t>octal:					123521353</a:t>
            </a:r>
            <a:r>
              <a:rPr lang="en-US" baseline="-25000" dirty="0" smtClean="0"/>
              <a:t>8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hexadecimal number:			    14EA2EB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decimal:					   21930731</a:t>
            </a:r>
          </a:p>
          <a:p>
            <a:pPr>
              <a:defRPr/>
            </a:pPr>
            <a:r>
              <a:rPr lang="en-US" dirty="0" smtClean="0"/>
              <a:t>Octal and Hex are closer in size to decimal, BUT…</a:t>
            </a:r>
          </a:p>
          <a:p>
            <a:pPr>
              <a:defRPr/>
            </a:pPr>
            <a:r>
              <a:rPr lang="en-US" dirty="0" smtClean="0"/>
              <a:t>How many base-</a:t>
            </a:r>
            <a:r>
              <a:rPr lang="en-US" i="1" dirty="0" smtClean="0"/>
              <a:t>R</a:t>
            </a:r>
            <a:r>
              <a:rPr lang="en-US" dirty="0" smtClean="0"/>
              <a:t> digits per byte?</a:t>
            </a:r>
          </a:p>
          <a:p>
            <a:pPr lvl="1">
              <a:defRPr/>
            </a:pPr>
            <a:r>
              <a:rPr lang="en-US" dirty="0" smtClean="0"/>
              <a:t>Octal:    8/3 = 2.67 octal digits per byte  --  BAD</a:t>
            </a:r>
          </a:p>
          <a:p>
            <a:pPr lvl="1">
              <a:defRPr/>
            </a:pPr>
            <a:r>
              <a:rPr lang="en-US" dirty="0" smtClean="0"/>
              <a:t>Hex:      8/4 </a:t>
            </a:r>
            <a:r>
              <a:rPr lang="en-US" dirty="0"/>
              <a:t>= </a:t>
            </a:r>
            <a:r>
              <a:rPr lang="en-US" dirty="0" smtClean="0"/>
              <a:t>2 hex </a:t>
            </a:r>
            <a:r>
              <a:rPr lang="en-US" dirty="0"/>
              <a:t>digits per byte  </a:t>
            </a:r>
            <a:r>
              <a:rPr lang="en-US" dirty="0" smtClean="0"/>
              <a:t>--  GOOD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69589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Hexadecimal wins:    1 hex digit 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</a:t>
            </a:r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  4 bits</a:t>
            </a:r>
          </a:p>
        </p:txBody>
      </p:sp>
    </p:spTree>
    <p:extLst>
      <p:ext uri="{BB962C8B-B14F-4D97-AF65-F5344CB8AC3E}">
        <p14:creationId xmlns:p14="http://schemas.microsoft.com/office/powerpoint/2010/main" val="239095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Expressing Byte </a:t>
            </a:r>
            <a:r>
              <a:rPr lang="en-US" dirty="0"/>
              <a:t>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638175" y="1600200"/>
            <a:ext cx="7667625" cy="45720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Common ways of expressing a byte</a:t>
            </a:r>
            <a:endParaRPr lang="en-US" dirty="0"/>
          </a:p>
          <a:p>
            <a:pPr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</a:t>
            </a:r>
            <a:r>
              <a:rPr lang="en-US" dirty="0" smtClean="0"/>
              <a:t>   0</a:t>
            </a:r>
            <a:r>
              <a:rPr lang="en-US" baseline="-2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255</a:t>
            </a:r>
            <a:r>
              <a:rPr lang="en-US" baseline="-20000" dirty="0" smtClean="0"/>
              <a:t>10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Hexadecimal:    00</a:t>
            </a:r>
            <a:r>
              <a:rPr lang="en-US" baseline="-2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FF</a:t>
            </a:r>
            <a:r>
              <a:rPr lang="en-US" baseline="-20000" dirty="0" smtClean="0"/>
              <a:t>16</a:t>
            </a:r>
          </a:p>
          <a:p>
            <a:pPr lvl="2"/>
            <a:r>
              <a:rPr lang="en-US" dirty="0" smtClean="0"/>
              <a:t>Base-16 </a:t>
            </a:r>
            <a:r>
              <a:rPr lang="en-US" dirty="0"/>
              <a:t>number </a:t>
            </a:r>
            <a:r>
              <a:rPr lang="en-US" dirty="0" smtClean="0"/>
              <a:t>representation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characters ‘0’ to ‘9’ and ‘A’ to ‘</a:t>
            </a:r>
            <a:r>
              <a:rPr lang="en-US" dirty="0" smtClean="0"/>
              <a:t>F’</a:t>
            </a:r>
          </a:p>
          <a:p>
            <a:pPr lvl="2"/>
            <a:r>
              <a:rPr lang="en-US" dirty="0" smtClean="0"/>
              <a:t>in C/C++ programming languages, D3</a:t>
            </a:r>
            <a:r>
              <a:rPr lang="en-US" baseline="-20000" dirty="0" smtClean="0"/>
              <a:t>16</a:t>
            </a:r>
            <a:r>
              <a:rPr lang="en-US" dirty="0" smtClean="0"/>
              <a:t> written as either</a:t>
            </a:r>
          </a:p>
          <a:p>
            <a:pPr lvl="3"/>
            <a:r>
              <a:rPr lang="en-US" dirty="0" smtClean="0"/>
              <a:t>0xD3</a:t>
            </a:r>
            <a:endParaRPr lang="en-US" dirty="0"/>
          </a:p>
          <a:p>
            <a:pPr lvl="3"/>
            <a:r>
              <a:rPr lang="en-US" dirty="0" smtClean="0"/>
              <a:t>0xd3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1295400"/>
            <a:ext cx="3996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Juliet:</a:t>
            </a:r>
            <a:r>
              <a:rPr lang="en-US" sz="1800" dirty="0">
                <a:solidFill>
                  <a:srgbClr val="C00000"/>
                </a:solidFill>
              </a:rPr>
              <a:t/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b="0" dirty="0">
                <a:solidFill>
                  <a:srgbClr val="C00000"/>
                </a:solidFill>
              </a:rPr>
              <a:t>"What's in a name? That which we call a rose</a:t>
            </a:r>
            <a:r>
              <a:rPr lang="en-US" sz="1800" dirty="0">
                <a:solidFill>
                  <a:srgbClr val="C00000"/>
                </a:solidFill>
              </a:rPr>
              <a:t/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b="0" dirty="0">
                <a:solidFill>
                  <a:srgbClr val="C00000"/>
                </a:solidFill>
              </a:rPr>
              <a:t>By any other name would smell as sweet."</a:t>
            </a:r>
            <a:endParaRPr lang="en-US" sz="18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6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sz="3200" dirty="0" smtClean="0"/>
              <a:t> Decimal vs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Binary vs </a:t>
            </a:r>
            <a:br>
              <a:rPr lang="en-US" sz="3200" dirty="0" smtClean="0"/>
            </a:br>
            <a:r>
              <a:rPr lang="en-US" sz="3200" dirty="0" smtClean="0"/>
              <a:t>Hexadecimal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98577"/>
              </p:ext>
            </p:extLst>
          </p:nvPr>
        </p:nvGraphicFramePr>
        <p:xfrm>
          <a:off x="2667000" y="435678"/>
          <a:ext cx="6096000" cy="616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Decimal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Binary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Hexadecimal</a:t>
                      </a:r>
                      <a:endParaRPr lang="en-US" i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7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Convert Between Binary and Hex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Hexadecimal to Binary</a:t>
            </a:r>
          </a:p>
          <a:p>
            <a:pPr lvl="1">
              <a:defRPr/>
            </a:pPr>
            <a:r>
              <a:rPr lang="en-US" dirty="0" smtClean="0"/>
              <a:t>Simply replace each hex digit with its equivalent 4-bit binary sequence</a:t>
            </a:r>
          </a:p>
          <a:p>
            <a:pPr lvl="1">
              <a:defRPr/>
            </a:pPr>
            <a:r>
              <a:rPr lang="en-US" dirty="0" smtClean="0"/>
              <a:t>Example:   		  </a:t>
            </a:r>
            <a:r>
              <a:rPr lang="en-US" b="1" dirty="0" smtClean="0"/>
              <a:t>6 D 1 9 F 3 C</a:t>
            </a:r>
            <a:r>
              <a:rPr lang="en-US" b="1" baseline="-25000" dirty="0" smtClean="0"/>
              <a:t>16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Convert </a:t>
            </a:r>
            <a:r>
              <a:rPr lang="en-US" dirty="0" smtClean="0"/>
              <a:t>Binary to Hexadecimal</a:t>
            </a:r>
            <a:endParaRPr lang="en-US" dirty="0"/>
          </a:p>
          <a:p>
            <a:pPr lvl="1">
              <a:defRPr/>
            </a:pPr>
            <a:r>
              <a:rPr lang="en-US" u="sng" dirty="0" smtClean="0"/>
              <a:t>Starting from the radix point</a:t>
            </a:r>
            <a:r>
              <a:rPr lang="en-US" dirty="0" smtClean="0"/>
              <a:t>, replace each sequence of 4 bits with the equivalent hexadecimal digit</a:t>
            </a:r>
            <a:endParaRPr lang="en-US" u="sng" dirty="0"/>
          </a:p>
          <a:p>
            <a:pPr lvl="1">
              <a:defRPr/>
            </a:pPr>
            <a:r>
              <a:rPr lang="en-US" dirty="0"/>
              <a:t>Example</a:t>
            </a:r>
            <a:r>
              <a:rPr lang="en-US" dirty="0" smtClean="0"/>
              <a:t>:	    101100100011010111010110001010011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38400" y="3105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0110    1101    0001    1001    1111    0011    1100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2667000"/>
            <a:ext cx="13716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695700" y="2667000"/>
            <a:ext cx="8763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267200" y="2667000"/>
            <a:ext cx="5334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953000" y="2667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81600" y="2667000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334000" y="2667000"/>
            <a:ext cx="9906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62600" y="2667000"/>
            <a:ext cx="16764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31" name="Straight Connector 103430"/>
          <p:cNvCxnSpPr/>
          <p:nvPr/>
        </p:nvCxnSpPr>
        <p:spPr bwMode="auto">
          <a:xfrm>
            <a:off x="6324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8293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334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800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3434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10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3238500" y="47625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7432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438400" y="5772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1      6      4      6      B      A      C       5       3</a:t>
            </a:r>
            <a:r>
              <a:rPr lang="en-US" sz="2000" baseline="-25000" dirty="0" smtClean="0"/>
              <a:t>16</a:t>
            </a:r>
            <a:endParaRPr lang="en-US" sz="2000" baseline="-25000" dirty="0" smtClean="0">
              <a:latin typeface="Calibri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5029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4864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019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553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495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0386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0480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590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427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/>
              <a:t>Unsigned </a:t>
            </a:r>
            <a:r>
              <a:rPr lang="en-US" b="1" dirty="0" smtClean="0"/>
              <a:t>integers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Computers store Unsigned Integer numbers in Binary (base-2)</a:t>
            </a:r>
          </a:p>
          <a:p>
            <a:pPr lvl="1">
              <a:defRPr/>
            </a:pPr>
            <a:r>
              <a:rPr lang="en-US" dirty="0" smtClean="0"/>
              <a:t>Binary numbers use place valuation notation, just like decimal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unsigned binary number:</a:t>
            </a:r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70148"/>
              </p:ext>
            </p:extLst>
          </p:nvPr>
        </p:nvGraphicFramePr>
        <p:xfrm>
          <a:off x="1803974" y="3886200"/>
          <a:ext cx="5253346" cy="54610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685800"/>
                <a:gridCol w="6869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88570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25615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3247322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3869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45555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53047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59271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6536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>
            <a:off x="2110746" y="4970165"/>
            <a:ext cx="0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819400" y="4970165"/>
            <a:ext cx="186474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505200" y="4953000"/>
            <a:ext cx="36457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25" idx="0"/>
          </p:cNvCxnSpPr>
          <p:nvPr/>
        </p:nvCxnSpPr>
        <p:spPr bwMode="auto">
          <a:xfrm>
            <a:off x="4137654" y="4953000"/>
            <a:ext cx="484059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76800" y="4970165"/>
            <a:ext cx="573898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562600" y="4953000"/>
            <a:ext cx="8089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01478" y="4953000"/>
            <a:ext cx="10375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858000" y="4953000"/>
            <a:ext cx="12954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𝟏𝟏𝟕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 bwMode="auto">
          <a:xfrm>
            <a:off x="4185848" y="5906844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Unsigned Integers – </a:t>
            </a:r>
            <a:r>
              <a:rPr lang="en-US" dirty="0" smtClean="0"/>
              <a:t>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Base-R to Decimal</a:t>
            </a:r>
          </a:p>
          <a:p>
            <a:pPr lvl="1">
              <a:defRPr/>
            </a:pPr>
            <a:r>
              <a:rPr lang="en-US" dirty="0" smtClean="0"/>
              <a:t>Place value notation can similarly determine decimal value of any base, </a:t>
            </a:r>
            <a:r>
              <a:rPr lang="en-US" i="1" dirty="0" smtClean="0"/>
              <a:t>R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-digit base </a:t>
            </a:r>
            <a:r>
              <a:rPr lang="en-US" i="1" dirty="0" smtClean="0"/>
              <a:t>r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𝟏𝟗𝟐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𝟑𝟏𝟕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036530" y="5522476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97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Unsigned Integers </a:t>
            </a:r>
            <a:r>
              <a:rPr lang="en-US" dirty="0"/>
              <a:t>– </a:t>
            </a:r>
            <a:r>
              <a:rPr lang="en-US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Commonly used for converting hexadecimal numbers</a:t>
            </a:r>
          </a:p>
          <a:p>
            <a:pPr lvl="1">
              <a:defRPr/>
            </a:pPr>
            <a:r>
              <a:rPr lang="en-US" dirty="0" smtClean="0"/>
              <a:t>Hexadecimal number is an “equivalent” representation to binary, so often need to determine decimal value of a hex number</a:t>
            </a:r>
          </a:p>
          <a:p>
            <a:pPr lvl="1">
              <a:defRPr/>
            </a:pPr>
            <a:r>
              <a:rPr lang="en-US" dirty="0" smtClean="0"/>
              <a:t>Decimal value for </a:t>
            </a:r>
            <a:r>
              <a:rPr lang="en-US" i="1" dirty="0" smtClean="0"/>
              <a:t>n</a:t>
            </a:r>
            <a:r>
              <a:rPr lang="en-US" dirty="0" smtClean="0"/>
              <a:t>-digit hexadecimal (base 16</a:t>
            </a:r>
            <a:r>
              <a:rPr lang="en-US" i="1" dirty="0" smtClean="0"/>
              <a:t>)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𝟐𝟑𝟎𝟒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𝟐𝟐𝟒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𝟐𝟓𝟑𝟐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𝟗𝐄𝟒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305373" y="5739408"/>
            <a:ext cx="1171337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38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Unsigned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Signed integers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Also need to convert decimal numbers to desired base</a:t>
            </a:r>
          </a:p>
          <a:p>
            <a:pPr eaLnBrk="1" hangingPunct="1">
              <a:defRPr/>
            </a:pPr>
            <a:r>
              <a:rPr lang="en-US" dirty="0" smtClean="0"/>
              <a:t>Algorithm for converting unsigned Decimal to Base-R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Assign decimal number to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Divide </a:t>
            </a:r>
            <a:r>
              <a:rPr lang="en-US" i="1" dirty="0" smtClean="0"/>
              <a:t>NUM</a:t>
            </a:r>
            <a:r>
              <a:rPr lang="en-US" dirty="0" smtClean="0"/>
              <a:t> by </a:t>
            </a:r>
            <a:r>
              <a:rPr lang="en-US" i="1" dirty="0" smtClean="0"/>
              <a:t>R</a:t>
            </a:r>
          </a:p>
          <a:p>
            <a:pPr marL="1314450" lvl="2" indent="-457200">
              <a:defRPr/>
            </a:pPr>
            <a:r>
              <a:rPr lang="en-US" dirty="0" smtClean="0"/>
              <a:t>Save remainder </a:t>
            </a:r>
            <a:r>
              <a:rPr lang="en-US" i="1" dirty="0" smtClean="0"/>
              <a:t>REM</a:t>
            </a:r>
            <a:r>
              <a:rPr lang="en-US" dirty="0" smtClean="0"/>
              <a:t> as next least significant digit</a:t>
            </a:r>
          </a:p>
          <a:p>
            <a:pPr marL="1314450" lvl="2" indent="-457200">
              <a:defRPr/>
            </a:pPr>
            <a:r>
              <a:rPr lang="en-US" dirty="0" smtClean="0"/>
              <a:t>Assign quotient </a:t>
            </a:r>
            <a:r>
              <a:rPr lang="en-US" i="1" dirty="0" smtClean="0"/>
              <a:t>Q</a:t>
            </a:r>
            <a:r>
              <a:rPr lang="en-US" dirty="0" smtClean="0"/>
              <a:t> as new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Repeat step b) until quotient </a:t>
            </a:r>
            <a:r>
              <a:rPr lang="en-US" i="1" dirty="0" smtClean="0"/>
              <a:t>Q</a:t>
            </a:r>
            <a:r>
              <a:rPr lang="en-US" dirty="0" smtClean="0"/>
              <a:t> is zero</a:t>
            </a:r>
            <a:endParaRPr lang="en-US" dirty="0"/>
          </a:p>
          <a:p>
            <a:pPr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5353050"/>
            <a:ext cx="1277692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𝟖𝟑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𝟏𝟒𝟔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4506903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6322367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4845457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4845457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0" idx="1"/>
          </p:cNvCxnSpPr>
          <p:nvPr/>
        </p:nvCxnSpPr>
        <p:spPr bwMode="auto">
          <a:xfrm flipH="1" flipV="1">
            <a:off x="4800600" y="6372760"/>
            <a:ext cx="467539" cy="11888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5865167"/>
            <a:ext cx="457200" cy="50759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5975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395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3264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</a:t>
            </a:r>
            <a:r>
              <a:rPr lang="en-US" sz="3200" dirty="0"/>
              <a:t>– Convert Decimal to </a:t>
            </a:r>
            <a:r>
              <a:rPr lang="en-US" sz="3200" dirty="0" smtClean="0"/>
              <a:t>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Binary: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20574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𝟓𝟐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𝟓𝟐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11430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800601" y="5334000"/>
            <a:ext cx="609599" cy="60736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 flipH="1">
            <a:off x="2286000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 bwMode="auto">
          <a:xfrm flipH="1">
            <a:off x="2286000" y="5137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H="1">
            <a:off x="2286000" y="5594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5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2" y="493712"/>
            <a:ext cx="8707438" cy="801688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Unsigned Integers </a:t>
            </a:r>
            <a:r>
              <a:rPr lang="en-US" sz="3000" dirty="0"/>
              <a:t>– Convert </a:t>
            </a:r>
            <a:r>
              <a:rPr lang="en-US" sz="3000" dirty="0" smtClean="0"/>
              <a:t>Decimal </a:t>
            </a:r>
            <a:r>
              <a:rPr lang="en-US" sz="3000" dirty="0"/>
              <a:t>to </a:t>
            </a:r>
            <a:r>
              <a:rPr lang="en-US" sz="3000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Hexadecimal: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1407215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𝟒𝟑𝟕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𝟒𝟑𝟕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587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054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5715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5029200" y="4572000"/>
            <a:ext cx="381001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 bwMode="auto">
          <a:xfrm flipH="1">
            <a:off x="2286000" y="4222954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07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Unsigned binary numbers based on number of bits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0....0000 =   0</a:t>
            </a:r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2">
              <a:defRPr/>
            </a:pPr>
            <a:r>
              <a:rPr lang="en-US" dirty="0" smtClean="0"/>
              <a:t>unsigned char:	</a:t>
            </a:r>
          </a:p>
          <a:p>
            <a:pPr lvl="2">
              <a:defRPr/>
            </a:pPr>
            <a:r>
              <a:rPr lang="en-US" dirty="0" smtClean="0"/>
              <a:t>unsigned short:</a:t>
            </a:r>
            <a:endParaRPr lang="en-US" dirty="0"/>
          </a:p>
          <a:p>
            <a:pPr lvl="2">
              <a:defRPr/>
            </a:pPr>
            <a:r>
              <a:rPr lang="en-US" dirty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11065"/>
              </p:ext>
            </p:extLst>
          </p:nvPr>
        </p:nvGraphicFramePr>
        <p:xfrm>
          <a:off x="762000" y="5388570"/>
          <a:ext cx="5253346" cy="54864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13727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4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  </a:t>
                      </a:r>
                      <a:endParaRPr kumimoji="0" lang="en-US" sz="44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6826" y="601087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n-1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1472626" y="60153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n-2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35135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4262748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48851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54947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𝟓𝟑𝟓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𝟗𝟔𝟕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𝟑𝟐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1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/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Binary Integers converts half of range as negative</a:t>
            </a:r>
          </a:p>
          <a:p>
            <a:pPr>
              <a:defRPr/>
            </a:pPr>
            <a:r>
              <a:rPr lang="en-US" dirty="0" smtClean="0"/>
              <a:t>Signed representation identical, except for most significant bit</a:t>
            </a:r>
            <a:endParaRPr lang="en-US" dirty="0"/>
          </a:p>
          <a:p>
            <a:pPr lvl="1">
              <a:defRPr/>
            </a:pPr>
            <a:r>
              <a:rPr lang="en-US" dirty="0"/>
              <a:t>For signed binary, most significant bit indicates sign</a:t>
            </a:r>
          </a:p>
          <a:p>
            <a:pPr lvl="2">
              <a:defRPr/>
            </a:pPr>
            <a:r>
              <a:rPr lang="en-US" dirty="0"/>
              <a:t>0 for nonnegative</a:t>
            </a:r>
          </a:p>
          <a:p>
            <a:pPr lvl="2">
              <a:defRPr/>
            </a:pPr>
            <a:r>
              <a:rPr lang="en-US" dirty="0"/>
              <a:t>1 for </a:t>
            </a:r>
            <a:r>
              <a:rPr lang="en-US" dirty="0" smtClean="0"/>
              <a:t>negative</a:t>
            </a:r>
          </a:p>
          <a:p>
            <a:pPr lvl="1">
              <a:defRPr/>
            </a:pPr>
            <a:r>
              <a:rPr lang="en-US" u="sng" dirty="0" smtClean="0"/>
              <a:t>Must know number of bits</a:t>
            </a:r>
            <a:r>
              <a:rPr lang="en-US" dirty="0" smtClean="0"/>
              <a:t> for signed representation</a:t>
            </a:r>
            <a:endParaRPr lang="en-US" dirty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028"/>
              </p:ext>
            </p:extLst>
          </p:nvPr>
        </p:nvGraphicFramePr>
        <p:xfrm>
          <a:off x="3886200" y="5699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86200" y="6148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45519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5149852" y="6148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57594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63690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69903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75354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80688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23385" y="5224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2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19905"/>
              </p:ext>
            </p:extLst>
          </p:nvPr>
        </p:nvGraphicFramePr>
        <p:xfrm>
          <a:off x="3886200" y="4403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886200" y="4853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3" name="Rectangle 32"/>
          <p:cNvSpPr/>
          <p:nvPr/>
        </p:nvSpPr>
        <p:spPr>
          <a:xfrm>
            <a:off x="45519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5149852" y="4853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57594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63690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9903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42" name="Rectangle 41"/>
          <p:cNvSpPr/>
          <p:nvPr/>
        </p:nvSpPr>
        <p:spPr>
          <a:xfrm>
            <a:off x="75354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3" name="Rectangle 42"/>
          <p:cNvSpPr/>
          <p:nvPr/>
        </p:nvSpPr>
        <p:spPr>
          <a:xfrm>
            <a:off x="80688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23385" y="3928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859309" y="48006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859309" y="60960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2358" y="5004137"/>
            <a:ext cx="2211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Place value of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most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significant bit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 </a:t>
            </a:r>
            <a:r>
              <a:rPr lang="en-US" sz="2000" i="1" u="sng" dirty="0" smtClean="0">
                <a:solidFill>
                  <a:srgbClr val="FF0000"/>
                </a:solidFill>
                <a:latin typeface="Calibri" pitchFamily="34" charset="0"/>
              </a:rPr>
              <a:t>negative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for signed binary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514600" y="5053280"/>
            <a:ext cx="1066800" cy="2469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514600" y="5699006"/>
            <a:ext cx="1066800" cy="54939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904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signed binary number: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Positive (in-range) numbers have same representation: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91818"/>
              </p:ext>
            </p:extLst>
          </p:nvPr>
        </p:nvGraphicFramePr>
        <p:xfrm>
          <a:off x="2334415" y="5318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334415" y="5767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30001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598067" y="5767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42076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8172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4385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9836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5170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843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19961"/>
              </p:ext>
            </p:extLst>
          </p:nvPr>
        </p:nvGraphicFramePr>
        <p:xfrm>
          <a:off x="2334415" y="4022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334415" y="4472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30001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598067" y="4472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42076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8172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4385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9836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5170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371600" y="3547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5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3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Only when most significant bit set does value change</a:t>
            </a:r>
          </a:p>
          <a:p>
            <a:pPr lvl="2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Difference between unsigned and signed integer values is 2</a:t>
            </a:r>
            <a:r>
              <a:rPr lang="en-US" i="1" baseline="30000" dirty="0" smtClean="0"/>
              <a:t>N</a:t>
            </a:r>
            <a:endParaRPr lang="en-US" i="1" baseline="30000" dirty="0"/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8989"/>
              </p:ext>
            </p:extLst>
          </p:nvPr>
        </p:nvGraphicFramePr>
        <p:xfrm>
          <a:off x="2029615" y="51993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29615" y="564898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26953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293267" y="56489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39028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5124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1337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6788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2122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4724400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6574"/>
              </p:ext>
            </p:extLst>
          </p:nvPr>
        </p:nvGraphicFramePr>
        <p:xfrm>
          <a:off x="2029615" y="39039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029615" y="435358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26953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293267" y="43535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39028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5124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1337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6788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2122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3429000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7239000" y="4102783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39000" y="5398182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What bit pattern has the minimum value?</a:t>
            </a:r>
          </a:p>
          <a:p>
            <a:endParaRPr lang="en-US" dirty="0"/>
          </a:p>
          <a:p>
            <a:r>
              <a:rPr lang="en-US" dirty="0" smtClean="0"/>
              <a:t>What bit pattern has the maximum value?</a:t>
            </a:r>
          </a:p>
          <a:p>
            <a:endParaRPr lang="en-US" dirty="0"/>
          </a:p>
          <a:p>
            <a:r>
              <a:rPr lang="en-US" dirty="0" smtClean="0"/>
              <a:t>What bit pattern represents 0?</a:t>
            </a:r>
          </a:p>
          <a:p>
            <a:endParaRPr lang="en-US" dirty="0"/>
          </a:p>
          <a:p>
            <a:r>
              <a:rPr lang="en-US" dirty="0" smtClean="0"/>
              <a:t>What bit pattern represents -1?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8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</a:t>
            </a:r>
            <a:r>
              <a:rPr lang="en-US" dirty="0"/>
              <a:t>S</a:t>
            </a:r>
            <a:r>
              <a:rPr lang="en-US" dirty="0" smtClean="0"/>
              <a:t>igned binary numbers: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100....0000 =   – 2</a:t>
            </a:r>
            <a:r>
              <a:rPr lang="en-US" i="1" baseline="30000" dirty="0" smtClean="0"/>
              <a:t>n-1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011....1111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n-1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20298"/>
              </p:ext>
            </p:extLst>
          </p:nvPr>
        </p:nvGraphicFramePr>
        <p:xfrm>
          <a:off x="990600" y="4191000"/>
          <a:ext cx="7315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2057400"/>
                <a:gridCol w="3124200"/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 data type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# bits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Unsigned</a:t>
                      </a:r>
                      <a:r>
                        <a:rPr lang="en-US" i="0" baseline="0" dirty="0" smtClean="0"/>
                        <a:t> range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Signed range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char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255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-128 </a:t>
                      </a:r>
                      <a:r>
                        <a:rPr lang="en-US" i="0" dirty="0" smtClean="0">
                          <a:sym typeface="Symbol"/>
                        </a:rPr>
                        <a:t> 127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short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65,535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-32,768 </a:t>
                      </a:r>
                      <a:r>
                        <a:rPr lang="en-US" i="0" dirty="0" smtClean="0">
                          <a:sym typeface="Symbol"/>
                        </a:rPr>
                        <a:t> 32,767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int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4,294,967,295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-2,147,483,648 </a:t>
                      </a:r>
                      <a:r>
                        <a:rPr lang="en-US" i="0" dirty="0" smtClean="0">
                          <a:sym typeface="Symbol"/>
                        </a:rPr>
                        <a:t> 2,147,483,647</a:t>
                      </a:r>
                      <a:endParaRPr lang="en-US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2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518795" y="2286000"/>
            <a:ext cx="8244205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Modern processors: Byte-Addressable Memory</a:t>
            </a:r>
            <a:endParaRPr lang="en-US" dirty="0"/>
          </a:p>
          <a:p>
            <a:pPr marL="552450" lvl="1" eaLnBrk="1" hangingPunct="1"/>
            <a:r>
              <a:rPr lang="en-US" dirty="0"/>
              <a:t>Conceptually </a:t>
            </a:r>
            <a:r>
              <a:rPr lang="en-US" dirty="0" smtClean="0"/>
              <a:t>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552450" lvl="1" eaLnBrk="1" hangingPunct="1"/>
            <a:r>
              <a:rPr lang="en-US" dirty="0" smtClean="0"/>
              <a:t>Each byte has a unique address</a:t>
            </a:r>
          </a:p>
          <a:p>
            <a:pPr marL="552450" lvl="1" eaLnBrk="1" hangingPunct="1"/>
            <a:r>
              <a:rPr lang="en-US" dirty="0" smtClean="0"/>
              <a:t>Processor </a:t>
            </a:r>
            <a:r>
              <a:rPr lang="en-US" i="1" dirty="0" smtClean="0"/>
              <a:t>address space</a:t>
            </a:r>
            <a:r>
              <a:rPr lang="en-US" dirty="0" smtClean="0"/>
              <a:t> determines </a:t>
            </a:r>
            <a:r>
              <a:rPr lang="en-US" i="1" dirty="0" smtClean="0"/>
              <a:t>address range</a:t>
            </a:r>
            <a:r>
              <a:rPr lang="en-US" dirty="0" smtClean="0"/>
              <a:t>:</a:t>
            </a:r>
          </a:p>
          <a:p>
            <a:pPr marL="952500" lvl="2"/>
            <a:r>
              <a:rPr lang="en-US" dirty="0" smtClean="0"/>
              <a:t>32-bit address space has 2</a:t>
            </a:r>
            <a:r>
              <a:rPr lang="en-US" baseline="30000" dirty="0" smtClean="0"/>
              <a:t>32</a:t>
            </a:r>
            <a:r>
              <a:rPr lang="en-US" dirty="0" smtClean="0"/>
              <a:t> unique addresses:   4GB max</a:t>
            </a:r>
          </a:p>
          <a:p>
            <a:pPr marL="1409700" lvl="3"/>
            <a:r>
              <a:rPr lang="en-US" dirty="0" smtClean="0"/>
              <a:t>0x00000000 to 0xffffffff (in decimal: 0 </a:t>
            </a:r>
            <a:r>
              <a:rPr lang="en-US" dirty="0"/>
              <a:t>to </a:t>
            </a:r>
            <a:r>
              <a:rPr lang="en-US" dirty="0" smtClean="0"/>
              <a:t>4,294,967,295)</a:t>
            </a:r>
          </a:p>
          <a:p>
            <a:pPr marL="952500" lvl="2"/>
            <a:r>
              <a:rPr lang="en-US" dirty="0" smtClean="0"/>
              <a:t>64-bit address space has 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unique addresses: </a:t>
            </a:r>
            <a:r>
              <a:rPr lang="en-US" dirty="0" smtClean="0"/>
              <a:t> ~ 1.8x10</a:t>
            </a:r>
            <a:r>
              <a:rPr lang="en-US" baseline="30000" dirty="0" smtClean="0"/>
              <a:t>19</a:t>
            </a:r>
            <a:r>
              <a:rPr lang="en-US" dirty="0" smtClean="0"/>
              <a:t> bytes max</a:t>
            </a:r>
          </a:p>
          <a:p>
            <a:pPr marL="1409700" lvl="3"/>
            <a:r>
              <a:rPr lang="en-US" dirty="0" smtClean="0"/>
              <a:t>0x0000000000000000 </a:t>
            </a:r>
            <a:r>
              <a:rPr lang="en-US" dirty="0"/>
              <a:t>to </a:t>
            </a:r>
            <a:r>
              <a:rPr lang="en-US" dirty="0" smtClean="0"/>
              <a:t>0xffffffffffffffff</a:t>
            </a:r>
          </a:p>
          <a:p>
            <a:pPr marL="1409700" lvl="3"/>
            <a:r>
              <a:rPr lang="en-US" dirty="0" smtClean="0"/>
              <a:t>Enough to give everyone on Earth about 2 Gb</a:t>
            </a:r>
          </a:p>
          <a:p>
            <a:pPr marL="552450" lvl="1" eaLnBrk="1" hangingPunct="1"/>
            <a:r>
              <a:rPr lang="en-US" dirty="0" smtClean="0"/>
              <a:t>Address space size is not the same as processor size!</a:t>
            </a:r>
          </a:p>
          <a:p>
            <a:pPr marL="952500" lvl="2"/>
            <a:r>
              <a:rPr lang="en-US" dirty="0" smtClean="0"/>
              <a:t>E.g.: The original Nintendo was an 8-bit processor with a 16-bit address space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08125" y="1332182"/>
            <a:ext cx="6534152" cy="1030018"/>
            <a:chOff x="96" y="132"/>
            <a:chExt cx="4116" cy="648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9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5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0xFF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45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S</a:t>
            </a:r>
            <a:r>
              <a:rPr lang="en-US" dirty="0" smtClean="0"/>
              <a:t>igned Integers – Convert to/from 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Signed Binary Integer to Decimal</a:t>
            </a:r>
          </a:p>
          <a:p>
            <a:pPr lvl="1">
              <a:defRPr/>
            </a:pPr>
            <a:r>
              <a:rPr lang="en-US" dirty="0" smtClean="0"/>
              <a:t>Easy – just use place value notation</a:t>
            </a:r>
          </a:p>
          <a:p>
            <a:pPr lvl="2">
              <a:defRPr/>
            </a:pPr>
            <a:r>
              <a:rPr lang="en-US" dirty="0" smtClean="0"/>
              <a:t>two examples given on last two slides</a:t>
            </a:r>
          </a:p>
          <a:p>
            <a:pPr eaLnBrk="1" hangingPunct="1">
              <a:defRPr/>
            </a:pPr>
            <a:r>
              <a:rPr lang="en-US" dirty="0" smtClean="0"/>
              <a:t>Convert Decimal to Signed Binary Integer</a:t>
            </a:r>
          </a:p>
          <a:p>
            <a:pPr lvl="1">
              <a:defRPr/>
            </a:pPr>
            <a:r>
              <a:rPr lang="en-US" dirty="0" smtClean="0"/>
              <a:t>MUST know </a:t>
            </a:r>
            <a:r>
              <a:rPr lang="en-US" u="sng" dirty="0" smtClean="0"/>
              <a:t>number of bits</a:t>
            </a:r>
            <a:r>
              <a:rPr lang="en-US" dirty="0" smtClean="0"/>
              <a:t> in signed representation</a:t>
            </a:r>
          </a:p>
          <a:p>
            <a:pPr lvl="1">
              <a:defRPr/>
            </a:pPr>
            <a:r>
              <a:rPr lang="en-US" b="1" i="1" dirty="0" smtClean="0"/>
              <a:t>Algorithm</a:t>
            </a:r>
            <a:r>
              <a:rPr lang="en-US" dirty="0" smtClean="0"/>
              <a:t>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Convert magnitude (abs </a:t>
            </a:r>
            <a:r>
              <a:rPr lang="en-US" dirty="0" err="1" smtClean="0"/>
              <a:t>val</a:t>
            </a:r>
            <a:r>
              <a:rPr lang="en-US" dirty="0" smtClean="0"/>
              <a:t>) of decimal number to unsigned binary</a:t>
            </a:r>
            <a:endParaRPr lang="en-US" i="1" dirty="0" smtClean="0"/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Decimal number originally negative?</a:t>
            </a:r>
            <a:endParaRPr lang="en-US" i="1" dirty="0" smtClean="0"/>
          </a:p>
          <a:p>
            <a:pPr marL="1657350" lvl="3" indent="-342900">
              <a:defRPr/>
            </a:pPr>
            <a:r>
              <a:rPr lang="en-US" dirty="0" smtClean="0"/>
              <a:t>If positive, conversion is </a:t>
            </a:r>
            <a:r>
              <a:rPr lang="en-US" u="sng" dirty="0" smtClean="0"/>
              <a:t>done</a:t>
            </a:r>
          </a:p>
          <a:p>
            <a:pPr marL="1657350" lvl="3" indent="-342900">
              <a:defRPr/>
            </a:pPr>
            <a:r>
              <a:rPr lang="en-US" dirty="0" smtClean="0"/>
              <a:t>If negative, perform negation on answer from part a)</a:t>
            </a:r>
          </a:p>
          <a:p>
            <a:pPr marL="2114550" lvl="4" indent="-342900">
              <a:defRPr/>
            </a:pPr>
            <a:r>
              <a:rPr lang="en-US" dirty="0" smtClean="0"/>
              <a:t>zero extend answer from a) to N bits (size of signed </a:t>
            </a:r>
            <a:r>
              <a:rPr lang="en-US" dirty="0" err="1" smtClean="0"/>
              <a:t>repr</a:t>
            </a:r>
            <a:r>
              <a:rPr lang="en-US" dirty="0" smtClean="0"/>
              <a:t>)</a:t>
            </a:r>
          </a:p>
          <a:p>
            <a:pPr marL="2114550" lvl="4" indent="-342900">
              <a:defRPr/>
            </a:pPr>
            <a:r>
              <a:rPr lang="en-US" dirty="0" smtClean="0"/>
              <a:t>negate:   flip bits and add 1</a:t>
            </a:r>
          </a:p>
        </p:txBody>
      </p: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8" y="5452884"/>
            <a:ext cx="591893" cy="41228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𝟑𝟕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1054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-37</a:t>
            </a:r>
            <a:r>
              <a:rPr lang="en-US" baseline="-25000" dirty="0" smtClean="0"/>
              <a:t>10</a:t>
            </a:r>
            <a:r>
              <a:rPr lang="en-US" dirty="0" smtClean="0"/>
              <a:t> was negative, so perform </a:t>
            </a:r>
            <a:r>
              <a:rPr lang="en-US" i="1" dirty="0" smtClean="0"/>
              <a:t>negation</a:t>
            </a:r>
          </a:p>
          <a:p>
            <a:pPr lvl="2">
              <a:defRPr/>
            </a:pPr>
            <a:r>
              <a:rPr lang="en-US" dirty="0" smtClean="0"/>
              <a:t>zero extend 100101 to 8 bits</a:t>
            </a: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2">
              <a:defRPr/>
            </a:pPr>
            <a:r>
              <a:rPr lang="en-US" dirty="0" smtClean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</a:t>
            </a:r>
            <a:r>
              <a:rPr lang="en-US" dirty="0" smtClean="0"/>
              <a:t>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 smtClean="0"/>
          </a:p>
          <a:p>
            <a:pPr lvl="3">
              <a:defRPr/>
            </a:pPr>
            <a:r>
              <a:rPr lang="en-US" dirty="0" smtClean="0"/>
              <a:t>add 1: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3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   </m:t>
                      </m:r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32" idx="2"/>
            <a:endCxn id="37" idx="0"/>
          </p:cNvCxnSpPr>
          <p:nvPr/>
        </p:nvCxnSpPr>
        <p:spPr bwMode="auto">
          <a:xfrm>
            <a:off x="4670001" y="45220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 bwMode="auto">
          <a:xfrm>
            <a:off x="4000500" y="56464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562677" y="4812030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338239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Convert 67</a:t>
            </a:r>
            <a:r>
              <a:rPr lang="en-US" baseline="-25000" dirty="0" smtClean="0"/>
              <a:t>10</a:t>
            </a:r>
            <a:r>
              <a:rPr lang="en-US" dirty="0" smtClean="0"/>
              <a:t> into a signed integer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6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1828799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36629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744292" cy="66761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9" y="5410200"/>
            <a:ext cx="820492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994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451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𝟔𝟕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9198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345103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7580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𝟔𝟕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 bwMode="auto">
          <a:xfrm flipH="1">
            <a:off x="3048000" y="3552722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5130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67</a:t>
            </a:r>
            <a:r>
              <a:rPr lang="en-US" baseline="-25000" dirty="0" smtClean="0"/>
              <a:t>10</a:t>
            </a:r>
            <a:r>
              <a:rPr lang="en-US" dirty="0" smtClean="0"/>
              <a:t> was positive, so </a:t>
            </a:r>
            <a:r>
              <a:rPr lang="en-US" u="sng" dirty="0" smtClean="0"/>
              <a:t>done</a:t>
            </a:r>
            <a:endParaRPr lang="en-US" i="1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3505200" y="3124200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362277" y="4346883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203692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Convert -100</a:t>
            </a:r>
            <a:r>
              <a:rPr lang="en-US" baseline="-25000" dirty="0" smtClean="0"/>
              <a:t>10</a:t>
            </a:r>
            <a:r>
              <a:rPr lang="en-US" dirty="0" smtClean="0"/>
              <a:t> into a signed integer</a:t>
            </a:r>
          </a:p>
        </p:txBody>
      </p:sp>
    </p:spTree>
    <p:extLst>
      <p:ext uri="{BB962C8B-B14F-4D97-AF65-F5344CB8AC3E}">
        <p14:creationId xmlns:p14="http://schemas.microsoft.com/office/powerpoint/2010/main" val="149633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413432"/>
                <a:ext cx="3464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𝟏𝟎𝟎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413432"/>
                <a:ext cx="346421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3870632"/>
                <a:ext cx="3481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870632"/>
                <a:ext cx="348185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327832"/>
                <a:ext cx="3481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327832"/>
                <a:ext cx="348185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𝟏𝟏𝟎𝟎𝟏𝟎𝟎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677338" y="5452884"/>
            <a:ext cx="494864" cy="687362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𝟏𝟎𝟎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224093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4796135"/>
                <a:ext cx="3499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6135"/>
                <a:ext cx="3499484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13159" y="5221381"/>
                <a:ext cx="3584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59" y="5221381"/>
                <a:ext cx="3584443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1054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634335"/>
                <a:ext cx="351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34335"/>
                <a:ext cx="3517117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2200" y="6059581"/>
                <a:ext cx="351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59581"/>
                <a:ext cx="3517117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 bwMode="auto">
          <a:xfrm flipH="1">
            <a:off x="3068905" y="59436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249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-100</a:t>
            </a:r>
            <a:r>
              <a:rPr lang="en-US" baseline="-25000" dirty="0" smtClean="0"/>
              <a:t>10</a:t>
            </a:r>
            <a:r>
              <a:rPr lang="en-US" dirty="0" smtClean="0"/>
              <a:t> was negative, so perform </a:t>
            </a:r>
            <a:r>
              <a:rPr lang="en-US" i="1" dirty="0" smtClean="0"/>
              <a:t>negation</a:t>
            </a:r>
          </a:p>
          <a:p>
            <a:pPr lvl="2">
              <a:defRPr/>
            </a:pPr>
            <a:r>
              <a:rPr lang="en-US" dirty="0" smtClean="0"/>
              <a:t>zero extend 100101 to 8 bits</a:t>
            </a: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2">
              <a:defRPr/>
            </a:pPr>
            <a:r>
              <a:rPr lang="en-US" dirty="0" smtClean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</a:t>
            </a:r>
            <a:r>
              <a:rPr lang="en-US" dirty="0" smtClean="0"/>
              <a:t>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 smtClean="0"/>
          </a:p>
          <a:p>
            <a:pPr lvl="3">
              <a:defRPr/>
            </a:pPr>
            <a:r>
              <a:rPr lang="en-US" dirty="0" smtClean="0"/>
              <a:t>add 1: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𝟏𝟎𝟎𝟏𝟏𝟏𝟎𝟎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3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𝟎𝟏𝟏𝟎𝟎𝟏𝟎𝟎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𝟏𝟏𝟎𝟎𝟏𝟎𝟎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   </m:t>
                      </m:r>
                      <m:r>
                        <a:rPr lang="en-US" sz="2000" b="1" i="1" smtClean="0">
                          <a:latin typeface="Cambria Math"/>
                        </a:rPr>
                        <m:t>𝟎𝟏𝟏𝟎𝟎𝟏𝟎𝟎</m:t>
                      </m:r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𝟏𝟎𝟎𝟏𝟏𝟎𝟏𝟏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32" idx="2"/>
            <a:endCxn id="37" idx="0"/>
          </p:cNvCxnSpPr>
          <p:nvPr/>
        </p:nvCxnSpPr>
        <p:spPr bwMode="auto">
          <a:xfrm>
            <a:off x="4670001" y="45220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 bwMode="auto">
          <a:xfrm>
            <a:off x="4000500" y="56464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𝟏𝟎𝟎𝟏𝟏𝟏𝟎𝟎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562677" y="4812030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234063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 careful of range!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-183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was negative, so perform </a:t>
            </a:r>
            <a:r>
              <a:rPr lang="en-US" i="1" dirty="0"/>
              <a:t>negation</a:t>
            </a:r>
          </a:p>
          <a:p>
            <a:pPr lvl="2">
              <a:defRPr/>
            </a:pPr>
            <a:r>
              <a:rPr lang="en-US" dirty="0"/>
              <a:t>zero extend </a:t>
            </a:r>
            <a:r>
              <a:rPr lang="en-US" dirty="0" smtClean="0"/>
              <a:t>10110111 to </a:t>
            </a:r>
            <a:r>
              <a:rPr lang="en-US" dirty="0"/>
              <a:t>8 </a:t>
            </a:r>
            <a:r>
              <a:rPr lang="en-US" dirty="0" smtClean="0"/>
              <a:t>bits		// already done</a:t>
            </a:r>
            <a:endParaRPr lang="en-US" dirty="0">
              <a:sym typeface="Symbol"/>
            </a:endParaRPr>
          </a:p>
          <a:p>
            <a:pPr lvl="2">
              <a:defRPr/>
            </a:pPr>
            <a:r>
              <a:rPr lang="en-US" dirty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r>
              <a:rPr lang="en-US" dirty="0"/>
              <a:t>add 1: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𝟏𝟖𝟑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𝟎𝟏𝟎𝟎𝟏𝟎𝟎𝟎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 bwMode="auto">
          <a:xfrm>
            <a:off x="4169199" y="48268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 bwMode="auto">
          <a:xfrm>
            <a:off x="3499698" y="59512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𝟎𝟏𝟎𝟎𝟏𝟎𝟎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𝟕𝟑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26366" y="4422338"/>
            <a:ext cx="2965234" cy="12926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u="sng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-183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…  WRONG!</a:t>
            </a:r>
          </a:p>
          <a:p>
            <a:pPr algn="ctr"/>
            <a:endParaRPr lang="en-US" sz="18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-183</a:t>
            </a:r>
            <a:r>
              <a:rPr lang="en-US" sz="1800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 is not in valid range </a:t>
            </a: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for 8-bit signed</a:t>
            </a:r>
          </a:p>
        </p:txBody>
      </p:sp>
      <p:cxnSp>
        <p:nvCxnSpPr>
          <p:cNvPr id="42" name="Straight Arrow Connector 41"/>
          <p:cNvCxnSpPr>
            <a:stCxn id="40" idx="0"/>
            <a:endCxn id="41" idx="1"/>
          </p:cNvCxnSpPr>
          <p:nvPr/>
        </p:nvCxnSpPr>
        <p:spPr bwMode="auto">
          <a:xfrm flipV="1">
            <a:off x="5621881" y="5068669"/>
            <a:ext cx="404485" cy="86915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1622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/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possible ways:</a:t>
            </a:r>
          </a:p>
          <a:p>
            <a:pPr lvl="1"/>
            <a:r>
              <a:rPr lang="en-US" dirty="0" smtClean="0"/>
              <a:t>Sign magnitude</a:t>
            </a:r>
          </a:p>
          <a:p>
            <a:pPr lvl="1"/>
            <a:r>
              <a:rPr lang="en-US" dirty="0" smtClean="0"/>
              <a:t>Ones’ Complement</a:t>
            </a:r>
          </a:p>
          <a:p>
            <a:pPr lvl="1"/>
            <a:r>
              <a:rPr lang="en-US" dirty="0" smtClean="0"/>
              <a:t>Two’s Complement (what has been presented)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Two’s Complement greatly simplifies addition &amp; subtraction in hardware</a:t>
            </a:r>
          </a:p>
          <a:p>
            <a:pPr lvl="1"/>
            <a:r>
              <a:rPr lang="en-US" dirty="0" smtClean="0"/>
              <a:t>We’ll see why when we cover operations</a:t>
            </a:r>
          </a:p>
          <a:p>
            <a:pPr lvl="1"/>
            <a:r>
              <a:rPr lang="en-US" dirty="0" smtClean="0"/>
              <a:t>Generally the only method still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3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Signed 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the name Two’s Complement?</a:t>
                </a:r>
              </a:p>
              <a:p>
                <a:pPr lvl="1"/>
                <a:r>
                  <a:rPr lang="en-US" dirty="0" smtClean="0"/>
                  <a:t>For a </a:t>
                </a:r>
                <a:r>
                  <a:rPr lang="en-US" i="1" dirty="0" smtClean="0"/>
                  <a:t>w-</a:t>
                </a:r>
                <a:r>
                  <a:rPr lang="en-US" dirty="0" smtClean="0"/>
                  <a:t>bit signed representation, we represent -x as 2</a:t>
                </a:r>
                <a:r>
                  <a:rPr lang="en-US" i="1" baseline="30000" dirty="0" smtClean="0"/>
                  <a:t>w</a:t>
                </a:r>
                <a:r>
                  <a:rPr lang="en-US" dirty="0" smtClean="0"/>
                  <a:t> – x</a:t>
                </a:r>
              </a:p>
              <a:p>
                <a:pPr lvl="1"/>
                <a:r>
                  <a:rPr lang="en-US" dirty="0" smtClean="0"/>
                  <a:t>E.g.: consider the 8-bit representation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𝟑𝟕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/>
                  <a:t>	</a:t>
                </a:r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/>
                  <a:t>	</a:t>
                </a:r>
              </a:p>
              <a:p>
                <a:pPr marL="457200" lvl="1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08906" y="4267198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𝟐𝟏𝟗</m:t>
                    </m:r>
                    <m:r>
                      <a:rPr lang="en-US" b="1" i="1" baseline="-25000" smtClean="0">
                        <a:latin typeface="Cambria Math"/>
                      </a:rPr>
                      <m:t>𝟏𝟎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𝟏𝟏𝟎𝟏𝟏𝟎𝟏𝟏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itchFamily="34" charset="0"/>
                  </a:rPr>
                  <a:t> (unsigned)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06" y="4267198"/>
                <a:ext cx="4495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2694" y="4800600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𝟑𝟕𝟏𝟎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𝟏𝟏𝟎𝟏𝟏𝟎𝟏𝟏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itchFamily="34" charset="0"/>
                  </a:rPr>
                  <a:t> (signed)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694" y="4800600"/>
                <a:ext cx="4495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2820" y="3346948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baseline="30000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𝟐𝟓𝟔𝟏𝟎</m:t>
                      </m:r>
                    </m:oMath>
                  </m:oMathPara>
                </a14:m>
                <a:endParaRPr lang="en-US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0" y="3346948"/>
                <a:ext cx="4495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7318" y="3808613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baseline="30000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𝟑𝟕𝟏𝟎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𝟐𝟏𝟗𝟏𝟎</m:t>
                      </m:r>
                    </m:oMath>
                  </m:oMathPara>
                </a14:m>
                <a:endParaRPr lang="en-US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18" y="3808613"/>
                <a:ext cx="44958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26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 anchor="ctr" anchorCtr="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</a:t>
            </a:r>
            <a:r>
              <a:rPr lang="en-US" b="1" dirty="0"/>
              <a:t>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552450" lvl="1" eaLnBrk="1" hangingPunct="1"/>
            <a:r>
              <a:rPr lang="en-US" dirty="0" smtClean="0"/>
              <a:t>String </a:t>
            </a:r>
            <a:r>
              <a:rPr lang="en-US" dirty="0"/>
              <a:t>should be null-terminated</a:t>
            </a:r>
          </a:p>
          <a:p>
            <a:pPr marL="838200" lvl="2" eaLnBrk="1" hangingPunct="1"/>
            <a:r>
              <a:rPr lang="en-US" dirty="0"/>
              <a:t>Final character = </a:t>
            </a:r>
            <a:r>
              <a:rPr lang="en-US" dirty="0" smtClean="0"/>
              <a:t>0</a:t>
            </a:r>
          </a:p>
          <a:p>
            <a:pPr marL="552450" lvl="1"/>
            <a:r>
              <a:rPr lang="en-US" dirty="0" smtClean="0"/>
              <a:t>ASCII characters organized such that:</a:t>
            </a:r>
            <a:endParaRPr lang="en-US" dirty="0"/>
          </a:p>
          <a:p>
            <a:pPr marL="838200" lvl="2"/>
            <a:r>
              <a:rPr lang="en-US" dirty="0" smtClean="0"/>
              <a:t>Numeric characters sequentially increase from 0x30</a:t>
            </a:r>
          </a:p>
          <a:p>
            <a:pPr marL="1295400" lvl="3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</a:t>
            </a:r>
            <a:r>
              <a:rPr lang="en-US" dirty="0" smtClean="0"/>
              <a:t>0x30+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 smtClean="0"/>
          </a:p>
          <a:p>
            <a:pPr marL="838200" lvl="2"/>
            <a:r>
              <a:rPr lang="en-US" dirty="0" smtClean="0"/>
              <a:t>Alphabetic characters sequentially increase in order</a:t>
            </a:r>
          </a:p>
          <a:p>
            <a:pPr marL="1295400" lvl="3"/>
            <a:r>
              <a:rPr lang="en-US" dirty="0" smtClean="0"/>
              <a:t>Uppercase chars ‘A’ to ‘Z’ are 0x41 to 0x5A</a:t>
            </a:r>
          </a:p>
          <a:p>
            <a:pPr marL="1295400" lvl="3"/>
            <a:r>
              <a:rPr lang="en-US" dirty="0" smtClean="0"/>
              <a:t>Lowercase chars </a:t>
            </a:r>
            <a:r>
              <a:rPr lang="en-US" dirty="0"/>
              <a:t>‘A’ to ‘Z’ are </a:t>
            </a:r>
            <a:r>
              <a:rPr lang="en-US" dirty="0" smtClean="0"/>
              <a:t>0x61 </a:t>
            </a:r>
            <a:r>
              <a:rPr lang="en-US" dirty="0"/>
              <a:t>to </a:t>
            </a:r>
            <a:r>
              <a:rPr lang="en-US" dirty="0" smtClean="0"/>
              <a:t>0x7A</a:t>
            </a:r>
            <a:endParaRPr lang="en-US" dirty="0"/>
          </a:p>
          <a:p>
            <a:pPr marL="838200" lvl="2"/>
            <a:r>
              <a:rPr lang="en-US" dirty="0" smtClean="0"/>
              <a:t>Control characters, like &lt;RET&gt;, &lt;TAB&gt;, &lt;BKSPC&gt;,  are 0x00 to 0x1A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086600" y="2133600"/>
            <a:ext cx="142603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Intel / Linux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2702"/>
              </p:ext>
            </p:extLst>
          </p:nvPr>
        </p:nvGraphicFramePr>
        <p:xfrm>
          <a:off x="7226300" y="2590800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251460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952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3333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14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095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447669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4263273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Limitations of ASCII</a:t>
            </a:r>
            <a:endParaRPr lang="en-US" dirty="0"/>
          </a:p>
          <a:p>
            <a:pPr marL="552450" lvl="1" eaLnBrk="1" hangingPunct="1"/>
            <a:r>
              <a:rPr lang="en-US" dirty="0" smtClean="0"/>
              <a:t>7-bit encoding limits set of characters to 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  <a:endParaRPr lang="en-US" dirty="0"/>
          </a:p>
          <a:p>
            <a:pPr marL="552450" lvl="1"/>
            <a:r>
              <a:rPr lang="en-US" dirty="0" smtClean="0"/>
              <a:t>8-bit extended ASCII exists, but still </a:t>
            </a:r>
            <a:r>
              <a:rPr lang="en-US" dirty="0"/>
              <a:t>only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256 chars</a:t>
            </a:r>
            <a:endParaRPr lang="en-US" dirty="0"/>
          </a:p>
          <a:p>
            <a:pPr marL="552450" lvl="1"/>
            <a:r>
              <a:rPr lang="en-US" dirty="0" smtClean="0"/>
              <a:t>Unable to represent most other languages in ASCII</a:t>
            </a:r>
          </a:p>
          <a:p>
            <a:pPr marL="152400"/>
            <a:r>
              <a:rPr lang="en-US" dirty="0" smtClean="0"/>
              <a:t>Answer:  </a:t>
            </a:r>
            <a:r>
              <a:rPr lang="en-US" b="1" i="1" dirty="0" smtClean="0"/>
              <a:t>Unicode</a:t>
            </a:r>
            <a:endParaRPr lang="en-US" b="1" i="1" dirty="0"/>
          </a:p>
          <a:p>
            <a:pPr marL="438150" lvl="1"/>
            <a:r>
              <a:rPr lang="en-US" dirty="0"/>
              <a:t>first 128 characters are ASCII </a:t>
            </a:r>
          </a:p>
          <a:p>
            <a:pPr marL="838200" lvl="2"/>
            <a:r>
              <a:rPr lang="en-US" dirty="0"/>
              <a:t>i.e. 2-byte Unicode for ‘4’:   0x34 -&gt; 0x0034</a:t>
            </a:r>
          </a:p>
          <a:p>
            <a:pPr marL="838200" lvl="2"/>
            <a:r>
              <a:rPr lang="en-US" dirty="0"/>
              <a:t>i.e. 4-byte Unicode for ‘T’:   0x54 -&gt; 0x00000054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UTF-8:     1-byte </a:t>
            </a:r>
            <a:r>
              <a:rPr lang="en-US" dirty="0"/>
              <a:t>version	</a:t>
            </a:r>
            <a:r>
              <a:rPr lang="en-US" dirty="0" smtClean="0">
                <a:solidFill>
                  <a:srgbClr val="FF0000"/>
                </a:solidFill>
              </a:rPr>
              <a:t>// commonly </a:t>
            </a:r>
            <a:r>
              <a:rPr lang="en-US" dirty="0">
                <a:solidFill>
                  <a:srgbClr val="FF0000"/>
                </a:solidFill>
              </a:rPr>
              <a:t>used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UTF-16:   2-byte version	</a:t>
            </a:r>
            <a:r>
              <a:rPr lang="en-US" dirty="0" smtClean="0">
                <a:solidFill>
                  <a:srgbClr val="FF0000"/>
                </a:solidFill>
              </a:rPr>
              <a:t>// commonly used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65,536 unique chars</a:t>
            </a:r>
          </a:p>
          <a:p>
            <a:pPr marL="438150" lvl="1"/>
            <a:r>
              <a:rPr lang="en-US" dirty="0" smtClean="0"/>
              <a:t>UTF-32:   4-byte version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32</a:t>
            </a:r>
            <a:r>
              <a:rPr lang="en-US" dirty="0" smtClean="0"/>
              <a:t> = ~4 billion unique characters</a:t>
            </a:r>
          </a:p>
          <a:p>
            <a:pPr marL="438150" lvl="1"/>
            <a:r>
              <a:rPr lang="en-US" dirty="0" smtClean="0"/>
              <a:t>Unicode used in many more recent languages, like Java and Python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858000" y="914400"/>
            <a:ext cx="1810752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UTF-16 on Intel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33176"/>
              </p:ext>
            </p:extLst>
          </p:nvPr>
        </p:nvGraphicFramePr>
        <p:xfrm>
          <a:off x="7213600" y="1335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24096"/>
              </p:ext>
            </p:extLst>
          </p:nvPr>
        </p:nvGraphicFramePr>
        <p:xfrm>
          <a:off x="7213600" y="3621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1468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230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2992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54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516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512300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261518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Representation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</a:p>
          <a:p>
            <a:pPr lvl="1"/>
            <a:r>
              <a:rPr lang="en-US" dirty="0">
                <a:hlinkClick r:id="rId2"/>
              </a:rPr>
              <a:t>http://www.ascii-code.com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>
                <a:hlinkClick r:id="rId3"/>
              </a:rPr>
              <a:t>http://unicode-table.com/en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478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strings to ASCII-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char school[4] = “SLU”;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name[6] = “Frank”;</a:t>
            </a:r>
            <a:endParaRPr lang="en-US" dirty="0"/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86341"/>
              </p:ext>
            </p:extLst>
          </p:nvPr>
        </p:nvGraphicFramePr>
        <p:xfrm>
          <a:off x="3657600" y="3886200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04200"/>
              </p:ext>
            </p:extLst>
          </p:nvPr>
        </p:nvGraphicFramePr>
        <p:xfrm>
          <a:off x="3657600" y="1905000"/>
          <a:ext cx="1079500" cy="1524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3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/>
              <a:t>Representing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r>
              <a:rPr lang="en-US" dirty="0" smtClean="0"/>
              <a:t>Memory is a contiguous array of individual bytes</a:t>
            </a:r>
          </a:p>
          <a:p>
            <a:pPr lvl="1"/>
            <a:r>
              <a:rPr lang="en-US" dirty="0" smtClean="0"/>
              <a:t>Consider a machine with 16-bit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1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40583"/>
              </p:ext>
            </p:extLst>
          </p:nvPr>
        </p:nvGraphicFramePr>
        <p:xfrm>
          <a:off x="6511894" y="3011788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22" name="Wave 21"/>
          <p:cNvSpPr/>
          <p:nvPr/>
        </p:nvSpPr>
        <p:spPr bwMode="auto">
          <a:xfrm>
            <a:off x="6308820" y="4956776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3218"/>
              </p:ext>
            </p:extLst>
          </p:nvPr>
        </p:nvGraphicFramePr>
        <p:xfrm>
          <a:off x="7595104" y="3010281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9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r>
              <a:rPr lang="en-US" dirty="0" smtClean="0"/>
              <a:t>Memory is a contiguous array of individual bytes</a:t>
            </a:r>
          </a:p>
          <a:p>
            <a:pPr lvl="1"/>
            <a:r>
              <a:rPr lang="en-US" dirty="0" smtClean="0"/>
              <a:t>Consider a machine with 16-bit addresses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X = 15398; //0x00003C26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1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26780"/>
              </p:ext>
            </p:extLst>
          </p:nvPr>
        </p:nvGraphicFramePr>
        <p:xfrm>
          <a:off x="6511894" y="3011788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22" name="Wave 21"/>
          <p:cNvSpPr/>
          <p:nvPr/>
        </p:nvSpPr>
        <p:spPr bwMode="auto">
          <a:xfrm>
            <a:off x="6308820" y="4956776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73206"/>
              </p:ext>
            </p:extLst>
          </p:nvPr>
        </p:nvGraphicFramePr>
        <p:xfrm>
          <a:off x="7595104" y="3010281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1905000" y="3200400"/>
            <a:ext cx="4495800" cy="1219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95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357762" y="533400"/>
            <a:ext cx="7948038" cy="762000"/>
          </a:xfrm>
        </p:spPr>
        <p:txBody>
          <a:bodyPr/>
          <a:lstStyle/>
          <a:p>
            <a:pPr marL="119063" indent="-119063" eaLnBrk="1" hangingPunct="1"/>
            <a:r>
              <a:rPr lang="en-US" sz="3200" dirty="0" smtClean="0"/>
              <a:t>Why Use Bits &amp; Binary?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76400"/>
            <a:ext cx="6858000" cy="2209800"/>
            <a:chOff x="0" y="0"/>
            <a:chExt cx="4320" cy="1392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6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638175" y="3886200"/>
            <a:ext cx="8048625" cy="2590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Digital transistors operate in high and low voltage ranges</a:t>
            </a:r>
          </a:p>
          <a:p>
            <a:r>
              <a:rPr lang="en-US" dirty="0" smtClean="0"/>
              <a:t>Voltage Range dictates Binary Value on wire</a:t>
            </a:r>
          </a:p>
          <a:p>
            <a:pPr lvl="1"/>
            <a:r>
              <a:rPr lang="en-US" dirty="0" smtClean="0"/>
              <a:t>high voltage range (e.g. 2.8V to 3.3V) is a logic 1</a:t>
            </a:r>
          </a:p>
          <a:p>
            <a:pPr lvl="1"/>
            <a:r>
              <a:rPr lang="en-US" dirty="0" smtClean="0"/>
              <a:t>low voltage range </a:t>
            </a:r>
            <a:r>
              <a:rPr lang="en-US" dirty="0"/>
              <a:t>(e.g. </a:t>
            </a:r>
            <a:r>
              <a:rPr lang="en-US" dirty="0" smtClean="0"/>
              <a:t>0.0V </a:t>
            </a:r>
            <a:r>
              <a:rPr lang="en-US" dirty="0"/>
              <a:t>to </a:t>
            </a:r>
            <a:r>
              <a:rPr lang="en-US" dirty="0" smtClean="0"/>
              <a:t>0.5V</a:t>
            </a:r>
            <a:r>
              <a:rPr lang="en-US" dirty="0"/>
              <a:t>) is a logic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voltages in between are indefinite values</a:t>
            </a:r>
          </a:p>
          <a:p>
            <a:r>
              <a:rPr lang="en-US" dirty="0" smtClean="0"/>
              <a:t>Ternary or quaternary systems have practicality problems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a location in memory</a:t>
            </a:r>
          </a:p>
          <a:p>
            <a:pPr marL="0" indent="0">
              <a:buNone/>
            </a:pPr>
            <a:r>
              <a:rPr lang="en-US" dirty="0" smtClean="0"/>
              <a:t>Suppose: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X = 15398; //0x00003C26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*</a:t>
            </a:r>
            <a:r>
              <a:rPr lang="en-US" dirty="0" err="1" smtClean="0"/>
              <a:t>ptr</a:t>
            </a:r>
            <a:r>
              <a:rPr lang="en-US" dirty="0" smtClean="0"/>
              <a:t> = &amp;X; //0xA244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pointer</a:t>
            </a:r>
            <a:r>
              <a:rPr lang="en-US" dirty="0" smtClean="0"/>
              <a:t> is a variable that holds the</a:t>
            </a:r>
            <a:br>
              <a:rPr lang="en-US" dirty="0" smtClean="0"/>
            </a:br>
            <a:r>
              <a:rPr lang="en-US" dirty="0" smtClean="0"/>
              <a:t>address of another variable</a:t>
            </a:r>
            <a:endParaRPr lang="en-US" i="1" dirty="0"/>
          </a:p>
          <a:p>
            <a:r>
              <a:rPr lang="en-US" dirty="0" smtClean="0"/>
              <a:t>Different compilers and machines assign</a:t>
            </a:r>
            <a:br>
              <a:rPr lang="en-US" dirty="0" smtClean="0"/>
            </a:br>
            <a:r>
              <a:rPr lang="en-US" dirty="0" smtClean="0"/>
              <a:t>different locations to objects</a:t>
            </a:r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5359"/>
              </p:ext>
            </p:extLst>
          </p:nvPr>
        </p:nvGraphicFramePr>
        <p:xfrm>
          <a:off x="6994368" y="1358772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93915"/>
              </p:ext>
            </p:extLst>
          </p:nvPr>
        </p:nvGraphicFramePr>
        <p:xfrm>
          <a:off x="6973243" y="4127629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44643" y="3849988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10" name="Wave 9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Wave 10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V="1">
            <a:off x="2971800" y="1981200"/>
            <a:ext cx="3819494" cy="762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461"/>
              </p:ext>
            </p:extLst>
          </p:nvPr>
        </p:nvGraphicFramePr>
        <p:xfrm>
          <a:off x="7949111" y="1353494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819400" y="3962400"/>
            <a:ext cx="381000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50754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string:</a:t>
            </a:r>
            <a:br>
              <a:rPr lang="en-US" dirty="0" smtClean="0"/>
            </a:br>
            <a:r>
              <a:rPr lang="en-US" dirty="0" smtClean="0"/>
              <a:t>char S[6] = “HELLO”;</a:t>
            </a:r>
          </a:p>
          <a:p>
            <a:endParaRPr lang="en-US" dirty="0"/>
          </a:p>
          <a:p>
            <a:r>
              <a:rPr lang="en-US" dirty="0" smtClean="0"/>
              <a:t>What is S[0] ?</a:t>
            </a:r>
          </a:p>
          <a:p>
            <a:r>
              <a:rPr lang="en-US" dirty="0" smtClean="0"/>
              <a:t>What is &amp;S[0] ?</a:t>
            </a:r>
          </a:p>
          <a:p>
            <a:r>
              <a:rPr lang="en-US" dirty="0" smtClean="0"/>
              <a:t>What is S[3]?</a:t>
            </a:r>
          </a:p>
          <a:p>
            <a:r>
              <a:rPr lang="en-US" dirty="0" smtClean="0"/>
              <a:t>What is &amp;S[3]?</a:t>
            </a:r>
            <a:endParaRPr lang="en-US" dirty="0"/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866"/>
              </p:ext>
            </p:extLst>
          </p:nvPr>
        </p:nvGraphicFramePr>
        <p:xfrm>
          <a:off x="5492750" y="2262633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4650" y="2186433"/>
            <a:ext cx="112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‘H’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4650" y="2624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‘E’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4650" y="3005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‘L’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4650" y="3386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‘L’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650" y="3767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‘O’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6050" y="414852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34246"/>
              </p:ext>
            </p:extLst>
          </p:nvPr>
        </p:nvGraphicFramePr>
        <p:xfrm>
          <a:off x="7277697" y="2243523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Bits &amp; Bytes</a:t>
            </a:r>
            <a:endParaRPr lang="en-US" dirty="0"/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49275" y="1514475"/>
            <a:ext cx="8061325" cy="4810125"/>
          </a:xfrm>
        </p:spPr>
        <p:txBody>
          <a:bodyPr/>
          <a:lstStyle/>
          <a:p>
            <a:r>
              <a:rPr lang="en-US" dirty="0" smtClean="0"/>
              <a:t>Computers use bits:</a:t>
            </a:r>
          </a:p>
          <a:p>
            <a:pPr lvl="1"/>
            <a:r>
              <a:rPr lang="en-US" dirty="0" smtClean="0"/>
              <a:t>a “bit” </a:t>
            </a:r>
            <a:r>
              <a:rPr lang="en-US" dirty="0"/>
              <a:t>is a base-2 digit</a:t>
            </a:r>
          </a:p>
          <a:p>
            <a:pPr lvl="1"/>
            <a:r>
              <a:rPr lang="en-US" dirty="0" smtClean="0"/>
              <a:t>{L, H} =&gt; {0, 1}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bit offers limited range, so grouped in bytes</a:t>
            </a:r>
          </a:p>
          <a:p>
            <a:pPr lvl="1"/>
            <a:r>
              <a:rPr lang="en-US" dirty="0" smtClean="0"/>
              <a:t>1 byte = 8 bits</a:t>
            </a:r>
          </a:p>
          <a:p>
            <a:pPr lvl="1"/>
            <a:r>
              <a:rPr lang="en-US" dirty="0" smtClean="0"/>
              <a:t>a single datum may use multiple bytes</a:t>
            </a:r>
          </a:p>
          <a:p>
            <a:pPr lvl="1"/>
            <a:endParaRPr lang="en-US" dirty="0"/>
          </a:p>
          <a:p>
            <a:r>
              <a:rPr lang="en-US" dirty="0"/>
              <a:t>Data representation 101:</a:t>
            </a:r>
          </a:p>
          <a:p>
            <a:pPr lvl="1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bits, can represent 2</a:t>
            </a:r>
            <a:r>
              <a:rPr lang="en-US" i="1" baseline="30000" dirty="0"/>
              <a:t>N</a:t>
            </a:r>
            <a:r>
              <a:rPr lang="en-US" dirty="0"/>
              <a:t> unique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Letters of the alphabet?</a:t>
            </a:r>
          </a:p>
          <a:p>
            <a:pPr lvl="2"/>
            <a:r>
              <a:rPr lang="en-US" dirty="0" smtClean="0"/>
              <a:t>Colors?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4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473075" y="1524000"/>
            <a:ext cx="8213725" cy="4429125"/>
          </a:xfrm>
        </p:spPr>
        <p:txBody>
          <a:bodyPr/>
          <a:lstStyle/>
          <a:p>
            <a:pPr eaLnBrk="1" hangingPunct="1"/>
            <a:r>
              <a:rPr lang="en-US" dirty="0" smtClean="0"/>
              <a:t>Processors generally use multiples of Bytes</a:t>
            </a:r>
          </a:p>
          <a:p>
            <a:pPr lvl="1"/>
            <a:r>
              <a:rPr lang="en-US" dirty="0" smtClean="0"/>
              <a:t>common sizes:  1, 2, 4, 8, or 16 bytes</a:t>
            </a:r>
          </a:p>
          <a:p>
            <a:pPr lvl="1"/>
            <a:r>
              <a:rPr lang="en-US" dirty="0" smtClean="0"/>
              <a:t>Intel data names:</a:t>
            </a:r>
          </a:p>
          <a:p>
            <a:pPr lvl="2"/>
            <a:r>
              <a:rPr lang="en-US" dirty="0" smtClean="0"/>
              <a:t>Byte			1 byte	      (8 bits)      2</a:t>
            </a:r>
            <a:r>
              <a:rPr lang="en-US" baseline="30000" dirty="0" smtClean="0"/>
              <a:t>8</a:t>
            </a:r>
            <a:r>
              <a:rPr lang="en-US" dirty="0" smtClean="0"/>
              <a:t> = 256</a:t>
            </a:r>
          </a:p>
          <a:p>
            <a:pPr lvl="2"/>
            <a:r>
              <a:rPr lang="en-US" dirty="0" smtClean="0"/>
              <a:t>Word			2 bytes</a:t>
            </a:r>
            <a:r>
              <a:rPr lang="en-US" dirty="0"/>
              <a:t>	      </a:t>
            </a:r>
            <a:r>
              <a:rPr lang="en-US" dirty="0" smtClean="0"/>
              <a:t>(16 </a:t>
            </a:r>
            <a:r>
              <a:rPr lang="en-US" dirty="0"/>
              <a:t>bits</a:t>
            </a:r>
            <a:r>
              <a:rPr lang="en-US" dirty="0" smtClean="0"/>
              <a:t>)    2</a:t>
            </a:r>
            <a:r>
              <a:rPr lang="en-US" baseline="30000" dirty="0" smtClean="0"/>
              <a:t>16</a:t>
            </a:r>
            <a:r>
              <a:rPr lang="en-US" dirty="0" smtClean="0"/>
              <a:t> = 65,536</a:t>
            </a:r>
          </a:p>
          <a:p>
            <a:pPr lvl="2"/>
            <a:r>
              <a:rPr lang="en-US" dirty="0" smtClean="0"/>
              <a:t>Double word		</a:t>
            </a:r>
            <a:r>
              <a:rPr lang="en-US" dirty="0"/>
              <a:t>4 bytes	      </a:t>
            </a:r>
            <a:r>
              <a:rPr lang="en-US" dirty="0" smtClean="0"/>
              <a:t>(32 </a:t>
            </a:r>
            <a:r>
              <a:rPr lang="en-US" dirty="0"/>
              <a:t>bits</a:t>
            </a:r>
            <a:r>
              <a:rPr lang="en-US" dirty="0" smtClean="0"/>
              <a:t>)   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r>
              <a:rPr lang="en-US" dirty="0"/>
              <a:t>= 4,294,967,295</a:t>
            </a:r>
            <a:endParaRPr lang="en-US" dirty="0" smtClean="0"/>
          </a:p>
          <a:p>
            <a:pPr lvl="2"/>
            <a:r>
              <a:rPr lang="en-US" dirty="0" smtClean="0"/>
              <a:t>Quad word		8 bytes</a:t>
            </a:r>
            <a:r>
              <a:rPr lang="en-US" dirty="0"/>
              <a:t>	      </a:t>
            </a:r>
            <a:r>
              <a:rPr lang="en-US" dirty="0" smtClean="0"/>
              <a:t>(64 </a:t>
            </a:r>
            <a:r>
              <a:rPr lang="en-US" dirty="0"/>
              <a:t>bits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              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= 18,446,744,073,709,551,616</a:t>
            </a:r>
            <a:endParaRPr lang="en-US" dirty="0" smtClean="0"/>
          </a:p>
        </p:txBody>
      </p:sp>
      <p:sp>
        <p:nvSpPr>
          <p:cNvPr id="153" name="Rectangle 5"/>
          <p:cNvSpPr>
            <a:spLocks/>
          </p:cNvSpPr>
          <p:nvPr/>
        </p:nvSpPr>
        <p:spPr bwMode="auto">
          <a:xfrm>
            <a:off x="2137063" y="4800600"/>
            <a:ext cx="4815485" cy="1000274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Unfortunately, these names are not standard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so we’ll often use C data names instead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(but these vary in size too…  /sigh)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i="1" dirty="0" smtClean="0"/>
              <a:t>C</a:t>
            </a:r>
            <a:r>
              <a:rPr lang="en-US" dirty="0" smtClean="0"/>
              <a:t> Data Types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00248"/>
              </p:ext>
            </p:extLst>
          </p:nvPr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char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 byte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short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float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double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pointer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addr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5"/>
          <p:cNvSpPr>
            <a:spLocks/>
          </p:cNvSpPr>
          <p:nvPr/>
        </p:nvSpPr>
        <p:spPr bwMode="auto">
          <a:xfrm>
            <a:off x="5092268" y="100203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32-bit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6470303" y="99060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64-bit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7696200" y="3657600"/>
            <a:ext cx="60960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696200" y="4959697"/>
            <a:ext cx="609600" cy="90770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5"/>
          <p:cNvSpPr>
            <a:spLocks/>
          </p:cNvSpPr>
          <p:nvPr/>
        </p:nvSpPr>
        <p:spPr bwMode="auto">
          <a:xfrm>
            <a:off x="7848600" y="4267200"/>
            <a:ext cx="1211678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key 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differences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8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/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9895</TotalTime>
  <Words>3413</Words>
  <Application>Microsoft Office PowerPoint</Application>
  <PresentationFormat>On-screen Show (4:3)</PresentationFormat>
  <Paragraphs>897</Paragraphs>
  <Slides>51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template2007</vt:lpstr>
      <vt:lpstr>Title and Content</vt:lpstr>
      <vt:lpstr>Title Only</vt:lpstr>
      <vt:lpstr>Data Representation in Memory  CSCI 2400 / ECE 3217:  Computer Architecture </vt:lpstr>
      <vt:lpstr>Data Representation in Memory</vt:lpstr>
      <vt:lpstr>Byte-Oriented Memory Organization</vt:lpstr>
      <vt:lpstr>Data Representation in Memory</vt:lpstr>
      <vt:lpstr>Why Use Bits &amp; Binary?</vt:lpstr>
      <vt:lpstr>Bits &amp; Bytes</vt:lpstr>
      <vt:lpstr>Encoding Byte Values</vt:lpstr>
      <vt:lpstr>C Data Types</vt:lpstr>
      <vt:lpstr>Data Representation in Memory</vt:lpstr>
      <vt:lpstr>Encoding Byte Values</vt:lpstr>
      <vt:lpstr>Binary is Hard to Represent!</vt:lpstr>
      <vt:lpstr>Representing Binary Efficiently</vt:lpstr>
      <vt:lpstr>Expressing Byte Values</vt:lpstr>
      <vt:lpstr> Decimal vs Binary vs  Hexadecimal</vt:lpstr>
      <vt:lpstr>Convert Between Binary and Hex</vt:lpstr>
      <vt:lpstr>Data Representation in Memory</vt:lpstr>
      <vt:lpstr>Unsigned Integers – Binary</vt:lpstr>
      <vt:lpstr>Unsigned Integers – Base-R</vt:lpstr>
      <vt:lpstr>Unsigned Integers – Hexadecimal</vt:lpstr>
      <vt:lpstr>Unsigned Integers – Convert Decimal to Base-R</vt:lpstr>
      <vt:lpstr>Unsigned Integers – Convert Decimal to Binary</vt:lpstr>
      <vt:lpstr>Unsigned Integers – Convert Decimal to Hexadecimal</vt:lpstr>
      <vt:lpstr>Unsigned Integers – Ranges</vt:lpstr>
      <vt:lpstr>Data Representation in Memory</vt:lpstr>
      <vt:lpstr>Signed Integers – Binary</vt:lpstr>
      <vt:lpstr>Signed Integers – Binary</vt:lpstr>
      <vt:lpstr>Signed Integers – Binary</vt:lpstr>
      <vt:lpstr>Quick Check:</vt:lpstr>
      <vt:lpstr>Signed Integers – Ranges</vt:lpstr>
      <vt:lpstr>Signed Integers – Convert to/from Decimal</vt:lpstr>
      <vt:lpstr>Signed Integers – Convert Decimal to Base-R</vt:lpstr>
      <vt:lpstr>Signed Integers – Convert Decimal to Base-R</vt:lpstr>
      <vt:lpstr>Quick check:</vt:lpstr>
      <vt:lpstr>Signed Integers – Convert Decimal to Base-R</vt:lpstr>
      <vt:lpstr>Signed Integers – Convert Decimal to Base-R</vt:lpstr>
      <vt:lpstr>Quick check:</vt:lpstr>
      <vt:lpstr>Signed Integers – Convert Decimal to Base-R</vt:lpstr>
      <vt:lpstr>Signed Integers – Convert Decimal to Base-R</vt:lpstr>
      <vt:lpstr>Signed Integers – Convert Decimal to Base-R</vt:lpstr>
      <vt:lpstr>Representation of Signed Integers</vt:lpstr>
      <vt:lpstr>Representation of Signed Integers</vt:lpstr>
      <vt:lpstr>Data Representation in Memory</vt:lpstr>
      <vt:lpstr>Representing Strings</vt:lpstr>
      <vt:lpstr>Representing Strings</vt:lpstr>
      <vt:lpstr>String Representation Links</vt:lpstr>
      <vt:lpstr>Quick Check:</vt:lpstr>
      <vt:lpstr>Data Representation in Memory</vt:lpstr>
      <vt:lpstr>What is a Pointer?</vt:lpstr>
      <vt:lpstr>What is a Pointer?</vt:lpstr>
      <vt:lpstr>What is a Pointer?</vt:lpstr>
      <vt:lpstr>Quick Check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178</cp:revision>
  <cp:lastPrinted>2014-01-22T21:02:06Z</cp:lastPrinted>
  <dcterms:created xsi:type="dcterms:W3CDTF">2011-01-05T19:59:31Z</dcterms:created>
  <dcterms:modified xsi:type="dcterms:W3CDTF">2016-08-30T20:37:52Z</dcterms:modified>
</cp:coreProperties>
</file>