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685" r:id="rId2"/>
    <p:sldId id="729" r:id="rId3"/>
    <p:sldId id="730" r:id="rId4"/>
    <p:sldId id="695" r:id="rId5"/>
    <p:sldId id="697" r:id="rId6"/>
    <p:sldId id="706" r:id="rId7"/>
    <p:sldId id="666" r:id="rId8"/>
    <p:sldId id="731" r:id="rId9"/>
    <p:sldId id="667" r:id="rId10"/>
    <p:sldId id="668" r:id="rId11"/>
    <p:sldId id="669" r:id="rId12"/>
    <p:sldId id="670" r:id="rId13"/>
    <p:sldId id="671" r:id="rId14"/>
    <p:sldId id="672" r:id="rId15"/>
    <p:sldId id="673" r:id="rId16"/>
    <p:sldId id="674" r:id="rId17"/>
    <p:sldId id="714" r:id="rId18"/>
    <p:sldId id="702" r:id="rId19"/>
    <p:sldId id="734" r:id="rId20"/>
    <p:sldId id="703" r:id="rId21"/>
    <p:sldId id="701" r:id="rId22"/>
    <p:sldId id="686" r:id="rId23"/>
    <p:sldId id="705" r:id="rId24"/>
    <p:sldId id="708" r:id="rId25"/>
    <p:sldId id="719" r:id="rId26"/>
    <p:sldId id="581" r:id="rId27"/>
    <p:sldId id="733" r:id="rId28"/>
    <p:sldId id="582" r:id="rId29"/>
    <p:sldId id="732" r:id="rId30"/>
    <p:sldId id="707" r:id="rId31"/>
    <p:sldId id="588" r:id="rId32"/>
    <p:sldId id="589" r:id="rId33"/>
    <p:sldId id="590" r:id="rId34"/>
    <p:sldId id="637" r:id="rId35"/>
    <p:sldId id="591" r:id="rId36"/>
    <p:sldId id="592" r:id="rId37"/>
    <p:sldId id="593" r:id="rId38"/>
    <p:sldId id="594" r:id="rId39"/>
    <p:sldId id="595" r:id="rId40"/>
    <p:sldId id="727" r:id="rId41"/>
    <p:sldId id="735" r:id="rId42"/>
    <p:sldId id="715" r:id="rId43"/>
    <p:sldId id="722" r:id="rId44"/>
    <p:sldId id="721" r:id="rId45"/>
    <p:sldId id="639" r:id="rId46"/>
    <p:sldId id="649" r:id="rId47"/>
    <p:sldId id="597" r:id="rId48"/>
    <p:sldId id="726" r:id="rId49"/>
    <p:sldId id="598" r:id="rId50"/>
    <p:sldId id="599" r:id="rId51"/>
    <p:sldId id="600" r:id="rId52"/>
    <p:sldId id="601" r:id="rId53"/>
    <p:sldId id="602" r:id="rId54"/>
    <p:sldId id="603" r:id="rId55"/>
    <p:sldId id="604" r:id="rId56"/>
    <p:sldId id="605" r:id="rId57"/>
    <p:sldId id="606" r:id="rId58"/>
    <p:sldId id="607" r:id="rId59"/>
    <p:sldId id="608" r:id="rId60"/>
    <p:sldId id="609" r:id="rId61"/>
    <p:sldId id="723" r:id="rId62"/>
    <p:sldId id="725" r:id="rId63"/>
    <p:sldId id="688" r:id="rId64"/>
    <p:sldId id="689" r:id="rId65"/>
    <p:sldId id="650" r:id="rId66"/>
    <p:sldId id="651" r:id="rId67"/>
    <p:sldId id="652" r:id="rId68"/>
    <p:sldId id="656" r:id="rId69"/>
    <p:sldId id="657" r:id="rId70"/>
    <p:sldId id="658" r:id="rId71"/>
    <p:sldId id="728" r:id="rId72"/>
    <p:sldId id="659" r:id="rId73"/>
    <p:sldId id="698" r:id="rId74"/>
    <p:sldId id="713" r:id="rId75"/>
  </p:sldIdLst>
  <p:sldSz cx="9144000" cy="6858000" type="screen4x3"/>
  <p:notesSz cx="7099300" cy="10234613"/>
  <p:custDataLst>
    <p:tags r:id="rId7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BFBF"/>
    <a:srgbClr val="F6F5BD"/>
    <a:srgbClr val="CC6600"/>
    <a:srgbClr val="FF9999"/>
    <a:srgbClr val="A8E799"/>
    <a:srgbClr val="FFFF99"/>
    <a:srgbClr val="CDF1C5"/>
    <a:srgbClr val="F1C7C7"/>
    <a:srgbClr val="C5FEB8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 snapToObjects="1">
      <p:cViewPr varScale="1">
        <p:scale>
          <a:sx n="79" d="100"/>
          <a:sy n="79" d="100"/>
        </p:scale>
        <p:origin x="-298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000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gs" Target="tags/tag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439" cy="51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5861" y="0"/>
            <a:ext cx="3043439" cy="51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5850"/>
            <a:ext cx="3043439" cy="51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5861" y="9705850"/>
            <a:ext cx="3043439" cy="51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32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1345" cy="48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0301" y="0"/>
            <a:ext cx="3111345" cy="48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731838"/>
            <a:ext cx="5207000" cy="3905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3035" y="4880888"/>
            <a:ext cx="5185576" cy="4555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61776"/>
            <a:ext cx="3111345" cy="48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0301" y="9761776"/>
            <a:ext cx="3111345" cy="48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747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E796F69-9414-4498-8FCA-FA5AB4D0CDBA}" type="datetime3">
              <a:rPr lang="en-US"/>
              <a:pPr/>
              <a:t>10 October 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462986-8F47-429B-AB4B-69F8F84A3FA9}" type="slidenum">
              <a:rPr lang="en-US"/>
              <a:pPr/>
              <a:t>12</a:t>
            </a:fld>
            <a:endParaRPr lang="en-US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775A621-DAC0-4085-8D20-AFD5D084F69C}" type="datetime3">
              <a:rPr lang="en-US"/>
              <a:pPr/>
              <a:t>10 October 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BE569F-8B5D-4433-92A8-5818F0E2CD9D}" type="slidenum">
              <a:rPr lang="en-US"/>
              <a:pPr/>
              <a:t>13</a:t>
            </a:fld>
            <a:endParaRPr lang="en-US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0285DAC-0FF8-4630-8E7F-E31A4AB9982F}" type="datetime3">
              <a:rPr lang="en-US"/>
              <a:pPr/>
              <a:t>10 October 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65B3F6-BC9F-42B7-86A4-641328AD5D53}" type="slidenum">
              <a:rPr lang="en-US"/>
              <a:pPr/>
              <a:t>14</a:t>
            </a:fld>
            <a:endParaRPr lang="en-US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45470D7-CFDA-4BB9-92C3-1E77889C355F}" type="datetime3">
              <a:rPr lang="en-US"/>
              <a:pPr/>
              <a:t>10 October 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E39127-5E4F-45B4-AEEF-5187E5F63E77}" type="slidenum">
              <a:rPr lang="en-US"/>
              <a:pPr/>
              <a:t>15</a:t>
            </a:fld>
            <a:endParaRPr lang="en-US"/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261FB5D-208F-490A-8057-F8A67831CFC1}" type="datetime3">
              <a:rPr lang="en-US"/>
              <a:pPr/>
              <a:t>10 October 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4136CC-732B-4EDF-A458-963E2EDB23EB}" type="slidenum">
              <a:rPr lang="en-US"/>
              <a:pPr/>
              <a:t>16</a:t>
            </a:fld>
            <a:endParaRPr lang="en-US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923CD08-C513-4548-B804-2E0D638507B8}" type="datetime3">
              <a:rPr lang="en-US"/>
              <a:pPr/>
              <a:t>10 October 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9C4CEC-9DCB-437F-8F6D-12BE02A28751}" type="slidenum">
              <a:rPr lang="en-US"/>
              <a:pPr/>
              <a:t>18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1B3D0A8-DC85-4037-B582-48B71D7E487F}" type="datetime3">
              <a:rPr lang="en-US"/>
              <a:pPr/>
              <a:t>10 October 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590A6E-C565-4E00-A3EF-D72641296BF9}" type="slidenum">
              <a:rPr lang="en-US"/>
              <a:pPr/>
              <a:t>19</a:t>
            </a:fld>
            <a:endParaRPr lang="en-US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923CD08-C513-4548-B804-2E0D638507B8}" type="datetime3">
              <a:rPr lang="en-US"/>
              <a:pPr/>
              <a:t>10 October 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9C4CEC-9DCB-437F-8F6D-12BE02A28751}" type="slidenum">
              <a:rPr lang="en-US"/>
              <a:pPr/>
              <a:t>20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923CD08-C513-4548-B804-2E0D638507B8}" type="datetime3">
              <a:rPr lang="en-US"/>
              <a:pPr/>
              <a:t>10 October 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9C4CEC-9DCB-437F-8F6D-12BE02A28751}" type="slidenum">
              <a:rPr lang="en-US"/>
              <a:pPr/>
              <a:t>21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9262F6-BF62-48B3-9B2E-845651183BA4}" type="slidenum">
              <a:rPr lang="en-US" smtClean="0"/>
              <a:pPr>
                <a:defRPr/>
              </a:pPr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D83F70-C804-4A3C-9E73-2E0315C222EC}" type="datetime3">
              <a:rPr lang="en-US"/>
              <a:pPr/>
              <a:t>10 October 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6EB569-82D2-435C-AF35-E0DAFA6E6FB4}" type="slidenum">
              <a:rPr lang="en-US"/>
              <a:pPr/>
              <a:t>25</a:t>
            </a:fld>
            <a:endParaRPr lang="en-US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3AFDB2D-BA81-40C6-ABF2-6987B14B5A49}" type="datetime3">
              <a:rPr lang="en-US"/>
              <a:pPr/>
              <a:t>10 October 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E85F8B-DDF8-4E1A-98BB-E0179CCBFE0A}" type="slidenum">
              <a:rPr lang="en-US"/>
              <a:pPr/>
              <a:t>42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4C88B95-2A75-4C4F-B783-8921D5914E58}" type="datetime3">
              <a:rPr lang="en-US"/>
              <a:pPr/>
              <a:t>10 October 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949BDB-9A43-4BC1-B6FE-0DC09BC10DA2}" type="slidenum">
              <a:rPr lang="en-US"/>
              <a:pPr/>
              <a:t>6</a:t>
            </a:fld>
            <a:endParaRPr lang="en-US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4D2560F-3D96-4930-A892-F85638243354}" type="datetime3">
              <a:rPr lang="en-US"/>
              <a:pPr/>
              <a:t>10 October 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C80D8A-C9FD-4016-8FFF-9656854A6935}" type="slidenum">
              <a:rPr lang="en-US"/>
              <a:pPr/>
              <a:t>43</a:t>
            </a:fld>
            <a:endParaRPr lang="en-US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F75F724-5128-4AEE-9CB9-4F900ECAF4F3}" type="datetime3">
              <a:rPr lang="en-US"/>
              <a:pPr/>
              <a:t>10 October 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F86742-B01E-4576-840A-E904ECC2F4B9}" type="slidenum">
              <a:rPr lang="en-US"/>
              <a:pPr/>
              <a:t>7</a:t>
            </a:fld>
            <a:endParaRPr lang="en-US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915C406-77AD-44DA-98CE-0250C9B77087}" type="datetime3">
              <a:rPr lang="en-US"/>
              <a:pPr/>
              <a:t>10 October 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D22882-56E4-4D2F-9A0A-44DE0FF7595A}" type="slidenum">
              <a:rPr lang="en-US"/>
              <a:pPr/>
              <a:t>61</a:t>
            </a:fld>
            <a:endParaRPr lang="en-US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077D065-2899-479D-8700-105C4652EE49}" type="datetime3">
              <a:rPr lang="en-US"/>
              <a:pPr/>
              <a:t>10 October 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0F8212-8458-4741-BFEA-9BABD2FC718A}" type="slidenum">
              <a:rPr lang="en-US"/>
              <a:pPr/>
              <a:t>8</a:t>
            </a:fld>
            <a:endParaRPr lang="en-US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1B65FAD-C90A-48B0-A9DF-A3F9008CC51E}" type="datetime3">
              <a:rPr lang="en-US"/>
              <a:pPr/>
              <a:t>10 October 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83C875-374B-4297-803C-835702D0E3BD}" type="slidenum">
              <a:rPr lang="en-US"/>
              <a:pPr/>
              <a:t>73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7C9447E-79AB-4EAF-BDCA-BEC0BAFB225F}" type="datetime3">
              <a:rPr lang="en-US"/>
              <a:pPr/>
              <a:t>10 October 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A79204-498B-4154-9E6F-EBB80D98EB16}" type="slidenum">
              <a:rPr lang="en-US"/>
              <a:pPr/>
              <a:t>74</a:t>
            </a:fld>
            <a:endParaRPr lang="en-US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077D065-2899-479D-8700-105C4652EE49}" type="datetime3">
              <a:rPr lang="en-US"/>
              <a:pPr/>
              <a:t>10 October 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0F8212-8458-4741-BFEA-9BABD2FC718A}" type="slidenum">
              <a:rPr lang="en-US"/>
              <a:pPr/>
              <a:t>9</a:t>
            </a:fld>
            <a:endParaRPr lang="en-US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754F9E3-2FAA-488F-9BDA-66B528FA31D7}" type="datetime3">
              <a:rPr lang="en-US"/>
              <a:pPr/>
              <a:t>10 October 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092E4-4147-4EFE-8198-9AA82C38E4FE}" type="slidenum">
              <a:rPr lang="en-US"/>
              <a:pPr/>
              <a:t>10</a:t>
            </a:fld>
            <a:endParaRPr lang="en-US"/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3AFDB2D-BA81-40C6-ABF2-6987B14B5A49}" type="datetime3">
              <a:rPr lang="en-US"/>
              <a:pPr/>
              <a:t>10 October 2016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E85F8B-DDF8-4E1A-98BB-E0179CCBFE0A}" type="slidenum">
              <a:rPr lang="en-US"/>
              <a:pPr/>
              <a:t>11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1"/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2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2"/>
          <p:cNvSpPr>
            <a:spLocks/>
          </p:cNvSpPr>
          <p:nvPr userDrawn="1"/>
        </p:nvSpPr>
        <p:spPr bwMode="auto">
          <a:xfrm>
            <a:off x="7467600" y="22225"/>
            <a:ext cx="15240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/>
            <a:r>
              <a:rPr lang="en-US" sz="1200" dirty="0" smtClean="0">
                <a:solidFill>
                  <a:srgbClr val="FFFFFF"/>
                </a:solidFill>
                <a:ea typeface="Gill Sans" charset="0"/>
                <a:cs typeface="Gill Sans" charset="0"/>
              </a:rPr>
              <a:t>Saint Louis University</a:t>
            </a:r>
            <a:endParaRPr lang="en-US" sz="1200" dirty="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/>
              <a:t>Machine-Level Programming </a:t>
            </a:r>
            <a:r>
              <a:rPr lang="en-US" dirty="0" smtClean="0"/>
              <a:t>I –			 Introduction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/>
              <a:t>CSCI </a:t>
            </a:r>
            <a:r>
              <a:rPr lang="en-US" sz="2000" b="0" dirty="0" smtClean="0"/>
              <a:t>2400:  </a:t>
            </a:r>
            <a:r>
              <a:rPr lang="en-US" sz="2000" b="0" dirty="0"/>
              <a:t>Computer Architecture</a:t>
            </a:r>
            <a:r>
              <a:rPr lang="en-US" b="0" dirty="0"/>
              <a:t/>
            </a:r>
            <a:br>
              <a:rPr lang="en-US" b="0" dirty="0"/>
            </a:br>
            <a:endParaRPr lang="en-US" sz="2000" b="0" dirty="0" smtClean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pPr lvl="0">
              <a:defRPr/>
            </a:pPr>
            <a:r>
              <a:rPr lang="en-US" b="1" dirty="0" smtClean="0"/>
              <a:t>Instructor:</a:t>
            </a:r>
            <a:r>
              <a:rPr lang="en-US" dirty="0" smtClean="0"/>
              <a:t> </a:t>
            </a:r>
            <a:endParaRPr lang="en-US" dirty="0"/>
          </a:p>
          <a:p>
            <a:pPr lvl="0">
              <a:defRPr/>
            </a:pPr>
            <a:r>
              <a:rPr lang="en-US" dirty="0" smtClean="0"/>
              <a:t>David Ferry</a:t>
            </a:r>
            <a:endParaRPr lang="en-US" dirty="0"/>
          </a:p>
        </p:txBody>
      </p:sp>
      <p:sp>
        <p:nvSpPr>
          <p:cNvPr id="4" name="Rectangle 5"/>
          <p:cNvSpPr>
            <a:spLocks/>
          </p:cNvSpPr>
          <p:nvPr/>
        </p:nvSpPr>
        <p:spPr bwMode="auto">
          <a:xfrm>
            <a:off x="2029028" y="5562600"/>
            <a:ext cx="5085944" cy="692497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Slides adapted from Bryant &amp; </a:t>
            </a:r>
            <a:r>
              <a:rPr lang="en-US" sz="2000" b="0" dirty="0" err="1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O’Hallaron’s</a:t>
            </a:r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slides</a:t>
            </a:r>
          </a:p>
          <a:p>
            <a:pPr algn="ctr"/>
            <a:r>
              <a:rPr lang="en-US" sz="2000" b="0" dirty="0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via Jason </a:t>
            </a:r>
            <a:r>
              <a:rPr lang="en-US" sz="2000" b="0" dirty="0" err="1" smtClean="0">
                <a:solidFill>
                  <a:srgbClr val="C0000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Fritts</a:t>
            </a:r>
            <a:endParaRPr lang="en-US" sz="2000" b="0" dirty="0">
              <a:solidFill>
                <a:srgbClr val="C00000"/>
              </a:solidFill>
              <a:latin typeface="Calibri Italic" charset="0"/>
              <a:ea typeface="Calibri Italic" charset="0"/>
              <a:cs typeface="Calibri Italic" charset="0"/>
              <a:sym typeface="Calibri Ital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86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11163"/>
            <a:ext cx="8259762" cy="579437"/>
          </a:xfrm>
        </p:spPr>
        <p:txBody>
          <a:bodyPr/>
          <a:lstStyle/>
          <a:p>
            <a:r>
              <a:rPr lang="en-US" dirty="0"/>
              <a:t>Software Architecture:  Instruction Set</a:t>
            </a:r>
            <a:endParaRPr lang="en-AU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920037" cy="5111750"/>
          </a:xfrm>
        </p:spPr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i="1" dirty="0" smtClean="0"/>
              <a:t>Instruction Set</a:t>
            </a:r>
            <a:r>
              <a:rPr lang="en-US" sz="2800" dirty="0" smtClean="0"/>
              <a:t> defines</a:t>
            </a:r>
            <a:endParaRPr lang="en-US" sz="2800" dirty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set of available </a:t>
            </a:r>
            <a:r>
              <a:rPr lang="en-US" sz="2400" dirty="0" smtClean="0"/>
              <a:t>instructions</a:t>
            </a:r>
          </a:p>
          <a:p>
            <a:pPr lvl="1"/>
            <a:r>
              <a:rPr lang="en-US" sz="2400" dirty="0" smtClean="0"/>
              <a:t>fundamental nature of the instructions</a:t>
            </a:r>
          </a:p>
          <a:p>
            <a:pPr lvl="2"/>
            <a:r>
              <a:rPr lang="en-US" dirty="0" smtClean="0"/>
              <a:t>simple and fast (how many cycles?)</a:t>
            </a:r>
          </a:p>
          <a:p>
            <a:pPr lvl="2"/>
            <a:r>
              <a:rPr lang="en-US" dirty="0" smtClean="0"/>
              <a:t>complex and concise</a:t>
            </a:r>
            <a:endParaRPr lang="en-US" dirty="0"/>
          </a:p>
          <a:p>
            <a:pPr lvl="1"/>
            <a:r>
              <a:rPr lang="en-US" sz="2400" dirty="0" smtClean="0"/>
              <a:t>instruction formats</a:t>
            </a:r>
            <a:endParaRPr lang="en-US" sz="2400" dirty="0"/>
          </a:p>
          <a:p>
            <a:pPr lvl="2"/>
            <a:r>
              <a:rPr lang="en-US" dirty="0" smtClean="0"/>
              <a:t>define the rules </a:t>
            </a:r>
            <a:r>
              <a:rPr lang="en-US" dirty="0"/>
              <a:t>for using the instructions</a:t>
            </a:r>
          </a:p>
          <a:p>
            <a:pPr lvl="1"/>
            <a:r>
              <a:rPr lang="en-US" sz="2400" dirty="0" smtClean="0"/>
              <a:t>the width (in </a:t>
            </a:r>
            <a:r>
              <a:rPr lang="en-US" sz="2400" dirty="0"/>
              <a:t>bits) of the </a:t>
            </a:r>
            <a:r>
              <a:rPr lang="en-US" sz="2400" dirty="0" err="1"/>
              <a:t>datapath</a:t>
            </a:r>
            <a:endParaRPr lang="en-US" sz="2400" dirty="0"/>
          </a:p>
          <a:p>
            <a:pPr lvl="2"/>
            <a:r>
              <a:rPr lang="en-US" sz="2000" dirty="0"/>
              <a:t>this </a:t>
            </a:r>
            <a:r>
              <a:rPr lang="en-US" sz="2000" dirty="0" smtClean="0"/>
              <a:t>defines the </a:t>
            </a:r>
            <a:r>
              <a:rPr lang="en-US" sz="2000" dirty="0"/>
              <a:t>fundamental </a:t>
            </a:r>
            <a:r>
              <a:rPr lang="en-US" sz="2000" dirty="0" smtClean="0"/>
              <a:t>size of data in the CPU, including:</a:t>
            </a:r>
            <a:endParaRPr lang="en-US" sz="2000" dirty="0"/>
          </a:p>
          <a:p>
            <a:pPr lvl="3"/>
            <a:r>
              <a:rPr lang="en-US" sz="1800" dirty="0"/>
              <a:t>the size (number of bits) </a:t>
            </a:r>
            <a:r>
              <a:rPr lang="en-US" sz="1800" dirty="0" smtClean="0"/>
              <a:t>for the data </a:t>
            </a:r>
            <a:r>
              <a:rPr lang="en-US" sz="1800" dirty="0"/>
              <a:t>buses in the CPU</a:t>
            </a:r>
          </a:p>
          <a:p>
            <a:pPr lvl="3"/>
            <a:r>
              <a:rPr lang="en-US" sz="1800" dirty="0"/>
              <a:t>the number of bits per register in the register file</a:t>
            </a:r>
          </a:p>
          <a:p>
            <a:pPr lvl="3"/>
            <a:r>
              <a:rPr lang="en-US" sz="1800" dirty="0"/>
              <a:t>the width of the processing </a:t>
            </a:r>
            <a:r>
              <a:rPr lang="en-US" sz="1800" dirty="0" smtClean="0"/>
              <a:t>units</a:t>
            </a:r>
          </a:p>
          <a:p>
            <a:pPr lvl="3"/>
            <a:r>
              <a:rPr lang="en-US" sz="1800" dirty="0" smtClean="0"/>
              <a:t>the number of address bits for accessing memory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9729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11163"/>
            <a:ext cx="8259762" cy="579437"/>
          </a:xfrm>
        </p:spPr>
        <p:txBody>
          <a:bodyPr/>
          <a:lstStyle/>
          <a:p>
            <a:r>
              <a:rPr lang="en-US" dirty="0"/>
              <a:t>Software Architecture:  Instruction Set</a:t>
            </a:r>
            <a:endParaRPr lang="en-AU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8064500" cy="5111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There are 9 fundamental categories of instructions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arithmetic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these instruction perform integer arithmetic, such as add, subtract, multiply, and negate</a:t>
            </a:r>
          </a:p>
          <a:p>
            <a:pPr lvl="3">
              <a:lnSpc>
                <a:spcPct val="80000"/>
              </a:lnSpc>
            </a:pPr>
            <a:r>
              <a:rPr lang="en-US" sz="1600" dirty="0"/>
              <a:t>Note:  integer division is commonly done in software</a:t>
            </a:r>
            <a:endParaRPr lang="en-US" sz="7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logical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these instructions perform Boolean logic (AND, OR, NOT, etc.)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relational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these instructions perform comparisons, including 			==, !=, &lt;, &gt;, &lt;=, &gt;=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some ISAs perform comparisons in the conditional branches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control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these instructions enable changes in control flow, both </a:t>
            </a:r>
            <a:r>
              <a:rPr lang="en-US" sz="1800" dirty="0" smtClean="0"/>
              <a:t>for decision </a:t>
            </a:r>
            <a:r>
              <a:rPr lang="en-US" sz="1800" dirty="0"/>
              <a:t>making and modularity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the set of control instruction includes:</a:t>
            </a:r>
          </a:p>
          <a:p>
            <a:pPr lvl="3">
              <a:lnSpc>
                <a:spcPct val="80000"/>
              </a:lnSpc>
            </a:pPr>
            <a:r>
              <a:rPr lang="en-US" sz="1600" dirty="0"/>
              <a:t>conditional branches</a:t>
            </a:r>
          </a:p>
          <a:p>
            <a:pPr lvl="3">
              <a:lnSpc>
                <a:spcPct val="80000"/>
              </a:lnSpc>
            </a:pPr>
            <a:r>
              <a:rPr lang="en-US" sz="1600" dirty="0"/>
              <a:t>unconditional jumps</a:t>
            </a:r>
          </a:p>
          <a:p>
            <a:pPr lvl="3">
              <a:lnSpc>
                <a:spcPct val="80000"/>
              </a:lnSpc>
            </a:pPr>
            <a:r>
              <a:rPr lang="en-US" sz="1600" dirty="0"/>
              <a:t>procedure calls and returns</a:t>
            </a:r>
          </a:p>
        </p:txBody>
      </p:sp>
    </p:spTree>
    <p:extLst>
      <p:ext uri="{BB962C8B-B14F-4D97-AF65-F5344CB8AC3E}">
        <p14:creationId xmlns:p14="http://schemas.microsoft.com/office/powerpoint/2010/main" val="56717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11163"/>
            <a:ext cx="8259762" cy="579437"/>
          </a:xfrm>
        </p:spPr>
        <p:txBody>
          <a:bodyPr/>
          <a:lstStyle/>
          <a:p>
            <a:r>
              <a:rPr lang="en-US" dirty="0"/>
              <a:t>Software Architecture:  Instruction Set</a:t>
            </a:r>
            <a:endParaRPr lang="en-AU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8064500" cy="5111750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sz="2000" dirty="0"/>
              <a:t>memory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these instructions allow data to be read from or written to memory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floating-point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these instruction perform real-number operations, including add, subtract, multiply, division, comparisons, and conversions</a:t>
            </a:r>
            <a:endParaRPr lang="en-US" sz="8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shifts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these instructions allow bits to be shifted or rotated left or right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bit manipulation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these instructions allow data bits to be set or cleared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some ISAs do not provide these, since they can be done via logic instructions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system instructions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specialized instructions for system control purposes, such as</a:t>
            </a:r>
          </a:p>
          <a:p>
            <a:pPr lvl="3">
              <a:lnSpc>
                <a:spcPct val="8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sz="1600" dirty="0"/>
              <a:t> 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HALT</a:t>
            </a:r>
            <a:r>
              <a:rPr lang="en-US" sz="1600" dirty="0" smtClean="0">
                <a:cs typeface="Courier New" panose="02070309020205020404" pitchFamily="49" charset="0"/>
              </a:rPr>
              <a:t>    </a:t>
            </a:r>
            <a:r>
              <a:rPr lang="en-US" sz="1600" dirty="0" smtClean="0"/>
              <a:t>(stop </a:t>
            </a:r>
            <a:r>
              <a:rPr lang="en-US" sz="1600" dirty="0"/>
              <a:t>execution)</a:t>
            </a:r>
          </a:p>
          <a:p>
            <a:pPr lvl="3">
              <a:lnSpc>
                <a:spcPct val="80000"/>
              </a:lnSpc>
            </a:pPr>
            <a:r>
              <a:rPr lang="en-US" sz="1600" dirty="0"/>
              <a:t>cache hints</a:t>
            </a:r>
          </a:p>
          <a:p>
            <a:pPr lvl="3">
              <a:lnSpc>
                <a:spcPct val="80000"/>
              </a:lnSpc>
            </a:pPr>
            <a:r>
              <a:rPr lang="en-US" sz="1600" dirty="0"/>
              <a:t>interrupt handling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some of these instructions are privileged, requiring system mode</a:t>
            </a:r>
          </a:p>
        </p:txBody>
      </p:sp>
    </p:spTree>
    <p:extLst>
      <p:ext uri="{BB962C8B-B14F-4D97-AF65-F5344CB8AC3E}">
        <p14:creationId xmlns:p14="http://schemas.microsoft.com/office/powerpoint/2010/main" val="419282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81000"/>
            <a:ext cx="8259762" cy="641350"/>
          </a:xfrm>
        </p:spPr>
        <p:txBody>
          <a:bodyPr/>
          <a:lstStyle/>
          <a:p>
            <a:r>
              <a:rPr lang="en-US" sz="3600" dirty="0"/>
              <a:t>Software Architecture:  Register File</a:t>
            </a:r>
            <a:endParaRPr lang="en-AU" sz="3600" dirty="0"/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920037" cy="5111750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i="1" dirty="0" smtClean="0"/>
              <a:t>Register File</a:t>
            </a:r>
            <a:r>
              <a:rPr lang="en-US" sz="2400" dirty="0" smtClean="0"/>
              <a:t> </a:t>
            </a:r>
            <a:r>
              <a:rPr lang="en-US" sz="2400" dirty="0"/>
              <a:t>is a small, fast </a:t>
            </a:r>
            <a:r>
              <a:rPr lang="en-US" sz="2400" dirty="0" smtClean="0"/>
              <a:t>temporary storage area </a:t>
            </a:r>
            <a:r>
              <a:rPr lang="en-US" sz="2400" dirty="0"/>
              <a:t>in the processor’s CPU</a:t>
            </a:r>
          </a:p>
          <a:p>
            <a:pPr lvl="1"/>
            <a:r>
              <a:rPr lang="en-US" sz="2000" dirty="0"/>
              <a:t>it serves as the primary place for holding data values currently being operated upon by the CPU</a:t>
            </a:r>
          </a:p>
          <a:p>
            <a:pPr lvl="2"/>
            <a:endParaRPr lang="en-US" sz="700" dirty="0"/>
          </a:p>
          <a:p>
            <a:r>
              <a:rPr lang="en-US" sz="2400" dirty="0"/>
              <a:t>The organization of the register file </a:t>
            </a:r>
            <a:r>
              <a:rPr lang="en-US" sz="2400" dirty="0" smtClean="0"/>
              <a:t>determines</a:t>
            </a:r>
            <a:endParaRPr lang="en-US" sz="2400" dirty="0"/>
          </a:p>
          <a:p>
            <a:pPr lvl="1"/>
            <a:r>
              <a:rPr lang="en-US" sz="2000" dirty="0"/>
              <a:t>the number of registers</a:t>
            </a:r>
          </a:p>
          <a:p>
            <a:pPr lvl="2"/>
            <a:r>
              <a:rPr lang="en-US" sz="1800" dirty="0"/>
              <a:t>a large number of registers is desirable, but having too many will negatively impact processor speed</a:t>
            </a:r>
          </a:p>
          <a:p>
            <a:pPr lvl="1"/>
            <a:r>
              <a:rPr lang="en-US" sz="2000" dirty="0"/>
              <a:t>the number of bits per register</a:t>
            </a:r>
          </a:p>
          <a:p>
            <a:pPr lvl="2"/>
            <a:r>
              <a:rPr lang="en-US" sz="1800" dirty="0"/>
              <a:t>this is equivalent to the width of the </a:t>
            </a:r>
            <a:r>
              <a:rPr lang="en-US" sz="1800" dirty="0" err="1"/>
              <a:t>datapath</a:t>
            </a:r>
            <a:endParaRPr lang="en-US" sz="1800" dirty="0"/>
          </a:p>
          <a:p>
            <a:pPr lvl="1"/>
            <a:r>
              <a:rPr lang="en-US" sz="2000" dirty="0"/>
              <a:t>the purpose of each register</a:t>
            </a:r>
          </a:p>
          <a:p>
            <a:pPr lvl="2"/>
            <a:r>
              <a:rPr lang="en-US" sz="1800" dirty="0"/>
              <a:t>ideally, most </a:t>
            </a:r>
            <a:r>
              <a:rPr lang="en-US" sz="1800" dirty="0" smtClean="0"/>
              <a:t>registers should be general-purpose</a:t>
            </a:r>
            <a:endParaRPr lang="en-US" sz="1800" dirty="0"/>
          </a:p>
          <a:p>
            <a:pPr lvl="2"/>
            <a:r>
              <a:rPr lang="en-US" sz="1800" dirty="0"/>
              <a:t>however, some registers </a:t>
            </a:r>
            <a:r>
              <a:rPr lang="en-US" sz="1800" dirty="0" smtClean="0"/>
              <a:t>serve specific </a:t>
            </a:r>
            <a:r>
              <a:rPr lang="en-US" sz="1800" dirty="0"/>
              <a:t>purposes</a:t>
            </a:r>
          </a:p>
        </p:txBody>
      </p:sp>
    </p:spTree>
    <p:extLst>
      <p:ext uri="{BB962C8B-B14F-4D97-AF65-F5344CB8AC3E}">
        <p14:creationId xmlns:p14="http://schemas.microsoft.com/office/powerpoint/2010/main" val="206383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 of Register File</a:t>
            </a:r>
            <a:endParaRPr lang="en-AU"/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Registers are </a:t>
            </a:r>
            <a:r>
              <a:rPr lang="en-US" sz="2800" u="sng" dirty="0" smtClean="0"/>
              <a:t>much faster</a:t>
            </a:r>
            <a:r>
              <a:rPr lang="en-US" sz="2800" dirty="0" smtClean="0"/>
              <a:t> </a:t>
            </a:r>
            <a:r>
              <a:rPr lang="en-US" sz="2800" dirty="0"/>
              <a:t>to access than </a:t>
            </a:r>
            <a:r>
              <a:rPr lang="en-US" sz="2800" dirty="0" smtClean="0"/>
              <a:t>memory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Time to access a local register: ~1 CPU cycle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Time to access memory (RAM): hundreds to thousands of CPU cycles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sz="2800" u="sng" dirty="0"/>
          </a:p>
          <a:p>
            <a:pPr>
              <a:lnSpc>
                <a:spcPct val="90000"/>
              </a:lnSpc>
            </a:pPr>
            <a:r>
              <a:rPr lang="en-US" sz="2800" dirty="0"/>
              <a:t>Operating on memory data requires loads and stores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More instructions to be executed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Compilers store values in registers whenever possible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dirty="0"/>
              <a:t>Only spill to memory for less frequently used variables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Register optimization is important!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2412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81000"/>
            <a:ext cx="8259762" cy="641350"/>
          </a:xfrm>
        </p:spPr>
        <p:txBody>
          <a:bodyPr/>
          <a:lstStyle/>
          <a:p>
            <a:r>
              <a:rPr lang="en-US" sz="3600" dirty="0"/>
              <a:t>Software Architecture:  Memory</a:t>
            </a:r>
            <a:endParaRPr lang="en-AU" sz="3600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96975"/>
            <a:ext cx="8458200" cy="511175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Memory Organization &amp;</a:t>
            </a:r>
            <a:r>
              <a:rPr lang="en-US" i="1" dirty="0"/>
              <a:t> </a:t>
            </a:r>
            <a:r>
              <a:rPr lang="en-US" i="1" dirty="0" smtClean="0"/>
              <a:t>Addressing </a:t>
            </a:r>
            <a:r>
              <a:rPr lang="en-US" dirty="0" smtClean="0"/>
              <a:t>defines</a:t>
            </a:r>
            <a:endParaRPr lang="en-US" dirty="0"/>
          </a:p>
          <a:p>
            <a:pPr lvl="1"/>
            <a:r>
              <a:rPr lang="en-US" b="1" dirty="0" smtClean="0"/>
              <a:t>how memory is organized in the architecture</a:t>
            </a:r>
            <a:endParaRPr lang="en-US" dirty="0"/>
          </a:p>
          <a:p>
            <a:pPr lvl="2"/>
            <a:r>
              <a:rPr lang="en-US" dirty="0" smtClean="0"/>
              <a:t>where data and program memory are unified or separate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amount of addressable memory</a:t>
            </a:r>
          </a:p>
          <a:p>
            <a:pPr lvl="3"/>
            <a:r>
              <a:rPr lang="en-US" sz="1800" dirty="0" smtClean="0"/>
              <a:t>usually </a:t>
            </a:r>
            <a:r>
              <a:rPr lang="en-US" sz="1800" dirty="0"/>
              <a:t>determined by the </a:t>
            </a:r>
            <a:r>
              <a:rPr lang="en-US" sz="1800" dirty="0" err="1"/>
              <a:t>datapath</a:t>
            </a:r>
            <a:r>
              <a:rPr lang="en-US" sz="1800" dirty="0"/>
              <a:t> width</a:t>
            </a:r>
          </a:p>
          <a:p>
            <a:pPr lvl="2"/>
            <a:r>
              <a:rPr lang="en-US" dirty="0"/>
              <a:t>the number of bytes per address</a:t>
            </a:r>
          </a:p>
          <a:p>
            <a:pPr lvl="3"/>
            <a:r>
              <a:rPr lang="en-US" sz="1800" dirty="0"/>
              <a:t>most </a:t>
            </a:r>
            <a:r>
              <a:rPr lang="en-US" sz="1800" dirty="0" smtClean="0"/>
              <a:t>processors are </a:t>
            </a:r>
            <a:r>
              <a:rPr lang="en-US" sz="1800" i="1" dirty="0" smtClean="0"/>
              <a:t>byte-addressable</a:t>
            </a:r>
            <a:r>
              <a:rPr lang="en-US" sz="1800" dirty="0"/>
              <a:t>, so each byte has a unique </a:t>
            </a:r>
            <a:r>
              <a:rPr lang="en-US" sz="1800" dirty="0" err="1" smtClean="0"/>
              <a:t>addr</a:t>
            </a:r>
            <a:endParaRPr lang="en-US" sz="1800" dirty="0"/>
          </a:p>
          <a:p>
            <a:pPr lvl="2"/>
            <a:r>
              <a:rPr lang="en-US" dirty="0"/>
              <a:t>whether </a:t>
            </a:r>
            <a:r>
              <a:rPr lang="en-US" dirty="0" smtClean="0"/>
              <a:t>it employs </a:t>
            </a:r>
            <a:r>
              <a:rPr lang="en-US" dirty="0"/>
              <a:t>virtual memory, or just physical memory</a:t>
            </a:r>
          </a:p>
          <a:p>
            <a:pPr lvl="3"/>
            <a:r>
              <a:rPr lang="en-US" sz="1800" dirty="0"/>
              <a:t>virtual memory is usually required in complex computer systems</a:t>
            </a:r>
            <a:r>
              <a:rPr lang="en-US" sz="1800" dirty="0" smtClean="0"/>
              <a:t>,      like </a:t>
            </a:r>
            <a:r>
              <a:rPr lang="en-US" sz="1800" dirty="0"/>
              <a:t>desktops, laptops, servers, tablets, smart phones, etc.</a:t>
            </a:r>
          </a:p>
          <a:p>
            <a:pPr lvl="3"/>
            <a:r>
              <a:rPr lang="en-US" sz="1800" dirty="0"/>
              <a:t>simpler systems use embedded processors with only physical </a:t>
            </a:r>
            <a:r>
              <a:rPr lang="en-US" sz="1800" dirty="0" smtClean="0"/>
              <a:t>memory</a:t>
            </a:r>
            <a:endParaRPr lang="en-US" sz="2400" dirty="0" smtClean="0"/>
          </a:p>
          <a:p>
            <a:pPr lvl="1"/>
            <a:r>
              <a:rPr lang="en-US" b="1" dirty="0" smtClean="0"/>
              <a:t>rules identifying how instructions </a:t>
            </a:r>
            <a:r>
              <a:rPr lang="en-US" b="1" dirty="0"/>
              <a:t>access data in </a:t>
            </a:r>
            <a:r>
              <a:rPr lang="en-US" b="1" dirty="0" smtClean="0"/>
              <a:t>memory</a:t>
            </a:r>
            <a:endParaRPr lang="en-US" sz="700" b="1" dirty="0"/>
          </a:p>
          <a:p>
            <a:pPr lvl="2"/>
            <a:r>
              <a:rPr lang="en-US" dirty="0" smtClean="0"/>
              <a:t>what </a:t>
            </a:r>
            <a:r>
              <a:rPr lang="en-US" dirty="0"/>
              <a:t>instructions may access </a:t>
            </a:r>
            <a:r>
              <a:rPr lang="en-US" dirty="0" smtClean="0"/>
              <a:t>memory (usually only loads, stores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what addressing modes are supported</a:t>
            </a:r>
          </a:p>
          <a:p>
            <a:pPr lvl="2"/>
            <a:r>
              <a:rPr lang="en-US" dirty="0"/>
              <a:t>the </a:t>
            </a:r>
            <a:r>
              <a:rPr lang="en-US" dirty="0" smtClean="0"/>
              <a:t>ordering and alignment </a:t>
            </a:r>
            <a:r>
              <a:rPr lang="en-US" dirty="0"/>
              <a:t>rules </a:t>
            </a:r>
            <a:r>
              <a:rPr lang="en-US" dirty="0" smtClean="0"/>
              <a:t>for multi-byte primitive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1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11163"/>
            <a:ext cx="8259762" cy="579437"/>
          </a:xfrm>
        </p:spPr>
        <p:txBody>
          <a:bodyPr/>
          <a:lstStyle/>
          <a:p>
            <a:r>
              <a:rPr lang="en-US" dirty="0"/>
              <a:t>Software Architecture:  Operating Modes</a:t>
            </a:r>
            <a:endParaRPr lang="en-AU" dirty="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59762" cy="5111750"/>
          </a:xfrm>
        </p:spPr>
        <p:txBody>
          <a:bodyPr/>
          <a:lstStyle/>
          <a:p>
            <a:r>
              <a:rPr lang="en-US" i="1" dirty="0" smtClean="0"/>
              <a:t>Operating Modes</a:t>
            </a:r>
            <a:r>
              <a:rPr lang="en-US" dirty="0" smtClean="0"/>
              <a:t> define </a:t>
            </a:r>
            <a:r>
              <a:rPr lang="en-US" dirty="0"/>
              <a:t>the </a:t>
            </a:r>
            <a:r>
              <a:rPr lang="en-US" dirty="0" smtClean="0"/>
              <a:t>processor’s modes </a:t>
            </a:r>
            <a:r>
              <a:rPr lang="en-US" dirty="0"/>
              <a:t>of execution</a:t>
            </a:r>
          </a:p>
          <a:p>
            <a:pPr lvl="2"/>
            <a:endParaRPr lang="en-US" sz="1050" dirty="0"/>
          </a:p>
          <a:p>
            <a:r>
              <a:rPr lang="en-US" dirty="0"/>
              <a:t>The ISA typically supports at least two operating modes</a:t>
            </a:r>
          </a:p>
          <a:p>
            <a:pPr lvl="1"/>
            <a:r>
              <a:rPr lang="en-US" sz="2400" dirty="0"/>
              <a:t>user mode</a:t>
            </a:r>
          </a:p>
          <a:p>
            <a:pPr lvl="2"/>
            <a:r>
              <a:rPr lang="en-US" dirty="0"/>
              <a:t>this is the mode of execution for typical use</a:t>
            </a:r>
          </a:p>
          <a:p>
            <a:pPr lvl="1"/>
            <a:r>
              <a:rPr lang="en-US" sz="2400" dirty="0"/>
              <a:t>system mode</a:t>
            </a:r>
          </a:p>
          <a:p>
            <a:pPr lvl="2"/>
            <a:r>
              <a:rPr lang="en-US" dirty="0" smtClean="0"/>
              <a:t>allows </a:t>
            </a:r>
            <a:r>
              <a:rPr lang="en-US" dirty="0"/>
              <a:t>access to privileged instructions and memory</a:t>
            </a:r>
          </a:p>
          <a:p>
            <a:pPr lvl="2"/>
            <a:r>
              <a:rPr lang="en-US" dirty="0"/>
              <a:t>aside from interrupt and exception handling, system mode is typically only available to system programmers and </a:t>
            </a:r>
            <a:r>
              <a:rPr lang="en-US" dirty="0" smtClean="0"/>
              <a:t>administrators</a:t>
            </a:r>
          </a:p>
          <a:p>
            <a:pPr lvl="2"/>
            <a:r>
              <a:rPr lang="en-US" dirty="0" smtClean="0"/>
              <a:t>used to implement operating system </a:t>
            </a:r>
            <a:r>
              <a:rPr lang="en-US" dirty="0" err="1" smtClean="0"/>
              <a:t>privilieges</a:t>
            </a:r>
            <a:endParaRPr lang="en-US" dirty="0"/>
          </a:p>
          <a:p>
            <a:pPr lvl="2"/>
            <a:endParaRPr lang="en-US" sz="1050" dirty="0"/>
          </a:p>
          <a:p>
            <a:r>
              <a:rPr lang="en-US" b="0" dirty="0"/>
              <a:t>Processors also </a:t>
            </a:r>
            <a:r>
              <a:rPr lang="en-US" b="0" dirty="0" smtClean="0"/>
              <a:t>generally have hardware testing modes</a:t>
            </a:r>
            <a:r>
              <a:rPr lang="en-US" b="0" dirty="0"/>
              <a:t>, but these are usually </a:t>
            </a:r>
            <a:r>
              <a:rPr lang="en-US" b="0" dirty="0" smtClean="0"/>
              <a:t>part of </a:t>
            </a:r>
            <a:r>
              <a:rPr lang="en-US" b="0" dirty="0"/>
              <a:t>the </a:t>
            </a:r>
            <a:r>
              <a:rPr lang="en-US" b="0" dirty="0" smtClean="0"/>
              <a:t>microarchitecture</a:t>
            </a:r>
            <a:r>
              <a:rPr lang="en-US" b="0" dirty="0"/>
              <a:t>, not the </a:t>
            </a:r>
            <a:r>
              <a:rPr lang="en-US" b="0" dirty="0" smtClean="0"/>
              <a:t>(software) </a:t>
            </a:r>
            <a:r>
              <a:rPr lang="en-US" b="0" dirty="0"/>
              <a:t>architecture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79497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Machine Programming I –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 Set Architecture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Software Architecture vs. Hardware Architecture</a:t>
            </a:r>
          </a:p>
          <a:p>
            <a:pPr lvl="1"/>
            <a:r>
              <a:rPr lang="en-US" dirty="0" smtClean="0"/>
              <a:t>Common Architecture Classifications</a:t>
            </a:r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Intel x86 ISA – History and Microarchitectures</a:t>
            </a:r>
          </a:p>
          <a:p>
            <a:r>
              <a:rPr lang="en-US" dirty="0">
                <a:solidFill>
                  <a:schemeClr val="bg2"/>
                </a:solidFill>
              </a:rPr>
              <a:t>Dive into C, Assembly, and Machine code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Intel x86 </a:t>
            </a:r>
            <a:r>
              <a:rPr lang="en-US" dirty="0">
                <a:solidFill>
                  <a:schemeClr val="bg2"/>
                </a:solidFill>
              </a:rPr>
              <a:t>Assembly Basics: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Registers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Operands</a:t>
            </a:r>
          </a:p>
          <a:p>
            <a:pPr lvl="1"/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>
                <a:solidFill>
                  <a:schemeClr val="bg2"/>
                </a:solidFill>
              </a:rPr>
              <a:t> instruction</a:t>
            </a:r>
          </a:p>
          <a:p>
            <a:r>
              <a:rPr lang="en-US" dirty="0">
                <a:solidFill>
                  <a:schemeClr val="bg2"/>
                </a:solidFill>
              </a:rPr>
              <a:t>Intro to x86-64</a:t>
            </a:r>
          </a:p>
          <a:p>
            <a:pPr marL="742950" lvl="2" indent="-342900">
              <a:buSzPct val="60000"/>
              <a:buFont typeface="Wingdings 2" pitchFamily="18" charset="2"/>
              <a:buChar char="¢"/>
            </a:pPr>
            <a:r>
              <a:rPr lang="en-US" dirty="0">
                <a:solidFill>
                  <a:schemeClr val="bg2"/>
                </a:solidFill>
              </a:rPr>
              <a:t>AMD was first</a:t>
            </a:r>
            <a:r>
              <a:rPr lang="en-US" dirty="0" smtClean="0">
                <a:solidFill>
                  <a:schemeClr val="bg2"/>
                </a:solidFill>
              </a:rPr>
              <a:t>!</a:t>
            </a:r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54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Common Architecture (ISA) Classifications: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2057399"/>
            <a:ext cx="8442325" cy="4276725"/>
          </a:xfrm>
        </p:spPr>
        <p:txBody>
          <a:bodyPr numCol="2"/>
          <a:lstStyle/>
          <a:p>
            <a:pPr lvl="1">
              <a:lnSpc>
                <a:spcPct val="90000"/>
              </a:lnSpc>
            </a:pPr>
            <a:r>
              <a:rPr lang="en-US" i="1" dirty="0" smtClean="0"/>
              <a:t>CISC – Complex Instruction Set Computers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complex instructions targeting efficient program representation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variable-length instructions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versatile addressing modes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specialized instructions and registers implement complex tasks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NOT optimized for speed – tend to be SLOW</a:t>
            </a:r>
          </a:p>
          <a:p>
            <a:pPr lvl="2">
              <a:lnSpc>
                <a:spcPct val="90000"/>
              </a:lnSpc>
            </a:pPr>
            <a:endParaRPr lang="en-US" sz="14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n-US" i="1" dirty="0" smtClean="0"/>
          </a:p>
          <a:p>
            <a:pPr lvl="1">
              <a:lnSpc>
                <a:spcPct val="90000"/>
              </a:lnSpc>
            </a:pPr>
            <a:r>
              <a:rPr lang="en-US" i="1" dirty="0" smtClean="0"/>
              <a:t>RISC </a:t>
            </a:r>
            <a:r>
              <a:rPr lang="en-US" i="1" dirty="0"/>
              <a:t>– </a:t>
            </a:r>
            <a:r>
              <a:rPr lang="en-US" i="1" dirty="0" smtClean="0"/>
              <a:t>Reduced </a:t>
            </a:r>
            <a:r>
              <a:rPr lang="en-US" i="1" dirty="0"/>
              <a:t>Instruction Set Computers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small set of simple instructions targeting high speed implementation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 smtClean="0"/>
              <a:t>fixed-length instructions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simple addressing modes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 smtClean="0"/>
              <a:t>many general-purpose registers</a:t>
            </a:r>
            <a:endParaRPr lang="en-US" dirty="0"/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leads to FAST hardware implementations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but less memory efficient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81200" y="1295400"/>
            <a:ext cx="48317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Concise vs. Fast:   CISC vs. RISC</a:t>
            </a:r>
          </a:p>
          <a:p>
            <a:endParaRPr lang="en-US" sz="2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834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en-US" dirty="0" smtClean="0"/>
              <a:t>Is x86 CISC?   How does it get speed?</a:t>
            </a:r>
            <a:endParaRPr lang="en-AU" dirty="0"/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pPr marL="342900" lvl="1" indent="-342900">
              <a:buSzPct val="60000"/>
              <a:buFont typeface="Wingdings 2" pitchFamily="18" charset="2"/>
              <a:buChar char="¢"/>
            </a:pPr>
            <a:r>
              <a:rPr lang="en-US" sz="2400" b="1" dirty="0"/>
              <a:t>Hard to match </a:t>
            </a:r>
            <a:r>
              <a:rPr lang="en-US" sz="2400" b="1" dirty="0" smtClean="0"/>
              <a:t>RISC performance, </a:t>
            </a:r>
            <a:r>
              <a:rPr lang="en-US" sz="2400" b="1" dirty="0"/>
              <a:t>but Intel has done just that! </a:t>
            </a:r>
            <a:r>
              <a:rPr lang="en-US" sz="2400" b="1" dirty="0" smtClean="0"/>
              <a:t>		</a:t>
            </a:r>
            <a:r>
              <a:rPr lang="en-US" i="1" dirty="0" smtClean="0"/>
              <a:t>….</a:t>
            </a:r>
            <a:r>
              <a:rPr lang="en-US" i="1" dirty="0"/>
              <a:t>In terms of </a:t>
            </a:r>
            <a:r>
              <a:rPr lang="en-US" i="1" u="sng" dirty="0"/>
              <a:t>speed</a:t>
            </a:r>
            <a:r>
              <a:rPr lang="en-US" i="1" dirty="0"/>
              <a:t>;  less so for power </a:t>
            </a:r>
            <a:endParaRPr lang="en-US" i="1" dirty="0" smtClean="0"/>
          </a:p>
          <a:p>
            <a:pPr lvl="1"/>
            <a:endParaRPr lang="en-US" dirty="0"/>
          </a:p>
          <a:p>
            <a:r>
              <a:rPr lang="en-US" dirty="0" smtClean="0"/>
              <a:t>CISC instruction </a:t>
            </a:r>
            <a:r>
              <a:rPr lang="en-US" dirty="0"/>
              <a:t>set makes implementation difficult</a:t>
            </a:r>
          </a:p>
          <a:p>
            <a:pPr lvl="1"/>
            <a:r>
              <a:rPr lang="en-US" dirty="0" smtClean="0"/>
              <a:t>Hardware translates instructions to simpler </a:t>
            </a:r>
            <a:r>
              <a:rPr lang="en-US" i="1" dirty="0" smtClean="0"/>
              <a:t>micro-operations</a:t>
            </a:r>
          </a:p>
          <a:p>
            <a:pPr lvl="2">
              <a:tabLst>
                <a:tab pos="4343400" algn="l"/>
              </a:tabLst>
            </a:pPr>
            <a:r>
              <a:rPr lang="en-US" dirty="0" smtClean="0"/>
              <a:t>simple instructions:	1–to–1</a:t>
            </a:r>
          </a:p>
          <a:p>
            <a:pPr lvl="2">
              <a:tabLst>
                <a:tab pos="4343400" algn="l"/>
              </a:tabLst>
            </a:pPr>
            <a:r>
              <a:rPr lang="en-US" dirty="0" smtClean="0"/>
              <a:t>complex instructions:	1–to–many</a:t>
            </a:r>
            <a:endParaRPr lang="en-US" dirty="0"/>
          </a:p>
          <a:p>
            <a:pPr lvl="1"/>
            <a:r>
              <a:rPr lang="en-US" dirty="0" smtClean="0"/>
              <a:t>Micro-engine </a:t>
            </a:r>
            <a:r>
              <a:rPr lang="en-US" dirty="0"/>
              <a:t>similar to RISC</a:t>
            </a:r>
          </a:p>
          <a:p>
            <a:pPr lvl="1"/>
            <a:r>
              <a:rPr lang="en-US" dirty="0"/>
              <a:t>Market share makes this economically </a:t>
            </a:r>
            <a:r>
              <a:rPr lang="en-US" dirty="0" smtClean="0"/>
              <a:t>viable</a:t>
            </a:r>
          </a:p>
          <a:p>
            <a:pPr lvl="1"/>
            <a:endParaRPr lang="en-US" dirty="0"/>
          </a:p>
          <a:p>
            <a:r>
              <a:rPr lang="en-US" dirty="0"/>
              <a:t>Comparable performance to RISC</a:t>
            </a:r>
          </a:p>
          <a:p>
            <a:pPr lvl="1"/>
            <a:r>
              <a:rPr lang="en-US" dirty="0"/>
              <a:t>Compilers avoid </a:t>
            </a:r>
            <a:r>
              <a:rPr lang="en-US" dirty="0" smtClean="0"/>
              <a:t>CISC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54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a corner…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Course theme:</a:t>
            </a:r>
          </a:p>
          <a:p>
            <a:r>
              <a:rPr lang="en-US" dirty="0" smtClean="0"/>
              <a:t>Low level (machine level) operation of a processor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we’ve seen so far:</a:t>
            </a:r>
          </a:p>
          <a:p>
            <a:r>
              <a:rPr lang="en-US" dirty="0" smtClean="0"/>
              <a:t>Bit-level representation of data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, unsigned, char, float, double</a:t>
            </a:r>
          </a:p>
          <a:p>
            <a:pPr lvl="1"/>
            <a:r>
              <a:rPr lang="en-US" dirty="0" smtClean="0"/>
              <a:t>Strings (arrays)</a:t>
            </a:r>
          </a:p>
          <a:p>
            <a:r>
              <a:rPr lang="en-US" dirty="0" smtClean="0"/>
              <a:t>Bit-level operations on data</a:t>
            </a:r>
          </a:p>
          <a:p>
            <a:pPr lvl="1"/>
            <a:r>
              <a:rPr lang="en-US" dirty="0" smtClean="0"/>
              <a:t>Arithmetic (+, -, *, /, %)</a:t>
            </a:r>
          </a:p>
          <a:p>
            <a:pPr lvl="1"/>
            <a:r>
              <a:rPr lang="en-US" dirty="0" smtClean="0"/>
              <a:t>Bitwise (&amp;, |, ^, ~, &lt;&lt;, &gt;&gt;)</a:t>
            </a:r>
          </a:p>
          <a:p>
            <a:endParaRPr lang="en-US" dirty="0"/>
          </a:p>
          <a:p>
            <a:r>
              <a:rPr lang="en-US" dirty="0" smtClean="0"/>
              <a:t>We’ve done data at a low level, what about programs?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0138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024982" cy="762000"/>
          </a:xfrm>
        </p:spPr>
        <p:txBody>
          <a:bodyPr/>
          <a:lstStyle/>
          <a:p>
            <a:r>
              <a:rPr lang="en-US" sz="3200" dirty="0" smtClean="0"/>
              <a:t>Classifications:  Unified vs. Separate Memory</a:t>
            </a:r>
            <a:endParaRPr lang="en-AU" sz="32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518525" cy="4972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von Neumann vs. Harvard architecture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relates to whether program and data in unified or separate memory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von Neumann</a:t>
            </a:r>
            <a:r>
              <a:rPr lang="en-US" i="1" dirty="0"/>
              <a:t> </a:t>
            </a:r>
            <a:r>
              <a:rPr lang="en-US" dirty="0"/>
              <a:t>architecture</a:t>
            </a:r>
            <a:endParaRPr lang="en-US" i="1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program and data are stored in the </a:t>
            </a:r>
            <a:r>
              <a:rPr lang="en-US" u="sng" dirty="0" smtClean="0"/>
              <a:t>same</a:t>
            </a:r>
            <a:r>
              <a:rPr lang="en-US" dirty="0" smtClean="0"/>
              <a:t> unified memory space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requires only one physical memory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allows self-modifying code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however, code and data must share the same memory bus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used by most general-purpose processors (e.g. Intel x86)</a:t>
            </a:r>
          </a:p>
          <a:p>
            <a:pPr lvl="2">
              <a:lnSpc>
                <a:spcPct val="90000"/>
              </a:lnSpc>
            </a:pPr>
            <a:endParaRPr lang="en-US" sz="1400" dirty="0" smtClean="0"/>
          </a:p>
          <a:p>
            <a:pPr lvl="1">
              <a:lnSpc>
                <a:spcPct val="90000"/>
              </a:lnSpc>
            </a:pPr>
            <a:r>
              <a:rPr lang="en-US" i="1" dirty="0" smtClean="0"/>
              <a:t>Harvard </a:t>
            </a:r>
            <a:r>
              <a:rPr lang="en-US" dirty="0" smtClean="0"/>
              <a:t>architecture</a:t>
            </a:r>
            <a:endParaRPr lang="en-US" i="1" dirty="0"/>
          </a:p>
          <a:p>
            <a:pPr lvl="2">
              <a:lnSpc>
                <a:spcPct val="90000"/>
              </a:lnSpc>
            </a:pPr>
            <a:r>
              <a:rPr lang="en-US" dirty="0" smtClean="0"/>
              <a:t>program and data are stored in separate memory spaces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 smtClean="0"/>
              <a:t>requires separate physical memory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code and data do not share same bus, giving higher bandwidths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 smtClean="0"/>
              <a:t>often used by digital signal processors for data-intensive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48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482182" cy="762000"/>
          </a:xfrm>
        </p:spPr>
        <p:txBody>
          <a:bodyPr/>
          <a:lstStyle/>
          <a:p>
            <a:r>
              <a:rPr lang="en-US" dirty="0" smtClean="0"/>
              <a:t>Classifications:  Performance vs. Specificity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442325" cy="4972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Microprocessor vs. Microcontroller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Microprocessor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processors designed for high-performance and flexibility in personal computers and other general purpose applications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architectures target high performance through a combination of high speed and parallelism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processor chip contains only CPU(s) and cache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no peripherals included on-chip</a:t>
            </a:r>
            <a:endParaRPr lang="en-US" sz="1400" dirty="0" smtClean="0"/>
          </a:p>
          <a:p>
            <a:pPr lvl="1">
              <a:lnSpc>
                <a:spcPct val="90000"/>
              </a:lnSpc>
            </a:pPr>
            <a:r>
              <a:rPr lang="en-US" i="1" dirty="0" smtClean="0"/>
              <a:t>Microcontroller</a:t>
            </a:r>
            <a:endParaRPr lang="en-US" i="1" dirty="0"/>
          </a:p>
          <a:p>
            <a:pPr lvl="2">
              <a:lnSpc>
                <a:spcPct val="90000"/>
              </a:lnSpc>
            </a:pPr>
            <a:r>
              <a:rPr lang="en-US" dirty="0" smtClean="0"/>
              <a:t>processors designed for specific purposes in embedded systems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only need performance sufficient to </a:t>
            </a:r>
            <a:r>
              <a:rPr lang="en-US" dirty="0"/>
              <a:t>needs of </a:t>
            </a:r>
            <a:r>
              <a:rPr lang="en-US" dirty="0" smtClean="0"/>
              <a:t>that application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processor chip generally includes:</a:t>
            </a:r>
          </a:p>
          <a:p>
            <a:pPr lvl="3">
              <a:lnSpc>
                <a:spcPct val="90000"/>
              </a:lnSpc>
            </a:pPr>
            <a:r>
              <a:rPr lang="en-US" sz="1800" dirty="0" smtClean="0"/>
              <a:t>a </a:t>
            </a:r>
            <a:r>
              <a:rPr lang="en-US" sz="1800" dirty="0"/>
              <a:t>simple </a:t>
            </a:r>
            <a:r>
              <a:rPr lang="en-US" sz="1800" dirty="0" smtClean="0"/>
              <a:t>CPU</a:t>
            </a:r>
          </a:p>
          <a:p>
            <a:pPr lvl="3">
              <a:lnSpc>
                <a:spcPct val="90000"/>
              </a:lnSpc>
            </a:pPr>
            <a:r>
              <a:rPr lang="en-US" sz="1800" dirty="0" smtClean="0"/>
              <a:t>modest amounts of RAM and (Flash) ROM</a:t>
            </a:r>
          </a:p>
          <a:p>
            <a:pPr lvl="3">
              <a:lnSpc>
                <a:spcPct val="90000"/>
              </a:lnSpc>
            </a:pPr>
            <a:r>
              <a:rPr lang="en-US" sz="1800" dirty="0" smtClean="0"/>
              <a:t>appropriate </a:t>
            </a:r>
            <a:r>
              <a:rPr lang="en-US" sz="1800" dirty="0"/>
              <a:t>peripherals </a:t>
            </a:r>
            <a:r>
              <a:rPr lang="en-US" sz="1800" dirty="0" smtClean="0"/>
              <a:t>needed for specific application</a:t>
            </a:r>
            <a:endParaRPr lang="en-US" sz="1800" dirty="0"/>
          </a:p>
          <a:p>
            <a:pPr lvl="2">
              <a:lnSpc>
                <a:spcPct val="90000"/>
              </a:lnSpc>
            </a:pPr>
            <a:r>
              <a:rPr lang="en-US" dirty="0" smtClean="0"/>
              <a:t>also often need to meet low power and/or real-time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008253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Programming I –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Instruction Set Architecture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Software Architecture vs. Hardware Architecture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Common </a:t>
            </a:r>
            <a:r>
              <a:rPr lang="en-US" dirty="0" smtClean="0">
                <a:solidFill>
                  <a:schemeClr val="bg2"/>
                </a:solidFill>
              </a:rPr>
              <a:t>Architecture Classifications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/>
              <a:t>The Intel x86 ISA – History and Microarchitectures</a:t>
            </a:r>
          </a:p>
          <a:p>
            <a:r>
              <a:rPr lang="en-US" dirty="0">
                <a:solidFill>
                  <a:schemeClr val="bg2"/>
                </a:solidFill>
              </a:rPr>
              <a:t>Dive into C, Assembly, and Machine code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Intel x86 </a:t>
            </a:r>
            <a:r>
              <a:rPr lang="en-US" dirty="0">
                <a:solidFill>
                  <a:schemeClr val="bg2"/>
                </a:solidFill>
              </a:rPr>
              <a:t>Assembly Basics: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Registers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Operands</a:t>
            </a:r>
          </a:p>
          <a:p>
            <a:pPr lvl="1"/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>
                <a:solidFill>
                  <a:schemeClr val="bg2"/>
                </a:solidFill>
              </a:rPr>
              <a:t> instruction</a:t>
            </a:r>
          </a:p>
          <a:p>
            <a:r>
              <a:rPr lang="en-US" dirty="0">
                <a:solidFill>
                  <a:schemeClr val="bg2"/>
                </a:solidFill>
              </a:rPr>
              <a:t>Intro to x86-64</a:t>
            </a:r>
          </a:p>
          <a:p>
            <a:pPr marL="742950" lvl="2" indent="-342900">
              <a:buSzPct val="60000"/>
              <a:buFont typeface="Wingdings 2" pitchFamily="18" charset="2"/>
              <a:buChar char="¢"/>
            </a:pPr>
            <a:r>
              <a:rPr lang="en-US" dirty="0">
                <a:solidFill>
                  <a:schemeClr val="bg2"/>
                </a:solidFill>
              </a:rPr>
              <a:t>AMD was first!</a:t>
            </a:r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33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/>
          <a:lstStyle/>
          <a:p>
            <a:r>
              <a:rPr lang="en-US" dirty="0" smtClean="0"/>
              <a:t>Intel x86 Processors</a:t>
            </a:r>
            <a:endParaRPr lang="en-US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62075"/>
            <a:ext cx="8534400" cy="4972050"/>
          </a:xfrm>
          <a:noFill/>
          <a:ln/>
        </p:spPr>
        <p:txBody>
          <a:bodyPr lIns="90487" tIns="44450" rIns="90487" bIns="44450"/>
          <a:lstStyle/>
          <a:p>
            <a:pPr>
              <a:lnSpc>
                <a:spcPct val="80000"/>
              </a:lnSpc>
            </a:pPr>
            <a:r>
              <a:rPr lang="en-US" dirty="0"/>
              <a:t>The main software architecture for Intel is the x86 ISA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also known as IA-32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for 64-bit processors, it is known as </a:t>
            </a:r>
            <a:r>
              <a:rPr lang="en-US" dirty="0" smtClean="0"/>
              <a:t>x86-64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r>
              <a:rPr lang="en-US" dirty="0" smtClean="0"/>
              <a:t>Totally dominate laptop/desktop/server market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r>
              <a:rPr lang="en-US" dirty="0" smtClean="0"/>
              <a:t>Evolutionary design</a:t>
            </a:r>
            <a:endParaRPr lang="en-US" dirty="0"/>
          </a:p>
          <a:p>
            <a:pPr lvl="1"/>
            <a:r>
              <a:rPr lang="en-US" dirty="0" smtClean="0"/>
              <a:t>Backwards compatible back to 8086, introduced in 1978</a:t>
            </a:r>
            <a:endParaRPr lang="en-US" dirty="0"/>
          </a:p>
          <a:p>
            <a:pPr lvl="1"/>
            <a:r>
              <a:rPr lang="en-US" dirty="0"/>
              <a:t>Added more features as time goes </a:t>
            </a:r>
            <a:r>
              <a:rPr lang="en-US" dirty="0" smtClean="0"/>
              <a:t>on</a:t>
            </a:r>
            <a:endParaRPr lang="en-US" dirty="0"/>
          </a:p>
          <a:p>
            <a:pPr lvl="1">
              <a:lnSpc>
                <a:spcPct val="80000"/>
              </a:lnSpc>
            </a:pPr>
            <a:endParaRPr lang="en-US" dirty="0"/>
          </a:p>
          <a:p>
            <a:r>
              <a:rPr lang="en-US" dirty="0" smtClean="0"/>
              <a:t>Complex instruction set computer </a:t>
            </a:r>
            <a:r>
              <a:rPr lang="en-US" dirty="0"/>
              <a:t>(CISC)</a:t>
            </a:r>
          </a:p>
          <a:p>
            <a:pPr lvl="1"/>
            <a:r>
              <a:rPr lang="en-US" dirty="0"/>
              <a:t>Many different instructions with many different formats</a:t>
            </a:r>
          </a:p>
          <a:p>
            <a:pPr lvl="2"/>
            <a:r>
              <a:rPr lang="en-US" i="1" dirty="0"/>
              <a:t>b</a:t>
            </a:r>
            <a:r>
              <a:rPr lang="en-US" i="1" dirty="0" smtClean="0"/>
              <a:t>ut</a:t>
            </a:r>
            <a:r>
              <a:rPr lang="en-US" i="1" dirty="0"/>
              <a:t>, only small subset </a:t>
            </a:r>
            <a:r>
              <a:rPr lang="en-US" i="1" dirty="0" smtClean="0"/>
              <a:t>used in Linux programs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58503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ChangeArrowheads="1"/>
          </p:cNvSpPr>
          <p:nvPr/>
        </p:nvSpPr>
        <p:spPr bwMode="auto">
          <a:xfrm>
            <a:off x="1371600" y="1409700"/>
            <a:ext cx="2057400" cy="4724400"/>
          </a:xfrm>
          <a:prstGeom prst="rect">
            <a:avLst/>
          </a:prstGeom>
          <a:solidFill>
            <a:srgbClr val="CFC183"/>
          </a:solidFill>
          <a:ln w="25400" algn="ctr">
            <a:noFill/>
            <a:round/>
            <a:headEnd/>
            <a:tailEnd type="triangle" w="med" len="med"/>
          </a:ln>
        </p:spPr>
        <p:txBody>
          <a:bodyPr/>
          <a:lstStyle/>
          <a:p>
            <a:pPr eaLnBrk="0" hangingPunct="0"/>
            <a:endParaRPr lang="en-US" dirty="0">
              <a:latin typeface="Calibri" pitchFamily="34" charset="0"/>
            </a:endParaRPr>
          </a:p>
        </p:txBody>
      </p:sp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274638" y="325438"/>
            <a:ext cx="8412162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Intel x86 Family:  </a:t>
            </a:r>
            <a:r>
              <a:rPr lang="en-US" i="1" u="sng" dirty="0" smtClean="0"/>
              <a:t>Many</a:t>
            </a:r>
            <a:r>
              <a:rPr lang="en-US" dirty="0" smtClean="0"/>
              <a:t> Microarchitectures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828800" y="1409700"/>
            <a:ext cx="1600200" cy="3581400"/>
          </a:xfrm>
          <a:prstGeom prst="rect">
            <a:avLst/>
          </a:prstGeom>
          <a:solidFill>
            <a:srgbClr val="DDD3A7"/>
          </a:solidFill>
          <a:ln w="25400" algn="ctr">
            <a:noFill/>
            <a:round/>
            <a:headEnd/>
            <a:tailEnd type="triangle" w="med" len="med"/>
          </a:ln>
        </p:spPr>
        <p:txBody>
          <a:bodyPr/>
          <a:lstStyle/>
          <a:p>
            <a:pPr eaLnBrk="0" hangingPunct="0"/>
            <a:endParaRPr lang="en-US" dirty="0">
              <a:latin typeface="Calibri" pitchFamily="34" charset="0"/>
            </a:endParaRPr>
          </a:p>
        </p:txBody>
      </p:sp>
      <p:sp>
        <p:nvSpPr>
          <p:cNvPr id="6149" name="TextBox 6"/>
          <p:cNvSpPr txBox="1">
            <a:spLocks noChangeArrowheads="1"/>
          </p:cNvSpPr>
          <p:nvPr/>
        </p:nvSpPr>
        <p:spPr bwMode="auto">
          <a:xfrm>
            <a:off x="1480134" y="4937125"/>
            <a:ext cx="19488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Calibri" pitchFamily="34" charset="0"/>
              </a:rPr>
              <a:t>X86-64 / </a:t>
            </a:r>
            <a:r>
              <a:rPr lang="en-US" sz="2000" dirty="0" smtClean="0">
                <a:latin typeface="Calibri" pitchFamily="34" charset="0"/>
              </a:rPr>
              <a:t>Intel 64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150" name="Rectangle 3"/>
          <p:cNvSpPr>
            <a:spLocks noChangeArrowheads="1"/>
          </p:cNvSpPr>
          <p:nvPr/>
        </p:nvSpPr>
        <p:spPr bwMode="auto">
          <a:xfrm>
            <a:off x="2286000" y="1409700"/>
            <a:ext cx="1143000" cy="914400"/>
          </a:xfrm>
          <a:prstGeom prst="rect">
            <a:avLst/>
          </a:prstGeom>
          <a:solidFill>
            <a:srgbClr val="EAE4C8"/>
          </a:solidFill>
          <a:ln w="25400" algn="ctr">
            <a:noFill/>
            <a:round/>
            <a:headEnd/>
            <a:tailEnd type="triangle" w="med" len="med"/>
          </a:ln>
        </p:spPr>
        <p:txBody>
          <a:bodyPr/>
          <a:lstStyle/>
          <a:p>
            <a:pPr eaLnBrk="0" hangingPunct="0"/>
            <a:endParaRPr lang="en-US" dirty="0">
              <a:latin typeface="Calibri" pitchFamily="34" charset="0"/>
            </a:endParaRPr>
          </a:p>
        </p:txBody>
      </p:sp>
      <p:sp>
        <p:nvSpPr>
          <p:cNvPr id="6151" name="TextBox 10"/>
          <p:cNvSpPr txBox="1">
            <a:spLocks noChangeArrowheads="1"/>
          </p:cNvSpPr>
          <p:nvPr/>
        </p:nvSpPr>
        <p:spPr bwMode="auto">
          <a:xfrm>
            <a:off x="1905000" y="2305050"/>
            <a:ext cx="16337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latin typeface="Calibri" pitchFamily="34" charset="0"/>
              </a:rPr>
              <a:t>X86-32 / IA32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152" name="TextBox 11"/>
          <p:cNvSpPr txBox="1">
            <a:spLocks noChangeArrowheads="1"/>
          </p:cNvSpPr>
          <p:nvPr/>
        </p:nvSpPr>
        <p:spPr bwMode="auto">
          <a:xfrm>
            <a:off x="2565400" y="1371600"/>
            <a:ext cx="9236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Calibri" pitchFamily="34" charset="0"/>
              </a:rPr>
              <a:t>X86-16</a:t>
            </a:r>
          </a:p>
        </p:txBody>
      </p:sp>
      <p:cxnSp>
        <p:nvCxnSpPr>
          <p:cNvPr id="6155" name="Straight Connector 15"/>
          <p:cNvCxnSpPr>
            <a:cxnSpLocks noChangeShapeType="1"/>
          </p:cNvCxnSpPr>
          <p:nvPr/>
        </p:nvCxnSpPr>
        <p:spPr bwMode="auto">
          <a:xfrm>
            <a:off x="3429000" y="2324100"/>
            <a:ext cx="2667000" cy="1588"/>
          </a:xfrm>
          <a:prstGeom prst="line">
            <a:avLst/>
          </a:prstGeom>
          <a:noFill/>
          <a:ln w="12700" algn="ctr">
            <a:solidFill>
              <a:srgbClr val="C0B46C"/>
            </a:solidFill>
            <a:round/>
            <a:headEnd/>
            <a:tailEnd/>
          </a:ln>
        </p:spPr>
      </p:cxnSp>
      <p:cxnSp>
        <p:nvCxnSpPr>
          <p:cNvPr id="6156" name="Straight Connector 18"/>
          <p:cNvCxnSpPr>
            <a:cxnSpLocks noChangeShapeType="1"/>
          </p:cNvCxnSpPr>
          <p:nvPr/>
        </p:nvCxnSpPr>
        <p:spPr bwMode="auto">
          <a:xfrm>
            <a:off x="3429000" y="4991100"/>
            <a:ext cx="2743200" cy="1588"/>
          </a:xfrm>
          <a:prstGeom prst="line">
            <a:avLst/>
          </a:prstGeom>
          <a:noFill/>
          <a:ln w="12700" algn="ctr">
            <a:solidFill>
              <a:srgbClr val="C0B46C"/>
            </a:solidFill>
            <a:round/>
            <a:headEnd/>
            <a:tailEnd/>
          </a:ln>
        </p:spPr>
      </p:cxnSp>
      <p:sp>
        <p:nvSpPr>
          <p:cNvPr id="6157" name="TextBox 19"/>
          <p:cNvSpPr txBox="1">
            <a:spLocks noChangeArrowheads="1"/>
          </p:cNvSpPr>
          <p:nvPr/>
        </p:nvSpPr>
        <p:spPr bwMode="auto">
          <a:xfrm>
            <a:off x="4724400" y="1400175"/>
            <a:ext cx="65274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8086</a:t>
            </a:r>
          </a:p>
          <a:p>
            <a:pPr eaLnBrk="0" hangingPunct="0"/>
            <a:endParaRPr lang="en-US" sz="1800" dirty="0">
              <a:latin typeface="Calibri" pitchFamily="34" charset="0"/>
            </a:endParaRPr>
          </a:p>
          <a:p>
            <a:pPr eaLnBrk="0" hangingPunct="0"/>
            <a:r>
              <a:rPr lang="en-US" sz="1800" dirty="0">
                <a:latin typeface="Calibri" pitchFamily="34" charset="0"/>
              </a:rPr>
              <a:t>286</a:t>
            </a:r>
          </a:p>
        </p:txBody>
      </p:sp>
      <p:sp>
        <p:nvSpPr>
          <p:cNvPr id="6158" name="TextBox 22"/>
          <p:cNvSpPr txBox="1">
            <a:spLocks noChangeArrowheads="1"/>
          </p:cNvSpPr>
          <p:nvPr/>
        </p:nvSpPr>
        <p:spPr bwMode="auto">
          <a:xfrm>
            <a:off x="4724400" y="2314575"/>
            <a:ext cx="1571841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386</a:t>
            </a:r>
          </a:p>
          <a:p>
            <a:pPr eaLnBrk="0" hangingPunct="0"/>
            <a:r>
              <a:rPr lang="en-US" sz="1800" dirty="0">
                <a:latin typeface="Calibri" pitchFamily="34" charset="0"/>
              </a:rPr>
              <a:t>486</a:t>
            </a:r>
          </a:p>
          <a:p>
            <a:pPr eaLnBrk="0" hangingPunct="0"/>
            <a:r>
              <a:rPr lang="en-US" sz="1800" dirty="0">
                <a:latin typeface="Calibri" pitchFamily="34" charset="0"/>
              </a:rPr>
              <a:t>Pentium</a:t>
            </a:r>
          </a:p>
          <a:p>
            <a:pPr eaLnBrk="0" hangingPunct="0"/>
            <a:r>
              <a:rPr lang="en-US" sz="1800" dirty="0">
                <a:latin typeface="Calibri" pitchFamily="34" charset="0"/>
              </a:rPr>
              <a:t>Pentium MMX</a:t>
            </a:r>
          </a:p>
          <a:p>
            <a:pPr eaLnBrk="0" hangingPunct="0">
              <a:spcBef>
                <a:spcPts val="1600"/>
              </a:spcBef>
            </a:pPr>
            <a:r>
              <a:rPr lang="en-US" sz="1800" dirty="0">
                <a:latin typeface="Calibri" pitchFamily="34" charset="0"/>
              </a:rPr>
              <a:t>Pentium III</a:t>
            </a:r>
          </a:p>
          <a:p>
            <a:pPr eaLnBrk="0" hangingPunct="0">
              <a:spcBef>
                <a:spcPts val="1600"/>
              </a:spcBef>
            </a:pPr>
            <a:r>
              <a:rPr lang="en-US" sz="1800" dirty="0">
                <a:latin typeface="Calibri" pitchFamily="34" charset="0"/>
              </a:rPr>
              <a:t>Pentium 4</a:t>
            </a:r>
          </a:p>
          <a:p>
            <a:pPr eaLnBrk="0" hangingPunct="0">
              <a:spcBef>
                <a:spcPts val="1600"/>
              </a:spcBef>
            </a:pPr>
            <a:r>
              <a:rPr lang="en-US" sz="1800" dirty="0">
                <a:latin typeface="Calibri" pitchFamily="34" charset="0"/>
              </a:rPr>
              <a:t>Pentium 4E</a:t>
            </a:r>
          </a:p>
        </p:txBody>
      </p:sp>
      <p:sp>
        <p:nvSpPr>
          <p:cNvPr id="6159" name="TextBox 23"/>
          <p:cNvSpPr txBox="1">
            <a:spLocks noChangeArrowheads="1"/>
          </p:cNvSpPr>
          <p:nvPr/>
        </p:nvSpPr>
        <p:spPr bwMode="auto">
          <a:xfrm>
            <a:off x="4724400" y="4968875"/>
            <a:ext cx="126406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dirty="0">
                <a:latin typeface="Calibri" pitchFamily="34" charset="0"/>
              </a:rPr>
              <a:t>Pentium 4F</a:t>
            </a:r>
          </a:p>
          <a:p>
            <a:pPr eaLnBrk="0" hangingPunct="0"/>
            <a:endParaRPr lang="en-US" sz="1800" dirty="0">
              <a:latin typeface="Calibri" pitchFamily="34" charset="0"/>
            </a:endParaRPr>
          </a:p>
          <a:p>
            <a:pPr eaLnBrk="0" hangingPunct="0"/>
            <a:r>
              <a:rPr lang="en-US" sz="1800" dirty="0">
                <a:latin typeface="Calibri" pitchFamily="34" charset="0"/>
              </a:rPr>
              <a:t>Core 2 </a:t>
            </a:r>
            <a:r>
              <a:rPr lang="en-US" sz="1800" dirty="0" smtClean="0">
                <a:latin typeface="Calibri" pitchFamily="34" charset="0"/>
              </a:rPr>
              <a:t>Duo</a:t>
            </a:r>
          </a:p>
          <a:p>
            <a:pPr eaLnBrk="0" hangingPunct="0"/>
            <a:r>
              <a:rPr lang="en-US" sz="1800" dirty="0" smtClean="0">
                <a:latin typeface="Calibri" pitchFamily="34" charset="0"/>
              </a:rPr>
              <a:t>Core i7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160" name="TextBox 26"/>
          <p:cNvSpPr txBox="1">
            <a:spLocks noChangeArrowheads="1"/>
          </p:cNvSpPr>
          <p:nvPr/>
        </p:nvSpPr>
        <p:spPr bwMode="auto">
          <a:xfrm>
            <a:off x="1748161" y="6248400"/>
            <a:ext cx="59480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latin typeface="Calibri" pitchFamily="34" charset="0"/>
              </a:rPr>
              <a:t>IA: </a:t>
            </a:r>
            <a:r>
              <a:rPr lang="en-US" dirty="0">
                <a:latin typeface="Calibri" pitchFamily="34" charset="0"/>
              </a:rPr>
              <a:t>often redefined as latest Intel architecture</a:t>
            </a:r>
          </a:p>
        </p:txBody>
      </p:sp>
      <p:sp>
        <p:nvSpPr>
          <p:cNvPr id="6161" name="AutoShape 18"/>
          <p:cNvSpPr>
            <a:spLocks noChangeArrowheads="1"/>
          </p:cNvSpPr>
          <p:nvPr/>
        </p:nvSpPr>
        <p:spPr bwMode="auto">
          <a:xfrm>
            <a:off x="7162800" y="1485900"/>
            <a:ext cx="914400" cy="4724400"/>
          </a:xfrm>
          <a:prstGeom prst="downArrow">
            <a:avLst>
              <a:gd name="adj1" fmla="val 50000"/>
              <a:gd name="adj2" fmla="val 129167"/>
            </a:avLst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6162" name="Text Box 20"/>
          <p:cNvSpPr txBox="1">
            <a:spLocks noChangeArrowheads="1"/>
          </p:cNvSpPr>
          <p:nvPr/>
        </p:nvSpPr>
        <p:spPr bwMode="auto">
          <a:xfrm>
            <a:off x="7239000" y="4991100"/>
            <a:ext cx="7729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time</a:t>
            </a:r>
          </a:p>
        </p:txBody>
      </p:sp>
      <p:sp>
        <p:nvSpPr>
          <p:cNvPr id="6163" name="Text Box 21"/>
          <p:cNvSpPr txBox="1">
            <a:spLocks noChangeArrowheads="1"/>
          </p:cNvSpPr>
          <p:nvPr/>
        </p:nvSpPr>
        <p:spPr bwMode="auto">
          <a:xfrm>
            <a:off x="1585913" y="990600"/>
            <a:ext cx="18882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8AA58"/>
                </a:solidFill>
                <a:latin typeface="Calibri" pitchFamily="34" charset="0"/>
              </a:rPr>
              <a:t>Architectures</a:t>
            </a:r>
          </a:p>
        </p:txBody>
      </p:sp>
      <p:sp>
        <p:nvSpPr>
          <p:cNvPr id="6164" name="Text Box 29"/>
          <p:cNvSpPr txBox="1">
            <a:spLocks noChangeArrowheads="1"/>
          </p:cNvSpPr>
          <p:nvPr/>
        </p:nvSpPr>
        <p:spPr bwMode="auto">
          <a:xfrm>
            <a:off x="4451350" y="990600"/>
            <a:ext cx="1547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8AA58"/>
                </a:solidFill>
                <a:latin typeface="Calibri" pitchFamily="34" charset="0"/>
              </a:rPr>
              <a:t>Processors</a:t>
            </a:r>
          </a:p>
        </p:txBody>
      </p:sp>
      <p:sp>
        <p:nvSpPr>
          <p:cNvPr id="19" name="TextBox 12"/>
          <p:cNvSpPr txBox="1">
            <a:spLocks noChangeArrowheads="1"/>
          </p:cNvSpPr>
          <p:nvPr/>
        </p:nvSpPr>
        <p:spPr bwMode="auto">
          <a:xfrm>
            <a:off x="2771384" y="3154363"/>
            <a:ext cx="65761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 i="1" dirty="0">
                <a:latin typeface="Calibri" pitchFamily="34" charset="0"/>
              </a:rPr>
              <a:t>MMX</a:t>
            </a:r>
          </a:p>
          <a:p>
            <a:pPr algn="r" eaLnBrk="0" hangingPunct="0"/>
            <a:endParaRPr lang="en-US" sz="1600" i="1" dirty="0">
              <a:latin typeface="Calibri" pitchFamily="34" charset="0"/>
            </a:endParaRPr>
          </a:p>
          <a:p>
            <a:pPr algn="r" eaLnBrk="0" hangingPunct="0"/>
            <a:r>
              <a:rPr lang="en-US" sz="1600" i="1" dirty="0">
                <a:latin typeface="Calibri" pitchFamily="34" charset="0"/>
              </a:rPr>
              <a:t>SSE</a:t>
            </a:r>
          </a:p>
          <a:p>
            <a:pPr algn="r" eaLnBrk="0" hangingPunct="0"/>
            <a:endParaRPr lang="en-US" sz="1600" i="1" dirty="0">
              <a:latin typeface="Calibri" pitchFamily="34" charset="0"/>
            </a:endParaRPr>
          </a:p>
          <a:p>
            <a:pPr algn="r" eaLnBrk="0" hangingPunct="0"/>
            <a:r>
              <a:rPr lang="en-US" sz="1600" i="1" dirty="0">
                <a:latin typeface="Calibri" pitchFamily="34" charset="0"/>
              </a:rPr>
              <a:t>SSE2</a:t>
            </a:r>
          </a:p>
          <a:p>
            <a:pPr algn="r" eaLnBrk="0" hangingPunct="0"/>
            <a:endParaRPr lang="en-US" sz="1600" i="1" dirty="0">
              <a:latin typeface="Calibri" pitchFamily="34" charset="0"/>
            </a:endParaRPr>
          </a:p>
          <a:p>
            <a:pPr algn="r" eaLnBrk="0" hangingPunct="0"/>
            <a:r>
              <a:rPr lang="en-US" sz="1600" i="1" dirty="0">
                <a:latin typeface="Calibri" pitchFamily="34" charset="0"/>
              </a:rPr>
              <a:t>SSE3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2848393" y="5753100"/>
            <a:ext cx="5806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 i="1">
                <a:latin typeface="Calibri" pitchFamily="34" charset="0"/>
              </a:rPr>
              <a:t>SSE4</a:t>
            </a:r>
          </a:p>
        </p:txBody>
      </p:sp>
    </p:spTree>
    <p:extLst>
      <p:ext uri="{BB962C8B-B14F-4D97-AF65-F5344CB8AC3E}">
        <p14:creationId xmlns:p14="http://schemas.microsoft.com/office/powerpoint/2010/main" val="57780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858" name="Picture 2" descr="f02-4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7" y="3657600"/>
            <a:ext cx="4310062" cy="298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5859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304800"/>
            <a:ext cx="8259762" cy="701675"/>
          </a:xfrm>
        </p:spPr>
        <p:txBody>
          <a:bodyPr/>
          <a:lstStyle/>
          <a:p>
            <a:r>
              <a:rPr lang="en-AU" sz="4000" dirty="0"/>
              <a:t>Software architecture can grow</a:t>
            </a:r>
          </a:p>
        </p:txBody>
      </p:sp>
      <p:sp>
        <p:nvSpPr>
          <p:cNvPr id="505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1" y="1125538"/>
            <a:ext cx="8421688" cy="26082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dirty="0"/>
              <a:t>Backward compatibility does </a:t>
            </a:r>
            <a:r>
              <a:rPr lang="en-AU" u="sng" dirty="0"/>
              <a:t>not</a:t>
            </a:r>
            <a:r>
              <a:rPr lang="en-AU" dirty="0"/>
              <a:t> mean instruction set is fixed</a:t>
            </a:r>
            <a:endParaRPr lang="en-US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AU" dirty="0">
                <a:sym typeface="Symbol" pitchFamily="18" charset="2"/>
              </a:rPr>
              <a:t>new instructions and functionality can be added to the software architecture over </a:t>
            </a:r>
            <a:r>
              <a:rPr lang="en-AU" dirty="0" smtClean="0">
                <a:sym typeface="Symbol" pitchFamily="18" charset="2"/>
              </a:rPr>
              <a:t>time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Intel added additional features </a:t>
            </a:r>
            <a:r>
              <a:rPr lang="en-US" dirty="0"/>
              <a:t>over </a:t>
            </a:r>
            <a:r>
              <a:rPr lang="en-US" dirty="0" smtClean="0"/>
              <a:t>time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Instructions </a:t>
            </a:r>
            <a:r>
              <a:rPr lang="en-US" dirty="0"/>
              <a:t>to support multimedia </a:t>
            </a:r>
            <a:r>
              <a:rPr lang="en-US" dirty="0" smtClean="0"/>
              <a:t>operations  (</a:t>
            </a:r>
            <a:r>
              <a:rPr lang="en-US" i="1" dirty="0" smtClean="0"/>
              <a:t>MMX</a:t>
            </a:r>
            <a:r>
              <a:rPr lang="en-US" dirty="0" smtClean="0"/>
              <a:t>, </a:t>
            </a:r>
            <a:r>
              <a:rPr lang="en-US" i="1" dirty="0" smtClean="0"/>
              <a:t>SSE</a:t>
            </a:r>
            <a:r>
              <a:rPr lang="en-US" dirty="0" smtClean="0"/>
              <a:t>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SIMD parallelism – same operation done across multiple data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Instructions enabling more </a:t>
            </a:r>
            <a:r>
              <a:rPr lang="en-US" dirty="0"/>
              <a:t>efficient conditional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505861" name="Text Box 5"/>
          <p:cNvSpPr txBox="1">
            <a:spLocks noChangeArrowheads="1"/>
          </p:cNvSpPr>
          <p:nvPr/>
        </p:nvSpPr>
        <p:spPr bwMode="auto">
          <a:xfrm>
            <a:off x="6453187" y="4567535"/>
            <a:ext cx="2462213" cy="461665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AU" dirty="0"/>
              <a:t>x86 instruction set</a:t>
            </a:r>
          </a:p>
        </p:txBody>
      </p:sp>
    </p:spTree>
    <p:extLst>
      <p:ext uri="{BB962C8B-B14F-4D97-AF65-F5344CB8AC3E}">
        <p14:creationId xmlns:p14="http://schemas.microsoft.com/office/powerpoint/2010/main" val="3317485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573088"/>
          </a:xfrm>
        </p:spPr>
        <p:txBody>
          <a:bodyPr/>
          <a:lstStyle/>
          <a:p>
            <a:r>
              <a:rPr lang="en-US" dirty="0" smtClean="0"/>
              <a:t>Intel x86:  Milestones &amp; Trends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924800" cy="5486400"/>
          </a:xfrm>
        </p:spPr>
        <p:txBody>
          <a:bodyPr/>
          <a:lstStyle/>
          <a:p>
            <a:pPr marL="223838" indent="-223838" defTabSz="895350">
              <a:buNone/>
              <a:tabLst>
                <a:tab pos="2055813" algn="l"/>
                <a:tab pos="3884613" algn="l"/>
                <a:tab pos="5946775" algn="l"/>
              </a:tabLst>
            </a:pPr>
            <a:r>
              <a:rPr lang="en-US" i="1" dirty="0" smtClean="0">
                <a:solidFill>
                  <a:srgbClr val="C00000"/>
                </a:solidFill>
              </a:rPr>
              <a:t>	</a:t>
            </a:r>
            <a:r>
              <a:rPr lang="en-US" i="1" u="sng" dirty="0" smtClean="0">
                <a:solidFill>
                  <a:srgbClr val="C00000"/>
                </a:solidFill>
              </a:rPr>
              <a:t>Name</a:t>
            </a:r>
            <a:r>
              <a:rPr lang="en-US" i="1" dirty="0">
                <a:solidFill>
                  <a:srgbClr val="C00000"/>
                </a:solidFill>
              </a:rPr>
              <a:t>	</a:t>
            </a:r>
            <a:r>
              <a:rPr lang="en-US" i="1" u="sng" dirty="0">
                <a:solidFill>
                  <a:srgbClr val="C00000"/>
                </a:solidFill>
              </a:rPr>
              <a:t>Date</a:t>
            </a:r>
            <a:r>
              <a:rPr lang="en-US" i="1" dirty="0">
                <a:solidFill>
                  <a:srgbClr val="C00000"/>
                </a:solidFill>
              </a:rPr>
              <a:t>	</a:t>
            </a:r>
            <a:r>
              <a:rPr lang="en-US" i="1" u="sng" dirty="0" smtClean="0">
                <a:solidFill>
                  <a:srgbClr val="C00000"/>
                </a:solidFill>
              </a:rPr>
              <a:t>Transistors</a:t>
            </a:r>
            <a:r>
              <a:rPr lang="en-US" i="1" dirty="0" smtClean="0">
                <a:solidFill>
                  <a:srgbClr val="C00000"/>
                </a:solidFill>
              </a:rPr>
              <a:t>	</a:t>
            </a:r>
            <a:r>
              <a:rPr lang="en-US" i="1" u="sng" dirty="0" smtClean="0">
                <a:solidFill>
                  <a:srgbClr val="C00000"/>
                </a:solidFill>
              </a:rPr>
              <a:t>MHz</a:t>
            </a:r>
            <a:endParaRPr lang="en-US" i="1" u="sng" dirty="0">
              <a:solidFill>
                <a:srgbClr val="C00000"/>
              </a:solidFill>
            </a:endParaRP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8086	1978	</a:t>
            </a:r>
            <a:r>
              <a:rPr lang="en-US" dirty="0" smtClean="0"/>
              <a:t>29K	5-10</a:t>
            </a:r>
            <a:endParaRPr lang="en-US" dirty="0"/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sz="1800" dirty="0" smtClean="0"/>
              <a:t>First 16-bit </a:t>
            </a:r>
            <a:r>
              <a:rPr lang="en-US" sz="1800" dirty="0"/>
              <a:t>processor.  Basis for IBM PC &amp; DOS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sz="1800" dirty="0" smtClean="0"/>
              <a:t>1MB </a:t>
            </a:r>
            <a:r>
              <a:rPr lang="en-US" sz="1800" dirty="0"/>
              <a:t>address </a:t>
            </a:r>
            <a:r>
              <a:rPr lang="en-US" sz="1800" dirty="0" smtClean="0"/>
              <a:t>space</a:t>
            </a:r>
            <a:endParaRPr lang="en-US" sz="1800" dirty="0"/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386	1985	</a:t>
            </a:r>
            <a:r>
              <a:rPr lang="en-US" dirty="0" smtClean="0"/>
              <a:t>275K	16-33</a:t>
            </a:r>
            <a:r>
              <a:rPr lang="en-US" dirty="0"/>
              <a:t>	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sz="1800" dirty="0" smtClean="0"/>
              <a:t>First 32 bit processor, referred to as IA32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sz="1800" dirty="0" smtClean="0"/>
              <a:t>Added </a:t>
            </a:r>
            <a:r>
              <a:rPr lang="en-US" sz="1800" dirty="0"/>
              <a:t>“flat addressing</a:t>
            </a:r>
            <a:r>
              <a:rPr lang="en-US" sz="1800" dirty="0" smtClean="0"/>
              <a:t>”</a:t>
            </a:r>
            <a:endParaRPr lang="en-US" sz="1800" dirty="0"/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Pentium</a:t>
            </a:r>
            <a:r>
              <a:rPr lang="en-US" dirty="0"/>
              <a:t>	</a:t>
            </a:r>
            <a:r>
              <a:rPr lang="en-US" dirty="0" smtClean="0"/>
              <a:t>1993</a:t>
            </a:r>
            <a:r>
              <a:rPr lang="en-US" dirty="0"/>
              <a:t>	</a:t>
            </a:r>
            <a:r>
              <a:rPr lang="en-US" dirty="0" smtClean="0"/>
              <a:t>3.1M</a:t>
            </a:r>
            <a:r>
              <a:rPr lang="en-US" dirty="0"/>
              <a:t>	</a:t>
            </a:r>
            <a:r>
              <a:rPr lang="en-US" dirty="0" smtClean="0"/>
              <a:t>50-75</a:t>
            </a:r>
            <a:endParaRPr lang="en-US" dirty="0"/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Pentium II</a:t>
            </a:r>
            <a:r>
              <a:rPr lang="en-US" dirty="0"/>
              <a:t>	</a:t>
            </a:r>
            <a:r>
              <a:rPr lang="en-US" dirty="0" smtClean="0"/>
              <a:t>1996</a:t>
            </a:r>
            <a:r>
              <a:rPr lang="en-US" dirty="0"/>
              <a:t>	</a:t>
            </a:r>
            <a:r>
              <a:rPr lang="en-US" dirty="0" smtClean="0"/>
              <a:t>7.5M</a:t>
            </a:r>
            <a:r>
              <a:rPr lang="en-US" dirty="0"/>
              <a:t>	</a:t>
            </a:r>
            <a:r>
              <a:rPr lang="en-US" dirty="0" smtClean="0"/>
              <a:t>233-300</a:t>
            </a:r>
            <a:endParaRPr lang="en-US" dirty="0"/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Pentium </a:t>
            </a:r>
            <a:r>
              <a:rPr lang="en-US" dirty="0" smtClean="0"/>
              <a:t>III</a:t>
            </a:r>
            <a:r>
              <a:rPr lang="en-US" dirty="0"/>
              <a:t>	</a:t>
            </a:r>
            <a:r>
              <a:rPr lang="en-US" dirty="0" smtClean="0"/>
              <a:t>1999</a:t>
            </a:r>
            <a:r>
              <a:rPr lang="en-US" dirty="0"/>
              <a:t>	</a:t>
            </a:r>
            <a:r>
              <a:rPr lang="en-US" dirty="0" smtClean="0"/>
              <a:t>9.5-21M</a:t>
            </a:r>
            <a:r>
              <a:rPr lang="en-US" dirty="0"/>
              <a:t>	</a:t>
            </a:r>
            <a:r>
              <a:rPr lang="en-US" dirty="0" smtClean="0"/>
              <a:t>450-800</a:t>
            </a:r>
            <a:endParaRPr lang="en-US" dirty="0"/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Pentium 4F	2004	169M	3200-3800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sz="1800" dirty="0" smtClean="0"/>
              <a:t>First 64-bit processor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sz="1800" dirty="0"/>
              <a:t>G</a:t>
            </a:r>
            <a:r>
              <a:rPr lang="en-US" sz="1800" dirty="0" smtClean="0"/>
              <a:t>ot very hot (up to 115 watts!)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Core i7	2008	731M	2667-3333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Intel’s </a:t>
            </a:r>
            <a:r>
              <a:rPr lang="en-US" dirty="0" smtClean="0"/>
              <a:t>64-Bit History</a:t>
            </a:r>
            <a:endParaRPr lang="en-US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4972050"/>
          </a:xfrm>
        </p:spPr>
        <p:txBody>
          <a:bodyPr/>
          <a:lstStyle/>
          <a:p>
            <a:r>
              <a:rPr lang="en-US" dirty="0" smtClean="0"/>
              <a:t>2001: Intel Attempts </a:t>
            </a:r>
            <a:r>
              <a:rPr lang="en-US" dirty="0"/>
              <a:t>Radical Shift from IA32 to IA64</a:t>
            </a:r>
          </a:p>
          <a:p>
            <a:pPr lvl="1"/>
            <a:r>
              <a:rPr lang="en-US" dirty="0"/>
              <a:t>Totally different </a:t>
            </a:r>
            <a:r>
              <a:rPr lang="en-US" dirty="0" smtClean="0"/>
              <a:t>architecture (Itanium)</a:t>
            </a:r>
            <a:endParaRPr lang="en-US" dirty="0"/>
          </a:p>
          <a:p>
            <a:pPr lvl="1"/>
            <a:r>
              <a:rPr lang="en-US" dirty="0"/>
              <a:t>Executes </a:t>
            </a:r>
            <a:r>
              <a:rPr lang="en-US" dirty="0" smtClean="0"/>
              <a:t>IA32 </a:t>
            </a:r>
            <a:r>
              <a:rPr lang="en-US" dirty="0"/>
              <a:t>code only as legacy</a:t>
            </a:r>
          </a:p>
          <a:p>
            <a:pPr lvl="1"/>
            <a:r>
              <a:rPr lang="en-US" dirty="0"/>
              <a:t>Performance disappointing</a:t>
            </a:r>
          </a:p>
          <a:p>
            <a:r>
              <a:rPr lang="en-US" dirty="0" smtClean="0"/>
              <a:t>2003: AMD Steps </a:t>
            </a:r>
            <a:r>
              <a:rPr lang="en-US" dirty="0"/>
              <a:t>in with Evolutionary Solution</a:t>
            </a:r>
          </a:p>
          <a:p>
            <a:pPr lvl="1"/>
            <a:r>
              <a:rPr lang="en-US" dirty="0"/>
              <a:t>x86-64 (now called “AMD64”)</a:t>
            </a:r>
          </a:p>
          <a:p>
            <a:r>
              <a:rPr lang="en-US" dirty="0"/>
              <a:t>Intel Felt Obligated to Focus on IA64</a:t>
            </a:r>
          </a:p>
          <a:p>
            <a:pPr lvl="1"/>
            <a:r>
              <a:rPr lang="en-US" dirty="0"/>
              <a:t>Hard to admit mistake or that AMD is better</a:t>
            </a:r>
          </a:p>
          <a:p>
            <a:r>
              <a:rPr lang="en-US" dirty="0"/>
              <a:t>2004: Intel Announces EM64T extension to IA32</a:t>
            </a:r>
          </a:p>
          <a:p>
            <a:pPr lvl="1"/>
            <a:r>
              <a:rPr lang="en-US" dirty="0"/>
              <a:t>Extended Memory 64-bit Technology</a:t>
            </a:r>
          </a:p>
          <a:p>
            <a:pPr lvl="1"/>
            <a:r>
              <a:rPr lang="en-US" dirty="0"/>
              <a:t>Almost identical to x86-64!</a:t>
            </a:r>
          </a:p>
          <a:p>
            <a:r>
              <a:rPr lang="en-US" dirty="0" smtClean="0"/>
              <a:t>All but low-end x86 processors support x86-64</a:t>
            </a:r>
          </a:p>
          <a:p>
            <a:pPr lvl="1"/>
            <a:r>
              <a:rPr lang="en-US" dirty="0" smtClean="0"/>
              <a:t>But, lots of code still runs in 32-bit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58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417512"/>
            <a:ext cx="8229600" cy="573088"/>
          </a:xfrm>
        </p:spPr>
        <p:txBody>
          <a:bodyPr/>
          <a:lstStyle/>
          <a:p>
            <a:r>
              <a:rPr lang="en-US" dirty="0" smtClean="0"/>
              <a:t>Processor</a:t>
            </a:r>
            <a:br>
              <a:rPr lang="en-US" dirty="0" smtClean="0"/>
            </a:br>
            <a:r>
              <a:rPr lang="en-US" dirty="0" smtClean="0"/>
              <a:t>Trends</a:t>
            </a:r>
            <a:endParaRPr lang="en-US" dirty="0"/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4175" y="4723836"/>
            <a:ext cx="8124825" cy="106680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 smtClean="0"/>
              <a:t>Number of transistors has continued to double every 2 years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 smtClean="0"/>
              <a:t>In 2004 – we hit the </a:t>
            </a:r>
            <a:r>
              <a:rPr lang="en-US" i="1" dirty="0" smtClean="0"/>
              <a:t>Power Wall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Processor clock speeds started to leveled off</a:t>
            </a:r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 smtClean="0"/>
              <a:t>Recently – multi-cores have hit the </a:t>
            </a:r>
            <a:r>
              <a:rPr lang="en-US" i="1" dirty="0" smtClean="0"/>
              <a:t>Memory Wall</a:t>
            </a:r>
            <a:endParaRPr lang="en-US" dirty="0"/>
          </a:p>
        </p:txBody>
      </p:sp>
      <p:pic>
        <p:nvPicPr>
          <p:cNvPr id="1026" name="Picture 2" descr="http://commonsenseatheism.com/wp-content/uploads/2013/05/Moores-la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505" y="304800"/>
            <a:ext cx="6024135" cy="440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 smtClean="0"/>
              <a:t>2015 State of the Art</a:t>
            </a:r>
            <a:endParaRPr lang="en-US" dirty="0"/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877888"/>
            <a:ext cx="7896225" cy="4972050"/>
          </a:xfrm>
        </p:spPr>
        <p:txBody>
          <a:bodyPr/>
          <a:lstStyle/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Core i7 </a:t>
            </a:r>
            <a:r>
              <a:rPr lang="en-US" dirty="0" err="1" smtClean="0"/>
              <a:t>Broadwell</a:t>
            </a:r>
            <a:r>
              <a:rPr lang="en-US" dirty="0" smtClean="0"/>
              <a:t> 2015</a:t>
            </a:r>
            <a:endParaRPr lang="en-US" dirty="0"/>
          </a:p>
          <a:p>
            <a:pPr marL="223838" indent="-223838" defTabSz="895350">
              <a:tabLst>
                <a:tab pos="2349500" algn="l"/>
              </a:tabLst>
            </a:pPr>
            <a:endParaRPr lang="en-US" dirty="0" smtClean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 smtClean="0"/>
              <a:t>Desktop Model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4 cores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Integrated graphics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3.3-3.8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65W</a:t>
            </a:r>
          </a:p>
          <a:p>
            <a:pPr marL="623888" lvl="1" indent="-223838" defTabSz="895350">
              <a:tabLst>
                <a:tab pos="2349500" algn="l"/>
              </a:tabLst>
            </a:pPr>
            <a:endParaRPr lang="en-US" dirty="0" smtClean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 smtClean="0"/>
              <a:t>Server Model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8 cores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Integrated I/O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2-2.6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45W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536" y="1447799"/>
            <a:ext cx="5032853" cy="438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4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Past:</a:t>
            </a:r>
          </a:p>
          <a:p>
            <a:r>
              <a:rPr lang="en-US" dirty="0" smtClean="0"/>
              <a:t>Machine organization</a:t>
            </a:r>
          </a:p>
          <a:p>
            <a:r>
              <a:rPr lang="en-US" dirty="0" smtClean="0"/>
              <a:t>Data representation</a:t>
            </a:r>
          </a:p>
          <a:p>
            <a:r>
              <a:rPr lang="en-US" dirty="0" smtClean="0"/>
              <a:t>Data operations</a:t>
            </a:r>
          </a:p>
          <a:p>
            <a:r>
              <a:rPr lang="en-US" dirty="0" smtClean="0"/>
              <a:t>Intro to C and Linux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Future:</a:t>
            </a:r>
          </a:p>
          <a:p>
            <a:r>
              <a:rPr lang="en-US" dirty="0" smtClean="0"/>
              <a:t>Program representation (assembly language)</a:t>
            </a:r>
          </a:p>
          <a:p>
            <a:r>
              <a:rPr lang="en-US" dirty="0" smtClean="0"/>
              <a:t>Program execution</a:t>
            </a:r>
          </a:p>
          <a:p>
            <a:r>
              <a:rPr lang="en-US" dirty="0" smtClean="0"/>
              <a:t>Processor architecture / organization</a:t>
            </a:r>
          </a:p>
          <a:p>
            <a:r>
              <a:rPr lang="en-US" dirty="0" smtClean="0"/>
              <a:t>Memory and cache architecture /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86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Programming I –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Instruction </a:t>
            </a:r>
            <a:r>
              <a:rPr lang="en-US" dirty="0">
                <a:solidFill>
                  <a:schemeClr val="bg2"/>
                </a:solidFill>
              </a:rPr>
              <a:t>Set Architecture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	Software Architecture (“Architecture” or “ISA”)					vs.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	Hardware Architecture (“Microarchitecture”)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Intel x86 ISA – History and Microarchitectures</a:t>
            </a:r>
          </a:p>
          <a:p>
            <a:r>
              <a:rPr lang="en-US" dirty="0" smtClean="0"/>
              <a:t>Dive into C, Assembly, and </a:t>
            </a:r>
            <a:r>
              <a:rPr lang="en-US" dirty="0"/>
              <a:t>Machine code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Intel x86 </a:t>
            </a:r>
            <a:r>
              <a:rPr lang="en-US" dirty="0">
                <a:solidFill>
                  <a:schemeClr val="bg2"/>
                </a:solidFill>
              </a:rPr>
              <a:t>Assembly Basics: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Registers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Operands</a:t>
            </a:r>
          </a:p>
          <a:p>
            <a:pPr lvl="1"/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>
                <a:solidFill>
                  <a:schemeClr val="bg2"/>
                </a:solidFill>
              </a:rPr>
              <a:t> instruction</a:t>
            </a:r>
          </a:p>
          <a:p>
            <a:r>
              <a:rPr lang="en-US" dirty="0">
                <a:solidFill>
                  <a:schemeClr val="bg2"/>
                </a:solidFill>
              </a:rPr>
              <a:t>Intro to x86-64</a:t>
            </a:r>
          </a:p>
          <a:p>
            <a:pPr marL="742950" lvl="2" indent="-342900">
              <a:buSzPct val="60000"/>
              <a:buFont typeface="Wingdings 2" pitchFamily="18" charset="2"/>
              <a:buChar char="¢"/>
            </a:pPr>
            <a:r>
              <a:rPr lang="en-US" dirty="0">
                <a:solidFill>
                  <a:schemeClr val="bg2"/>
                </a:solidFill>
              </a:rPr>
              <a:t>AMD was first!</a:t>
            </a:r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90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625" y="3031455"/>
            <a:ext cx="8410575" cy="3445545"/>
            <a:chOff x="828675" y="2514600"/>
            <a:chExt cx="8074025" cy="3826545"/>
          </a:xfrm>
        </p:grpSpPr>
        <p:sp>
          <p:nvSpPr>
            <p:cNvPr id="148482" name="Rectangle 2"/>
            <p:cNvSpPr>
              <a:spLocks noChangeArrowheads="1"/>
            </p:cNvSpPr>
            <p:nvPr/>
          </p:nvSpPr>
          <p:spPr bwMode="auto">
            <a:xfrm>
              <a:off x="1101725" y="2514600"/>
              <a:ext cx="727075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i="1" dirty="0">
                  <a:latin typeface="Calibri" pitchFamily="34" charset="0"/>
                </a:rPr>
                <a:t>text</a:t>
              </a:r>
            </a:p>
          </p:txBody>
        </p:sp>
        <p:sp>
          <p:nvSpPr>
            <p:cNvPr id="148483" name="Rectangle 3"/>
            <p:cNvSpPr>
              <a:spLocks noChangeArrowheads="1"/>
            </p:cNvSpPr>
            <p:nvPr/>
          </p:nvSpPr>
          <p:spPr bwMode="auto">
            <a:xfrm>
              <a:off x="1101725" y="3655700"/>
              <a:ext cx="727075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i="1" dirty="0">
                  <a:latin typeface="Calibri" pitchFamily="34" charset="0"/>
                </a:rPr>
                <a:t>text</a:t>
              </a:r>
            </a:p>
          </p:txBody>
        </p:sp>
        <p:sp>
          <p:nvSpPr>
            <p:cNvPr id="148484" name="Rectangle 4"/>
            <p:cNvSpPr>
              <a:spLocks noChangeArrowheads="1"/>
            </p:cNvSpPr>
            <p:nvPr/>
          </p:nvSpPr>
          <p:spPr bwMode="auto">
            <a:xfrm>
              <a:off x="828675" y="4724400"/>
              <a:ext cx="1000125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i="1" dirty="0">
                  <a:latin typeface="Calibri" pitchFamily="34" charset="0"/>
                </a:rPr>
                <a:t>binary</a:t>
              </a:r>
            </a:p>
          </p:txBody>
        </p:sp>
        <p:sp>
          <p:nvSpPr>
            <p:cNvPr id="148485" name="Rectangle 5"/>
            <p:cNvSpPr>
              <a:spLocks noChangeArrowheads="1"/>
            </p:cNvSpPr>
            <p:nvPr/>
          </p:nvSpPr>
          <p:spPr bwMode="auto">
            <a:xfrm>
              <a:off x="828675" y="5867400"/>
              <a:ext cx="1000125" cy="459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i="1" dirty="0">
                  <a:latin typeface="Calibri" pitchFamily="34" charset="0"/>
                </a:rPr>
                <a:t>binary</a:t>
              </a:r>
            </a:p>
          </p:txBody>
        </p:sp>
        <p:sp>
          <p:nvSpPr>
            <p:cNvPr id="148486" name="Line 6"/>
            <p:cNvSpPr>
              <a:spLocks noChangeShapeType="1"/>
            </p:cNvSpPr>
            <p:nvPr/>
          </p:nvSpPr>
          <p:spPr bwMode="auto">
            <a:xfrm>
              <a:off x="3989388" y="2977233"/>
              <a:ext cx="0" cy="6803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8487" name="Rectangle 7"/>
            <p:cNvSpPr>
              <a:spLocks noChangeArrowheads="1"/>
            </p:cNvSpPr>
            <p:nvPr/>
          </p:nvSpPr>
          <p:spPr bwMode="auto">
            <a:xfrm>
              <a:off x="4295774" y="3124200"/>
              <a:ext cx="3082925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 pitchFamily="34" charset="0"/>
                </a:rPr>
                <a:t>Compiler (</a:t>
              </a:r>
              <a:r>
                <a:rPr lang="en-US" sz="2000" dirty="0" err="1">
                  <a:latin typeface="Courier New" pitchFamily="49" charset="0"/>
                </a:rPr>
                <a:t>gcc</a:t>
              </a:r>
              <a:r>
                <a:rPr lang="en-US" sz="2000" dirty="0">
                  <a:latin typeface="Courier New" pitchFamily="49" charset="0"/>
                </a:rPr>
                <a:t> </a:t>
              </a:r>
              <a:r>
                <a:rPr lang="en-US" sz="2000" dirty="0" smtClean="0">
                  <a:latin typeface="Courier New" pitchFamily="49" charset="0"/>
                </a:rPr>
                <a:t>–S –m32</a:t>
              </a:r>
              <a:r>
                <a:rPr lang="en-US" sz="2000" dirty="0" smtClean="0">
                  <a:latin typeface="Calibri" pitchFamily="34" charset="0"/>
                </a:rPr>
                <a:t>)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148488" name="Rectangle 8"/>
            <p:cNvSpPr>
              <a:spLocks noChangeArrowheads="1"/>
            </p:cNvSpPr>
            <p:nvPr/>
          </p:nvSpPr>
          <p:spPr bwMode="auto">
            <a:xfrm>
              <a:off x="4279900" y="4191000"/>
              <a:ext cx="3048000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 pitchFamily="34" charset="0"/>
                </a:rPr>
                <a:t>Assembler (</a:t>
              </a:r>
              <a:r>
                <a:rPr lang="en-US" sz="2000" dirty="0" err="1">
                  <a:latin typeface="Courier New" pitchFamily="49" charset="0"/>
                </a:rPr>
                <a:t>gcc</a:t>
              </a:r>
              <a:r>
                <a:rPr lang="en-US" sz="2000" dirty="0">
                  <a:latin typeface="Calibri" pitchFamily="34" charset="0"/>
                </a:rPr>
                <a:t> or </a:t>
              </a:r>
              <a:r>
                <a:rPr lang="en-US" sz="2000" dirty="0">
                  <a:latin typeface="Courier New" pitchFamily="49" charset="0"/>
                </a:rPr>
                <a:t>as</a:t>
              </a:r>
              <a:r>
                <a:rPr lang="en-US" sz="20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48489" name="Rectangle 9"/>
            <p:cNvSpPr>
              <a:spLocks noChangeArrowheads="1"/>
            </p:cNvSpPr>
            <p:nvPr/>
          </p:nvSpPr>
          <p:spPr bwMode="auto">
            <a:xfrm>
              <a:off x="4295775" y="5334000"/>
              <a:ext cx="2638425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 pitchFamily="34" charset="0"/>
                </a:rPr>
                <a:t>Linker (</a:t>
              </a:r>
              <a:r>
                <a:rPr lang="en-US" sz="2000" dirty="0" err="1">
                  <a:latin typeface="Courier New" pitchFamily="49" charset="0"/>
                </a:rPr>
                <a:t>gcc</a:t>
              </a:r>
              <a:r>
                <a:rPr lang="en-US" sz="2000" dirty="0">
                  <a:latin typeface="Calibri" pitchFamily="34" charset="0"/>
                </a:rPr>
                <a:t> or</a:t>
              </a:r>
              <a:r>
                <a:rPr lang="en-US" sz="2000" dirty="0">
                  <a:latin typeface="Courier" pitchFamily="49" charset="0"/>
                </a:rPr>
                <a:t> </a:t>
              </a:r>
              <a:r>
                <a:rPr lang="en-US" sz="2000" dirty="0">
                  <a:latin typeface="Courier New" pitchFamily="49" charset="0"/>
                </a:rPr>
                <a:t>ld</a:t>
              </a:r>
              <a:r>
                <a:rPr lang="en-US" sz="20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48490" name="Rectangle 10"/>
            <p:cNvSpPr>
              <a:spLocks noChangeArrowheads="1"/>
            </p:cNvSpPr>
            <p:nvPr/>
          </p:nvSpPr>
          <p:spPr bwMode="auto">
            <a:xfrm>
              <a:off x="2373313" y="2579688"/>
              <a:ext cx="3263900" cy="397545"/>
            </a:xfrm>
            <a:prstGeom prst="rect">
              <a:avLst/>
            </a:prstGeom>
            <a:solidFill>
              <a:srgbClr val="F6F5BD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latin typeface="Calibri" pitchFamily="34" charset="0"/>
                </a:rPr>
                <a:t>C program (</a:t>
              </a:r>
              <a:r>
                <a:rPr lang="en-US" sz="2000" dirty="0">
                  <a:latin typeface="Courier New" pitchFamily="49" charset="0"/>
                </a:rPr>
                <a:t>p1.c p2.c</a:t>
              </a:r>
              <a:r>
                <a:rPr lang="en-US" sz="20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48491" name="Rectangle 11"/>
            <p:cNvSpPr>
              <a:spLocks noChangeArrowheads="1"/>
            </p:cNvSpPr>
            <p:nvPr/>
          </p:nvSpPr>
          <p:spPr bwMode="auto">
            <a:xfrm>
              <a:off x="2259013" y="3657600"/>
              <a:ext cx="3492500" cy="397545"/>
            </a:xfrm>
            <a:prstGeom prst="rect">
              <a:avLst/>
            </a:prstGeom>
            <a:solidFill>
              <a:srgbClr val="F6F5BD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Asm</a:t>
              </a:r>
              <a:r>
                <a:rPr lang="en-US" sz="2000" dirty="0">
                  <a:latin typeface="Calibri" pitchFamily="34" charset="0"/>
                </a:rPr>
                <a:t> program (</a:t>
              </a:r>
              <a:r>
                <a:rPr lang="en-US" sz="2000" dirty="0">
                  <a:latin typeface="Courier New" pitchFamily="49" charset="0"/>
                </a:rPr>
                <a:t>p1.s p2.s</a:t>
              </a:r>
              <a:r>
                <a:rPr lang="en-US" sz="20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48492" name="Rectangle 12"/>
            <p:cNvSpPr>
              <a:spLocks noChangeArrowheads="1"/>
            </p:cNvSpPr>
            <p:nvPr/>
          </p:nvSpPr>
          <p:spPr bwMode="auto">
            <a:xfrm>
              <a:off x="2144713" y="4800600"/>
              <a:ext cx="3721100" cy="3975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latin typeface="Calibri" pitchFamily="34" charset="0"/>
                </a:rPr>
                <a:t>Object program (</a:t>
              </a:r>
              <a:r>
                <a:rPr lang="en-US" sz="2000" dirty="0">
                  <a:latin typeface="Courier New" pitchFamily="49" charset="0"/>
                </a:rPr>
                <a:t>p1.o p2.o</a:t>
              </a:r>
              <a:r>
                <a:rPr lang="en-US" sz="20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48493" name="Rectangle 13"/>
            <p:cNvSpPr>
              <a:spLocks noChangeArrowheads="1"/>
            </p:cNvSpPr>
            <p:nvPr/>
          </p:nvSpPr>
          <p:spPr bwMode="auto">
            <a:xfrm>
              <a:off x="2131219" y="5943600"/>
              <a:ext cx="3748088" cy="397545"/>
            </a:xfrm>
            <a:prstGeom prst="rect">
              <a:avLst/>
            </a:prstGeom>
            <a:solidFill>
              <a:srgbClr val="FF99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latin typeface="Calibri" pitchFamily="34" charset="0"/>
                </a:rPr>
                <a:t>Executable program (</a:t>
              </a:r>
              <a:r>
                <a:rPr lang="en-US" sz="2000" dirty="0">
                  <a:latin typeface="Courier New" pitchFamily="49" charset="0"/>
                </a:rPr>
                <a:t>p</a:t>
              </a:r>
              <a:r>
                <a:rPr lang="en-US" sz="20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48494" name="Line 14"/>
            <p:cNvSpPr>
              <a:spLocks noChangeShapeType="1"/>
            </p:cNvSpPr>
            <p:nvPr/>
          </p:nvSpPr>
          <p:spPr bwMode="auto">
            <a:xfrm>
              <a:off x="3989388" y="4055145"/>
              <a:ext cx="0" cy="7264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8495" name="Line 15"/>
            <p:cNvSpPr>
              <a:spLocks noChangeShapeType="1"/>
            </p:cNvSpPr>
            <p:nvPr/>
          </p:nvSpPr>
          <p:spPr bwMode="auto">
            <a:xfrm>
              <a:off x="3989388" y="5198145"/>
              <a:ext cx="0" cy="7264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8496" name="Rectangle 16"/>
            <p:cNvSpPr>
              <a:spLocks noChangeArrowheads="1"/>
            </p:cNvSpPr>
            <p:nvPr/>
          </p:nvSpPr>
          <p:spPr bwMode="auto">
            <a:xfrm>
              <a:off x="6858000" y="4800600"/>
              <a:ext cx="2044700" cy="7053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dirty="0">
                  <a:latin typeface="Calibri" pitchFamily="34" charset="0"/>
                </a:rPr>
                <a:t>Static libraries (</a:t>
              </a:r>
              <a:r>
                <a:rPr lang="en-US" sz="2000" dirty="0">
                  <a:latin typeface="Courier New" pitchFamily="49" charset="0"/>
                </a:rPr>
                <a:t>.a</a:t>
              </a:r>
              <a:r>
                <a:rPr lang="en-US" sz="20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48497" name="Line 17"/>
            <p:cNvSpPr>
              <a:spLocks noChangeShapeType="1"/>
            </p:cNvSpPr>
            <p:nvPr/>
          </p:nvSpPr>
          <p:spPr bwMode="auto">
            <a:xfrm flipH="1">
              <a:off x="5865813" y="5334000"/>
              <a:ext cx="99060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341312"/>
            <a:ext cx="6997700" cy="573088"/>
          </a:xfrm>
        </p:spPr>
        <p:txBody>
          <a:bodyPr/>
          <a:lstStyle/>
          <a:p>
            <a:r>
              <a:rPr lang="en-US"/>
              <a:t>Turning C into Object Code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828800"/>
          </a:xfrm>
        </p:spPr>
        <p:txBody>
          <a:bodyPr/>
          <a:lstStyle/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Code in </a:t>
            </a:r>
            <a:r>
              <a:rPr lang="en-US" dirty="0" smtClean="0"/>
              <a:t>separate </a:t>
            </a:r>
            <a:r>
              <a:rPr lang="en-US" i="1" dirty="0" smtClean="0"/>
              <a:t>translation units</a:t>
            </a:r>
            <a:r>
              <a:rPr lang="en-US" dirty="0" smtClean="0"/>
              <a:t>:  </a:t>
            </a:r>
            <a:r>
              <a:rPr lang="en-US" b="1" dirty="0" smtClean="0">
                <a:latin typeface="Courier New" pitchFamily="49" charset="0"/>
              </a:rPr>
              <a:t>p1</a:t>
            </a:r>
            <a:r>
              <a:rPr lang="en-US" b="1" dirty="0">
                <a:latin typeface="Courier New" pitchFamily="49" charset="0"/>
              </a:rPr>
              <a:t>.c </a:t>
            </a:r>
            <a:r>
              <a:rPr lang="en-US" b="1" dirty="0" smtClean="0">
                <a:latin typeface="Courier New" pitchFamily="49" charset="0"/>
              </a:rPr>
              <a:t>p2.c</a:t>
            </a:r>
            <a:endParaRPr lang="en-US" b="1" dirty="0">
              <a:latin typeface="Courier" pitchFamily="49" charset="0"/>
            </a:endParaRPr>
          </a:p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Compile with command:</a:t>
            </a:r>
            <a:r>
              <a:rPr lang="en-US" dirty="0" smtClean="0"/>
              <a:t>  </a:t>
            </a:r>
            <a:r>
              <a:rPr lang="en-US" b="1" dirty="0" err="1" smtClean="0">
                <a:latin typeface="Courier New" pitchFamily="49" charset="0"/>
              </a:rPr>
              <a:t>gcc</a:t>
            </a:r>
            <a:r>
              <a:rPr lang="en-US" b="1" dirty="0" smtClean="0">
                <a:latin typeface="Courier New" pitchFamily="49" charset="0"/>
              </a:rPr>
              <a:t> –O1 –m32 p1.c </a:t>
            </a:r>
            <a:r>
              <a:rPr lang="en-US" b="1" dirty="0">
                <a:latin typeface="Courier New" pitchFamily="49" charset="0"/>
              </a:rPr>
              <a:t>p2.c -o p</a:t>
            </a:r>
            <a:endParaRPr lang="en-US" b="1" dirty="0">
              <a:latin typeface="Courier" pitchFamily="49" charset="0"/>
            </a:endParaRP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Use </a:t>
            </a:r>
            <a:r>
              <a:rPr lang="en-US" dirty="0" smtClean="0"/>
              <a:t>basic optimizations </a:t>
            </a:r>
            <a:r>
              <a:rPr lang="en-US" dirty="0"/>
              <a:t>(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-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O1</a:t>
            </a:r>
            <a:r>
              <a:rPr lang="en-US" dirty="0" smtClean="0"/>
              <a:t>)</a:t>
            </a: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Put resulting binary in file </a:t>
            </a:r>
            <a:r>
              <a:rPr lang="en-US" b="1" dirty="0">
                <a:latin typeface="Courier New" pitchFamily="49" charset="0"/>
              </a:rPr>
              <a:t>p</a:t>
            </a:r>
            <a:endParaRPr lang="en-US" b="1" dirty="0"/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 smtClean="0"/>
              <a:t>On 64-bit machines, specify 32-bit x86 </a:t>
            </a:r>
            <a:r>
              <a:rPr lang="en-US" dirty="0"/>
              <a:t>code  </a:t>
            </a:r>
            <a:r>
              <a:rPr lang="en-US" dirty="0" smtClean="0"/>
              <a:t>(</a:t>
            </a:r>
            <a:r>
              <a:rPr lang="en-US" b="1" dirty="0" smtClean="0">
                <a:latin typeface="Courier New" pitchFamily="49" charset="0"/>
              </a:rPr>
              <a:t>-m32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34975"/>
            <a:ext cx="6845300" cy="555625"/>
          </a:xfrm>
          <a:noFill/>
          <a:ln/>
          <a:effectLst/>
        </p:spPr>
        <p:txBody>
          <a:bodyPr/>
          <a:lstStyle/>
          <a:p>
            <a:r>
              <a:rPr lang="en-US"/>
              <a:t>Compiling Into Assembly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1622425" cy="363538"/>
          </a:xfrm>
          <a:noFill/>
          <a:ln/>
        </p:spPr>
        <p:txBody>
          <a:bodyPr lIns="90487" tIns="44450" rIns="90487" bIns="44450"/>
          <a:lstStyle/>
          <a:p>
            <a:pPr>
              <a:buNone/>
            </a:pPr>
            <a:r>
              <a:rPr lang="en-US" dirty="0"/>
              <a:t>C Code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533400" y="1600200"/>
            <a:ext cx="3581399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sum(int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x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y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t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</a:rPr>
              <a:t>x+y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return </a:t>
            </a:r>
            <a:r>
              <a:rPr lang="en-US" sz="1800" dirty="0" err="1">
                <a:latin typeface="Courier New" pitchFamily="49" charset="0"/>
              </a:rPr>
              <a:t>t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419600" y="1111250"/>
            <a:ext cx="41148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Generated IA32 Assembly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876800" y="1592263"/>
            <a:ext cx="37338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sum: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pushl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esp,%ebp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12(%ebp),%eax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addl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8(%ebp),%</a:t>
            </a:r>
            <a:r>
              <a:rPr lang="en-US" sz="1800" dirty="0" smtClean="0">
                <a:latin typeface="Courier New" pitchFamily="49" charset="0"/>
              </a:rPr>
              <a:t>eax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popl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609600" y="4495800"/>
            <a:ext cx="7467600" cy="19364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Obtain with </a:t>
            </a:r>
            <a:r>
              <a:rPr lang="en-US" dirty="0" smtClean="0">
                <a:latin typeface="Calibri" pitchFamily="34" charset="0"/>
              </a:rPr>
              <a:t>command:</a:t>
            </a:r>
            <a:endParaRPr lang="en-US" dirty="0">
              <a:latin typeface="Calibri" pitchFamily="34" charset="0"/>
            </a:endParaRPr>
          </a:p>
          <a:p>
            <a:pPr lvl="1">
              <a:spcBef>
                <a:spcPct val="50000"/>
              </a:spcBef>
            </a:pPr>
            <a:r>
              <a:rPr lang="en-US" dirty="0" smtClean="0">
                <a:latin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</a:rPr>
              <a:t> –O1 </a:t>
            </a:r>
            <a:r>
              <a:rPr lang="en-US" dirty="0">
                <a:latin typeface="Courier New" pitchFamily="49" charset="0"/>
              </a:rPr>
              <a:t>-S –m32 </a:t>
            </a:r>
            <a:r>
              <a:rPr lang="en-US" dirty="0" err="1">
                <a:latin typeface="Courier New" pitchFamily="49" charset="0"/>
              </a:rPr>
              <a:t>code.c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Courier New" pitchFamily="49" charset="0"/>
              </a:rPr>
              <a:t>-S </a:t>
            </a:r>
            <a:r>
              <a:rPr lang="en-US" dirty="0" smtClean="0">
                <a:latin typeface="Calibri" pitchFamily="34" charset="0"/>
              </a:rPr>
              <a:t>specifies compile to assembly (</a:t>
            </a:r>
            <a:r>
              <a:rPr lang="en-US" dirty="0" err="1" smtClean="0">
                <a:latin typeface="Calibri" pitchFamily="34" charset="0"/>
              </a:rPr>
              <a:t>vs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object) code, and	 produces </a:t>
            </a:r>
            <a:r>
              <a:rPr lang="en-US" dirty="0">
                <a:latin typeface="Calibri" pitchFamily="34" charset="0"/>
              </a:rPr>
              <a:t>file </a:t>
            </a:r>
            <a:r>
              <a:rPr lang="en-US" dirty="0" err="1">
                <a:latin typeface="Courier New" pitchFamily="49" charset="0"/>
              </a:rPr>
              <a:t>code.s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73163" y="3225007"/>
            <a:ext cx="4160836" cy="1034256"/>
            <a:chOff x="866774" y="3074964"/>
            <a:chExt cx="4160836" cy="1034256"/>
          </a:xfrm>
        </p:grpSpPr>
        <p:sp>
          <p:nvSpPr>
            <p:cNvPr id="149513" name="Line 9"/>
            <p:cNvSpPr>
              <a:spLocks noChangeShapeType="1"/>
            </p:cNvSpPr>
            <p:nvPr/>
          </p:nvSpPr>
          <p:spPr bwMode="auto">
            <a:xfrm flipH="1">
              <a:off x="3808409" y="3074964"/>
              <a:ext cx="1219201" cy="619124"/>
            </a:xfrm>
            <a:prstGeom prst="lin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  <a:round/>
              <a:headEnd type="triangle" w="lg" len="med"/>
              <a:tailEnd type="none" w="sm" len="sm"/>
            </a:ln>
            <a:effectLst/>
          </p:spPr>
          <p:txBody>
            <a:bodyPr wrap="square" lIns="45720" rIns="45720"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9514" name="Text Box 10"/>
            <p:cNvSpPr txBox="1">
              <a:spLocks noChangeArrowheads="1"/>
            </p:cNvSpPr>
            <p:nvPr/>
          </p:nvSpPr>
          <p:spPr bwMode="auto">
            <a:xfrm>
              <a:off x="866774" y="3278957"/>
              <a:ext cx="2941637" cy="8302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20" rIns="45720">
              <a:spAutoFit/>
            </a:bodyPr>
            <a:lstStyle/>
            <a:p>
              <a:pPr algn="l"/>
              <a:r>
                <a:rPr lang="en-US" dirty="0">
                  <a:latin typeface="Calibri" pitchFamily="34" charset="0"/>
                </a:rPr>
                <a:t>Some compilers use </a:t>
              </a:r>
              <a:r>
                <a:rPr lang="en-US" dirty="0" smtClean="0">
                  <a:latin typeface="Calibri" pitchFamily="34" charset="0"/>
                </a:rPr>
                <a:t>instruction </a:t>
              </a:r>
              <a:r>
                <a:rPr lang="en-US" dirty="0">
                  <a:latin typeface="Calibri" pitchFamily="34" charset="0"/>
                </a:rPr>
                <a:t>“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leave</a:t>
              </a:r>
              <a:r>
                <a:rPr lang="en-US" dirty="0">
                  <a:latin typeface="Calibri" pitchFamily="34" charset="0"/>
                </a:rPr>
                <a:t>”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839200" cy="573088"/>
          </a:xfrm>
        </p:spPr>
        <p:txBody>
          <a:bodyPr/>
          <a:lstStyle/>
          <a:p>
            <a:r>
              <a:rPr lang="en-US" dirty="0" smtClean="0"/>
              <a:t>Assembly Characteristics:   </a:t>
            </a:r>
            <a:r>
              <a:rPr lang="en-US" u="sng" dirty="0" smtClean="0"/>
              <a:t>Simple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548687" cy="4692650"/>
          </a:xfrm>
        </p:spPr>
        <p:txBody>
          <a:bodyPr/>
          <a:lstStyle/>
          <a:p>
            <a:r>
              <a:rPr lang="en-US" dirty="0" smtClean="0"/>
              <a:t>Integer </a:t>
            </a:r>
            <a:r>
              <a:rPr lang="en-US" dirty="0"/>
              <a:t>data of 1, 2, or 4 bytes</a:t>
            </a:r>
          </a:p>
          <a:p>
            <a:pPr lvl="1"/>
            <a:r>
              <a:rPr lang="en-US" dirty="0"/>
              <a:t>Data values</a:t>
            </a:r>
          </a:p>
          <a:p>
            <a:pPr lvl="1"/>
            <a:r>
              <a:rPr lang="en-US" dirty="0"/>
              <a:t>Addresses </a:t>
            </a:r>
            <a:r>
              <a:rPr lang="en-US" dirty="0" smtClean="0"/>
              <a:t>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void*</a:t>
            </a:r>
            <a:r>
              <a:rPr lang="en-US" dirty="0" smtClean="0"/>
              <a:t> pointers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Floating </a:t>
            </a:r>
            <a:r>
              <a:rPr lang="en-US" dirty="0"/>
              <a:t>point data of </a:t>
            </a:r>
            <a:r>
              <a:rPr lang="en-US" dirty="0" smtClean="0"/>
              <a:t>4, 8, or </a:t>
            </a:r>
            <a:r>
              <a:rPr lang="en-US" dirty="0"/>
              <a:t>10 bytes</a:t>
            </a:r>
          </a:p>
          <a:p>
            <a:endParaRPr lang="en-US" dirty="0" smtClean="0"/>
          </a:p>
          <a:p>
            <a:r>
              <a:rPr lang="en-US" dirty="0" smtClean="0"/>
              <a:t>No concept of aggregate </a:t>
            </a:r>
            <a:r>
              <a:rPr lang="en-US" dirty="0"/>
              <a:t>types such as arrays or structures</a:t>
            </a:r>
          </a:p>
          <a:p>
            <a:pPr lvl="1"/>
            <a:r>
              <a:rPr lang="en-US" dirty="0"/>
              <a:t>Just contiguously allocated bytes in </a:t>
            </a:r>
            <a:r>
              <a:rPr lang="en-US" dirty="0" smtClean="0"/>
              <a:t>memory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</a:t>
            </a:r>
            <a:r>
              <a:rPr lang="en-US" dirty="0" smtClean="0"/>
              <a:t>Characteristics:   Operations</a:t>
            </a:r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27150"/>
            <a:ext cx="8548687" cy="4921250"/>
          </a:xfrm>
        </p:spPr>
        <p:txBody>
          <a:bodyPr/>
          <a:lstStyle/>
          <a:p>
            <a:r>
              <a:rPr lang="en-US" dirty="0" smtClean="0"/>
              <a:t>Perform some operation on </a:t>
            </a:r>
            <a:r>
              <a:rPr lang="en-US" dirty="0"/>
              <a:t>register or memory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arithmetic</a:t>
            </a:r>
          </a:p>
          <a:p>
            <a:pPr lvl="1"/>
            <a:r>
              <a:rPr lang="en-US" dirty="0" smtClean="0"/>
              <a:t>logical</a:t>
            </a:r>
          </a:p>
          <a:p>
            <a:pPr lvl="1"/>
            <a:r>
              <a:rPr lang="en-US" dirty="0" smtClean="0"/>
              <a:t>bit shift or manipulation</a:t>
            </a:r>
          </a:p>
          <a:p>
            <a:pPr lvl="1"/>
            <a:r>
              <a:rPr lang="en-US" dirty="0" smtClean="0"/>
              <a:t>comparison  (relational)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Transfer </a:t>
            </a:r>
            <a:r>
              <a:rPr lang="en-US" dirty="0"/>
              <a:t>data between memory and register</a:t>
            </a:r>
          </a:p>
          <a:p>
            <a:pPr lvl="1"/>
            <a:r>
              <a:rPr lang="en-US" dirty="0"/>
              <a:t>Load data from memory into register</a:t>
            </a:r>
          </a:p>
          <a:p>
            <a:pPr lvl="1"/>
            <a:r>
              <a:rPr lang="en-US" dirty="0"/>
              <a:t>Store register data into memory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Transfer </a:t>
            </a:r>
            <a:r>
              <a:rPr lang="en-US" dirty="0"/>
              <a:t>control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42900" y="1371600"/>
            <a:ext cx="25146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Code for </a:t>
            </a:r>
            <a:r>
              <a:rPr lang="en-US" sz="2400" dirty="0">
                <a:latin typeface="Courier New" pitchFamily="49" charset="0"/>
              </a:rPr>
              <a:t>sum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344488" y="1905000"/>
            <a:ext cx="2511425" cy="34137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0x401040 &lt;sum&gt;</a:t>
            </a:r>
            <a:r>
              <a:rPr lang="en-US" sz="1800" dirty="0" smtClean="0">
                <a:latin typeface="Courier New" pitchFamily="49" charset="0"/>
              </a:rPr>
              <a:t>:    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0x55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0x89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0xe5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0x8b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0x45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0x0c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0x03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0x45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0x08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0x5d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0xc3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93712"/>
            <a:ext cx="5524500" cy="573088"/>
          </a:xfrm>
        </p:spPr>
        <p:txBody>
          <a:bodyPr/>
          <a:lstStyle/>
          <a:p>
            <a:r>
              <a:rPr lang="en-US" dirty="0"/>
              <a:t>Object Code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5200" y="1143000"/>
            <a:ext cx="5486400" cy="5486400"/>
          </a:xfrm>
        </p:spPr>
        <p:txBody>
          <a:bodyPr/>
          <a:lstStyle/>
          <a:p>
            <a:r>
              <a:rPr lang="en-US" dirty="0"/>
              <a:t>Assembler</a:t>
            </a:r>
          </a:p>
          <a:p>
            <a:pPr lvl="1"/>
            <a:r>
              <a:rPr lang="en-US" dirty="0"/>
              <a:t>Translates </a:t>
            </a:r>
            <a:r>
              <a:rPr lang="en-US" dirty="0">
                <a:latin typeface="Courier New" pitchFamily="49" charset="0"/>
              </a:rPr>
              <a:t>.s</a:t>
            </a:r>
            <a:r>
              <a:rPr lang="en-US" dirty="0"/>
              <a:t> into </a:t>
            </a:r>
            <a:r>
              <a:rPr lang="en-US" dirty="0">
                <a:latin typeface="Courier New" pitchFamily="49" charset="0"/>
              </a:rPr>
              <a:t>.o</a:t>
            </a:r>
          </a:p>
          <a:p>
            <a:pPr lvl="1"/>
            <a:r>
              <a:rPr lang="en-US" dirty="0"/>
              <a:t>Binary encoding of each instruction</a:t>
            </a:r>
          </a:p>
          <a:p>
            <a:pPr lvl="1"/>
            <a:r>
              <a:rPr lang="en-US" dirty="0"/>
              <a:t>Nearly-complete image of executable code</a:t>
            </a:r>
          </a:p>
          <a:p>
            <a:pPr lvl="1"/>
            <a:r>
              <a:rPr lang="en-US" dirty="0"/>
              <a:t>Missing linkages between code in different files</a:t>
            </a:r>
          </a:p>
          <a:p>
            <a:r>
              <a:rPr lang="en-US" dirty="0"/>
              <a:t>Linker</a:t>
            </a:r>
          </a:p>
          <a:p>
            <a:pPr lvl="1"/>
            <a:r>
              <a:rPr lang="en-US" dirty="0"/>
              <a:t>Resolves references between files</a:t>
            </a:r>
          </a:p>
          <a:p>
            <a:pPr lvl="1"/>
            <a:r>
              <a:rPr lang="en-US" dirty="0"/>
              <a:t>Combines with static run-time libraries</a:t>
            </a:r>
          </a:p>
          <a:p>
            <a:pPr lvl="2"/>
            <a:r>
              <a:rPr lang="en-US" dirty="0"/>
              <a:t>E.g., code for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/>
            <a:r>
              <a:rPr lang="en-US" dirty="0"/>
              <a:t>Some libraries are </a:t>
            </a:r>
            <a:r>
              <a:rPr lang="en-US" i="1" dirty="0"/>
              <a:t>dynamically linked</a:t>
            </a:r>
          </a:p>
          <a:p>
            <a:pPr lvl="2"/>
            <a:r>
              <a:rPr lang="en-US" dirty="0"/>
              <a:t>Linking occurs when program begins execution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295400" y="4495800"/>
            <a:ext cx="23622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Total of </a:t>
            </a:r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11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Each instruction 1, 2, or 3 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Starts at address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0x401040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264400" cy="573088"/>
          </a:xfrm>
        </p:spPr>
        <p:txBody>
          <a:bodyPr/>
          <a:lstStyle/>
          <a:p>
            <a:r>
              <a:rPr lang="en-US"/>
              <a:t>Machine Instruction Example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838200"/>
            <a:ext cx="4572000" cy="5791200"/>
          </a:xfrm>
        </p:spPr>
        <p:txBody>
          <a:bodyPr/>
          <a:lstStyle/>
          <a:p>
            <a:pPr marL="223838" indent="-223838" defTabSz="895350">
              <a:tabLst>
                <a:tab pos="1143000" algn="l"/>
                <a:tab pos="2514600" algn="l"/>
              </a:tabLst>
            </a:pPr>
            <a:r>
              <a:rPr lang="en-US" dirty="0"/>
              <a:t>C Code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Add two signed integers</a:t>
            </a:r>
          </a:p>
          <a:p>
            <a:pPr marL="223838" indent="-223838" defTabSz="895350">
              <a:tabLst>
                <a:tab pos="1143000" algn="l"/>
                <a:tab pos="2514600" algn="l"/>
              </a:tabLst>
            </a:pPr>
            <a:r>
              <a:rPr lang="en-US" dirty="0"/>
              <a:t>Assembly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Add 2 4-byte integers</a:t>
            </a:r>
          </a:p>
          <a:p>
            <a:pPr marL="839788" lvl="2" indent="-165100" defTabSz="895350">
              <a:tabLst>
                <a:tab pos="1143000" algn="l"/>
                <a:tab pos="2514600" algn="l"/>
              </a:tabLst>
            </a:pPr>
            <a:r>
              <a:rPr lang="en-US" dirty="0"/>
              <a:t>“Long” words in GCC parlance</a:t>
            </a:r>
          </a:p>
          <a:p>
            <a:pPr marL="839788" lvl="2" indent="-165100" defTabSz="895350">
              <a:tabLst>
                <a:tab pos="1143000" algn="l"/>
                <a:tab pos="2514600" algn="l"/>
              </a:tabLst>
            </a:pPr>
            <a:r>
              <a:rPr lang="en-US" dirty="0"/>
              <a:t>Same instruction whether signed or unsigned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Operands:</a:t>
            </a:r>
          </a:p>
          <a:p>
            <a:pPr marL="839788" lvl="2" indent="-165100" defTabSz="895350">
              <a:buFont typeface="Wingdings" pitchFamily="2" charset="2"/>
              <a:buNone/>
              <a:tabLst>
                <a:tab pos="1143000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x</a:t>
            </a:r>
            <a:r>
              <a:rPr lang="en-US" b="1" dirty="0"/>
              <a:t>:</a:t>
            </a:r>
            <a:r>
              <a:rPr lang="en-US" dirty="0"/>
              <a:t>	Register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eax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143000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y</a:t>
            </a:r>
            <a:r>
              <a:rPr lang="en-US" b="1" dirty="0"/>
              <a:t>:</a:t>
            </a:r>
            <a:r>
              <a:rPr lang="en-US" dirty="0"/>
              <a:t>	Memory	</a:t>
            </a:r>
            <a:r>
              <a:rPr lang="en-US" b="1" dirty="0"/>
              <a:t>M[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%ebp+8]</a:t>
            </a:r>
            <a:endParaRPr lang="en-US" b="1" dirty="0"/>
          </a:p>
          <a:p>
            <a:pPr marL="839788" lvl="2" indent="-165100" defTabSz="895350">
              <a:buFont typeface="Wingdings" pitchFamily="2" charset="2"/>
              <a:buNone/>
              <a:tabLst>
                <a:tab pos="1143000" algn="l"/>
                <a:tab pos="2514600" algn="l"/>
              </a:tabLst>
            </a:pPr>
            <a:r>
              <a:rPr lang="en-US" b="1" dirty="0">
                <a:latin typeface="Courier New" pitchFamily="49" charset="0"/>
              </a:rPr>
              <a:t>t</a:t>
            </a:r>
            <a:r>
              <a:rPr lang="en-US" b="1" dirty="0"/>
              <a:t>:</a:t>
            </a:r>
            <a:r>
              <a:rPr lang="en-US" dirty="0"/>
              <a:t>	Register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eax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1120775" lvl="3" indent="-166688" defTabSz="895350">
              <a:tabLst>
                <a:tab pos="1143000" algn="l"/>
                <a:tab pos="2514600" algn="l"/>
              </a:tabLst>
            </a:pPr>
            <a:r>
              <a:rPr lang="en-US" dirty="0"/>
              <a:t>Return function value in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eax</a:t>
            </a:r>
            <a:endParaRPr lang="en-US" b="1" dirty="0"/>
          </a:p>
          <a:p>
            <a:pPr marL="223838" indent="-223838" defTabSz="895350">
              <a:tabLst>
                <a:tab pos="1143000" algn="l"/>
                <a:tab pos="2514600" algn="l"/>
              </a:tabLst>
            </a:pPr>
            <a:r>
              <a:rPr lang="en-US" dirty="0"/>
              <a:t>Object Code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3-byte instruction</a:t>
            </a:r>
          </a:p>
          <a:p>
            <a:pPr marL="560388" lvl="1" indent="-222250" defTabSz="895350">
              <a:tabLst>
                <a:tab pos="1143000" algn="l"/>
                <a:tab pos="2514600" algn="l"/>
              </a:tabLst>
            </a:pPr>
            <a:r>
              <a:rPr lang="en-US" dirty="0"/>
              <a:t>Stored at address </a:t>
            </a:r>
            <a:r>
              <a:rPr lang="en-US" b="1" dirty="0" smtClean="0">
                <a:latin typeface="Courier New" pitchFamily="49" charset="0"/>
              </a:rPr>
              <a:t>0x80483ca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533400" y="1143000"/>
            <a:ext cx="3883025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 = </a:t>
            </a:r>
            <a:r>
              <a:rPr lang="en-US" sz="1800" dirty="0" err="1">
                <a:latin typeface="Courier New" pitchFamily="49" charset="0"/>
              </a:rPr>
              <a:t>x+y</a:t>
            </a:r>
            <a:r>
              <a:rPr lang="en-US" sz="1800" dirty="0">
                <a:latin typeface="Courier New" pitchFamily="49" charset="0"/>
              </a:rPr>
              <a:t>;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33400" y="22860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549400" algn="l"/>
              </a:tabLst>
            </a:pPr>
            <a:r>
              <a:rPr lang="en-US" sz="1800" dirty="0" err="1" smtClean="0">
                <a:latin typeface="Courier New" pitchFamily="49" charset="0"/>
              </a:rPr>
              <a:t>addl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8(%</a:t>
            </a:r>
            <a:r>
              <a:rPr lang="en-US" sz="1800" dirty="0" err="1">
                <a:latin typeface="Courier New" pitchFamily="49" charset="0"/>
              </a:rPr>
              <a:t>ebp</a:t>
            </a:r>
            <a:r>
              <a:rPr lang="en-US" sz="1800" dirty="0">
                <a:latin typeface="Courier New" pitchFamily="49" charset="0"/>
              </a:rPr>
              <a:t>),%</a:t>
            </a:r>
            <a:r>
              <a:rPr lang="en-US" sz="1800" dirty="0" err="1">
                <a:latin typeface="Courier New" pitchFamily="49" charset="0"/>
              </a:rPr>
              <a:t>eax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533400" y="54864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92100" algn="l"/>
              </a:tabLst>
            </a:pPr>
            <a:r>
              <a:rPr lang="en-US" sz="1800" dirty="0" smtClean="0">
                <a:latin typeface="Courier New" pitchFamily="49" charset="0"/>
              </a:rPr>
              <a:t>0x80483ca:  03 </a:t>
            </a:r>
            <a:r>
              <a:rPr lang="en-US" sz="1800" dirty="0">
                <a:latin typeface="Courier New" pitchFamily="49" charset="0"/>
              </a:rPr>
              <a:t>45 08</a:t>
            </a:r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762000" y="2819400"/>
            <a:ext cx="3429000" cy="21698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1800" dirty="0">
                <a:latin typeface="Calibri" pitchFamily="34" charset="0"/>
              </a:rPr>
              <a:t>Similar to expression: </a:t>
            </a:r>
            <a:r>
              <a:rPr lang="en-US" sz="1800" dirty="0">
                <a:latin typeface="Courier New" pitchFamily="49" charset="0"/>
              </a:rPr>
              <a:t> 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800" dirty="0" err="1" smtClean="0">
                <a:latin typeface="Courier New" pitchFamily="49" charset="0"/>
              </a:rPr>
              <a:t>x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+= y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800" dirty="0" smtClean="0">
                <a:latin typeface="Calibri" pitchFamily="34" charset="0"/>
              </a:rPr>
              <a:t>More precisely: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</a:rPr>
              <a:t>;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ebp</a:t>
            </a:r>
            <a:r>
              <a:rPr lang="en-US" sz="1800" dirty="0">
                <a:latin typeface="Courier New" pitchFamily="49" charset="0"/>
              </a:rPr>
              <a:t>;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+= ebp[2]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901700" y="103505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819900" cy="573088"/>
          </a:xfrm>
        </p:spPr>
        <p:txBody>
          <a:bodyPr/>
          <a:lstStyle/>
          <a:p>
            <a:r>
              <a:rPr lang="en-US"/>
              <a:t>Disassembling Object Code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140700" cy="2249488"/>
          </a:xfrm>
        </p:spPr>
        <p:txBody>
          <a:bodyPr/>
          <a:lstStyle/>
          <a:p>
            <a:r>
              <a:rPr lang="en-US" dirty="0" err="1"/>
              <a:t>Disassembler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-d p</a:t>
            </a:r>
          </a:p>
          <a:p>
            <a:pPr lvl="1"/>
            <a:r>
              <a:rPr lang="en-US" dirty="0"/>
              <a:t>Useful tool for examining object code</a:t>
            </a:r>
          </a:p>
          <a:p>
            <a:pPr lvl="1"/>
            <a:r>
              <a:rPr lang="en-US" dirty="0"/>
              <a:t>Analyzes bit pattern of series of instructions</a:t>
            </a:r>
          </a:p>
          <a:p>
            <a:pPr lvl="1"/>
            <a:r>
              <a:rPr lang="en-US" dirty="0"/>
              <a:t>Produces approximate rendition of assembly code</a:t>
            </a:r>
          </a:p>
          <a:p>
            <a:pPr lvl="1"/>
            <a:r>
              <a:rPr lang="en-US" dirty="0"/>
              <a:t>Can be run on either </a:t>
            </a:r>
            <a:r>
              <a:rPr lang="en-US" dirty="0" err="1">
                <a:latin typeface="Courier New" pitchFamily="49" charset="0"/>
              </a:rPr>
              <a:t>a.out</a:t>
            </a:r>
            <a:r>
              <a:rPr lang="en-US" dirty="0"/>
              <a:t> (complete executable) or </a:t>
            </a:r>
            <a:r>
              <a:rPr lang="en-US" dirty="0">
                <a:latin typeface="Courier New" pitchFamily="49" charset="0"/>
              </a:rPr>
              <a:t>.o</a:t>
            </a:r>
            <a:r>
              <a:rPr lang="en-US" dirty="0"/>
              <a:t> file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4900" y="1628839"/>
            <a:ext cx="60960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080483c4 &lt;sum&gt;: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80483c4:  55        push   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80483c5:  89 e5    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%</a:t>
            </a:r>
            <a:r>
              <a:rPr lang="en-US" sz="1800" dirty="0" err="1" smtClean="0">
                <a:latin typeface="Courier New" pitchFamily="49" charset="0"/>
              </a:rPr>
              <a:t>esp,%ebp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80483c7:  8b 45 0c 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0xc(%ebp),%eax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80483ca:  03 45 08  add    0x8(%ebp),%eax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80483cd:  5d        pop    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80483ce:  c3        ret </a:t>
            </a:r>
            <a:endParaRPr lang="en-US" sz="1800" i="1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4191000" y="91440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2438400" y="1705039"/>
            <a:ext cx="65532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Dump of assembler code for function sum: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0x080483c4 &lt;sum+0&gt;:     push   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0x080483c5 &lt;sum+1&gt;:    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%</a:t>
            </a:r>
            <a:r>
              <a:rPr lang="en-US" sz="1800" dirty="0" err="1" smtClean="0">
                <a:latin typeface="Courier New" pitchFamily="49" charset="0"/>
              </a:rPr>
              <a:t>esp,%ebp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0x080483c7 &lt;sum+3&gt;:    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0xc(%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0x080483ca &lt;sum+6&gt;:     add    0x8(%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r>
              <a:rPr lang="en-US" sz="1800" dirty="0" smtClean="0">
                <a:latin typeface="Courier New" pitchFamily="49" charset="0"/>
              </a:rPr>
              <a:t>),%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0x080483cd &lt;sum+9&gt;:     pop    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0x080483ce &lt;sum+10&gt;:    ret</a:t>
            </a:r>
            <a:endParaRPr lang="en-US" sz="1800" i="1" dirty="0">
              <a:latin typeface="Courier New" pitchFamily="49" charset="0"/>
            </a:endParaRPr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p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sum</a:t>
            </a: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x/11xb </a:t>
            </a:r>
            <a:r>
              <a:rPr lang="en-US" b="1" dirty="0">
                <a:latin typeface="Courier New" pitchFamily="49" charset="0"/>
              </a:rPr>
              <a:t>sum</a:t>
            </a:r>
          </a:p>
          <a:p>
            <a:pPr lvl="1"/>
            <a:r>
              <a:rPr lang="en-US" dirty="0"/>
              <a:t>Examine the </a:t>
            </a:r>
            <a:r>
              <a:rPr lang="en-US" dirty="0" smtClean="0"/>
              <a:t>11 </a:t>
            </a:r>
            <a:r>
              <a:rPr lang="en-US" dirty="0"/>
              <a:t>bytes starting at </a:t>
            </a:r>
            <a:r>
              <a:rPr lang="en-US" dirty="0">
                <a:latin typeface="Courier New" pitchFamily="49" charset="0"/>
              </a:rPr>
              <a:t>sum</a:t>
            </a:r>
          </a:p>
          <a:p>
            <a:pPr lvl="1"/>
            <a:endParaRPr lang="en-US" dirty="0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685800" y="1066800"/>
            <a:ext cx="13081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Object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609600" y="1524000"/>
            <a:ext cx="1524000" cy="34137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0x401040: 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0x55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0x89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0xe5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0x8b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0x45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0x0c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0x03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0x45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0x08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0x5d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0xc3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7150100" cy="573088"/>
          </a:xfrm>
        </p:spPr>
        <p:txBody>
          <a:bodyPr/>
          <a:lstStyle/>
          <a:p>
            <a:r>
              <a:rPr lang="en-US"/>
              <a:t>What Can be Disassembled?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551488"/>
            <a:ext cx="8624887" cy="1306512"/>
          </a:xfrm>
        </p:spPr>
        <p:txBody>
          <a:bodyPr/>
          <a:lstStyle/>
          <a:p>
            <a:r>
              <a:rPr lang="en-US" dirty="0"/>
              <a:t>Anything that can be interpreted as executable code</a:t>
            </a:r>
          </a:p>
          <a:p>
            <a:r>
              <a:rPr lang="en-US" dirty="0" err="1"/>
              <a:t>Disassembler</a:t>
            </a:r>
            <a:r>
              <a:rPr lang="en-US" dirty="0"/>
              <a:t> examines bytes and reconstructs assembly source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533400" y="1585912"/>
            <a:ext cx="8153400" cy="36718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% </a:t>
            </a:r>
            <a:r>
              <a:rPr lang="en-US" sz="1800" dirty="0" err="1">
                <a:latin typeface="Courier New" pitchFamily="49" charset="0"/>
              </a:rPr>
              <a:t>objdump</a:t>
            </a:r>
            <a:r>
              <a:rPr lang="en-US" sz="1800" dirty="0">
                <a:latin typeface="Courier New" pitchFamily="49" charset="0"/>
              </a:rPr>
              <a:t> -</a:t>
            </a:r>
            <a:r>
              <a:rPr lang="en-US" sz="1800" dirty="0" err="1">
                <a:latin typeface="Courier New" pitchFamily="49" charset="0"/>
              </a:rPr>
              <a:t>d</a:t>
            </a:r>
            <a:r>
              <a:rPr lang="en-US" sz="1800" dirty="0">
                <a:latin typeface="Courier New" pitchFamily="49" charset="0"/>
              </a:rPr>
              <a:t> WINWORD.EXE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WINWORD.EXE:  </a:t>
            </a:r>
            <a:r>
              <a:rPr lang="en-US" sz="1800" dirty="0" smtClean="0">
                <a:latin typeface="Courier New" pitchFamily="49" charset="0"/>
              </a:rPr>
              <a:t> file </a:t>
            </a:r>
            <a:r>
              <a:rPr lang="en-US" sz="1800" dirty="0">
                <a:latin typeface="Courier New" pitchFamily="49" charset="0"/>
              </a:rPr>
              <a:t>format pei-i386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No symbols in "WINWORD.EXE".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Disassembly of section .text: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 &lt;.text&gt;: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</a:t>
            </a:r>
            <a:r>
              <a:rPr lang="en-US" sz="1800" dirty="0" smtClean="0">
                <a:latin typeface="Courier New" pitchFamily="49" charset="0"/>
              </a:rPr>
              <a:t>:  55             push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30001001</a:t>
            </a:r>
            <a:r>
              <a:rPr lang="en-US" sz="1800" dirty="0" smtClean="0">
                <a:latin typeface="Courier New" pitchFamily="49" charset="0"/>
              </a:rPr>
              <a:t>:  8b </a:t>
            </a:r>
            <a:r>
              <a:rPr lang="en-US" sz="1800" dirty="0" err="1">
                <a:latin typeface="Courier New" pitchFamily="49" charset="0"/>
              </a:rPr>
              <a:t>ec</a:t>
            </a:r>
            <a:r>
              <a:rPr lang="en-US" sz="1800" dirty="0">
                <a:latin typeface="Courier New" pitchFamily="49" charset="0"/>
              </a:rPr>
              <a:t>        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esp,%ebp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30001003</a:t>
            </a:r>
            <a:r>
              <a:rPr lang="en-US" sz="1800" dirty="0" smtClean="0">
                <a:latin typeface="Courier New" pitchFamily="49" charset="0"/>
              </a:rPr>
              <a:t>:  6a </a:t>
            </a:r>
            <a:r>
              <a:rPr lang="en-US" sz="1800" dirty="0">
                <a:latin typeface="Courier New" pitchFamily="49" charset="0"/>
              </a:rPr>
              <a:t>ff         </a:t>
            </a:r>
            <a:r>
              <a:rPr lang="en-US" sz="1800" dirty="0" smtClean="0">
                <a:latin typeface="Courier New" pitchFamily="49" charset="0"/>
              </a:rPr>
              <a:t> push   </a:t>
            </a:r>
            <a:r>
              <a:rPr lang="en-US" sz="1800" dirty="0">
                <a:latin typeface="Courier New" pitchFamily="49" charset="0"/>
              </a:rPr>
              <a:t>$0xffffffff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30001005</a:t>
            </a:r>
            <a:r>
              <a:rPr lang="en-US" sz="1800" dirty="0" smtClean="0">
                <a:latin typeface="Courier New" pitchFamily="49" charset="0"/>
              </a:rPr>
              <a:t>:  68 </a:t>
            </a:r>
            <a:r>
              <a:rPr lang="en-US" sz="1800" dirty="0">
                <a:latin typeface="Courier New" pitchFamily="49" charset="0"/>
              </a:rPr>
              <a:t>90 10 00 30</a:t>
            </a:r>
            <a:r>
              <a:rPr lang="en-US" sz="1800" dirty="0" smtClean="0">
                <a:latin typeface="Courier New" pitchFamily="49" charset="0"/>
              </a:rPr>
              <a:t> push   </a:t>
            </a:r>
            <a:r>
              <a:rPr lang="en-US" sz="1800" dirty="0">
                <a:latin typeface="Courier New" pitchFamily="49" charset="0"/>
              </a:rPr>
              <a:t>$0x30001090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3000100a</a:t>
            </a:r>
            <a:r>
              <a:rPr lang="en-US" sz="1800" dirty="0" smtClean="0">
                <a:latin typeface="Courier New" pitchFamily="49" charset="0"/>
              </a:rPr>
              <a:t>:  68 </a:t>
            </a:r>
            <a:r>
              <a:rPr lang="en-US" sz="1800" dirty="0">
                <a:latin typeface="Courier New" pitchFamily="49" charset="0"/>
              </a:rPr>
              <a:t>91 dc 4c 30</a:t>
            </a:r>
            <a:r>
              <a:rPr lang="en-US" sz="1800" dirty="0" smtClean="0">
                <a:latin typeface="Courier New" pitchFamily="49" charset="0"/>
              </a:rPr>
              <a:t> push   </a:t>
            </a:r>
            <a:r>
              <a:rPr lang="en-US" sz="1800" dirty="0">
                <a:latin typeface="Courier New" pitchFamily="49" charset="0"/>
              </a:rPr>
              <a:t>$0x304cdc91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Machine Programming I –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 Set Architecture</a:t>
            </a:r>
          </a:p>
          <a:p>
            <a:pPr lvl="1"/>
            <a:r>
              <a:rPr lang="en-US" dirty="0" smtClean="0"/>
              <a:t>Software Architecture vs. Hardware Architecture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Common Architecture Classifications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Intel x86 ISA – History and Microarchitectures</a:t>
            </a:r>
          </a:p>
          <a:p>
            <a:r>
              <a:rPr lang="en-US" dirty="0">
                <a:solidFill>
                  <a:schemeClr val="bg2"/>
                </a:solidFill>
              </a:rPr>
              <a:t>Dive into C, Assembly, and Machine code</a:t>
            </a:r>
          </a:p>
          <a:p>
            <a:r>
              <a:rPr lang="en-US" dirty="0">
                <a:solidFill>
                  <a:schemeClr val="bg2"/>
                </a:solidFill>
              </a:rPr>
              <a:t>The Intel x86 Assembly Basics: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Registers and Operands</a:t>
            </a:r>
          </a:p>
          <a:p>
            <a:pPr lvl="1"/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>
                <a:solidFill>
                  <a:schemeClr val="bg2"/>
                </a:solidFill>
              </a:rPr>
              <a:t> instruction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Intro </a:t>
            </a:r>
            <a:r>
              <a:rPr lang="en-US" dirty="0">
                <a:solidFill>
                  <a:schemeClr val="bg2"/>
                </a:solidFill>
              </a:rPr>
              <a:t>to x86-64</a:t>
            </a:r>
          </a:p>
          <a:p>
            <a:pPr marL="742950" lvl="2" indent="-342900">
              <a:buSzPct val="60000"/>
              <a:buFont typeface="Wingdings 2" pitchFamily="18" charset="2"/>
              <a:buChar char="¢"/>
            </a:pPr>
            <a:r>
              <a:rPr lang="en-US" dirty="0">
                <a:solidFill>
                  <a:schemeClr val="bg2"/>
                </a:solidFill>
              </a:rPr>
              <a:t>AMD was first!</a:t>
            </a:r>
            <a:endParaRPr lang="en-US" sz="2400" dirty="0">
              <a:solidFill>
                <a:schemeClr val="bg2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64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Machine Programming I –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Instruction Set Architecture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Software Architecture vs. Hardware Architecture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Common Architecture Classifications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Intel x86 ISA – History and Microarchitectures</a:t>
            </a:r>
          </a:p>
          <a:p>
            <a:r>
              <a:rPr lang="en-US" dirty="0">
                <a:solidFill>
                  <a:schemeClr val="bg2"/>
                </a:solidFill>
              </a:rPr>
              <a:t>Dive into C, Assembly, and Machine code</a:t>
            </a:r>
          </a:p>
          <a:p>
            <a:r>
              <a:rPr lang="en-US" dirty="0"/>
              <a:t>The Intel x86 Assembly Basics:</a:t>
            </a:r>
          </a:p>
          <a:p>
            <a:pPr lvl="1"/>
            <a:r>
              <a:rPr lang="en-US" dirty="0" smtClean="0"/>
              <a:t>Common instructions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Registers</a:t>
            </a:r>
            <a:r>
              <a:rPr lang="en-US" dirty="0">
                <a:solidFill>
                  <a:schemeClr val="bg2"/>
                </a:solidFill>
              </a:rPr>
              <a:t>, Operands, and </a:t>
            </a: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>
                <a:solidFill>
                  <a:schemeClr val="bg2"/>
                </a:solidFill>
              </a:rPr>
              <a:t> instruction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Addressing modes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Intro </a:t>
            </a:r>
            <a:r>
              <a:rPr lang="en-US" dirty="0">
                <a:solidFill>
                  <a:schemeClr val="bg2"/>
                </a:solidFill>
              </a:rPr>
              <a:t>to x86-64</a:t>
            </a:r>
          </a:p>
          <a:p>
            <a:pPr marL="742950" lvl="2" indent="-342900">
              <a:buSzPct val="60000"/>
              <a:buFont typeface="Wingdings 2" pitchFamily="18" charset="2"/>
              <a:buChar char="¢"/>
            </a:pPr>
            <a:r>
              <a:rPr lang="en-US" dirty="0">
                <a:solidFill>
                  <a:schemeClr val="bg2"/>
                </a:solidFill>
              </a:rPr>
              <a:t>AMD was first!</a:t>
            </a:r>
            <a:endParaRPr lang="en-US" sz="2400" dirty="0">
              <a:solidFill>
                <a:schemeClr val="bg2"/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75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World-wary aside: Instruction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prevalent assembler syntaxes:</a:t>
            </a:r>
          </a:p>
          <a:p>
            <a:r>
              <a:rPr lang="en-US" dirty="0" smtClean="0"/>
              <a:t>AT&amp;T syntax</a:t>
            </a:r>
          </a:p>
          <a:p>
            <a:pPr lvl="1"/>
            <a:r>
              <a:rPr lang="en-US" dirty="0" smtClean="0"/>
              <a:t>Aka GNU Assembler syntax, aka GAS syntax</a:t>
            </a:r>
          </a:p>
          <a:p>
            <a:pPr lvl="1"/>
            <a:r>
              <a:rPr lang="en-US" dirty="0" smtClean="0"/>
              <a:t>Dominant in Unix/Linux world</a:t>
            </a:r>
          </a:p>
          <a:p>
            <a:pPr lvl="1"/>
            <a:r>
              <a:rPr lang="en-US" dirty="0" smtClean="0"/>
              <a:t>Subject of this class</a:t>
            </a:r>
          </a:p>
          <a:p>
            <a:pPr lvl="1"/>
            <a:r>
              <a:rPr lang="en-US" dirty="0" smtClean="0"/>
              <a:t>E.g.: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$5,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8(%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smtClean="0"/>
              <a:t>Intel Syntax</a:t>
            </a:r>
          </a:p>
          <a:p>
            <a:pPr lvl="1"/>
            <a:r>
              <a:rPr lang="en-US" dirty="0" smtClean="0"/>
              <a:t>Aka Microsoft Assembler syntax, aka MASM syntax</a:t>
            </a:r>
          </a:p>
          <a:p>
            <a:pPr lvl="1"/>
            <a:r>
              <a:rPr lang="en-US" dirty="0" smtClean="0"/>
              <a:t>Dominant in Microsoft world</a:t>
            </a:r>
          </a:p>
          <a:p>
            <a:pPr lvl="1"/>
            <a:r>
              <a:rPr lang="en-US" dirty="0" smtClean="0"/>
              <a:t>E.g.: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</a:t>
            </a:r>
          </a:p>
          <a:p>
            <a:pPr lvl="1"/>
            <a:r>
              <a:rPr lang="en-US" dirty="0" smtClean="0"/>
              <a:t>E.g.: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+ 8]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2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11163"/>
            <a:ext cx="8259762" cy="579437"/>
          </a:xfrm>
        </p:spPr>
        <p:txBody>
          <a:bodyPr/>
          <a:lstStyle/>
          <a:p>
            <a:r>
              <a:rPr lang="en-US" dirty="0" smtClean="0"/>
              <a:t>Typical Instructions in Intel x86</a:t>
            </a:r>
            <a:endParaRPr lang="en-AU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96975"/>
            <a:ext cx="8259762" cy="5111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Arithmetic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add, sub,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imul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div,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leal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dirty="0" smtClean="0"/>
              <a:t>Logical </a:t>
            </a:r>
            <a:r>
              <a:rPr lang="en-US" dirty="0" smtClean="0"/>
              <a:t>(bit-wise </a:t>
            </a:r>
            <a:r>
              <a:rPr lang="en-US" sz="2400" dirty="0" smtClean="0"/>
              <a:t>Boolean)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and, or,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not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 smtClean="0"/>
              <a:t>Relational</a:t>
            </a:r>
          </a:p>
          <a:p>
            <a:pPr lvl="1">
              <a:lnSpc>
                <a:spcPct val="80000"/>
              </a:lnSpc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test,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 smtClean="0"/>
              <a:t>Control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call, ret, …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Moves &amp; Memory Access</a:t>
            </a:r>
          </a:p>
          <a:p>
            <a:pPr lvl="1">
              <a:lnSpc>
                <a:spcPct val="80000"/>
              </a:lnSpc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push, pop,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movswl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movzbl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i="1" dirty="0" smtClean="0"/>
              <a:t>nearly all x86 instructions can access memory</a:t>
            </a:r>
            <a:endParaRPr lang="en-US" i="1" dirty="0"/>
          </a:p>
          <a:p>
            <a:pPr>
              <a:lnSpc>
                <a:spcPct val="80000"/>
              </a:lnSpc>
            </a:pPr>
            <a:r>
              <a:rPr lang="en-US" dirty="0" smtClean="0"/>
              <a:t>Shifts</a:t>
            </a:r>
          </a:p>
          <a:p>
            <a:pPr lvl="1">
              <a:lnSpc>
                <a:spcPct val="80000"/>
              </a:lnSpc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alibri" panose="020F0502020204030204" pitchFamily="34" charset="0"/>
              </a:rPr>
              <a:t>(same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shl</a:t>
            </a:r>
            <a:r>
              <a:rPr lang="en-US" dirty="0" smtClean="0">
                <a:cs typeface="Calibri" panose="020F0502020204030204" pitchFamily="34" charset="0"/>
              </a:rPr>
              <a:t>)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 smtClean="0"/>
              <a:t>Floating-point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fadd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fxch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addsd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ucom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>
              <a:lnSpc>
                <a:spcPct val="80000"/>
              </a:lnSpc>
            </a:pPr>
            <a:r>
              <a:rPr lang="en-US" i="1" dirty="0" smtClean="0"/>
              <a:t>float-point change completely with x86-64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6650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CISC Instructions:  Variable-Length</a:t>
            </a:r>
            <a:endParaRPr lang="en-AU" dirty="0"/>
          </a:p>
        </p:txBody>
      </p:sp>
      <p:pic>
        <p:nvPicPr>
          <p:cNvPr id="489476" name="Picture 4" descr="f02-41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43000"/>
            <a:ext cx="5638800" cy="539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Programming I –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Instruction </a:t>
            </a:r>
            <a:r>
              <a:rPr lang="en-US" dirty="0">
                <a:solidFill>
                  <a:schemeClr val="bg2"/>
                </a:solidFill>
              </a:rPr>
              <a:t>Set Architecture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	Software Architecture (“Architecture” or “ISA”)					vs.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	Hardware Architecture (“Microarchitecture”)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Intel x86 ISA – History and Microarchitectures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Dive into C, Assembly, and </a:t>
            </a:r>
            <a:r>
              <a:rPr lang="en-US" dirty="0">
                <a:solidFill>
                  <a:schemeClr val="bg2"/>
                </a:solidFill>
              </a:rPr>
              <a:t>Machine code</a:t>
            </a:r>
          </a:p>
          <a:p>
            <a:r>
              <a:rPr lang="en-US" dirty="0"/>
              <a:t>The Intel x86 Assembly Basics: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Common instructions</a:t>
            </a:r>
          </a:p>
          <a:p>
            <a:pPr lvl="1"/>
            <a:r>
              <a:rPr lang="en-US" dirty="0" smtClean="0"/>
              <a:t>Registers, Operands, and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/>
              <a:t> instruction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Addressing modes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Intro to x86-64</a:t>
            </a:r>
          </a:p>
          <a:p>
            <a:pPr marL="742950" lvl="2" indent="-342900">
              <a:buSzPct val="60000"/>
              <a:buFont typeface="Wingdings 2" pitchFamily="18" charset="2"/>
              <a:buChar char="¢"/>
            </a:pPr>
            <a:r>
              <a:rPr lang="en-US" dirty="0">
                <a:solidFill>
                  <a:schemeClr val="bg2"/>
                </a:solidFill>
              </a:rPr>
              <a:t>AMD was first!</a:t>
            </a:r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10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Registers (IA32)</a:t>
            </a:r>
            <a:endParaRPr lang="en-US" dirty="0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1333501"/>
            <a:ext cx="5715000" cy="4533902"/>
            <a:chOff x="3984" y="1008"/>
            <a:chExt cx="1584" cy="225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ecx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edx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84326" y="1404970"/>
            <a:ext cx="2819400" cy="343694"/>
            <a:chOff x="4495800" y="1404970"/>
            <a:chExt cx="2819400" cy="343694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19" name="Straight Connector 18"/>
            <p:cNvCxnSpPr>
              <a:stCxn id="13" idx="0"/>
              <a:endCxn id="13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184326" y="1989024"/>
            <a:ext cx="2819400" cy="343694"/>
            <a:chOff x="4495800" y="1404970"/>
            <a:chExt cx="2819400" cy="34369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4184326" y="2558580"/>
            <a:ext cx="2819400" cy="343694"/>
            <a:chOff x="4495800" y="1404970"/>
            <a:chExt cx="2819400" cy="343694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8" name="Straight Connector 27"/>
            <p:cNvCxnSpPr>
              <a:stCxn id="27" idx="0"/>
              <a:endCxn id="27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4184326" y="3141484"/>
            <a:ext cx="2819400" cy="343694"/>
            <a:chOff x="4495800" y="1404970"/>
            <a:chExt cx="2819400" cy="3436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30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ectangle 32"/>
          <p:cNvSpPr/>
          <p:nvPr/>
        </p:nvSpPr>
        <p:spPr bwMode="auto">
          <a:xfrm>
            <a:off x="4184326" y="3717666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84326" y="4301720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84326" y="4871276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84326" y="5454180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3" name="TextBox 52"/>
          <p:cNvSpPr txBox="1"/>
          <p:nvPr/>
        </p:nvSpPr>
        <p:spPr>
          <a:xfrm>
            <a:off x="35814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814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cx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814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dx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814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bx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81400" y="370801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si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81400" y="42872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81400" y="485769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%sp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81400" y="544357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bp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20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ch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720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bh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436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436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cl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436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436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bl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AutoShape 7"/>
          <p:cNvSpPr>
            <a:spLocks/>
          </p:cNvSpPr>
          <p:nvPr/>
        </p:nvSpPr>
        <p:spPr bwMode="auto">
          <a:xfrm rot="5400000">
            <a:off x="5451983" y="4671257"/>
            <a:ext cx="279400" cy="2824085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67200" y="6172200"/>
            <a:ext cx="266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16-bit virtual registers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(backwards compatibility)</a:t>
            </a:r>
          </a:p>
        </p:txBody>
      </p:sp>
      <p:sp>
        <p:nvSpPr>
          <p:cNvPr id="75" name="AutoShape 7"/>
          <p:cNvSpPr>
            <a:spLocks/>
          </p:cNvSpPr>
          <p:nvPr/>
        </p:nvSpPr>
        <p:spPr bwMode="auto">
          <a:xfrm rot="10800000">
            <a:off x="914400" y="1333500"/>
            <a:ext cx="279400" cy="337631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 rot="16200000">
            <a:off x="-221736" y="2812536"/>
            <a:ext cx="17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general purpose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55159" y="1391622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accumulate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55159" y="19754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555159" y="254129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55159" y="313178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base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555159" y="3626836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source </a:t>
            </a:r>
          </a:p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55159" y="4204648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destination</a:t>
            </a:r>
          </a:p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55159" y="4701317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stack </a:t>
            </a:r>
          </a:p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555159" y="5313528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base</a:t>
            </a:r>
          </a:p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293942" y="649069"/>
            <a:ext cx="185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Origin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(mostly obsolete)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9" grpId="0" animBg="1"/>
      <p:bldP spid="4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9" grpId="0"/>
      <p:bldP spid="70" grpId="0"/>
      <p:bldP spid="71" grpId="0"/>
      <p:bldP spid="72" grpId="0"/>
      <p:bldP spid="73" grpId="0" animBg="1"/>
      <p:bldP spid="74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5537200" cy="573088"/>
          </a:xfrm>
        </p:spPr>
        <p:txBody>
          <a:bodyPr/>
          <a:lstStyle/>
          <a:p>
            <a:r>
              <a:rPr lang="en-US" dirty="0"/>
              <a:t>Moving Data: </a:t>
            </a:r>
            <a:r>
              <a:rPr lang="en-US" dirty="0" smtClean="0"/>
              <a:t>  IA32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100138"/>
            <a:ext cx="8396287" cy="5224462"/>
          </a:xfrm>
        </p:spPr>
        <p:txBody>
          <a:bodyPr/>
          <a:lstStyle/>
          <a:p>
            <a:r>
              <a:rPr lang="en-US" dirty="0"/>
              <a:t>Moving Data</a:t>
            </a:r>
          </a:p>
          <a:p>
            <a:pPr lvl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		</a:t>
            </a:r>
            <a:r>
              <a:rPr lang="en-US" b="1" dirty="0" err="1" smtClean="0">
                <a:latin typeface="Courier New" pitchFamily="49" charset="0"/>
              </a:rPr>
              <a:t>movl</a:t>
            </a:r>
            <a:r>
              <a:rPr lang="en-US" b="1" dirty="0" smtClean="0"/>
              <a:t>  </a:t>
            </a:r>
            <a:r>
              <a:rPr lang="en-US" b="1" i="1" dirty="0" smtClean="0"/>
              <a:t>Source</a:t>
            </a:r>
            <a:r>
              <a:rPr lang="en-US" b="1" dirty="0" smtClean="0"/>
              <a:t>, </a:t>
            </a:r>
            <a:r>
              <a:rPr lang="en-US" b="1" i="1" dirty="0" err="1" smtClean="0"/>
              <a:t>Dest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Operand </a:t>
            </a:r>
            <a:r>
              <a:rPr lang="en-US" dirty="0"/>
              <a:t>Types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Immediate:</a:t>
            </a:r>
            <a:r>
              <a:rPr lang="en-US" dirty="0"/>
              <a:t> </a:t>
            </a:r>
            <a:r>
              <a:rPr lang="en-US" dirty="0" smtClean="0"/>
              <a:t> Constant </a:t>
            </a:r>
            <a:r>
              <a:rPr lang="en-US" dirty="0"/>
              <a:t>integer data</a:t>
            </a:r>
          </a:p>
          <a:p>
            <a:pPr lvl="2"/>
            <a:r>
              <a:rPr lang="en-US" dirty="0" smtClean="0"/>
              <a:t>example: </a:t>
            </a:r>
            <a:r>
              <a:rPr lang="en-US" b="1" dirty="0" smtClean="0">
                <a:latin typeface="Courier New" pitchFamily="49" charset="0"/>
              </a:rPr>
              <a:t>$0x400</a:t>
            </a:r>
            <a:r>
              <a:rPr lang="en-US" b="1" dirty="0" smtClean="0"/>
              <a:t>,  </a:t>
            </a:r>
            <a:r>
              <a:rPr lang="en-US" b="1" dirty="0" smtClean="0">
                <a:latin typeface="Courier New" pitchFamily="49" charset="0"/>
              </a:rPr>
              <a:t>$-533</a:t>
            </a:r>
            <a:endParaRPr lang="en-US" dirty="0" smtClean="0"/>
          </a:p>
          <a:p>
            <a:pPr lvl="2"/>
            <a:r>
              <a:rPr lang="en-US" dirty="0" smtClean="0"/>
              <a:t>like </a:t>
            </a:r>
            <a:r>
              <a:rPr lang="en-US" dirty="0"/>
              <a:t>C constant, but prefixed with </a:t>
            </a:r>
            <a:r>
              <a:rPr lang="en-US" b="1" dirty="0">
                <a:latin typeface="Courier New" pitchFamily="49" charset="0"/>
              </a:rPr>
              <a:t>‘$’</a:t>
            </a:r>
          </a:p>
          <a:p>
            <a:pPr lvl="2"/>
            <a:r>
              <a:rPr lang="en-US" dirty="0" smtClean="0"/>
              <a:t>encoded </a:t>
            </a:r>
            <a:r>
              <a:rPr lang="en-US" dirty="0"/>
              <a:t>with 1, 2, or 4 bytes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Register: </a:t>
            </a:r>
            <a:r>
              <a:rPr lang="en-US" b="1" i="1" dirty="0" smtClean="0">
                <a:solidFill>
                  <a:srgbClr val="C00000"/>
                </a:solidFill>
              </a:rPr>
              <a:t>  </a:t>
            </a:r>
            <a:r>
              <a:rPr lang="en-US" dirty="0" smtClean="0"/>
              <a:t>One </a:t>
            </a:r>
            <a:r>
              <a:rPr lang="en-US" dirty="0"/>
              <a:t>of 8 integer </a:t>
            </a:r>
            <a:r>
              <a:rPr lang="en-US" dirty="0" smtClean="0"/>
              <a:t>registers</a:t>
            </a:r>
          </a:p>
          <a:p>
            <a:pPr lvl="2"/>
            <a:r>
              <a:rPr lang="en-US" dirty="0" smtClean="0"/>
              <a:t>example:   </a:t>
            </a:r>
            <a:r>
              <a:rPr lang="en-US" b="1" dirty="0" smtClean="0">
                <a:latin typeface="Courier New" pitchFamily="49" charset="0"/>
              </a:rPr>
              <a:t>%</a:t>
            </a:r>
            <a:r>
              <a:rPr lang="en-US" b="1" dirty="0" err="1" smtClean="0">
                <a:latin typeface="Courier New" pitchFamily="49" charset="0"/>
              </a:rPr>
              <a:t>eax</a:t>
            </a:r>
            <a:r>
              <a:rPr lang="en-US" b="1" dirty="0" smtClean="0">
                <a:latin typeface="Courier New" pitchFamily="49" charset="0"/>
              </a:rPr>
              <a:t>, %</a:t>
            </a:r>
            <a:r>
              <a:rPr lang="en-US" b="1" dirty="0" err="1" smtClean="0">
                <a:latin typeface="Courier New" pitchFamily="49" charset="0"/>
              </a:rPr>
              <a:t>edx</a:t>
            </a:r>
            <a:endParaRPr lang="en-US" b="1" dirty="0" smtClean="0">
              <a:latin typeface="Courier New" pitchFamily="49" charset="0"/>
            </a:endParaRPr>
          </a:p>
          <a:p>
            <a:pPr lvl="2"/>
            <a:r>
              <a:rPr lang="en-US" dirty="0" smtClean="0"/>
              <a:t>but  </a:t>
            </a:r>
            <a:r>
              <a:rPr lang="en-US" b="1" dirty="0" smtClean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esp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 smtClean="0"/>
              <a:t>and 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ebp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reserved for special use</a:t>
            </a:r>
          </a:p>
          <a:p>
            <a:pPr lvl="2"/>
            <a:r>
              <a:rPr lang="en-US" dirty="0" smtClean="0"/>
              <a:t>others </a:t>
            </a:r>
            <a:r>
              <a:rPr lang="en-US" dirty="0"/>
              <a:t>have special uses </a:t>
            </a:r>
            <a:r>
              <a:rPr lang="en-US" dirty="0" smtClean="0"/>
              <a:t>in particular situations</a:t>
            </a:r>
            <a:endParaRPr lang="en-US" dirty="0"/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Memory:</a:t>
            </a:r>
            <a:r>
              <a:rPr lang="en-US" dirty="0"/>
              <a:t> </a:t>
            </a:r>
            <a:r>
              <a:rPr lang="en-US" dirty="0" smtClean="0"/>
              <a:t>  4 </a:t>
            </a:r>
            <a:r>
              <a:rPr lang="en-US" dirty="0"/>
              <a:t>consecutive bytes of </a:t>
            </a:r>
            <a:r>
              <a:rPr lang="en-US" dirty="0" smtClean="0"/>
              <a:t>memory at address given by register</a:t>
            </a:r>
          </a:p>
          <a:p>
            <a:pPr lvl="2"/>
            <a:r>
              <a:rPr lang="en-US" dirty="0" smtClean="0"/>
              <a:t>simplest example: </a:t>
            </a:r>
            <a:r>
              <a:rPr lang="en-US" b="1" dirty="0" smtClean="0">
                <a:latin typeface="Courier New" pitchFamily="49" charset="0"/>
              </a:rPr>
              <a:t>(%</a:t>
            </a:r>
            <a:r>
              <a:rPr lang="en-US" b="1" dirty="0" err="1" smtClean="0">
                <a:latin typeface="Courier New" pitchFamily="49" charset="0"/>
              </a:rPr>
              <a:t>eax</a:t>
            </a:r>
            <a:r>
              <a:rPr lang="en-US" b="1" dirty="0" smtClean="0">
                <a:latin typeface="Courier New" pitchFamily="49" charset="0"/>
              </a:rPr>
              <a:t>)</a:t>
            </a:r>
            <a:endParaRPr lang="en-US" b="1" dirty="0">
              <a:latin typeface="Courier New" pitchFamily="49" charset="0"/>
            </a:endParaRPr>
          </a:p>
          <a:p>
            <a:pPr lvl="2"/>
            <a:r>
              <a:rPr lang="en-US" dirty="0" smtClean="0"/>
              <a:t>various other “address </a:t>
            </a:r>
            <a:r>
              <a:rPr lang="en-US" dirty="0"/>
              <a:t>modes”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172200" y="609600"/>
            <a:ext cx="2514600" cy="3581400"/>
            <a:chOff x="3984" y="1008"/>
            <a:chExt cx="1584" cy="2256"/>
          </a:xfrm>
        </p:grpSpPr>
        <p:sp>
          <p:nvSpPr>
            <p:cNvPr id="156676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ecx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edx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56681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56682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56683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165975" cy="573088"/>
          </a:xfrm>
        </p:spPr>
        <p:txBody>
          <a:bodyPr/>
          <a:lstStyle/>
          <a:p>
            <a:r>
              <a:rPr lang="en-US">
                <a:latin typeface="Courier New" pitchFamily="49" charset="0"/>
              </a:rPr>
              <a:t>movl</a:t>
            </a:r>
            <a:r>
              <a:rPr lang="en-US"/>
              <a:t> Operand Combinations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943600"/>
            <a:ext cx="8140700" cy="533400"/>
          </a:xfrm>
          <a:noFill/>
        </p:spPr>
        <p:txBody>
          <a:bodyPr lIns="0" tIns="0" rIns="0" bIns="0"/>
          <a:lstStyle/>
          <a:p>
            <a:pPr marL="0" indent="0" algn="ctr">
              <a:buNone/>
            </a:pPr>
            <a:r>
              <a:rPr lang="en-US" i="1">
                <a:solidFill>
                  <a:srgbClr val="C00000"/>
                </a:solidFill>
              </a:rPr>
              <a:t>Cannot do memory-memory transfer with a single instruction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28600" y="3733800"/>
            <a:ext cx="9144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ourier New" pitchFamily="49" charset="0"/>
              </a:rPr>
              <a:t>movl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371600" y="2705100"/>
            <a:ext cx="760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Imm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1371600" y="3771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1371600" y="49149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2514600" y="2476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2514600" y="29337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2514600" y="3619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2514600" y="4065588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2514600" y="4914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1219200" y="1752600"/>
            <a:ext cx="104913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Source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2514600" y="1752600"/>
            <a:ext cx="7614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Dest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7716" name="AutoShape 20"/>
          <p:cNvSpPr>
            <a:spLocks/>
          </p:cNvSpPr>
          <p:nvPr/>
        </p:nvSpPr>
        <p:spPr bwMode="auto">
          <a:xfrm>
            <a:off x="1143000" y="2628900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7" name="AutoShape 21"/>
          <p:cNvSpPr>
            <a:spLocks/>
          </p:cNvSpPr>
          <p:nvPr/>
        </p:nvSpPr>
        <p:spPr bwMode="auto">
          <a:xfrm>
            <a:off x="2209800" y="2552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8" name="AutoShape 22"/>
          <p:cNvSpPr>
            <a:spLocks/>
          </p:cNvSpPr>
          <p:nvPr/>
        </p:nvSpPr>
        <p:spPr bwMode="auto">
          <a:xfrm>
            <a:off x="2209800" y="3695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6858000" y="1752600"/>
            <a:ext cx="130676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 Analog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3657600" y="2506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movl $0x4,%eax</a:t>
            </a: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6673850" y="2506663"/>
            <a:ext cx="1860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0x4;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3657600" y="2963863"/>
            <a:ext cx="2774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movl $-147,(%eax)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6673850" y="29638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-147;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3657600" y="3649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movl %eax,%edx</a:t>
            </a: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6673850" y="3649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temp2 = temp1;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3657600" y="4095750"/>
            <a:ext cx="2622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movl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eax</a:t>
            </a:r>
            <a:r>
              <a:rPr lang="en-US" sz="2000" dirty="0">
                <a:latin typeface="Courier New" pitchFamily="49" charset="0"/>
              </a:rPr>
              <a:t>,(%</a:t>
            </a:r>
            <a:r>
              <a:rPr lang="en-US" sz="2000" dirty="0" err="1">
                <a:latin typeface="Courier New" pitchFamily="49" charset="0"/>
              </a:rPr>
              <a:t>edx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6673850" y="4095750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temp;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3657600" y="4945063"/>
            <a:ext cx="2622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movl (%eax),%edx</a:t>
            </a: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6673850" y="49450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*p;</a:t>
            </a:r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4495800" y="1752600"/>
            <a:ext cx="12893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Src</a:t>
            </a:r>
            <a:r>
              <a:rPr lang="en-US" sz="2400" dirty="0" smtClean="0">
                <a:latin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</a:rPr>
              <a:t>Dest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1" grpId="0"/>
      <p:bldP spid="157720" grpId="0"/>
      <p:bldP spid="157712" grpId="0"/>
      <p:bldP spid="157721" grpId="0"/>
      <p:bldP spid="157713" grpId="0"/>
      <p:bldP spid="157722" grpId="0"/>
      <p:bldP spid="157714" grpId="0"/>
      <p:bldP spid="157723" grpId="0"/>
      <p:bldP spid="157715" grpId="0"/>
      <p:bldP spid="15772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Programming I –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Instruction </a:t>
            </a:r>
            <a:r>
              <a:rPr lang="en-US" dirty="0">
                <a:solidFill>
                  <a:schemeClr val="bg2"/>
                </a:solidFill>
              </a:rPr>
              <a:t>Set Architecture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	Software Architecture (“Architecture” or “ISA”)					vs.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2"/>
                </a:solidFill>
              </a:rPr>
              <a:t>	Hardware Architecture (“Microarchitecture”)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Intel x86 ISA – History and Microarchitectures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Dive into C, Assembly, and </a:t>
            </a:r>
            <a:r>
              <a:rPr lang="en-US" dirty="0">
                <a:solidFill>
                  <a:schemeClr val="bg2"/>
                </a:solidFill>
              </a:rPr>
              <a:t>Machine code</a:t>
            </a:r>
          </a:p>
          <a:p>
            <a:r>
              <a:rPr lang="en-US" dirty="0"/>
              <a:t>The Intel x86 Assembly Basics: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Common instructions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Registers, Operands, and </a:t>
            </a:r>
            <a:r>
              <a:rPr lang="en-US" b="1" dirty="0" err="1" smtClean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 smtClean="0">
                <a:solidFill>
                  <a:schemeClr val="bg2"/>
                </a:solidFill>
              </a:rPr>
              <a:t> instruction</a:t>
            </a:r>
          </a:p>
          <a:p>
            <a:pPr lvl="1"/>
            <a:r>
              <a:rPr lang="en-US" dirty="0" smtClean="0"/>
              <a:t>Addressing modes</a:t>
            </a:r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Intro to x86-64</a:t>
            </a:r>
          </a:p>
          <a:p>
            <a:pPr marL="742950" lvl="2" indent="-342900">
              <a:buSzPct val="60000"/>
              <a:buFont typeface="Wingdings 2" pitchFamily="18" charset="2"/>
              <a:buChar char="¢"/>
            </a:pPr>
            <a:r>
              <a:rPr lang="en-US" dirty="0">
                <a:solidFill>
                  <a:schemeClr val="bg2"/>
                </a:solidFill>
              </a:rPr>
              <a:t>AMD was first!</a:t>
            </a:r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29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Memory Addressing </a:t>
            </a:r>
            <a:r>
              <a:rPr lang="en-US" dirty="0"/>
              <a:t>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1600200" algn="l"/>
                <a:tab pos="3657600" algn="l"/>
              </a:tabLst>
            </a:pPr>
            <a:r>
              <a:rPr lang="en-US" dirty="0" smtClean="0"/>
              <a:t>Normal:							(</a:t>
            </a:r>
            <a:r>
              <a:rPr lang="en-US" dirty="0"/>
              <a:t>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[R]]</a:t>
            </a:r>
          </a:p>
          <a:p>
            <a:pPr marL="560388" lvl="1" indent="-222250" defTabSz="895350">
              <a:tabLst>
                <a:tab pos="1143000" algn="l"/>
                <a:tab pos="4114800" algn="l"/>
              </a:tabLst>
            </a:pPr>
            <a:r>
              <a:rPr lang="en-US" sz="2400" dirty="0"/>
              <a:t>Register R specifies memory address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	</a:t>
            </a:r>
            <a:r>
              <a:rPr lang="en-US" sz="2400" b="1" dirty="0" err="1" smtClean="0">
                <a:latin typeface="Courier New" pitchFamily="49" charset="0"/>
              </a:rPr>
              <a:t>movl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(%</a:t>
            </a:r>
            <a:r>
              <a:rPr lang="en-US" sz="2400" b="1" dirty="0" err="1">
                <a:latin typeface="Courier New" pitchFamily="49" charset="0"/>
              </a:rPr>
              <a:t>ecx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eax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1600200" algn="l"/>
                <a:tab pos="3657600" algn="l"/>
              </a:tabLst>
            </a:pPr>
            <a:r>
              <a:rPr lang="en-US" dirty="0" smtClean="0"/>
              <a:t>Displacement:						D(R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11430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	</a:t>
            </a:r>
            <a:r>
              <a:rPr lang="en-US" sz="2400" b="1" dirty="0" err="1" smtClean="0">
                <a:latin typeface="Courier New" pitchFamily="49" charset="0"/>
              </a:rPr>
              <a:t>movl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8(%</a:t>
            </a:r>
            <a:r>
              <a:rPr lang="en-US" sz="2400" b="1" dirty="0" err="1">
                <a:latin typeface="Courier New" pitchFamily="49" charset="0"/>
              </a:rPr>
              <a:t>ebp</a:t>
            </a:r>
            <a:r>
              <a:rPr lang="en-US" sz="2400" b="1" dirty="0">
                <a:latin typeface="Courier New" pitchFamily="49" charset="0"/>
              </a:rPr>
              <a:t>),%</a:t>
            </a:r>
            <a:r>
              <a:rPr lang="en-US" sz="2400" b="1" dirty="0" err="1">
                <a:latin typeface="Courier New" pitchFamily="49" charset="0"/>
              </a:rPr>
              <a:t>edx</a:t>
            </a: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2192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26300" cy="573088"/>
          </a:xfrm>
        </p:spPr>
        <p:txBody>
          <a:bodyPr/>
          <a:lstStyle/>
          <a:p>
            <a:r>
              <a:rPr lang="en-US"/>
              <a:t>Assembly Programmer’s 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3886200"/>
            <a:ext cx="4357687" cy="2711450"/>
          </a:xfrm>
        </p:spPr>
        <p:txBody>
          <a:bodyPr/>
          <a:lstStyle/>
          <a:p>
            <a:pPr marL="227013" indent="-227013" defTabSz="895350">
              <a:tabLst>
                <a:tab pos="1371600" algn="l"/>
                <a:tab pos="4572000" algn="l"/>
              </a:tabLst>
            </a:pPr>
            <a:r>
              <a:rPr lang="en-US" sz="20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1800" dirty="0" smtClean="0"/>
              <a:t>PC: Program </a:t>
            </a:r>
            <a:r>
              <a:rPr lang="en-US" sz="1800" dirty="0"/>
              <a:t>c</a:t>
            </a:r>
            <a:r>
              <a:rPr lang="en-US" sz="1800" dirty="0" smtClean="0"/>
              <a:t>ounter</a:t>
            </a:r>
            <a:endParaRPr lang="en-US" sz="1800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 smtClean="0"/>
              <a:t>Holds address </a:t>
            </a:r>
            <a:r>
              <a:rPr lang="en-US" sz="1600" dirty="0"/>
              <a:t>of next instruction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1800" dirty="0" smtClean="0"/>
              <a:t>Register file</a:t>
            </a:r>
            <a:endParaRPr lang="en-US" sz="1800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 smtClean="0"/>
              <a:t>Temp storage for </a:t>
            </a:r>
            <a:r>
              <a:rPr lang="en-US" sz="1600" dirty="0"/>
              <a:t>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Condition </a:t>
            </a:r>
            <a:r>
              <a:rPr lang="en-US" sz="1800" dirty="0" smtClean="0"/>
              <a:t>codes</a:t>
            </a:r>
            <a:endParaRPr lang="en-US" sz="1800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/>
              <a:t>Store status </a:t>
            </a:r>
            <a:r>
              <a:rPr lang="en-US" sz="1600" dirty="0" smtClean="0"/>
              <a:t>info about recent operation</a:t>
            </a:r>
            <a:endParaRPr lang="en-US" sz="1600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6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3505200" y="21336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PC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819400" y="1295400"/>
            <a:ext cx="13716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990600"/>
            <a:ext cx="1752600" cy="381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172200" y="1676400"/>
            <a:ext cx="17526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Object Code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Program Data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OS Data</a:t>
            </a: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52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860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8194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346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9050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4384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Instructions</a:t>
            </a:r>
          </a:p>
        </p:txBody>
      </p:sp>
      <p:sp>
        <p:nvSpPr>
          <p:cNvPr id="147471" name="Rectangle 15"/>
          <p:cNvSpPr>
            <a:spLocks noChangeArrowheads="1"/>
          </p:cNvSpPr>
          <p:nvPr/>
        </p:nvSpPr>
        <p:spPr bwMode="auto">
          <a:xfrm>
            <a:off x="6019800" y="2971800"/>
            <a:ext cx="17526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Stack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819400" y="2667000"/>
            <a:ext cx="13716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Condition</a:t>
            </a:r>
          </a:p>
          <a:p>
            <a:pPr algn="ctr"/>
            <a:r>
              <a:rPr lang="en-US" dirty="0">
                <a:latin typeface="Calibri" pitchFamily="34" charset="0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4914900" y="4984750"/>
            <a:ext cx="40767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600" dirty="0"/>
              <a:t>Byte addressable array</a:t>
            </a:r>
          </a:p>
          <a:p>
            <a:pPr marL="571500" lvl="2" indent="-165100"/>
            <a:r>
              <a:rPr lang="en-US" sz="1600" dirty="0"/>
              <a:t>Code, user data, (some) OS data</a:t>
            </a:r>
          </a:p>
          <a:p>
            <a:pPr marL="571500" lvl="2" indent="-165100"/>
            <a:r>
              <a:rPr lang="en-US" sz="1600" dirty="0"/>
              <a:t>Includes stack used to support procedures</a:t>
            </a:r>
          </a:p>
          <a:p>
            <a:pPr marL="0" indent="0"/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053401" y="2374280"/>
            <a:ext cx="1720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Calibri" pitchFamily="34" charset="0"/>
              </a:rPr>
              <a:t>Processor</a:t>
            </a:r>
            <a:br>
              <a:rPr lang="en-US" sz="1800" i="1" dirty="0" smtClean="0">
                <a:latin typeface="Calibri" pitchFamily="34" charset="0"/>
              </a:rPr>
            </a:br>
            <a:r>
              <a:rPr lang="en-US" sz="1800" i="1" dirty="0" smtClean="0">
                <a:latin typeface="Calibri" pitchFamily="34" charset="0"/>
              </a:rPr>
              <a:t>implementation</a:t>
            </a:r>
            <a:br>
              <a:rPr lang="en-US" sz="1800" i="1" dirty="0" smtClean="0">
                <a:latin typeface="Calibri" pitchFamily="34" charset="0"/>
              </a:rPr>
            </a:br>
            <a:r>
              <a:rPr lang="en-US" sz="1800" i="1" dirty="0" smtClean="0">
                <a:latin typeface="Calibri" pitchFamily="34" charset="0"/>
              </a:rPr>
              <a:t>(not visible)</a:t>
            </a:r>
          </a:p>
        </p:txBody>
      </p:sp>
    </p:spTree>
    <p:extLst>
      <p:ext uri="{BB962C8B-B14F-4D97-AF65-F5344CB8AC3E}">
        <p14:creationId xmlns:p14="http://schemas.microsoft.com/office/powerpoint/2010/main" val="19815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/>
              <a:t>Using Simple Addressing Modes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52400" y="1600200"/>
            <a:ext cx="3962400" cy="2024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swap(int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9749" name="AutoShape 5"/>
          <p:cNvSpPr>
            <a:spLocks/>
          </p:cNvSpPr>
          <p:nvPr/>
        </p:nvSpPr>
        <p:spPr bwMode="auto">
          <a:xfrm>
            <a:off x="7786688" y="2514600"/>
            <a:ext cx="271462" cy="1905000"/>
          </a:xfrm>
          <a:prstGeom prst="rightBrace">
            <a:avLst>
              <a:gd name="adj1" fmla="val 584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8134350" y="3282950"/>
            <a:ext cx="83388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Body</a:t>
            </a:r>
          </a:p>
        </p:txBody>
      </p:sp>
      <p:sp>
        <p:nvSpPr>
          <p:cNvPr id="159751" name="AutoShape 7"/>
          <p:cNvSpPr>
            <a:spLocks/>
          </p:cNvSpPr>
          <p:nvPr/>
        </p:nvSpPr>
        <p:spPr bwMode="auto">
          <a:xfrm>
            <a:off x="7778750" y="1447800"/>
            <a:ext cx="279400" cy="838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8134350" y="1546225"/>
            <a:ext cx="59131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Set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Up</a:t>
            </a:r>
          </a:p>
        </p:txBody>
      </p:sp>
      <p:sp>
        <p:nvSpPr>
          <p:cNvPr id="159753" name="AutoShape 9"/>
          <p:cNvSpPr>
            <a:spLocks/>
          </p:cNvSpPr>
          <p:nvPr/>
        </p:nvSpPr>
        <p:spPr bwMode="auto">
          <a:xfrm>
            <a:off x="7777163" y="4800600"/>
            <a:ext cx="280987" cy="887115"/>
          </a:xfrm>
          <a:prstGeom prst="rightBrace">
            <a:avLst>
              <a:gd name="adj1" fmla="val 3615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8134350" y="5029200"/>
            <a:ext cx="9300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Finish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191000" y="1066800"/>
            <a:ext cx="4191000" cy="47064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71600" algn="l"/>
              </a:tabLst>
            </a:pPr>
            <a:r>
              <a:rPr lang="en-US" sz="2000" dirty="0">
                <a:latin typeface="Courier New" pitchFamily="49" charset="0"/>
              </a:rPr>
              <a:t>swap:</a:t>
            </a:r>
          </a:p>
          <a:p>
            <a:pPr algn="l">
              <a:lnSpc>
                <a:spcPct val="100000"/>
              </a:lnSpc>
              <a:tabLst>
                <a:tab pos="347663" algn="l"/>
                <a:tab pos="1371600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endParaRPr lang="en-US" sz="20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71600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pushl</a:t>
            </a: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</a:rPr>
              <a:t>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71600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71600" algn="l"/>
              </a:tabLst>
            </a:pPr>
            <a:endParaRPr lang="en-US" sz="2000" dirty="0">
              <a:latin typeface="Courier New" pitchFamily="49" charset="0"/>
            </a:endParaRPr>
          </a:p>
          <a:p>
            <a:pPr>
              <a:tabLst>
                <a:tab pos="347663" algn="l"/>
                <a:tab pos="1371600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8(%</a:t>
            </a:r>
            <a:r>
              <a:rPr lang="en-US" sz="2000" dirty="0" err="1" smtClean="0">
                <a:latin typeface="Courier New" pitchFamily="49" charset="0"/>
              </a:rPr>
              <a:t>esp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71600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12(%</a:t>
            </a:r>
            <a:r>
              <a:rPr lang="en-US" sz="2000" dirty="0" err="1" smtClean="0">
                <a:latin typeface="Courier New" pitchFamily="49" charset="0"/>
              </a:rPr>
              <a:t>esp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71600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71600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71600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71600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71600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71600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71600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popl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71600" algn="l"/>
              </a:tabLst>
            </a:pPr>
            <a:r>
              <a:rPr lang="en-US" sz="2000" dirty="0" smtClean="0">
                <a:latin typeface="Courier New" pitchFamily="49" charset="0"/>
              </a:rPr>
              <a:t>	ret</a:t>
            </a: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/>
              <a:t>Using Simple Addressing Modes</a:t>
            </a:r>
          </a:p>
        </p:txBody>
      </p:sp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152400" y="1600200"/>
            <a:ext cx="3962400" cy="2024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swap(int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89444" name="Rectangle 4"/>
          <p:cNvSpPr>
            <a:spLocks noChangeArrowheads="1"/>
          </p:cNvSpPr>
          <p:nvPr/>
        </p:nvSpPr>
        <p:spPr bwMode="auto">
          <a:xfrm>
            <a:off x="4190999" y="1066800"/>
            <a:ext cx="3867151" cy="47064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262063" algn="l"/>
                <a:tab pos="1371600" algn="l"/>
              </a:tabLst>
            </a:pPr>
            <a:r>
              <a:rPr lang="en-US" sz="2000" dirty="0">
                <a:latin typeface="Courier New" pitchFamily="49" charset="0"/>
              </a:rPr>
              <a:t>swap:</a:t>
            </a:r>
          </a:p>
          <a:p>
            <a:pPr algn="l">
              <a:lnSpc>
                <a:spcPct val="100000"/>
              </a:lnSpc>
              <a:tabLst>
                <a:tab pos="347663" algn="l"/>
                <a:tab pos="1262063" algn="l"/>
                <a:tab pos="1371600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262063" algn="l"/>
                <a:tab pos="1371600" algn="l"/>
              </a:tabLst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	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pushl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		%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ebx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262063" algn="l"/>
                <a:tab pos="1371600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endParaRPr lang="en-US" sz="20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262063" algn="l"/>
                <a:tab pos="1371600" algn="l"/>
              </a:tabLst>
            </a:pPr>
            <a:endParaRPr lang="en-US" sz="2000" dirty="0">
              <a:latin typeface="Courier New" pitchFamily="49" charset="0"/>
            </a:endParaRPr>
          </a:p>
          <a:p>
            <a:pPr>
              <a:tabLst>
                <a:tab pos="347663" algn="l"/>
                <a:tab pos="1262063" algn="l"/>
                <a:tab pos="1371600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	8(%</a:t>
            </a:r>
            <a:r>
              <a:rPr lang="en-US" sz="2000" dirty="0" err="1" smtClean="0">
                <a:latin typeface="Courier New" pitchFamily="49" charset="0"/>
              </a:rPr>
              <a:t>esp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262063" algn="l"/>
                <a:tab pos="1371600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	12(%</a:t>
            </a:r>
            <a:r>
              <a:rPr lang="en-US" sz="2000" dirty="0" err="1" smtClean="0">
                <a:latin typeface="Courier New" pitchFamily="49" charset="0"/>
              </a:rPr>
              <a:t>esp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262063" algn="l"/>
                <a:tab pos="1371600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	(%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262063" algn="l"/>
                <a:tab pos="1371600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	(%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262063" algn="l"/>
                <a:tab pos="1371600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	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262063" algn="l"/>
                <a:tab pos="1371600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	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  <a:tabLst>
                <a:tab pos="347663" algn="l"/>
                <a:tab pos="1262063" algn="l"/>
                <a:tab pos="1371600" algn="l"/>
              </a:tabLst>
            </a:pPr>
            <a:endParaRPr lang="en-US" sz="2000" dirty="0">
              <a:latin typeface="Courier New" pitchFamily="49" charset="0"/>
            </a:endParaRPr>
          </a:p>
          <a:p>
            <a:pPr>
              <a:tabLst>
                <a:tab pos="347663" algn="l"/>
                <a:tab pos="1262063" algn="l"/>
                <a:tab pos="1371600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262063" algn="l"/>
                <a:tab pos="1371600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popl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		%</a:t>
            </a:r>
            <a:r>
              <a:rPr lang="en-US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ebx</a:t>
            </a:r>
            <a:endParaRPr lang="en-US" sz="2000" dirty="0" smtClean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</a:endParaRPr>
          </a:p>
          <a:p>
            <a:pPr>
              <a:tabLst>
                <a:tab pos="347663" algn="l"/>
                <a:tab pos="1262063" algn="l"/>
                <a:tab pos="1371600" algn="l"/>
              </a:tabLst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	ret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Courier New" pitchFamily="49" charset="0"/>
            </a:endParaRPr>
          </a:p>
        </p:txBody>
      </p:sp>
      <p:sp>
        <p:nvSpPr>
          <p:cNvPr id="189445" name="AutoShape 5"/>
          <p:cNvSpPr>
            <a:spLocks/>
          </p:cNvSpPr>
          <p:nvPr/>
        </p:nvSpPr>
        <p:spPr bwMode="auto">
          <a:xfrm>
            <a:off x="7786688" y="2514600"/>
            <a:ext cx="271462" cy="1905000"/>
          </a:xfrm>
          <a:prstGeom prst="rightBrace">
            <a:avLst>
              <a:gd name="adj1" fmla="val 584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9446" name="Text Box 6"/>
          <p:cNvSpPr txBox="1">
            <a:spLocks noChangeArrowheads="1"/>
          </p:cNvSpPr>
          <p:nvPr/>
        </p:nvSpPr>
        <p:spPr bwMode="auto">
          <a:xfrm>
            <a:off x="8134350" y="3282950"/>
            <a:ext cx="83388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Body</a:t>
            </a:r>
          </a:p>
        </p:txBody>
      </p:sp>
      <p:sp>
        <p:nvSpPr>
          <p:cNvPr id="189447" name="AutoShape 7"/>
          <p:cNvSpPr>
            <a:spLocks/>
          </p:cNvSpPr>
          <p:nvPr/>
        </p:nvSpPr>
        <p:spPr bwMode="auto">
          <a:xfrm>
            <a:off x="7778750" y="1447800"/>
            <a:ext cx="279400" cy="838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9448" name="Text Box 8"/>
          <p:cNvSpPr txBox="1">
            <a:spLocks noChangeArrowheads="1"/>
          </p:cNvSpPr>
          <p:nvPr/>
        </p:nvSpPr>
        <p:spPr bwMode="auto">
          <a:xfrm>
            <a:off x="8134350" y="1546225"/>
            <a:ext cx="59131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Set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Up</a:t>
            </a:r>
          </a:p>
        </p:txBody>
      </p:sp>
      <p:sp>
        <p:nvSpPr>
          <p:cNvPr id="189449" name="AutoShape 9"/>
          <p:cNvSpPr>
            <a:spLocks/>
          </p:cNvSpPr>
          <p:nvPr/>
        </p:nvSpPr>
        <p:spPr bwMode="auto">
          <a:xfrm>
            <a:off x="7777163" y="4800600"/>
            <a:ext cx="280987" cy="887115"/>
          </a:xfrm>
          <a:prstGeom prst="rightBrace">
            <a:avLst>
              <a:gd name="adj1" fmla="val 36158"/>
              <a:gd name="adj2" fmla="val 50000"/>
            </a:avLst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9450" name="Text Box 10"/>
          <p:cNvSpPr txBox="1">
            <a:spLocks noChangeArrowheads="1"/>
          </p:cNvSpPr>
          <p:nvPr/>
        </p:nvSpPr>
        <p:spPr bwMode="auto">
          <a:xfrm>
            <a:off x="8134350" y="5029200"/>
            <a:ext cx="9300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Finish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304800" y="1295400"/>
            <a:ext cx="3962400" cy="2024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void swap(int *xp, int *yp)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int t0 = *xp;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int t1 = *yp;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*xp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  *yp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7391400" y="1371600"/>
            <a:ext cx="1763368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Stack</a:t>
            </a:r>
          </a:p>
          <a:p>
            <a:pPr algn="l"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(in memory)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533400" y="4114800"/>
            <a:ext cx="24384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alibri" pitchFamily="34" charset="0"/>
              </a:rPr>
              <a:t>Register	</a:t>
            </a:r>
            <a:r>
              <a:rPr lang="en-US" sz="1800" dirty="0" smtClean="0">
                <a:latin typeface="Calibri" pitchFamily="34" charset="0"/>
              </a:rPr>
              <a:t>Value</a:t>
            </a:r>
            <a:endParaRPr lang="en-US" sz="1800" dirty="0">
              <a:latin typeface="Calibri" pitchFamily="34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t0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t1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257800" y="914400"/>
            <a:ext cx="3305175" cy="2971801"/>
            <a:chOff x="5257800" y="914400"/>
            <a:chExt cx="3305175" cy="2971801"/>
          </a:xfrm>
        </p:grpSpPr>
        <p:sp>
          <p:nvSpPr>
            <p:cNvPr id="160776" name="Rectangle 8"/>
            <p:cNvSpPr>
              <a:spLocks noChangeArrowheads="1"/>
            </p:cNvSpPr>
            <p:nvPr/>
          </p:nvSpPr>
          <p:spPr bwMode="auto">
            <a:xfrm>
              <a:off x="6172200" y="2362200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yp</a:t>
              </a:r>
            </a:p>
          </p:txBody>
        </p:sp>
        <p:sp>
          <p:nvSpPr>
            <p:cNvPr id="160777" name="Rectangle 9"/>
            <p:cNvSpPr>
              <a:spLocks noChangeArrowheads="1"/>
            </p:cNvSpPr>
            <p:nvPr/>
          </p:nvSpPr>
          <p:spPr bwMode="auto">
            <a:xfrm>
              <a:off x="6172200" y="2743200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xp</a:t>
              </a:r>
            </a:p>
          </p:txBody>
        </p:sp>
        <p:sp>
          <p:nvSpPr>
            <p:cNvPr id="160778" name="Rectangle 10"/>
            <p:cNvSpPr>
              <a:spLocks noChangeArrowheads="1"/>
            </p:cNvSpPr>
            <p:nvPr/>
          </p:nvSpPr>
          <p:spPr bwMode="auto">
            <a:xfrm>
              <a:off x="6172200" y="3124200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 err="1">
                  <a:latin typeface="Calibri" pitchFamily="34" charset="0"/>
                </a:rPr>
                <a:t>Rtn</a:t>
              </a:r>
              <a:r>
                <a:rPr lang="en-US" sz="1800" dirty="0">
                  <a:latin typeface="Calibri" pitchFamily="34" charset="0"/>
                </a:rPr>
                <a:t> </a:t>
              </a:r>
              <a:r>
                <a:rPr lang="en-US" sz="1800" dirty="0" err="1">
                  <a:latin typeface="Calibri" pitchFamily="34" charset="0"/>
                </a:rPr>
                <a:t>adr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60779" name="Rectangle 11"/>
            <p:cNvSpPr>
              <a:spLocks noChangeArrowheads="1"/>
            </p:cNvSpPr>
            <p:nvPr/>
          </p:nvSpPr>
          <p:spPr bwMode="auto">
            <a:xfrm>
              <a:off x="6172200" y="3505200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Old %</a:t>
              </a:r>
              <a:r>
                <a:rPr lang="en-US" sz="1800" dirty="0" err="1" smtClean="0">
                  <a:latin typeface="Courier New" pitchFamily="49" charset="0"/>
                </a:rPr>
                <a:t>ebx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60780" name="Line 12"/>
            <p:cNvSpPr>
              <a:spLocks noChangeShapeType="1"/>
            </p:cNvSpPr>
            <p:nvPr/>
          </p:nvSpPr>
          <p:spPr bwMode="auto">
            <a:xfrm flipH="1">
              <a:off x="7239000" y="3690938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60781" name="Text Box 13"/>
            <p:cNvSpPr txBox="1">
              <a:spLocks noChangeArrowheads="1"/>
            </p:cNvSpPr>
            <p:nvPr/>
          </p:nvSpPr>
          <p:spPr bwMode="auto">
            <a:xfrm>
              <a:off x="7832725" y="3519488"/>
              <a:ext cx="7302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esp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60782" name="Text Box 14"/>
            <p:cNvSpPr txBox="1">
              <a:spLocks noChangeArrowheads="1"/>
            </p:cNvSpPr>
            <p:nvPr/>
          </p:nvSpPr>
          <p:spPr bwMode="auto">
            <a:xfrm>
              <a:off x="5638800" y="3505200"/>
              <a:ext cx="593725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 0 </a:t>
              </a:r>
            </a:p>
          </p:txBody>
        </p:sp>
        <p:sp>
          <p:nvSpPr>
            <p:cNvPr id="160783" name="Text Box 15"/>
            <p:cNvSpPr txBox="1">
              <a:spLocks noChangeArrowheads="1"/>
            </p:cNvSpPr>
            <p:nvPr/>
          </p:nvSpPr>
          <p:spPr bwMode="auto">
            <a:xfrm>
              <a:off x="5638800" y="3124200"/>
              <a:ext cx="593725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 4 </a:t>
              </a:r>
            </a:p>
          </p:txBody>
        </p:sp>
        <p:sp>
          <p:nvSpPr>
            <p:cNvPr id="160784" name="Text Box 16"/>
            <p:cNvSpPr txBox="1">
              <a:spLocks noChangeArrowheads="1"/>
            </p:cNvSpPr>
            <p:nvPr/>
          </p:nvSpPr>
          <p:spPr bwMode="auto">
            <a:xfrm>
              <a:off x="5638800" y="2743200"/>
              <a:ext cx="593725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 8 </a:t>
              </a:r>
            </a:p>
          </p:txBody>
        </p:sp>
        <p:sp>
          <p:nvSpPr>
            <p:cNvPr id="160785" name="Text Box 17"/>
            <p:cNvSpPr txBox="1">
              <a:spLocks noChangeArrowheads="1"/>
            </p:cNvSpPr>
            <p:nvPr/>
          </p:nvSpPr>
          <p:spPr bwMode="auto">
            <a:xfrm>
              <a:off x="5638800" y="2362200"/>
              <a:ext cx="593725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12 </a:t>
              </a:r>
            </a:p>
          </p:txBody>
        </p:sp>
        <p:sp>
          <p:nvSpPr>
            <p:cNvPr id="160786" name="Text Box 18"/>
            <p:cNvSpPr txBox="1">
              <a:spLocks noChangeArrowheads="1"/>
            </p:cNvSpPr>
            <p:nvPr/>
          </p:nvSpPr>
          <p:spPr bwMode="auto">
            <a:xfrm>
              <a:off x="5257800" y="1905000"/>
              <a:ext cx="769938" cy="3698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Offset</a:t>
              </a:r>
            </a:p>
          </p:txBody>
        </p:sp>
        <p:sp>
          <p:nvSpPr>
            <p:cNvPr id="160787" name="Rectangle 19"/>
            <p:cNvSpPr>
              <a:spLocks noChangeArrowheads="1"/>
            </p:cNvSpPr>
            <p:nvPr/>
          </p:nvSpPr>
          <p:spPr bwMode="auto">
            <a:xfrm>
              <a:off x="6172200" y="914400"/>
              <a:ext cx="1066800" cy="1447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•</a:t>
              </a:r>
            </a:p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•</a:t>
              </a:r>
            </a:p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•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055938" y="4915319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6553200" y="2490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6553200" y="2871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6553200" y="3252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6553200" y="3633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6140" name="Line 12"/>
          <p:cNvSpPr>
            <a:spLocks noChangeShapeType="1"/>
          </p:cNvSpPr>
          <p:nvPr/>
        </p:nvSpPr>
        <p:spPr bwMode="auto">
          <a:xfrm>
            <a:off x="5715000" y="3862387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4953000" y="3709987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6019800" y="3633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76143" name="Text Box 15"/>
          <p:cNvSpPr txBox="1">
            <a:spLocks noChangeArrowheads="1"/>
          </p:cNvSpPr>
          <p:nvPr/>
        </p:nvSpPr>
        <p:spPr bwMode="auto">
          <a:xfrm>
            <a:off x="6019800" y="3252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6019800" y="2871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76145" name="Text Box 17"/>
          <p:cNvSpPr txBox="1">
            <a:spLocks noChangeArrowheads="1"/>
          </p:cNvSpPr>
          <p:nvPr/>
        </p:nvSpPr>
        <p:spPr bwMode="auto">
          <a:xfrm>
            <a:off x="6019800" y="2490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76146" name="Text Box 18"/>
          <p:cNvSpPr txBox="1">
            <a:spLocks noChangeArrowheads="1"/>
          </p:cNvSpPr>
          <p:nvPr/>
        </p:nvSpPr>
        <p:spPr bwMode="auto">
          <a:xfrm>
            <a:off x="5638800" y="2033587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76151" name="Rectangle 23"/>
          <p:cNvSpPr>
            <a:spLocks noChangeArrowheads="1"/>
          </p:cNvSpPr>
          <p:nvPr/>
        </p:nvSpPr>
        <p:spPr bwMode="auto">
          <a:xfrm>
            <a:off x="6553200" y="585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76152" name="Rectangle 24"/>
          <p:cNvSpPr>
            <a:spLocks noChangeArrowheads="1"/>
          </p:cNvSpPr>
          <p:nvPr/>
        </p:nvSpPr>
        <p:spPr bwMode="auto">
          <a:xfrm>
            <a:off x="6553200" y="966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76153" name="Rectangle 25"/>
          <p:cNvSpPr>
            <a:spLocks noChangeArrowheads="1"/>
          </p:cNvSpPr>
          <p:nvPr/>
        </p:nvSpPr>
        <p:spPr bwMode="auto">
          <a:xfrm>
            <a:off x="6553200" y="1347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6154" name="Rectangle 26"/>
          <p:cNvSpPr>
            <a:spLocks noChangeArrowheads="1"/>
          </p:cNvSpPr>
          <p:nvPr/>
        </p:nvSpPr>
        <p:spPr bwMode="auto">
          <a:xfrm>
            <a:off x="6553200" y="1728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6155" name="Rectangle 27"/>
          <p:cNvSpPr>
            <a:spLocks noChangeArrowheads="1"/>
          </p:cNvSpPr>
          <p:nvPr/>
        </p:nvSpPr>
        <p:spPr bwMode="auto">
          <a:xfrm>
            <a:off x="6553200" y="2109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6156" name="Text Box 28"/>
          <p:cNvSpPr txBox="1">
            <a:spLocks noChangeArrowheads="1"/>
          </p:cNvSpPr>
          <p:nvPr/>
        </p:nvSpPr>
        <p:spPr bwMode="auto">
          <a:xfrm>
            <a:off x="7620000" y="292655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76157" name="Text Box 29"/>
          <p:cNvSpPr txBox="1">
            <a:spLocks noChangeArrowheads="1"/>
          </p:cNvSpPr>
          <p:nvPr/>
        </p:nvSpPr>
        <p:spPr bwMode="auto">
          <a:xfrm>
            <a:off x="7696200" y="585787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76158" name="Text Box 30"/>
          <p:cNvSpPr txBox="1">
            <a:spLocks noChangeArrowheads="1"/>
          </p:cNvSpPr>
          <p:nvPr/>
        </p:nvSpPr>
        <p:spPr bwMode="auto">
          <a:xfrm>
            <a:off x="7696200" y="981075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76159" name="Text Box 31"/>
          <p:cNvSpPr txBox="1">
            <a:spLocks noChangeArrowheads="1"/>
          </p:cNvSpPr>
          <p:nvPr/>
        </p:nvSpPr>
        <p:spPr bwMode="auto">
          <a:xfrm>
            <a:off x="7696200" y="1376362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76160" name="Text Box 32"/>
          <p:cNvSpPr txBox="1">
            <a:spLocks noChangeArrowheads="1"/>
          </p:cNvSpPr>
          <p:nvPr/>
        </p:nvSpPr>
        <p:spPr bwMode="auto">
          <a:xfrm>
            <a:off x="7696200" y="1771650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76161" name="Text Box 33"/>
          <p:cNvSpPr txBox="1">
            <a:spLocks noChangeArrowheads="1"/>
          </p:cNvSpPr>
          <p:nvPr/>
        </p:nvSpPr>
        <p:spPr bwMode="auto">
          <a:xfrm>
            <a:off x="7696200" y="2166937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76162" name="Text Box 34"/>
          <p:cNvSpPr txBox="1">
            <a:spLocks noChangeArrowheads="1"/>
          </p:cNvSpPr>
          <p:nvPr/>
        </p:nvSpPr>
        <p:spPr bwMode="auto">
          <a:xfrm>
            <a:off x="7696200" y="2562225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76163" name="Text Box 35"/>
          <p:cNvSpPr txBox="1">
            <a:spLocks noChangeArrowheads="1"/>
          </p:cNvSpPr>
          <p:nvPr/>
        </p:nvSpPr>
        <p:spPr bwMode="auto">
          <a:xfrm>
            <a:off x="7696200" y="2957512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76164" name="Text Box 36"/>
          <p:cNvSpPr txBox="1">
            <a:spLocks noChangeArrowheads="1"/>
          </p:cNvSpPr>
          <p:nvPr/>
        </p:nvSpPr>
        <p:spPr bwMode="auto">
          <a:xfrm>
            <a:off x="7696200" y="3352800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76165" name="Text Box 37"/>
          <p:cNvSpPr txBox="1">
            <a:spLocks noChangeArrowheads="1"/>
          </p:cNvSpPr>
          <p:nvPr/>
        </p:nvSpPr>
        <p:spPr bwMode="auto">
          <a:xfrm>
            <a:off x="7696200" y="3748087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76167" name="Rectangle 39"/>
          <p:cNvSpPr>
            <a:spLocks noChangeArrowheads="1"/>
          </p:cNvSpPr>
          <p:nvPr/>
        </p:nvSpPr>
        <p:spPr bwMode="auto">
          <a:xfrm>
            <a:off x="5029200" y="2490787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76168" name="Rectangle 40"/>
          <p:cNvSpPr>
            <a:spLocks noChangeArrowheads="1"/>
          </p:cNvSpPr>
          <p:nvPr/>
        </p:nvSpPr>
        <p:spPr bwMode="auto">
          <a:xfrm>
            <a:off x="5029200" y="2871787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6171" name="Rectangle 43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6172" name="Rectangle 44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edx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76173" name="Rectangle 45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ecx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76174" name="Rectangle 46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6175" name="Rectangle 47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6176" name="Rectangle 48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6177" name="Rectangle 49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76178" name="Rectangle 50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1219200" y="1524000"/>
            <a:ext cx="1066800" cy="3581400"/>
            <a:chOff x="3984" y="1008"/>
            <a:chExt cx="1584" cy="2256"/>
          </a:xfrm>
        </p:grpSpPr>
        <p:sp>
          <p:nvSpPr>
            <p:cNvPr id="176180" name="Rectangle 52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1" name="Rectangle 53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2" name="Rectangle 54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3" name="Rectangle 55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4" name="Rectangle 56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5" name="Rectangle 57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6" name="Rectangle 58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176187" name="Rectangle 59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0x104</a:t>
              </a:r>
            </a:p>
          </p:txBody>
        </p:sp>
      </p:grp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6553200" y="2490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6553200" y="2871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6553200" y="3252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6553200" y="3633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7160" name="Line 8"/>
          <p:cNvSpPr>
            <a:spLocks noChangeShapeType="1"/>
          </p:cNvSpPr>
          <p:nvPr/>
        </p:nvSpPr>
        <p:spPr bwMode="auto">
          <a:xfrm>
            <a:off x="5715000" y="3862387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4953000" y="3709987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77162" name="Text Box 10"/>
          <p:cNvSpPr txBox="1">
            <a:spLocks noChangeArrowheads="1"/>
          </p:cNvSpPr>
          <p:nvPr/>
        </p:nvSpPr>
        <p:spPr bwMode="auto">
          <a:xfrm>
            <a:off x="6019800" y="3633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77163" name="Text Box 11"/>
          <p:cNvSpPr txBox="1">
            <a:spLocks noChangeArrowheads="1"/>
          </p:cNvSpPr>
          <p:nvPr/>
        </p:nvSpPr>
        <p:spPr bwMode="auto">
          <a:xfrm>
            <a:off x="6019800" y="3252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77164" name="Text Box 12"/>
          <p:cNvSpPr txBox="1">
            <a:spLocks noChangeArrowheads="1"/>
          </p:cNvSpPr>
          <p:nvPr/>
        </p:nvSpPr>
        <p:spPr bwMode="auto">
          <a:xfrm>
            <a:off x="6019800" y="2871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77165" name="Text Box 13"/>
          <p:cNvSpPr txBox="1">
            <a:spLocks noChangeArrowheads="1"/>
          </p:cNvSpPr>
          <p:nvPr/>
        </p:nvSpPr>
        <p:spPr bwMode="auto">
          <a:xfrm>
            <a:off x="6019800" y="2490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77166" name="Text Box 14"/>
          <p:cNvSpPr txBox="1">
            <a:spLocks noChangeArrowheads="1"/>
          </p:cNvSpPr>
          <p:nvPr/>
        </p:nvSpPr>
        <p:spPr bwMode="auto">
          <a:xfrm>
            <a:off x="5638800" y="2033587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77169" name="Rectangle 17"/>
          <p:cNvSpPr>
            <a:spLocks noChangeArrowheads="1"/>
          </p:cNvSpPr>
          <p:nvPr/>
        </p:nvSpPr>
        <p:spPr bwMode="auto">
          <a:xfrm>
            <a:off x="6553200" y="585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77170" name="Rectangle 18"/>
          <p:cNvSpPr>
            <a:spLocks noChangeArrowheads="1"/>
          </p:cNvSpPr>
          <p:nvPr/>
        </p:nvSpPr>
        <p:spPr bwMode="auto">
          <a:xfrm>
            <a:off x="6553200" y="966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77171" name="Rectangle 19"/>
          <p:cNvSpPr>
            <a:spLocks noChangeArrowheads="1"/>
          </p:cNvSpPr>
          <p:nvPr/>
        </p:nvSpPr>
        <p:spPr bwMode="auto">
          <a:xfrm>
            <a:off x="6553200" y="1347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172" name="Rectangle 20"/>
          <p:cNvSpPr>
            <a:spLocks noChangeArrowheads="1"/>
          </p:cNvSpPr>
          <p:nvPr/>
        </p:nvSpPr>
        <p:spPr bwMode="auto">
          <a:xfrm>
            <a:off x="6553200" y="1728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173" name="Rectangle 21"/>
          <p:cNvSpPr>
            <a:spLocks noChangeArrowheads="1"/>
          </p:cNvSpPr>
          <p:nvPr/>
        </p:nvSpPr>
        <p:spPr bwMode="auto">
          <a:xfrm>
            <a:off x="6553200" y="2109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174" name="Text Box 22"/>
          <p:cNvSpPr txBox="1">
            <a:spLocks noChangeArrowheads="1"/>
          </p:cNvSpPr>
          <p:nvPr/>
        </p:nvSpPr>
        <p:spPr bwMode="auto">
          <a:xfrm>
            <a:off x="7620000" y="292655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77175" name="Text Box 23"/>
          <p:cNvSpPr txBox="1">
            <a:spLocks noChangeArrowheads="1"/>
          </p:cNvSpPr>
          <p:nvPr/>
        </p:nvSpPr>
        <p:spPr bwMode="auto">
          <a:xfrm>
            <a:off x="7696200" y="585787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77176" name="Text Box 24"/>
          <p:cNvSpPr txBox="1">
            <a:spLocks noChangeArrowheads="1"/>
          </p:cNvSpPr>
          <p:nvPr/>
        </p:nvSpPr>
        <p:spPr bwMode="auto">
          <a:xfrm>
            <a:off x="7696200" y="981075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77177" name="Text Box 25"/>
          <p:cNvSpPr txBox="1">
            <a:spLocks noChangeArrowheads="1"/>
          </p:cNvSpPr>
          <p:nvPr/>
        </p:nvSpPr>
        <p:spPr bwMode="auto">
          <a:xfrm>
            <a:off x="7696200" y="1376362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77178" name="Text Box 26"/>
          <p:cNvSpPr txBox="1">
            <a:spLocks noChangeArrowheads="1"/>
          </p:cNvSpPr>
          <p:nvPr/>
        </p:nvSpPr>
        <p:spPr bwMode="auto">
          <a:xfrm>
            <a:off x="7696200" y="1771650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77179" name="Text Box 27"/>
          <p:cNvSpPr txBox="1">
            <a:spLocks noChangeArrowheads="1"/>
          </p:cNvSpPr>
          <p:nvPr/>
        </p:nvSpPr>
        <p:spPr bwMode="auto">
          <a:xfrm>
            <a:off x="7696200" y="2166937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77180" name="Text Box 28"/>
          <p:cNvSpPr txBox="1">
            <a:spLocks noChangeArrowheads="1"/>
          </p:cNvSpPr>
          <p:nvPr/>
        </p:nvSpPr>
        <p:spPr bwMode="auto">
          <a:xfrm>
            <a:off x="7696200" y="2562225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77181" name="Text Box 29"/>
          <p:cNvSpPr txBox="1">
            <a:spLocks noChangeArrowheads="1"/>
          </p:cNvSpPr>
          <p:nvPr/>
        </p:nvSpPr>
        <p:spPr bwMode="auto">
          <a:xfrm>
            <a:off x="7696200" y="2957512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77182" name="Text Box 30"/>
          <p:cNvSpPr txBox="1">
            <a:spLocks noChangeArrowheads="1"/>
          </p:cNvSpPr>
          <p:nvPr/>
        </p:nvSpPr>
        <p:spPr bwMode="auto">
          <a:xfrm>
            <a:off x="7696200" y="3352800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77183" name="Text Box 31"/>
          <p:cNvSpPr txBox="1">
            <a:spLocks noChangeArrowheads="1"/>
          </p:cNvSpPr>
          <p:nvPr/>
        </p:nvSpPr>
        <p:spPr bwMode="auto">
          <a:xfrm>
            <a:off x="7696200" y="3748087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77185" name="Rectangle 33"/>
          <p:cNvSpPr>
            <a:spLocks noChangeArrowheads="1"/>
          </p:cNvSpPr>
          <p:nvPr/>
        </p:nvSpPr>
        <p:spPr bwMode="auto">
          <a:xfrm>
            <a:off x="5029200" y="2490787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77186" name="Rectangle 34"/>
          <p:cNvSpPr>
            <a:spLocks noChangeArrowheads="1"/>
          </p:cNvSpPr>
          <p:nvPr/>
        </p:nvSpPr>
        <p:spPr bwMode="auto">
          <a:xfrm>
            <a:off x="5029200" y="2871787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7188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7189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edx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77190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77191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7192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7193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7194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esp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77195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77197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198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0x124</a:t>
            </a:r>
            <a:endParaRPr lang="en-US" sz="18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77199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177200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201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202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203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7204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177216" name="Rectangle 64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8(%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esp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), 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edx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#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edx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xp</a:t>
            </a:r>
            <a:endParaRPr lang="en-US" sz="18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6553200" y="2871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0x124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31" name="Rectangle 55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6553200" y="2490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0x120</a:t>
            </a: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6553200" y="2871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6553200" y="3252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78183" name="Rectangle 7"/>
          <p:cNvSpPr>
            <a:spLocks noChangeArrowheads="1"/>
          </p:cNvSpPr>
          <p:nvPr/>
        </p:nvSpPr>
        <p:spPr bwMode="auto">
          <a:xfrm>
            <a:off x="6553200" y="3633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8184" name="Line 8"/>
          <p:cNvSpPr>
            <a:spLocks noChangeShapeType="1"/>
          </p:cNvSpPr>
          <p:nvPr/>
        </p:nvSpPr>
        <p:spPr bwMode="auto">
          <a:xfrm>
            <a:off x="5715000" y="3862387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78185" name="Text Box 9"/>
          <p:cNvSpPr txBox="1">
            <a:spLocks noChangeArrowheads="1"/>
          </p:cNvSpPr>
          <p:nvPr/>
        </p:nvSpPr>
        <p:spPr bwMode="auto">
          <a:xfrm>
            <a:off x="4953000" y="3709987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78186" name="Text Box 10"/>
          <p:cNvSpPr txBox="1">
            <a:spLocks noChangeArrowheads="1"/>
          </p:cNvSpPr>
          <p:nvPr/>
        </p:nvSpPr>
        <p:spPr bwMode="auto">
          <a:xfrm>
            <a:off x="6019800" y="3633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78187" name="Text Box 11"/>
          <p:cNvSpPr txBox="1">
            <a:spLocks noChangeArrowheads="1"/>
          </p:cNvSpPr>
          <p:nvPr/>
        </p:nvSpPr>
        <p:spPr bwMode="auto">
          <a:xfrm>
            <a:off x="6019800" y="3252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78188" name="Text Box 12"/>
          <p:cNvSpPr txBox="1">
            <a:spLocks noChangeArrowheads="1"/>
          </p:cNvSpPr>
          <p:nvPr/>
        </p:nvSpPr>
        <p:spPr bwMode="auto">
          <a:xfrm>
            <a:off x="6019800" y="2871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78189" name="Text Box 13"/>
          <p:cNvSpPr txBox="1">
            <a:spLocks noChangeArrowheads="1"/>
          </p:cNvSpPr>
          <p:nvPr/>
        </p:nvSpPr>
        <p:spPr bwMode="auto">
          <a:xfrm>
            <a:off x="6019800" y="2490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78190" name="Text Box 14"/>
          <p:cNvSpPr txBox="1">
            <a:spLocks noChangeArrowheads="1"/>
          </p:cNvSpPr>
          <p:nvPr/>
        </p:nvSpPr>
        <p:spPr bwMode="auto">
          <a:xfrm>
            <a:off x="5638800" y="2033587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78193" name="Rectangle 17"/>
          <p:cNvSpPr>
            <a:spLocks noChangeArrowheads="1"/>
          </p:cNvSpPr>
          <p:nvPr/>
        </p:nvSpPr>
        <p:spPr bwMode="auto">
          <a:xfrm>
            <a:off x="6553200" y="585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78194" name="Rectangle 18"/>
          <p:cNvSpPr>
            <a:spLocks noChangeArrowheads="1"/>
          </p:cNvSpPr>
          <p:nvPr/>
        </p:nvSpPr>
        <p:spPr bwMode="auto">
          <a:xfrm>
            <a:off x="6553200" y="966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78195" name="Rectangle 19"/>
          <p:cNvSpPr>
            <a:spLocks noChangeArrowheads="1"/>
          </p:cNvSpPr>
          <p:nvPr/>
        </p:nvSpPr>
        <p:spPr bwMode="auto">
          <a:xfrm>
            <a:off x="6553200" y="1347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196" name="Rectangle 20"/>
          <p:cNvSpPr>
            <a:spLocks noChangeArrowheads="1"/>
          </p:cNvSpPr>
          <p:nvPr/>
        </p:nvSpPr>
        <p:spPr bwMode="auto">
          <a:xfrm>
            <a:off x="6553200" y="1728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197" name="Rectangle 21"/>
          <p:cNvSpPr>
            <a:spLocks noChangeArrowheads="1"/>
          </p:cNvSpPr>
          <p:nvPr/>
        </p:nvSpPr>
        <p:spPr bwMode="auto">
          <a:xfrm>
            <a:off x="6553200" y="2109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198" name="Text Box 22"/>
          <p:cNvSpPr txBox="1">
            <a:spLocks noChangeArrowheads="1"/>
          </p:cNvSpPr>
          <p:nvPr/>
        </p:nvSpPr>
        <p:spPr bwMode="auto">
          <a:xfrm>
            <a:off x="7620000" y="292655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78199" name="Text Box 23"/>
          <p:cNvSpPr txBox="1">
            <a:spLocks noChangeArrowheads="1"/>
          </p:cNvSpPr>
          <p:nvPr/>
        </p:nvSpPr>
        <p:spPr bwMode="auto">
          <a:xfrm>
            <a:off x="7696200" y="585787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78200" name="Text Box 24"/>
          <p:cNvSpPr txBox="1">
            <a:spLocks noChangeArrowheads="1"/>
          </p:cNvSpPr>
          <p:nvPr/>
        </p:nvSpPr>
        <p:spPr bwMode="auto">
          <a:xfrm>
            <a:off x="7696200" y="981075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78201" name="Text Box 25"/>
          <p:cNvSpPr txBox="1">
            <a:spLocks noChangeArrowheads="1"/>
          </p:cNvSpPr>
          <p:nvPr/>
        </p:nvSpPr>
        <p:spPr bwMode="auto">
          <a:xfrm>
            <a:off x="7696200" y="1376362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78202" name="Text Box 26"/>
          <p:cNvSpPr txBox="1">
            <a:spLocks noChangeArrowheads="1"/>
          </p:cNvSpPr>
          <p:nvPr/>
        </p:nvSpPr>
        <p:spPr bwMode="auto">
          <a:xfrm>
            <a:off x="7696200" y="1771650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78203" name="Text Box 27"/>
          <p:cNvSpPr txBox="1">
            <a:spLocks noChangeArrowheads="1"/>
          </p:cNvSpPr>
          <p:nvPr/>
        </p:nvSpPr>
        <p:spPr bwMode="auto">
          <a:xfrm>
            <a:off x="7696200" y="2166937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78204" name="Text Box 28"/>
          <p:cNvSpPr txBox="1">
            <a:spLocks noChangeArrowheads="1"/>
          </p:cNvSpPr>
          <p:nvPr/>
        </p:nvSpPr>
        <p:spPr bwMode="auto">
          <a:xfrm>
            <a:off x="7696200" y="2562225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78205" name="Text Box 29"/>
          <p:cNvSpPr txBox="1">
            <a:spLocks noChangeArrowheads="1"/>
          </p:cNvSpPr>
          <p:nvPr/>
        </p:nvSpPr>
        <p:spPr bwMode="auto">
          <a:xfrm>
            <a:off x="7696200" y="2957512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78206" name="Text Box 30"/>
          <p:cNvSpPr txBox="1">
            <a:spLocks noChangeArrowheads="1"/>
          </p:cNvSpPr>
          <p:nvPr/>
        </p:nvSpPr>
        <p:spPr bwMode="auto">
          <a:xfrm>
            <a:off x="7696200" y="3352800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78207" name="Text Box 31"/>
          <p:cNvSpPr txBox="1">
            <a:spLocks noChangeArrowheads="1"/>
          </p:cNvSpPr>
          <p:nvPr/>
        </p:nvSpPr>
        <p:spPr bwMode="auto">
          <a:xfrm>
            <a:off x="7696200" y="3748087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78209" name="Rectangle 33"/>
          <p:cNvSpPr>
            <a:spLocks noChangeArrowheads="1"/>
          </p:cNvSpPr>
          <p:nvPr/>
        </p:nvSpPr>
        <p:spPr bwMode="auto">
          <a:xfrm>
            <a:off x="5029200" y="2490787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78210" name="Rectangle 34"/>
          <p:cNvSpPr>
            <a:spLocks noChangeArrowheads="1"/>
          </p:cNvSpPr>
          <p:nvPr/>
        </p:nvSpPr>
        <p:spPr bwMode="auto">
          <a:xfrm>
            <a:off x="5029200" y="2871787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8212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8213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78214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78215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8216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8217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8218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78219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78221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0x120</a:t>
            </a:r>
          </a:p>
        </p:txBody>
      </p:sp>
      <p:sp>
        <p:nvSpPr>
          <p:cNvPr id="178223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78224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225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226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227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8228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178222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0x124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12(%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esp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), 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eax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#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eax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yp</a:t>
            </a:r>
            <a:endParaRPr lang="en-US" sz="18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  <p:sp>
        <p:nvSpPr>
          <p:cNvPr id="51" name="Rectangle 63"/>
          <p:cNvSpPr>
            <a:spLocks noChangeArrowheads="1"/>
          </p:cNvSpPr>
          <p:nvPr/>
        </p:nvSpPr>
        <p:spPr bwMode="auto">
          <a:xfrm>
            <a:off x="6553200" y="2490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0x120</a:t>
            </a:r>
            <a:endParaRPr lang="en-US" sz="1800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57" name="Rectangle 57"/>
          <p:cNvSpPr>
            <a:spLocks noChangeArrowheads="1"/>
          </p:cNvSpPr>
          <p:nvPr/>
        </p:nvSpPr>
        <p:spPr bwMode="auto">
          <a:xfrm>
            <a:off x="6553200" y="966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79256" name="Rectangle 56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6553200" y="2490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6553200" y="2871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6553200" y="3252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6553200" y="3633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79208" name="Line 8"/>
          <p:cNvSpPr>
            <a:spLocks noChangeShapeType="1"/>
          </p:cNvSpPr>
          <p:nvPr/>
        </p:nvSpPr>
        <p:spPr bwMode="auto">
          <a:xfrm>
            <a:off x="5715000" y="3862387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79209" name="Text Box 9"/>
          <p:cNvSpPr txBox="1">
            <a:spLocks noChangeArrowheads="1"/>
          </p:cNvSpPr>
          <p:nvPr/>
        </p:nvSpPr>
        <p:spPr bwMode="auto">
          <a:xfrm>
            <a:off x="4953000" y="3709987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79210" name="Text Box 10"/>
          <p:cNvSpPr txBox="1">
            <a:spLocks noChangeArrowheads="1"/>
          </p:cNvSpPr>
          <p:nvPr/>
        </p:nvSpPr>
        <p:spPr bwMode="auto">
          <a:xfrm>
            <a:off x="6019800" y="3633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79211" name="Text Box 11"/>
          <p:cNvSpPr txBox="1">
            <a:spLocks noChangeArrowheads="1"/>
          </p:cNvSpPr>
          <p:nvPr/>
        </p:nvSpPr>
        <p:spPr bwMode="auto">
          <a:xfrm>
            <a:off x="6019800" y="3252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79212" name="Text Box 12"/>
          <p:cNvSpPr txBox="1">
            <a:spLocks noChangeArrowheads="1"/>
          </p:cNvSpPr>
          <p:nvPr/>
        </p:nvSpPr>
        <p:spPr bwMode="auto">
          <a:xfrm>
            <a:off x="6019800" y="2871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79213" name="Text Box 13"/>
          <p:cNvSpPr txBox="1">
            <a:spLocks noChangeArrowheads="1"/>
          </p:cNvSpPr>
          <p:nvPr/>
        </p:nvSpPr>
        <p:spPr bwMode="auto">
          <a:xfrm>
            <a:off x="6019800" y="2490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79214" name="Text Box 14"/>
          <p:cNvSpPr txBox="1">
            <a:spLocks noChangeArrowheads="1"/>
          </p:cNvSpPr>
          <p:nvPr/>
        </p:nvSpPr>
        <p:spPr bwMode="auto">
          <a:xfrm>
            <a:off x="5638800" y="2033587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79218" name="Rectangle 18"/>
          <p:cNvSpPr>
            <a:spLocks noChangeArrowheads="1"/>
          </p:cNvSpPr>
          <p:nvPr/>
        </p:nvSpPr>
        <p:spPr bwMode="auto">
          <a:xfrm>
            <a:off x="6553200" y="966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79219" name="Rectangle 19"/>
          <p:cNvSpPr>
            <a:spLocks noChangeArrowheads="1"/>
          </p:cNvSpPr>
          <p:nvPr/>
        </p:nvSpPr>
        <p:spPr bwMode="auto">
          <a:xfrm>
            <a:off x="6553200" y="1347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20" name="Rectangle 20"/>
          <p:cNvSpPr>
            <a:spLocks noChangeArrowheads="1"/>
          </p:cNvSpPr>
          <p:nvPr/>
        </p:nvSpPr>
        <p:spPr bwMode="auto">
          <a:xfrm>
            <a:off x="6553200" y="1728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21" name="Rectangle 21"/>
          <p:cNvSpPr>
            <a:spLocks noChangeArrowheads="1"/>
          </p:cNvSpPr>
          <p:nvPr/>
        </p:nvSpPr>
        <p:spPr bwMode="auto">
          <a:xfrm>
            <a:off x="6553200" y="2109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22" name="Text Box 22"/>
          <p:cNvSpPr txBox="1">
            <a:spLocks noChangeArrowheads="1"/>
          </p:cNvSpPr>
          <p:nvPr/>
        </p:nvSpPr>
        <p:spPr bwMode="auto">
          <a:xfrm>
            <a:off x="7620000" y="292655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79223" name="Text Box 23"/>
          <p:cNvSpPr txBox="1">
            <a:spLocks noChangeArrowheads="1"/>
          </p:cNvSpPr>
          <p:nvPr/>
        </p:nvSpPr>
        <p:spPr bwMode="auto">
          <a:xfrm>
            <a:off x="7696200" y="585787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79224" name="Text Box 24"/>
          <p:cNvSpPr txBox="1">
            <a:spLocks noChangeArrowheads="1"/>
          </p:cNvSpPr>
          <p:nvPr/>
        </p:nvSpPr>
        <p:spPr bwMode="auto">
          <a:xfrm>
            <a:off x="7696200" y="981075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79225" name="Text Box 25"/>
          <p:cNvSpPr txBox="1">
            <a:spLocks noChangeArrowheads="1"/>
          </p:cNvSpPr>
          <p:nvPr/>
        </p:nvSpPr>
        <p:spPr bwMode="auto">
          <a:xfrm>
            <a:off x="7696200" y="1376362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79226" name="Text Box 26"/>
          <p:cNvSpPr txBox="1">
            <a:spLocks noChangeArrowheads="1"/>
          </p:cNvSpPr>
          <p:nvPr/>
        </p:nvSpPr>
        <p:spPr bwMode="auto">
          <a:xfrm>
            <a:off x="7696200" y="1771650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79227" name="Text Box 27"/>
          <p:cNvSpPr txBox="1">
            <a:spLocks noChangeArrowheads="1"/>
          </p:cNvSpPr>
          <p:nvPr/>
        </p:nvSpPr>
        <p:spPr bwMode="auto">
          <a:xfrm>
            <a:off x="7696200" y="2166937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79228" name="Text Box 28"/>
          <p:cNvSpPr txBox="1">
            <a:spLocks noChangeArrowheads="1"/>
          </p:cNvSpPr>
          <p:nvPr/>
        </p:nvSpPr>
        <p:spPr bwMode="auto">
          <a:xfrm>
            <a:off x="7696200" y="2562225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79229" name="Text Box 29"/>
          <p:cNvSpPr txBox="1">
            <a:spLocks noChangeArrowheads="1"/>
          </p:cNvSpPr>
          <p:nvPr/>
        </p:nvSpPr>
        <p:spPr bwMode="auto">
          <a:xfrm>
            <a:off x="7696200" y="2957512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79230" name="Text Box 30"/>
          <p:cNvSpPr txBox="1">
            <a:spLocks noChangeArrowheads="1"/>
          </p:cNvSpPr>
          <p:nvPr/>
        </p:nvSpPr>
        <p:spPr bwMode="auto">
          <a:xfrm>
            <a:off x="7696200" y="3352800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79231" name="Text Box 31"/>
          <p:cNvSpPr txBox="1">
            <a:spLocks noChangeArrowheads="1"/>
          </p:cNvSpPr>
          <p:nvPr/>
        </p:nvSpPr>
        <p:spPr bwMode="auto">
          <a:xfrm>
            <a:off x="7696200" y="3748087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79233" name="Rectangle 33"/>
          <p:cNvSpPr>
            <a:spLocks noChangeArrowheads="1"/>
          </p:cNvSpPr>
          <p:nvPr/>
        </p:nvSpPr>
        <p:spPr bwMode="auto">
          <a:xfrm>
            <a:off x="5029200" y="2490787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79234" name="Rectangle 34"/>
          <p:cNvSpPr>
            <a:spLocks noChangeArrowheads="1"/>
          </p:cNvSpPr>
          <p:nvPr/>
        </p:nvSpPr>
        <p:spPr bwMode="auto">
          <a:xfrm>
            <a:off x="5029200" y="2871787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79236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79237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79238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79239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79240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79241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79242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esp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79243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79246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79247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123</a:t>
            </a:r>
          </a:p>
        </p:txBody>
      </p:sp>
      <p:sp>
        <p:nvSpPr>
          <p:cNvPr id="179248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79249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50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51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79252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179245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0x120</a:t>
            </a: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edx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), 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ecx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#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ecx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*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xp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  <p:sp>
        <p:nvSpPr>
          <p:cNvPr id="179217" name="Rectangle 17"/>
          <p:cNvSpPr>
            <a:spLocks noChangeArrowheads="1"/>
          </p:cNvSpPr>
          <p:nvPr/>
        </p:nvSpPr>
        <p:spPr bwMode="auto">
          <a:xfrm>
            <a:off x="6553200" y="585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123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78" name="Rectangle 54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6553200" y="2490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6553200" y="2871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6553200" y="3252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6553200" y="3633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80232" name="Line 8"/>
          <p:cNvSpPr>
            <a:spLocks noChangeShapeType="1"/>
          </p:cNvSpPr>
          <p:nvPr/>
        </p:nvSpPr>
        <p:spPr bwMode="auto">
          <a:xfrm>
            <a:off x="5715000" y="3862387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80233" name="Text Box 9"/>
          <p:cNvSpPr txBox="1">
            <a:spLocks noChangeArrowheads="1"/>
          </p:cNvSpPr>
          <p:nvPr/>
        </p:nvSpPr>
        <p:spPr bwMode="auto">
          <a:xfrm>
            <a:off x="4953000" y="3709987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80234" name="Text Box 10"/>
          <p:cNvSpPr txBox="1">
            <a:spLocks noChangeArrowheads="1"/>
          </p:cNvSpPr>
          <p:nvPr/>
        </p:nvSpPr>
        <p:spPr bwMode="auto">
          <a:xfrm>
            <a:off x="6019800" y="3633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80235" name="Text Box 11"/>
          <p:cNvSpPr txBox="1">
            <a:spLocks noChangeArrowheads="1"/>
          </p:cNvSpPr>
          <p:nvPr/>
        </p:nvSpPr>
        <p:spPr bwMode="auto">
          <a:xfrm>
            <a:off x="6019800" y="3252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80236" name="Text Box 12"/>
          <p:cNvSpPr txBox="1">
            <a:spLocks noChangeArrowheads="1"/>
          </p:cNvSpPr>
          <p:nvPr/>
        </p:nvSpPr>
        <p:spPr bwMode="auto">
          <a:xfrm>
            <a:off x="6019800" y="2871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80237" name="Text Box 13"/>
          <p:cNvSpPr txBox="1">
            <a:spLocks noChangeArrowheads="1"/>
          </p:cNvSpPr>
          <p:nvPr/>
        </p:nvSpPr>
        <p:spPr bwMode="auto">
          <a:xfrm>
            <a:off x="6019800" y="2490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80238" name="Text Box 14"/>
          <p:cNvSpPr txBox="1">
            <a:spLocks noChangeArrowheads="1"/>
          </p:cNvSpPr>
          <p:nvPr/>
        </p:nvSpPr>
        <p:spPr bwMode="auto">
          <a:xfrm>
            <a:off x="5638800" y="2033587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80241" name="Rectangle 17"/>
          <p:cNvSpPr>
            <a:spLocks noChangeArrowheads="1"/>
          </p:cNvSpPr>
          <p:nvPr/>
        </p:nvSpPr>
        <p:spPr bwMode="auto">
          <a:xfrm>
            <a:off x="6553200" y="585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123</a:t>
            </a:r>
          </a:p>
        </p:txBody>
      </p:sp>
      <p:sp>
        <p:nvSpPr>
          <p:cNvPr id="180243" name="Rectangle 19"/>
          <p:cNvSpPr>
            <a:spLocks noChangeArrowheads="1"/>
          </p:cNvSpPr>
          <p:nvPr/>
        </p:nvSpPr>
        <p:spPr bwMode="auto">
          <a:xfrm>
            <a:off x="6553200" y="1347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44" name="Rectangle 20"/>
          <p:cNvSpPr>
            <a:spLocks noChangeArrowheads="1"/>
          </p:cNvSpPr>
          <p:nvPr/>
        </p:nvSpPr>
        <p:spPr bwMode="auto">
          <a:xfrm>
            <a:off x="6553200" y="1728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45" name="Rectangle 21"/>
          <p:cNvSpPr>
            <a:spLocks noChangeArrowheads="1"/>
          </p:cNvSpPr>
          <p:nvPr/>
        </p:nvSpPr>
        <p:spPr bwMode="auto">
          <a:xfrm>
            <a:off x="6553200" y="2109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46" name="Text Box 22"/>
          <p:cNvSpPr txBox="1">
            <a:spLocks noChangeArrowheads="1"/>
          </p:cNvSpPr>
          <p:nvPr/>
        </p:nvSpPr>
        <p:spPr bwMode="auto">
          <a:xfrm>
            <a:off x="7620000" y="292655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80247" name="Text Box 23"/>
          <p:cNvSpPr txBox="1">
            <a:spLocks noChangeArrowheads="1"/>
          </p:cNvSpPr>
          <p:nvPr/>
        </p:nvSpPr>
        <p:spPr bwMode="auto">
          <a:xfrm>
            <a:off x="7696200" y="585787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80248" name="Text Box 24"/>
          <p:cNvSpPr txBox="1">
            <a:spLocks noChangeArrowheads="1"/>
          </p:cNvSpPr>
          <p:nvPr/>
        </p:nvSpPr>
        <p:spPr bwMode="auto">
          <a:xfrm>
            <a:off x="7696200" y="981075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80249" name="Text Box 25"/>
          <p:cNvSpPr txBox="1">
            <a:spLocks noChangeArrowheads="1"/>
          </p:cNvSpPr>
          <p:nvPr/>
        </p:nvSpPr>
        <p:spPr bwMode="auto">
          <a:xfrm>
            <a:off x="7696200" y="1376362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80250" name="Text Box 26"/>
          <p:cNvSpPr txBox="1">
            <a:spLocks noChangeArrowheads="1"/>
          </p:cNvSpPr>
          <p:nvPr/>
        </p:nvSpPr>
        <p:spPr bwMode="auto">
          <a:xfrm>
            <a:off x="7696200" y="1771650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80251" name="Text Box 27"/>
          <p:cNvSpPr txBox="1">
            <a:spLocks noChangeArrowheads="1"/>
          </p:cNvSpPr>
          <p:nvPr/>
        </p:nvSpPr>
        <p:spPr bwMode="auto">
          <a:xfrm>
            <a:off x="7696200" y="2166937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80252" name="Text Box 28"/>
          <p:cNvSpPr txBox="1">
            <a:spLocks noChangeArrowheads="1"/>
          </p:cNvSpPr>
          <p:nvPr/>
        </p:nvSpPr>
        <p:spPr bwMode="auto">
          <a:xfrm>
            <a:off x="7696200" y="2562225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80253" name="Text Box 29"/>
          <p:cNvSpPr txBox="1">
            <a:spLocks noChangeArrowheads="1"/>
          </p:cNvSpPr>
          <p:nvPr/>
        </p:nvSpPr>
        <p:spPr bwMode="auto">
          <a:xfrm>
            <a:off x="7696200" y="2957512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80254" name="Text Box 30"/>
          <p:cNvSpPr txBox="1">
            <a:spLocks noChangeArrowheads="1"/>
          </p:cNvSpPr>
          <p:nvPr/>
        </p:nvSpPr>
        <p:spPr bwMode="auto">
          <a:xfrm>
            <a:off x="7696200" y="3352800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80255" name="Text Box 31"/>
          <p:cNvSpPr txBox="1">
            <a:spLocks noChangeArrowheads="1"/>
          </p:cNvSpPr>
          <p:nvPr/>
        </p:nvSpPr>
        <p:spPr bwMode="auto">
          <a:xfrm>
            <a:off x="7696200" y="3748087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80257" name="Rectangle 33"/>
          <p:cNvSpPr>
            <a:spLocks noChangeArrowheads="1"/>
          </p:cNvSpPr>
          <p:nvPr/>
        </p:nvSpPr>
        <p:spPr bwMode="auto">
          <a:xfrm>
            <a:off x="5029200" y="2490787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80258" name="Rectangle 34"/>
          <p:cNvSpPr>
            <a:spLocks noChangeArrowheads="1"/>
          </p:cNvSpPr>
          <p:nvPr/>
        </p:nvSpPr>
        <p:spPr bwMode="auto">
          <a:xfrm>
            <a:off x="5029200" y="2871787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80260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80261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80262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80263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80264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80265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80266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80267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80269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0x120</a:t>
            </a:r>
          </a:p>
        </p:txBody>
      </p:sp>
      <p:sp>
        <p:nvSpPr>
          <p:cNvPr id="180270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80271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123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80273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74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75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0276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180272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eax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), 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ebx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#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ebx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*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yp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  <p:sp>
        <p:nvSpPr>
          <p:cNvPr id="180242" name="Rectangle 18"/>
          <p:cNvSpPr>
            <a:spLocks noChangeArrowheads="1"/>
          </p:cNvSpPr>
          <p:nvPr/>
        </p:nvSpPr>
        <p:spPr bwMode="auto">
          <a:xfrm>
            <a:off x="6553200" y="966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solidFill>
                  <a:srgbClr val="FF0000"/>
                </a:solidFill>
                <a:latin typeface="Courier New" pitchFamily="49" charset="0"/>
              </a:rPr>
              <a:t>456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14" name="Rectangle 18"/>
          <p:cNvSpPr>
            <a:spLocks noChangeArrowheads="1"/>
          </p:cNvSpPr>
          <p:nvPr/>
        </p:nvSpPr>
        <p:spPr bwMode="auto">
          <a:xfrm>
            <a:off x="6553200" y="966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6553200" y="2490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6553200" y="2871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83302" name="Rectangle 6"/>
          <p:cNvSpPr>
            <a:spLocks noChangeArrowheads="1"/>
          </p:cNvSpPr>
          <p:nvPr/>
        </p:nvSpPr>
        <p:spPr bwMode="auto">
          <a:xfrm>
            <a:off x="6553200" y="3252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83303" name="Rectangle 7"/>
          <p:cNvSpPr>
            <a:spLocks noChangeArrowheads="1"/>
          </p:cNvSpPr>
          <p:nvPr/>
        </p:nvSpPr>
        <p:spPr bwMode="auto">
          <a:xfrm>
            <a:off x="6553200" y="3633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83304" name="Line 8"/>
          <p:cNvSpPr>
            <a:spLocks noChangeShapeType="1"/>
          </p:cNvSpPr>
          <p:nvPr/>
        </p:nvSpPr>
        <p:spPr bwMode="auto">
          <a:xfrm>
            <a:off x="5715000" y="3862387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83305" name="Text Box 9"/>
          <p:cNvSpPr txBox="1">
            <a:spLocks noChangeArrowheads="1"/>
          </p:cNvSpPr>
          <p:nvPr/>
        </p:nvSpPr>
        <p:spPr bwMode="auto">
          <a:xfrm>
            <a:off x="4953000" y="3709987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83306" name="Text Box 10"/>
          <p:cNvSpPr txBox="1">
            <a:spLocks noChangeArrowheads="1"/>
          </p:cNvSpPr>
          <p:nvPr/>
        </p:nvSpPr>
        <p:spPr bwMode="auto">
          <a:xfrm>
            <a:off x="6019800" y="3633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83307" name="Text Box 11"/>
          <p:cNvSpPr txBox="1">
            <a:spLocks noChangeArrowheads="1"/>
          </p:cNvSpPr>
          <p:nvPr/>
        </p:nvSpPr>
        <p:spPr bwMode="auto">
          <a:xfrm>
            <a:off x="6019800" y="3252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83308" name="Text Box 12"/>
          <p:cNvSpPr txBox="1">
            <a:spLocks noChangeArrowheads="1"/>
          </p:cNvSpPr>
          <p:nvPr/>
        </p:nvSpPr>
        <p:spPr bwMode="auto">
          <a:xfrm>
            <a:off x="6019800" y="2871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83309" name="Text Box 13"/>
          <p:cNvSpPr txBox="1">
            <a:spLocks noChangeArrowheads="1"/>
          </p:cNvSpPr>
          <p:nvPr/>
        </p:nvSpPr>
        <p:spPr bwMode="auto">
          <a:xfrm>
            <a:off x="6019800" y="2490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83310" name="Text Box 14"/>
          <p:cNvSpPr txBox="1">
            <a:spLocks noChangeArrowheads="1"/>
          </p:cNvSpPr>
          <p:nvPr/>
        </p:nvSpPr>
        <p:spPr bwMode="auto">
          <a:xfrm>
            <a:off x="5638800" y="2033587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83315" name="Rectangle 19"/>
          <p:cNvSpPr>
            <a:spLocks noChangeArrowheads="1"/>
          </p:cNvSpPr>
          <p:nvPr/>
        </p:nvSpPr>
        <p:spPr bwMode="auto">
          <a:xfrm>
            <a:off x="6553200" y="1347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16" name="Rectangle 20"/>
          <p:cNvSpPr>
            <a:spLocks noChangeArrowheads="1"/>
          </p:cNvSpPr>
          <p:nvPr/>
        </p:nvSpPr>
        <p:spPr bwMode="auto">
          <a:xfrm>
            <a:off x="6553200" y="1728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17" name="Rectangle 21"/>
          <p:cNvSpPr>
            <a:spLocks noChangeArrowheads="1"/>
          </p:cNvSpPr>
          <p:nvPr/>
        </p:nvSpPr>
        <p:spPr bwMode="auto">
          <a:xfrm>
            <a:off x="6553200" y="2109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18" name="Text Box 22"/>
          <p:cNvSpPr txBox="1">
            <a:spLocks noChangeArrowheads="1"/>
          </p:cNvSpPr>
          <p:nvPr/>
        </p:nvSpPr>
        <p:spPr bwMode="auto">
          <a:xfrm>
            <a:off x="7620000" y="292655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83319" name="Text Box 23"/>
          <p:cNvSpPr txBox="1">
            <a:spLocks noChangeArrowheads="1"/>
          </p:cNvSpPr>
          <p:nvPr/>
        </p:nvSpPr>
        <p:spPr bwMode="auto">
          <a:xfrm>
            <a:off x="7696200" y="585787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83320" name="Text Box 24"/>
          <p:cNvSpPr txBox="1">
            <a:spLocks noChangeArrowheads="1"/>
          </p:cNvSpPr>
          <p:nvPr/>
        </p:nvSpPr>
        <p:spPr bwMode="auto">
          <a:xfrm>
            <a:off x="7696200" y="981075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83321" name="Text Box 25"/>
          <p:cNvSpPr txBox="1">
            <a:spLocks noChangeArrowheads="1"/>
          </p:cNvSpPr>
          <p:nvPr/>
        </p:nvSpPr>
        <p:spPr bwMode="auto">
          <a:xfrm>
            <a:off x="7696200" y="1376362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83322" name="Text Box 26"/>
          <p:cNvSpPr txBox="1">
            <a:spLocks noChangeArrowheads="1"/>
          </p:cNvSpPr>
          <p:nvPr/>
        </p:nvSpPr>
        <p:spPr bwMode="auto">
          <a:xfrm>
            <a:off x="7696200" y="1771650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83323" name="Text Box 27"/>
          <p:cNvSpPr txBox="1">
            <a:spLocks noChangeArrowheads="1"/>
          </p:cNvSpPr>
          <p:nvPr/>
        </p:nvSpPr>
        <p:spPr bwMode="auto">
          <a:xfrm>
            <a:off x="7696200" y="2166937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83324" name="Text Box 28"/>
          <p:cNvSpPr txBox="1">
            <a:spLocks noChangeArrowheads="1"/>
          </p:cNvSpPr>
          <p:nvPr/>
        </p:nvSpPr>
        <p:spPr bwMode="auto">
          <a:xfrm>
            <a:off x="7696200" y="2562225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83325" name="Text Box 29"/>
          <p:cNvSpPr txBox="1">
            <a:spLocks noChangeArrowheads="1"/>
          </p:cNvSpPr>
          <p:nvPr/>
        </p:nvSpPr>
        <p:spPr bwMode="auto">
          <a:xfrm>
            <a:off x="7696200" y="2957512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83326" name="Text Box 30"/>
          <p:cNvSpPr txBox="1">
            <a:spLocks noChangeArrowheads="1"/>
          </p:cNvSpPr>
          <p:nvPr/>
        </p:nvSpPr>
        <p:spPr bwMode="auto">
          <a:xfrm>
            <a:off x="7696200" y="3352800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83327" name="Text Box 31"/>
          <p:cNvSpPr txBox="1">
            <a:spLocks noChangeArrowheads="1"/>
          </p:cNvSpPr>
          <p:nvPr/>
        </p:nvSpPr>
        <p:spPr bwMode="auto">
          <a:xfrm>
            <a:off x="7696200" y="3748087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83329" name="Rectangle 33"/>
          <p:cNvSpPr>
            <a:spLocks noChangeArrowheads="1"/>
          </p:cNvSpPr>
          <p:nvPr/>
        </p:nvSpPr>
        <p:spPr bwMode="auto">
          <a:xfrm>
            <a:off x="5029200" y="2490787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83330" name="Rectangle 34"/>
          <p:cNvSpPr>
            <a:spLocks noChangeArrowheads="1"/>
          </p:cNvSpPr>
          <p:nvPr/>
        </p:nvSpPr>
        <p:spPr bwMode="auto">
          <a:xfrm>
            <a:off x="5029200" y="2871787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83332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83333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83334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83335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83336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83337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83338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esp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183339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83345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46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47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3348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183351" name="Rectangle 55"/>
          <p:cNvSpPr>
            <a:spLocks noChangeArrowheads="1"/>
          </p:cNvSpPr>
          <p:nvPr/>
        </p:nvSpPr>
        <p:spPr bwMode="auto">
          <a:xfrm>
            <a:off x="6553200" y="585787"/>
            <a:ext cx="10668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57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0x120</a:t>
            </a:r>
          </a:p>
        </p:txBody>
      </p:sp>
      <p:sp>
        <p:nvSpPr>
          <p:cNvPr id="58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59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123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60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ebx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, 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edx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	# *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xp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= t0</a:t>
            </a:r>
          </a:p>
        </p:txBody>
      </p:sp>
      <p:sp>
        <p:nvSpPr>
          <p:cNvPr id="183313" name="Rectangle 17"/>
          <p:cNvSpPr>
            <a:spLocks noChangeArrowheads="1"/>
          </p:cNvSpPr>
          <p:nvPr/>
        </p:nvSpPr>
        <p:spPr bwMode="auto">
          <a:xfrm>
            <a:off x="6553200" y="585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CC0000"/>
                </a:solidFill>
                <a:latin typeface="Courier New" pitchFamily="49" charset="0"/>
              </a:rPr>
              <a:t>456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/>
              <a:t>Understanding Swap</a:t>
            </a:r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6553200" y="2490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</a:t>
            </a:r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6553200" y="2871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184326" name="Rectangle 6"/>
          <p:cNvSpPr>
            <a:spLocks noChangeArrowheads="1"/>
          </p:cNvSpPr>
          <p:nvPr/>
        </p:nvSpPr>
        <p:spPr bwMode="auto">
          <a:xfrm>
            <a:off x="6553200" y="3252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alibri" pitchFamily="34" charset="0"/>
              </a:rPr>
              <a:t>Rtn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84327" name="Rectangle 7"/>
          <p:cNvSpPr>
            <a:spLocks noChangeArrowheads="1"/>
          </p:cNvSpPr>
          <p:nvPr/>
        </p:nvSpPr>
        <p:spPr bwMode="auto">
          <a:xfrm>
            <a:off x="6553200" y="3633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184328" name="Line 8"/>
          <p:cNvSpPr>
            <a:spLocks noChangeShapeType="1"/>
          </p:cNvSpPr>
          <p:nvPr/>
        </p:nvSpPr>
        <p:spPr bwMode="auto">
          <a:xfrm>
            <a:off x="5715000" y="3862387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84329" name="Text Box 9"/>
          <p:cNvSpPr txBox="1">
            <a:spLocks noChangeArrowheads="1"/>
          </p:cNvSpPr>
          <p:nvPr/>
        </p:nvSpPr>
        <p:spPr bwMode="auto">
          <a:xfrm>
            <a:off x="4953000" y="3709987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84330" name="Text Box 10"/>
          <p:cNvSpPr txBox="1">
            <a:spLocks noChangeArrowheads="1"/>
          </p:cNvSpPr>
          <p:nvPr/>
        </p:nvSpPr>
        <p:spPr bwMode="auto">
          <a:xfrm>
            <a:off x="6019800" y="3633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0 </a:t>
            </a:r>
          </a:p>
        </p:txBody>
      </p:sp>
      <p:sp>
        <p:nvSpPr>
          <p:cNvPr id="184331" name="Text Box 11"/>
          <p:cNvSpPr txBox="1">
            <a:spLocks noChangeArrowheads="1"/>
          </p:cNvSpPr>
          <p:nvPr/>
        </p:nvSpPr>
        <p:spPr bwMode="auto">
          <a:xfrm>
            <a:off x="6019800" y="3252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4 </a:t>
            </a:r>
          </a:p>
        </p:txBody>
      </p:sp>
      <p:sp>
        <p:nvSpPr>
          <p:cNvPr id="184332" name="Text Box 12"/>
          <p:cNvSpPr txBox="1">
            <a:spLocks noChangeArrowheads="1"/>
          </p:cNvSpPr>
          <p:nvPr/>
        </p:nvSpPr>
        <p:spPr bwMode="auto">
          <a:xfrm>
            <a:off x="6019800" y="2871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8 </a:t>
            </a:r>
          </a:p>
        </p:txBody>
      </p:sp>
      <p:sp>
        <p:nvSpPr>
          <p:cNvPr id="184333" name="Text Box 13"/>
          <p:cNvSpPr txBox="1">
            <a:spLocks noChangeArrowheads="1"/>
          </p:cNvSpPr>
          <p:nvPr/>
        </p:nvSpPr>
        <p:spPr bwMode="auto">
          <a:xfrm>
            <a:off x="6019800" y="2490787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12 </a:t>
            </a:r>
          </a:p>
        </p:txBody>
      </p:sp>
      <p:sp>
        <p:nvSpPr>
          <p:cNvPr id="184334" name="Text Box 14"/>
          <p:cNvSpPr txBox="1">
            <a:spLocks noChangeArrowheads="1"/>
          </p:cNvSpPr>
          <p:nvPr/>
        </p:nvSpPr>
        <p:spPr bwMode="auto">
          <a:xfrm>
            <a:off x="5638800" y="2033587"/>
            <a:ext cx="7707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sp>
        <p:nvSpPr>
          <p:cNvPr id="184337" name="Rectangle 17"/>
          <p:cNvSpPr>
            <a:spLocks noChangeArrowheads="1"/>
          </p:cNvSpPr>
          <p:nvPr/>
        </p:nvSpPr>
        <p:spPr bwMode="auto">
          <a:xfrm>
            <a:off x="6553200" y="585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456</a:t>
            </a:r>
          </a:p>
        </p:txBody>
      </p:sp>
      <p:sp>
        <p:nvSpPr>
          <p:cNvPr id="184339" name="Rectangle 19"/>
          <p:cNvSpPr>
            <a:spLocks noChangeArrowheads="1"/>
          </p:cNvSpPr>
          <p:nvPr/>
        </p:nvSpPr>
        <p:spPr bwMode="auto">
          <a:xfrm>
            <a:off x="6553200" y="1347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40" name="Rectangle 20"/>
          <p:cNvSpPr>
            <a:spLocks noChangeArrowheads="1"/>
          </p:cNvSpPr>
          <p:nvPr/>
        </p:nvSpPr>
        <p:spPr bwMode="auto">
          <a:xfrm>
            <a:off x="6553200" y="1728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41" name="Rectangle 21"/>
          <p:cNvSpPr>
            <a:spLocks noChangeArrowheads="1"/>
          </p:cNvSpPr>
          <p:nvPr/>
        </p:nvSpPr>
        <p:spPr bwMode="auto">
          <a:xfrm>
            <a:off x="6553200" y="2109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42" name="Text Box 22"/>
          <p:cNvSpPr txBox="1">
            <a:spLocks noChangeArrowheads="1"/>
          </p:cNvSpPr>
          <p:nvPr/>
        </p:nvSpPr>
        <p:spPr bwMode="auto">
          <a:xfrm>
            <a:off x="7620000" y="292655"/>
            <a:ext cx="948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Address</a:t>
            </a:r>
          </a:p>
        </p:txBody>
      </p:sp>
      <p:sp>
        <p:nvSpPr>
          <p:cNvPr id="184343" name="Text Box 23"/>
          <p:cNvSpPr txBox="1">
            <a:spLocks noChangeArrowheads="1"/>
          </p:cNvSpPr>
          <p:nvPr/>
        </p:nvSpPr>
        <p:spPr bwMode="auto">
          <a:xfrm>
            <a:off x="7696200" y="585787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 </a:t>
            </a:r>
          </a:p>
        </p:txBody>
      </p:sp>
      <p:sp>
        <p:nvSpPr>
          <p:cNvPr id="184344" name="Text Box 24"/>
          <p:cNvSpPr txBox="1">
            <a:spLocks noChangeArrowheads="1"/>
          </p:cNvSpPr>
          <p:nvPr/>
        </p:nvSpPr>
        <p:spPr bwMode="auto">
          <a:xfrm>
            <a:off x="7696200" y="981075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0x120 </a:t>
            </a:r>
          </a:p>
        </p:txBody>
      </p:sp>
      <p:sp>
        <p:nvSpPr>
          <p:cNvPr id="184345" name="Text Box 25"/>
          <p:cNvSpPr txBox="1">
            <a:spLocks noChangeArrowheads="1"/>
          </p:cNvSpPr>
          <p:nvPr/>
        </p:nvSpPr>
        <p:spPr bwMode="auto">
          <a:xfrm>
            <a:off x="7696200" y="1376362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0x11c </a:t>
            </a:r>
          </a:p>
        </p:txBody>
      </p:sp>
      <p:sp>
        <p:nvSpPr>
          <p:cNvPr id="184346" name="Text Box 26"/>
          <p:cNvSpPr txBox="1">
            <a:spLocks noChangeArrowheads="1"/>
          </p:cNvSpPr>
          <p:nvPr/>
        </p:nvSpPr>
        <p:spPr bwMode="auto">
          <a:xfrm>
            <a:off x="7696200" y="1771650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0x118 </a:t>
            </a:r>
          </a:p>
        </p:txBody>
      </p:sp>
      <p:sp>
        <p:nvSpPr>
          <p:cNvPr id="184347" name="Text Box 27"/>
          <p:cNvSpPr txBox="1">
            <a:spLocks noChangeArrowheads="1"/>
          </p:cNvSpPr>
          <p:nvPr/>
        </p:nvSpPr>
        <p:spPr bwMode="auto">
          <a:xfrm>
            <a:off x="7696200" y="2166937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0x114 </a:t>
            </a:r>
          </a:p>
        </p:txBody>
      </p:sp>
      <p:sp>
        <p:nvSpPr>
          <p:cNvPr id="184348" name="Text Box 28"/>
          <p:cNvSpPr txBox="1">
            <a:spLocks noChangeArrowheads="1"/>
          </p:cNvSpPr>
          <p:nvPr/>
        </p:nvSpPr>
        <p:spPr bwMode="auto">
          <a:xfrm>
            <a:off x="7696200" y="2562225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0x110 </a:t>
            </a:r>
          </a:p>
        </p:txBody>
      </p:sp>
      <p:sp>
        <p:nvSpPr>
          <p:cNvPr id="184349" name="Text Box 29"/>
          <p:cNvSpPr txBox="1">
            <a:spLocks noChangeArrowheads="1"/>
          </p:cNvSpPr>
          <p:nvPr/>
        </p:nvSpPr>
        <p:spPr bwMode="auto">
          <a:xfrm>
            <a:off x="7696200" y="2957512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0x10c</a:t>
            </a:r>
          </a:p>
        </p:txBody>
      </p:sp>
      <p:sp>
        <p:nvSpPr>
          <p:cNvPr id="184350" name="Text Box 30"/>
          <p:cNvSpPr txBox="1">
            <a:spLocks noChangeArrowheads="1"/>
          </p:cNvSpPr>
          <p:nvPr/>
        </p:nvSpPr>
        <p:spPr bwMode="auto">
          <a:xfrm>
            <a:off x="7696200" y="3352800"/>
            <a:ext cx="1219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0x108 </a:t>
            </a:r>
          </a:p>
        </p:txBody>
      </p:sp>
      <p:sp>
        <p:nvSpPr>
          <p:cNvPr id="184351" name="Text Box 31"/>
          <p:cNvSpPr txBox="1">
            <a:spLocks noChangeArrowheads="1"/>
          </p:cNvSpPr>
          <p:nvPr/>
        </p:nvSpPr>
        <p:spPr bwMode="auto">
          <a:xfrm>
            <a:off x="7696200" y="3748087"/>
            <a:ext cx="1219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 </a:t>
            </a:r>
          </a:p>
        </p:txBody>
      </p:sp>
      <p:sp>
        <p:nvSpPr>
          <p:cNvPr id="184353" name="Rectangle 33"/>
          <p:cNvSpPr>
            <a:spLocks noChangeArrowheads="1"/>
          </p:cNvSpPr>
          <p:nvPr/>
        </p:nvSpPr>
        <p:spPr bwMode="auto">
          <a:xfrm>
            <a:off x="5029200" y="2490787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yp</a:t>
            </a:r>
          </a:p>
        </p:txBody>
      </p:sp>
      <p:sp>
        <p:nvSpPr>
          <p:cNvPr id="184354" name="Rectangle 34"/>
          <p:cNvSpPr>
            <a:spLocks noChangeArrowheads="1"/>
          </p:cNvSpPr>
          <p:nvPr/>
        </p:nvSpPr>
        <p:spPr bwMode="auto">
          <a:xfrm>
            <a:off x="5029200" y="2871787"/>
            <a:ext cx="65405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 sz="1800">
                <a:latin typeface="Courier New" pitchFamily="49" charset="0"/>
              </a:rPr>
              <a:t>xp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33400" y="1524000"/>
            <a:ext cx="685800" cy="3581400"/>
            <a:chOff x="3984" y="1008"/>
            <a:chExt cx="1584" cy="2256"/>
          </a:xfrm>
        </p:grpSpPr>
        <p:sp>
          <p:nvSpPr>
            <p:cNvPr id="184356" name="Rectangle 36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%eax</a:t>
              </a:r>
            </a:p>
          </p:txBody>
        </p:sp>
        <p:sp>
          <p:nvSpPr>
            <p:cNvPr id="184357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%edx</a:t>
              </a:r>
            </a:p>
          </p:txBody>
        </p:sp>
        <p:sp>
          <p:nvSpPr>
            <p:cNvPr id="184358" name="Rectangle 38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%ecx</a:t>
              </a:r>
            </a:p>
          </p:txBody>
        </p:sp>
        <p:sp>
          <p:nvSpPr>
            <p:cNvPr id="184359" name="Rectangle 39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184360" name="Rectangle 40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84361" name="Rectangle 41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84362" name="Rectangle 42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84363" name="Rectangle 43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>
                  <a:latin typeface="Courier New" pitchFamily="49" charset="0"/>
                </a:rPr>
                <a:t>%ebp</a:t>
              </a:r>
            </a:p>
          </p:txBody>
        </p:sp>
      </p:grpSp>
      <p:sp>
        <p:nvSpPr>
          <p:cNvPr id="184369" name="Rectangle 49"/>
          <p:cNvSpPr>
            <a:spLocks noChangeArrowheads="1"/>
          </p:cNvSpPr>
          <p:nvPr/>
        </p:nvSpPr>
        <p:spPr bwMode="auto">
          <a:xfrm>
            <a:off x="1219200" y="33528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70" name="Rectangle 50"/>
          <p:cNvSpPr>
            <a:spLocks noChangeArrowheads="1"/>
          </p:cNvSpPr>
          <p:nvPr/>
        </p:nvSpPr>
        <p:spPr bwMode="auto">
          <a:xfrm>
            <a:off x="1219200" y="3810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71" name="Rectangle 51"/>
          <p:cNvSpPr>
            <a:spLocks noChangeArrowheads="1"/>
          </p:cNvSpPr>
          <p:nvPr/>
        </p:nvSpPr>
        <p:spPr bwMode="auto">
          <a:xfrm>
            <a:off x="1219200" y="42672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184372" name="Rectangle 52"/>
          <p:cNvSpPr>
            <a:spLocks noChangeArrowheads="1"/>
          </p:cNvSpPr>
          <p:nvPr/>
        </p:nvSpPr>
        <p:spPr bwMode="auto">
          <a:xfrm>
            <a:off x="1219200" y="4724400"/>
            <a:ext cx="1066800" cy="3810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0x104</a:t>
            </a:r>
          </a:p>
        </p:txBody>
      </p:sp>
      <p:sp>
        <p:nvSpPr>
          <p:cNvPr id="53" name="Rectangle 54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</p:txBody>
      </p:sp>
      <p:sp>
        <p:nvSpPr>
          <p:cNvPr id="55" name="Rectangle 45"/>
          <p:cNvSpPr>
            <a:spLocks noChangeArrowheads="1"/>
          </p:cNvSpPr>
          <p:nvPr/>
        </p:nvSpPr>
        <p:spPr bwMode="auto">
          <a:xfrm>
            <a:off x="1219200" y="15240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0x120</a:t>
            </a:r>
          </a:p>
        </p:txBody>
      </p:sp>
      <p:sp>
        <p:nvSpPr>
          <p:cNvPr id="56" name="Rectangle 46"/>
          <p:cNvSpPr>
            <a:spLocks noChangeArrowheads="1"/>
          </p:cNvSpPr>
          <p:nvPr/>
        </p:nvSpPr>
        <p:spPr bwMode="auto">
          <a:xfrm>
            <a:off x="1219200" y="1981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0x124</a:t>
            </a:r>
          </a:p>
        </p:txBody>
      </p:sp>
      <p:sp>
        <p:nvSpPr>
          <p:cNvPr id="57" name="Rectangle 47"/>
          <p:cNvSpPr>
            <a:spLocks noChangeArrowheads="1"/>
          </p:cNvSpPr>
          <p:nvPr/>
        </p:nvSpPr>
        <p:spPr bwMode="auto">
          <a:xfrm>
            <a:off x="1219200" y="2438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123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8" name="Rectangle 48"/>
          <p:cNvSpPr>
            <a:spLocks noChangeArrowheads="1"/>
          </p:cNvSpPr>
          <p:nvPr/>
        </p:nvSpPr>
        <p:spPr bwMode="auto">
          <a:xfrm>
            <a:off x="1219200" y="28956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2743200" y="4495800"/>
            <a:ext cx="5943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8(%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12(%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ecx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(t0)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(%</a:t>
            </a:r>
            <a:r>
              <a:rPr lang="en-US" sz="1800" dirty="0" err="1" smtClean="0">
                <a:latin typeface="Courier New" pitchFamily="49" charset="0"/>
              </a:rPr>
              <a:t>eax</a:t>
            </a:r>
            <a:r>
              <a:rPr lang="en-US" sz="1800" dirty="0" smtClean="0">
                <a:latin typeface="Courier New" pitchFamily="49" charset="0"/>
              </a:rPr>
              <a:t>), 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	# 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 = *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r>
              <a:rPr lang="en-US" sz="1800" dirty="0" smtClean="0">
                <a:latin typeface="Courier New" pitchFamily="49" charset="0"/>
              </a:rPr>
              <a:t> (t1)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movl</a:t>
            </a:r>
            <a:r>
              <a:rPr lang="en-US" sz="1800" dirty="0" smtClean="0">
                <a:latin typeface="Courier New" pitchFamily="49" charset="0"/>
              </a:rPr>
              <a:t>	%</a:t>
            </a:r>
            <a:r>
              <a:rPr lang="en-US" sz="1800" dirty="0" err="1" smtClean="0">
                <a:latin typeface="Courier New" pitchFamily="49" charset="0"/>
              </a:rPr>
              <a:t>ebx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edx</a:t>
            </a:r>
            <a:r>
              <a:rPr lang="en-US" sz="1800" dirty="0" smtClean="0">
                <a:latin typeface="Courier New" pitchFamily="49" charset="0"/>
              </a:rPr>
              <a:t>)	# *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r>
              <a:rPr lang="en-US" sz="1800" dirty="0" smtClean="0">
                <a:latin typeface="Courier New" pitchFamily="49" charset="0"/>
              </a:rPr>
              <a:t> = t1</a:t>
            </a:r>
          </a:p>
          <a:p>
            <a:pPr>
              <a:tabLst>
                <a:tab pos="398463" algn="l"/>
                <a:tab pos="1201738" algn="l"/>
                <a:tab pos="3370263" algn="l"/>
              </a:tabLst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movl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	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ecx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, (%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eax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	# *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yp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= t0</a:t>
            </a:r>
          </a:p>
        </p:txBody>
      </p:sp>
      <p:sp>
        <p:nvSpPr>
          <p:cNvPr id="184338" name="Rectangle 18"/>
          <p:cNvSpPr>
            <a:spLocks noChangeArrowheads="1"/>
          </p:cNvSpPr>
          <p:nvPr/>
        </p:nvSpPr>
        <p:spPr bwMode="auto">
          <a:xfrm>
            <a:off x="6553200" y="966787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 dirty="0" smtClean="0">
                <a:solidFill>
                  <a:srgbClr val="CC0000"/>
                </a:solidFill>
                <a:latin typeface="Courier New" pitchFamily="49" charset="0"/>
              </a:rPr>
              <a:t>123</a:t>
            </a:r>
            <a:endParaRPr lang="en-US" sz="1800" dirty="0">
              <a:solidFill>
                <a:srgbClr val="CC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49250"/>
            <a:ext cx="8259762" cy="641350"/>
          </a:xfrm>
        </p:spPr>
        <p:txBody>
          <a:bodyPr/>
          <a:lstStyle/>
          <a:p>
            <a:r>
              <a:rPr lang="en-US" sz="3600" dirty="0"/>
              <a:t>Hardware vs. Software Architecture</a:t>
            </a:r>
            <a:endParaRPr lang="en-AU" sz="3600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8154987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There are two parts to the computer architecture of a processor:</a:t>
            </a:r>
          </a:p>
          <a:p>
            <a:pPr lvl="1">
              <a:lnSpc>
                <a:spcPct val="90000"/>
              </a:lnSpc>
            </a:pPr>
            <a:r>
              <a:rPr lang="en-US" sz="2000" i="1" dirty="0"/>
              <a:t>Software architecture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known as the </a:t>
            </a:r>
            <a:r>
              <a:rPr lang="en-US" sz="1800" b="1" i="1" dirty="0">
                <a:solidFill>
                  <a:srgbClr val="FF0000"/>
                </a:solidFill>
              </a:rPr>
              <a:t>Architecture</a:t>
            </a:r>
            <a:r>
              <a:rPr lang="en-US" sz="1800" i="1" dirty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or</a:t>
            </a:r>
            <a:r>
              <a:rPr lang="en-US" sz="1800" i="1" dirty="0" smtClean="0"/>
              <a:t> </a:t>
            </a:r>
            <a:r>
              <a:rPr lang="en-US" sz="1800" b="1" i="1" dirty="0" smtClean="0">
                <a:solidFill>
                  <a:srgbClr val="FF0000"/>
                </a:solidFill>
              </a:rPr>
              <a:t>Instruction </a:t>
            </a:r>
            <a:r>
              <a:rPr lang="en-US" sz="1800" b="1" i="1" dirty="0">
                <a:solidFill>
                  <a:srgbClr val="FF0000"/>
                </a:solidFill>
              </a:rPr>
              <a:t>Set Architecture (ISA)</a:t>
            </a:r>
          </a:p>
          <a:p>
            <a:pPr lvl="1">
              <a:lnSpc>
                <a:spcPct val="90000"/>
              </a:lnSpc>
            </a:pPr>
            <a:r>
              <a:rPr lang="en-US" sz="2000" i="1" dirty="0"/>
              <a:t>Hardware </a:t>
            </a:r>
            <a:r>
              <a:rPr lang="en-US" sz="2000" i="1" dirty="0" smtClean="0"/>
              <a:t>architecture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known as </a:t>
            </a:r>
            <a:r>
              <a:rPr lang="en-US" sz="1800" dirty="0"/>
              <a:t>the </a:t>
            </a:r>
            <a:r>
              <a:rPr lang="en-US" sz="1800" b="1" i="1" dirty="0" smtClean="0">
                <a:solidFill>
                  <a:srgbClr val="FF0000"/>
                </a:solidFill>
              </a:rPr>
              <a:t>Microarchitecture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a hardware architecture implements an ISA</a:t>
            </a:r>
          </a:p>
          <a:p>
            <a:pPr lvl="2"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</a:pPr>
            <a:r>
              <a:rPr lang="en-US" sz="2400" dirty="0"/>
              <a:t>The </a:t>
            </a:r>
            <a:r>
              <a:rPr lang="en-US" sz="2400" i="1" dirty="0" smtClean="0"/>
              <a:t>(software) </a:t>
            </a:r>
            <a:r>
              <a:rPr lang="en-US" sz="2400" i="1" dirty="0">
                <a:solidFill>
                  <a:srgbClr val="FF0000"/>
                </a:solidFill>
              </a:rPr>
              <a:t>architecture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includes </a:t>
            </a:r>
            <a:r>
              <a:rPr lang="en-US" sz="2400" u="sng" dirty="0"/>
              <a:t>all</a:t>
            </a:r>
            <a:r>
              <a:rPr lang="en-US" sz="2400" dirty="0"/>
              <a:t> aspects of the design that are visible to programmers</a:t>
            </a:r>
          </a:p>
          <a:p>
            <a:pPr lvl="2"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</a:pPr>
            <a:r>
              <a:rPr lang="en-US" sz="2400" dirty="0"/>
              <a:t>The</a:t>
            </a:r>
            <a:r>
              <a:rPr lang="en-US" sz="2400" i="1" dirty="0"/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microarchitecture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/>
              <a:t>refers to one specific implementation of a software architecture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e.g. number </a:t>
            </a:r>
            <a:r>
              <a:rPr lang="en-US" dirty="0"/>
              <a:t>of cores, processor frequency, cache </a:t>
            </a:r>
            <a:r>
              <a:rPr lang="en-US" dirty="0" smtClean="0"/>
              <a:t>sizes, etc</a:t>
            </a:r>
            <a:r>
              <a:rPr lang="en-US" dirty="0"/>
              <a:t>.</a:t>
            </a:r>
            <a:endParaRPr lang="en-US" i="1" dirty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set of all independent hardware architectures for a given software architecture is known as the </a:t>
            </a:r>
            <a:r>
              <a:rPr lang="en-US" sz="2000" i="1" dirty="0"/>
              <a:t>processor family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e.g. the Intel x86 </a:t>
            </a:r>
            <a:r>
              <a:rPr lang="en-US" sz="1800" dirty="0" smtClean="0"/>
              <a:t>family</a:t>
            </a:r>
          </a:p>
        </p:txBody>
      </p:sp>
    </p:spTree>
    <p:extLst>
      <p:ext uri="{BB962C8B-B14F-4D97-AF65-F5344CB8AC3E}">
        <p14:creationId xmlns:p14="http://schemas.microsoft.com/office/powerpoint/2010/main" val="4055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077200" cy="573088"/>
          </a:xfrm>
        </p:spPr>
        <p:txBody>
          <a:bodyPr/>
          <a:lstStyle/>
          <a:p>
            <a:r>
              <a:rPr lang="en-US" dirty="0" smtClean="0"/>
              <a:t>Complete Memory </a:t>
            </a:r>
            <a:r>
              <a:rPr lang="en-US" dirty="0"/>
              <a:t>Addressing Modes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307387" cy="5149850"/>
          </a:xfrm>
        </p:spPr>
        <p:txBody>
          <a:bodyPr/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Most General Form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0" i="1" dirty="0" smtClean="0"/>
              <a:t>D</a:t>
            </a:r>
            <a:r>
              <a:rPr lang="en-US" dirty="0" smtClean="0"/>
              <a:t>(</a:t>
            </a:r>
            <a:r>
              <a:rPr lang="en-US" b="0" i="1" dirty="0" err="1" smtClean="0"/>
              <a:t>Rb</a:t>
            </a:r>
            <a:r>
              <a:rPr lang="en-US" dirty="0" err="1" smtClean="0"/>
              <a:t>,</a:t>
            </a:r>
            <a:r>
              <a:rPr lang="en-US" b="0" i="1" dirty="0" err="1" smtClean="0"/>
              <a:t>Ri</a:t>
            </a:r>
            <a:r>
              <a:rPr lang="en-US" dirty="0" err="1" smtClean="0"/>
              <a:t>,</a:t>
            </a:r>
            <a:r>
              <a:rPr lang="en-US" b="0" i="1" dirty="0" err="1" smtClean="0"/>
              <a:t>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 smtClean="0"/>
              <a:t>[ </a:t>
            </a:r>
            <a:r>
              <a:rPr lang="en-US" dirty="0" err="1" smtClean="0"/>
              <a:t>Reg</a:t>
            </a:r>
            <a:r>
              <a:rPr lang="en-US" dirty="0" smtClean="0"/>
              <a:t>[</a:t>
            </a:r>
            <a:r>
              <a:rPr lang="en-US" b="0" i="1" dirty="0" err="1" smtClean="0"/>
              <a:t>Rb</a:t>
            </a:r>
            <a:r>
              <a:rPr lang="en-US" dirty="0" smtClean="0"/>
              <a:t>] + </a:t>
            </a:r>
            <a:r>
              <a:rPr lang="en-US" b="0" i="1" dirty="0" smtClean="0"/>
              <a:t>S</a:t>
            </a:r>
            <a:r>
              <a:rPr lang="en-US" dirty="0" smtClean="0"/>
              <a:t> * </a:t>
            </a:r>
            <a:r>
              <a:rPr lang="en-US" dirty="0" err="1" smtClean="0"/>
              <a:t>Reg</a:t>
            </a:r>
            <a:r>
              <a:rPr lang="en-US" dirty="0" smtClean="0"/>
              <a:t>[</a:t>
            </a:r>
            <a:r>
              <a:rPr lang="en-US" b="0" i="1" dirty="0" err="1" smtClean="0"/>
              <a:t>Ri</a:t>
            </a:r>
            <a:r>
              <a:rPr lang="en-US" dirty="0" smtClean="0"/>
              <a:t>] + </a:t>
            </a:r>
            <a:r>
              <a:rPr lang="en-US" b="0" i="1" dirty="0"/>
              <a:t>D</a:t>
            </a:r>
            <a:r>
              <a:rPr lang="en-US" dirty="0" smtClean="0"/>
              <a:t>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endParaRPr lang="en-US" dirty="0"/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i="1" dirty="0" smtClean="0"/>
              <a:t>D</a:t>
            </a:r>
            <a:r>
              <a:rPr lang="en-US" dirty="0" smtClean="0"/>
              <a:t>: </a:t>
            </a:r>
            <a:r>
              <a:rPr lang="en-US" dirty="0"/>
              <a:t>	Constant “displacement” 1, 2, or 4 bytes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i="1" dirty="0" err="1"/>
              <a:t>Rb</a:t>
            </a:r>
            <a:r>
              <a:rPr lang="en-US" dirty="0"/>
              <a:t>: 	Base register: </a:t>
            </a:r>
            <a:r>
              <a:rPr lang="en-US" dirty="0" smtClean="0"/>
              <a:t>   Any </a:t>
            </a:r>
            <a:r>
              <a:rPr lang="en-US" dirty="0"/>
              <a:t>of 8 integer registers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i="1" dirty="0" err="1"/>
              <a:t>Ri</a:t>
            </a:r>
            <a:r>
              <a:rPr lang="en-US" dirty="0"/>
              <a:t>:	Index register: </a:t>
            </a:r>
            <a:r>
              <a:rPr lang="en-US" dirty="0" smtClean="0"/>
              <a:t>  Any</a:t>
            </a:r>
            <a:r>
              <a:rPr lang="en-US" dirty="0"/>
              <a:t>, except for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 smtClean="0">
                <a:latin typeface="Courier New" pitchFamily="49" charset="0"/>
              </a:rPr>
              <a:t>esp</a:t>
            </a:r>
            <a:r>
              <a:rPr lang="en-US" dirty="0"/>
              <a:t> </a:t>
            </a:r>
            <a:r>
              <a:rPr lang="en-US" dirty="0" smtClean="0"/>
              <a:t>   (likely not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 smtClean="0">
                <a:latin typeface="Courier New" pitchFamily="49" charset="0"/>
              </a:rPr>
              <a:t>ebp</a:t>
            </a:r>
            <a:r>
              <a:rPr lang="en-US" dirty="0" smtClean="0"/>
              <a:t> either)</a:t>
            </a:r>
            <a:endParaRPr lang="en-US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i="1" dirty="0" smtClean="0"/>
              <a:t>S</a:t>
            </a:r>
            <a:r>
              <a:rPr lang="en-US" dirty="0"/>
              <a:t>: 	Scale: </a:t>
            </a:r>
            <a:r>
              <a:rPr lang="en-US" dirty="0" smtClean="0"/>
              <a:t>  1</a:t>
            </a:r>
            <a:r>
              <a:rPr lang="en-US" dirty="0"/>
              <a:t>, 2, 4, or </a:t>
            </a:r>
            <a:r>
              <a:rPr lang="en-US" dirty="0" smtClean="0"/>
              <a:t>8 (</a:t>
            </a:r>
            <a:r>
              <a:rPr lang="en-US" i="1" dirty="0" smtClean="0">
                <a:solidFill>
                  <a:srgbClr val="C00000"/>
                </a:solidFill>
              </a:rPr>
              <a:t>why these numbers?</a:t>
            </a:r>
            <a:r>
              <a:rPr lang="en-US" dirty="0" smtClean="0"/>
              <a:t>)</a:t>
            </a:r>
            <a:endParaRPr lang="en-US" dirty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endParaRPr lang="en-US" dirty="0" smtClean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 smtClean="0"/>
              <a:t>Special </a:t>
            </a:r>
            <a:r>
              <a:rPr lang="en-US" dirty="0"/>
              <a:t>Cases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(</a:t>
            </a:r>
            <a:r>
              <a:rPr lang="en-US" b="0" i="1" dirty="0" err="1"/>
              <a:t>Rb</a:t>
            </a:r>
            <a:r>
              <a:rPr lang="en-US" dirty="0" err="1"/>
              <a:t>,</a:t>
            </a:r>
            <a:r>
              <a:rPr lang="en-US" b="0" i="1" dirty="0" err="1"/>
              <a:t>Ri</a:t>
            </a:r>
            <a:r>
              <a:rPr lang="en-US" dirty="0"/>
              <a:t>)	</a:t>
            </a:r>
            <a:r>
              <a:rPr lang="en-US" dirty="0" err="1" smtClean="0"/>
              <a:t>Mem</a:t>
            </a:r>
            <a:r>
              <a:rPr lang="en-US" dirty="0" smtClean="0"/>
              <a:t>[ </a:t>
            </a:r>
            <a:r>
              <a:rPr lang="en-US" dirty="0" err="1" smtClean="0"/>
              <a:t>Reg</a:t>
            </a:r>
            <a:r>
              <a:rPr lang="en-US" dirty="0" smtClean="0"/>
              <a:t>[</a:t>
            </a:r>
            <a:r>
              <a:rPr lang="en-US" b="0" i="1" dirty="0" err="1" smtClean="0"/>
              <a:t>Rb</a:t>
            </a:r>
            <a:r>
              <a:rPr lang="en-US" dirty="0" smtClean="0"/>
              <a:t>] + </a:t>
            </a:r>
            <a:r>
              <a:rPr lang="en-US" dirty="0" err="1" smtClean="0"/>
              <a:t>Reg</a:t>
            </a:r>
            <a:r>
              <a:rPr lang="en-US" dirty="0" smtClean="0"/>
              <a:t>[</a:t>
            </a:r>
            <a:r>
              <a:rPr lang="en-US" b="0" i="1" dirty="0" err="1" smtClean="0"/>
              <a:t>Ri</a:t>
            </a:r>
            <a:r>
              <a:rPr lang="en-US" dirty="0" smtClean="0"/>
              <a:t>] ]</a:t>
            </a:r>
            <a:endParaRPr lang="en-US" dirty="0"/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0" i="1" dirty="0" smtClean="0"/>
              <a:t>D</a:t>
            </a:r>
            <a:r>
              <a:rPr lang="en-US" dirty="0" smtClean="0"/>
              <a:t>(</a:t>
            </a:r>
            <a:r>
              <a:rPr lang="en-US" b="0" i="1" dirty="0" err="1" smtClean="0"/>
              <a:t>Rb</a:t>
            </a:r>
            <a:r>
              <a:rPr lang="en-US" dirty="0" err="1" smtClean="0"/>
              <a:t>,</a:t>
            </a:r>
            <a:r>
              <a:rPr lang="en-US" b="0" i="1" dirty="0" err="1" smtClean="0"/>
              <a:t>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 smtClean="0"/>
              <a:t>[ </a:t>
            </a:r>
            <a:r>
              <a:rPr lang="en-US" dirty="0" err="1" smtClean="0"/>
              <a:t>Reg</a:t>
            </a:r>
            <a:r>
              <a:rPr lang="en-US" dirty="0" smtClean="0"/>
              <a:t>[</a:t>
            </a:r>
            <a:r>
              <a:rPr lang="en-US" b="0" i="1" dirty="0" err="1" smtClean="0"/>
              <a:t>Rb</a:t>
            </a:r>
            <a:r>
              <a:rPr lang="en-US" dirty="0" smtClean="0"/>
              <a:t>] + </a:t>
            </a:r>
            <a:r>
              <a:rPr lang="en-US" dirty="0" err="1" smtClean="0"/>
              <a:t>Reg</a:t>
            </a:r>
            <a:r>
              <a:rPr lang="en-US" dirty="0" smtClean="0"/>
              <a:t>[</a:t>
            </a:r>
            <a:r>
              <a:rPr lang="en-US" b="0" i="1" dirty="0" err="1" smtClean="0"/>
              <a:t>Ri</a:t>
            </a:r>
            <a:r>
              <a:rPr lang="en-US" dirty="0" smtClean="0"/>
              <a:t>] + </a:t>
            </a:r>
            <a:r>
              <a:rPr lang="en-US" b="0" i="1" dirty="0" smtClean="0"/>
              <a:t>D</a:t>
            </a:r>
            <a:r>
              <a:rPr lang="en-US" dirty="0" smtClean="0"/>
              <a:t>]</a:t>
            </a:r>
            <a:endParaRPr lang="en-US" dirty="0"/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(</a:t>
            </a:r>
            <a:r>
              <a:rPr lang="en-US" b="0" i="1" dirty="0" err="1"/>
              <a:t>Rb</a:t>
            </a:r>
            <a:r>
              <a:rPr lang="en-US" dirty="0" err="1"/>
              <a:t>,</a:t>
            </a:r>
            <a:r>
              <a:rPr lang="en-US" b="0" i="1" dirty="0" err="1"/>
              <a:t>Ri</a:t>
            </a:r>
            <a:r>
              <a:rPr lang="en-US" dirty="0" err="1"/>
              <a:t>,</a:t>
            </a:r>
            <a:r>
              <a:rPr lang="en-US" b="0" i="1" dirty="0" err="1"/>
              <a:t>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 smtClean="0"/>
              <a:t>[ </a:t>
            </a:r>
            <a:r>
              <a:rPr lang="en-US" dirty="0" err="1" smtClean="0"/>
              <a:t>Reg</a:t>
            </a:r>
            <a:r>
              <a:rPr lang="en-US" dirty="0" smtClean="0"/>
              <a:t>[</a:t>
            </a:r>
            <a:r>
              <a:rPr lang="en-US" b="0" i="1" dirty="0" err="1" smtClean="0"/>
              <a:t>Rb</a:t>
            </a:r>
            <a:r>
              <a:rPr lang="en-US" dirty="0" smtClean="0"/>
              <a:t>]+ </a:t>
            </a:r>
            <a:r>
              <a:rPr lang="en-US" b="0" i="1" dirty="0" smtClean="0"/>
              <a:t>S</a:t>
            </a:r>
            <a:r>
              <a:rPr lang="en-US" dirty="0" smtClean="0"/>
              <a:t> * </a:t>
            </a:r>
            <a:r>
              <a:rPr lang="en-US" dirty="0" err="1" smtClean="0"/>
              <a:t>Reg</a:t>
            </a:r>
            <a:r>
              <a:rPr lang="en-US" dirty="0" smtClean="0"/>
              <a:t>[</a:t>
            </a:r>
            <a:r>
              <a:rPr lang="en-US" b="0" i="1" dirty="0" err="1" smtClean="0"/>
              <a:t>Ri</a:t>
            </a:r>
            <a:r>
              <a:rPr lang="en-US" dirty="0" smtClean="0"/>
              <a:t>] 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Basic x86 Addressing Modes</a:t>
            </a:r>
          </a:p>
        </p:txBody>
      </p:sp>
      <p:sp>
        <p:nvSpPr>
          <p:cNvPr id="487451" name="Rectangle 27"/>
          <p:cNvSpPr>
            <a:spLocks noChangeArrowheads="1"/>
          </p:cNvSpPr>
          <p:nvPr/>
        </p:nvSpPr>
        <p:spPr bwMode="auto">
          <a:xfrm>
            <a:off x="684213" y="3048000"/>
            <a:ext cx="82708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AU" sz="2800" dirty="0">
                <a:latin typeface="Calibri" panose="020F0502020204030204" pitchFamily="34" charset="0"/>
                <a:cs typeface="Calibri" panose="020F0502020204030204" pitchFamily="34" charset="0"/>
              </a:rPr>
              <a:t>Memory addressing modes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Address in register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AU" dirty="0"/>
              <a:t>Address = </a:t>
            </a:r>
            <a:r>
              <a:rPr lang="en-AU" dirty="0" err="1"/>
              <a:t>R</a:t>
            </a:r>
            <a:r>
              <a:rPr lang="en-AU" baseline="-25000" dirty="0" err="1"/>
              <a:t>base</a:t>
            </a:r>
            <a:r>
              <a:rPr lang="en-AU" dirty="0"/>
              <a:t> + </a:t>
            </a:r>
            <a:r>
              <a:rPr lang="en-AU" dirty="0" smtClean="0"/>
              <a:t>displacement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AU" dirty="0"/>
              <a:t>Address = </a:t>
            </a:r>
            <a:r>
              <a:rPr lang="en-AU" dirty="0" err="1"/>
              <a:t>R</a:t>
            </a:r>
            <a:r>
              <a:rPr lang="en-AU" baseline="-25000" dirty="0" err="1"/>
              <a:t>base</a:t>
            </a:r>
            <a:r>
              <a:rPr lang="en-AU" dirty="0"/>
              <a:t> + </a:t>
            </a:r>
            <a:r>
              <a:rPr lang="en-AU" dirty="0" err="1" smtClean="0"/>
              <a:t>R</a:t>
            </a:r>
            <a:r>
              <a:rPr lang="en-AU" baseline="-25000" dirty="0" err="1" smtClean="0"/>
              <a:t>index</a:t>
            </a:r>
            <a:endParaRPr lang="en-AU" dirty="0"/>
          </a:p>
          <a:p>
            <a:pPr marL="1200150" lvl="2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AU" dirty="0"/>
              <a:t>Address = </a:t>
            </a:r>
            <a:r>
              <a:rPr lang="en-AU" dirty="0" err="1"/>
              <a:t>R</a:t>
            </a:r>
            <a:r>
              <a:rPr lang="en-AU" baseline="-25000" dirty="0" err="1"/>
              <a:t>base</a:t>
            </a:r>
            <a:r>
              <a:rPr lang="en-AU" dirty="0"/>
              <a:t> + 2</a:t>
            </a:r>
            <a:r>
              <a:rPr lang="en-AU" baseline="30000" dirty="0"/>
              <a:t>scale</a:t>
            </a:r>
            <a:r>
              <a:rPr lang="en-AU" dirty="0"/>
              <a:t> </a:t>
            </a:r>
            <a:r>
              <a:rPr lang="en-US" dirty="0">
                <a:cs typeface="Arial" charset="0"/>
              </a:rPr>
              <a:t>×</a:t>
            </a:r>
            <a:r>
              <a:rPr lang="en-AU" dirty="0"/>
              <a:t> </a:t>
            </a:r>
            <a:r>
              <a:rPr lang="en-AU" dirty="0" err="1"/>
              <a:t>R</a:t>
            </a:r>
            <a:r>
              <a:rPr lang="en-AU" baseline="-25000" dirty="0" err="1"/>
              <a:t>index</a:t>
            </a:r>
            <a:r>
              <a:rPr lang="en-AU" dirty="0"/>
              <a:t> </a:t>
            </a:r>
            <a:r>
              <a:rPr lang="en-AU" dirty="0" smtClean="0"/>
              <a:t>        (</a:t>
            </a:r>
            <a:r>
              <a:rPr lang="en-AU" i="1" dirty="0"/>
              <a:t>scale</a:t>
            </a:r>
            <a:r>
              <a:rPr lang="en-AU" dirty="0"/>
              <a:t> = 0, 1, 2, or 3)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AU" dirty="0"/>
              <a:t>Address =  </a:t>
            </a:r>
            <a:r>
              <a:rPr lang="en-AU" dirty="0" err="1"/>
              <a:t>R</a:t>
            </a:r>
            <a:r>
              <a:rPr lang="en-AU" baseline="-25000" dirty="0" err="1"/>
              <a:t>base</a:t>
            </a:r>
            <a:r>
              <a:rPr lang="en-AU" dirty="0"/>
              <a:t> + 2</a:t>
            </a:r>
            <a:r>
              <a:rPr lang="en-AU" baseline="30000" dirty="0"/>
              <a:t>scale</a:t>
            </a:r>
            <a:r>
              <a:rPr lang="en-AU" dirty="0"/>
              <a:t> </a:t>
            </a:r>
            <a:r>
              <a:rPr lang="en-US" dirty="0">
                <a:cs typeface="Arial" charset="0"/>
              </a:rPr>
              <a:t>×</a:t>
            </a:r>
            <a:r>
              <a:rPr lang="en-AU" dirty="0"/>
              <a:t> </a:t>
            </a:r>
            <a:r>
              <a:rPr lang="en-AU" dirty="0" err="1"/>
              <a:t>R</a:t>
            </a:r>
            <a:r>
              <a:rPr lang="en-AU" baseline="-25000" dirty="0" err="1"/>
              <a:t>index</a:t>
            </a:r>
            <a:r>
              <a:rPr lang="en-AU" dirty="0"/>
              <a:t> + displacement</a:t>
            </a:r>
          </a:p>
        </p:txBody>
      </p:sp>
    </p:spTree>
    <p:extLst>
      <p:ext uri="{BB962C8B-B14F-4D97-AF65-F5344CB8AC3E}">
        <p14:creationId xmlns:p14="http://schemas.microsoft.com/office/powerpoint/2010/main" val="69475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 smtClean="0"/>
              <a:t>Machine Programming I –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Instruction Set Architecture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Software Architecture vs. Hardware Architecture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Common Architecture Classifications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Intel x86 ISA – History and Microarchitectures</a:t>
            </a:r>
          </a:p>
          <a:p>
            <a:r>
              <a:rPr lang="en-US" dirty="0">
                <a:solidFill>
                  <a:schemeClr val="bg2"/>
                </a:solidFill>
              </a:rPr>
              <a:t>Dive into C, Assembly, and Machine code</a:t>
            </a:r>
          </a:p>
          <a:p>
            <a:r>
              <a:rPr lang="en-US" dirty="0">
                <a:solidFill>
                  <a:schemeClr val="bg2"/>
                </a:solidFill>
              </a:rPr>
              <a:t>The Intel x86 Assembly Basics: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Common instructions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Registers</a:t>
            </a:r>
            <a:r>
              <a:rPr lang="en-US" dirty="0">
                <a:solidFill>
                  <a:schemeClr val="bg2"/>
                </a:solidFill>
              </a:rPr>
              <a:t>, Operands, and </a:t>
            </a: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>
                <a:solidFill>
                  <a:schemeClr val="bg2"/>
                </a:solidFill>
              </a:rPr>
              <a:t> instruction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Addressing modes</a:t>
            </a:r>
          </a:p>
          <a:p>
            <a:r>
              <a:rPr lang="en-US" dirty="0" smtClean="0"/>
              <a:t>Intro </a:t>
            </a:r>
            <a:r>
              <a:rPr lang="en-US" dirty="0"/>
              <a:t>to x86-64</a:t>
            </a:r>
          </a:p>
          <a:p>
            <a:pPr marL="742950" lvl="2" indent="-342900">
              <a:buSzPct val="60000"/>
              <a:buFont typeface="Wingdings 2" pitchFamily="18" charset="2"/>
              <a:buChar char="¢"/>
            </a:pPr>
            <a:r>
              <a:rPr lang="en-US" dirty="0"/>
              <a:t>AMD was first!</a:t>
            </a:r>
            <a:endParaRPr lang="en-US" sz="2400" dirty="0"/>
          </a:p>
          <a:p>
            <a:pPr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70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458200" cy="573088"/>
          </a:xfrm>
        </p:spPr>
        <p:txBody>
          <a:bodyPr/>
          <a:lstStyle/>
          <a:p>
            <a:r>
              <a:rPr lang="en-US" dirty="0" smtClean="0"/>
              <a:t>AMD created first 64-bit version of x86</a:t>
            </a:r>
            <a:endParaRPr lang="en-US" dirty="0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447800"/>
            <a:ext cx="8442325" cy="4972050"/>
          </a:xfrm>
        </p:spPr>
        <p:txBody>
          <a:bodyPr/>
          <a:lstStyle/>
          <a:p>
            <a:pPr marL="160338" indent="-222250" defTabSz="895350">
              <a:tabLst>
                <a:tab pos="2349500" algn="l"/>
              </a:tabLst>
            </a:pPr>
            <a:r>
              <a:rPr lang="en-US" dirty="0" smtClean="0"/>
              <a:t>Historically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has followed just behind Intel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 little bit slower, a lot </a:t>
            </a:r>
            <a:r>
              <a:rPr lang="en-US" dirty="0" smtClean="0"/>
              <a:t>cheaper</a:t>
            </a:r>
          </a:p>
          <a:p>
            <a:pPr marL="439738" lvl="1" indent="-165100" defTabSz="895350">
              <a:tabLst>
                <a:tab pos="2349500" algn="l"/>
              </a:tabLst>
            </a:pPr>
            <a:endParaRPr lang="en-US" dirty="0"/>
          </a:p>
          <a:p>
            <a:pPr marL="160338" indent="-222250" defTabSz="895350">
              <a:tabLst>
                <a:tab pos="2349500" algn="l"/>
              </a:tabLst>
            </a:pPr>
            <a:r>
              <a:rPr lang="en-US" dirty="0" smtClean="0"/>
              <a:t>2003</a:t>
            </a:r>
            <a:r>
              <a:rPr lang="en-US" dirty="0"/>
              <a:t>, </a:t>
            </a:r>
            <a:r>
              <a:rPr lang="en-US" dirty="0" smtClean="0"/>
              <a:t>developed 64-bit version of x86:   </a:t>
            </a:r>
            <a:r>
              <a:rPr lang="en-US" dirty="0" smtClean="0">
                <a:solidFill>
                  <a:schemeClr val="accent2"/>
                </a:solidFill>
              </a:rPr>
              <a:t>x86-64</a:t>
            </a:r>
            <a:endParaRPr lang="en-US" dirty="0">
              <a:solidFill>
                <a:schemeClr val="accent2"/>
              </a:solidFill>
            </a:endParaRP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Recruited top circuit designers from </a:t>
            </a:r>
            <a:r>
              <a:rPr lang="en-US" dirty="0" smtClean="0"/>
              <a:t>DEC </a:t>
            </a:r>
            <a:r>
              <a:rPr lang="en-US" dirty="0"/>
              <a:t>and other </a:t>
            </a:r>
            <a:r>
              <a:rPr lang="en-US" dirty="0" smtClean="0"/>
              <a:t>diminishing companies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 smtClean="0"/>
              <a:t>Built Opteron:  tough competitor to Pentium 4</a:t>
            </a:r>
          </a:p>
          <a:p>
            <a:pPr marL="439738" lvl="1" indent="-165100" defTabSz="895350">
              <a:tabLst>
                <a:tab pos="2349500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118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Intel’s </a:t>
            </a:r>
            <a:r>
              <a:rPr lang="en-US" dirty="0" smtClean="0"/>
              <a:t>64-Bit</a:t>
            </a:r>
            <a:endParaRPr lang="en-US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r>
              <a:rPr lang="en-US" dirty="0"/>
              <a:t>Intel Attempted Radical Shift from IA32 to IA64</a:t>
            </a:r>
          </a:p>
          <a:p>
            <a:pPr lvl="1"/>
            <a:r>
              <a:rPr lang="en-US" dirty="0"/>
              <a:t>Totally different </a:t>
            </a:r>
            <a:r>
              <a:rPr lang="en-US" dirty="0" smtClean="0"/>
              <a:t>architecture (</a:t>
            </a:r>
            <a:r>
              <a:rPr lang="en-US" i="1" dirty="0" smtClean="0"/>
              <a:t>Itanium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Executes </a:t>
            </a:r>
            <a:r>
              <a:rPr lang="en-US" dirty="0" smtClean="0"/>
              <a:t>IA32 </a:t>
            </a:r>
            <a:r>
              <a:rPr lang="en-US" dirty="0"/>
              <a:t>code only as legacy</a:t>
            </a:r>
          </a:p>
          <a:p>
            <a:pPr lvl="1"/>
            <a:r>
              <a:rPr lang="en-US" dirty="0"/>
              <a:t>Performance disappointing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2003:  AMD </a:t>
            </a:r>
            <a:r>
              <a:rPr lang="en-US" dirty="0"/>
              <a:t>Stepped in with Evolutionary Solution</a:t>
            </a:r>
          </a:p>
          <a:p>
            <a:pPr lvl="1"/>
            <a:r>
              <a:rPr lang="en-US" dirty="0" smtClean="0"/>
              <a:t>Originally called </a:t>
            </a:r>
            <a:r>
              <a:rPr lang="en-US" dirty="0" smtClean="0">
                <a:solidFill>
                  <a:schemeClr val="accent2"/>
                </a:solidFill>
              </a:rPr>
              <a:t>x86-64</a:t>
            </a:r>
            <a:r>
              <a:rPr lang="en-US" dirty="0" smtClean="0"/>
              <a:t>   (</a:t>
            </a:r>
            <a:r>
              <a:rPr lang="en-US" dirty="0"/>
              <a:t>now called </a:t>
            </a:r>
            <a:r>
              <a:rPr lang="en-US" dirty="0" smtClean="0">
                <a:solidFill>
                  <a:schemeClr val="accent2"/>
                </a:solidFill>
              </a:rPr>
              <a:t>AMD64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sz="1000" dirty="0" smtClean="0"/>
          </a:p>
          <a:p>
            <a:r>
              <a:rPr lang="en-US" dirty="0" smtClean="0"/>
              <a:t>2004</a:t>
            </a:r>
            <a:r>
              <a:rPr lang="en-US" dirty="0"/>
              <a:t>: </a:t>
            </a:r>
            <a:r>
              <a:rPr lang="en-US" dirty="0" smtClean="0"/>
              <a:t> Intel </a:t>
            </a:r>
            <a:r>
              <a:rPr lang="en-US" dirty="0"/>
              <a:t>Announces </a:t>
            </a:r>
            <a:r>
              <a:rPr lang="en-US" dirty="0" smtClean="0"/>
              <a:t>their 64-bit extension to IA32</a:t>
            </a:r>
            <a:endParaRPr lang="en-US" dirty="0"/>
          </a:p>
          <a:p>
            <a:pPr lvl="1"/>
            <a:r>
              <a:rPr lang="en-US" dirty="0" smtClean="0"/>
              <a:t>Originally called </a:t>
            </a:r>
            <a:r>
              <a:rPr lang="en-US" dirty="0" smtClean="0">
                <a:solidFill>
                  <a:schemeClr val="accent2"/>
                </a:solidFill>
              </a:rPr>
              <a:t>EMT64</a:t>
            </a:r>
            <a:r>
              <a:rPr lang="en-US" dirty="0" smtClean="0"/>
              <a:t>   (now called </a:t>
            </a:r>
            <a:r>
              <a:rPr lang="en-US" dirty="0" smtClean="0">
                <a:solidFill>
                  <a:schemeClr val="accent2"/>
                </a:solidFill>
              </a:rPr>
              <a:t>Intel 64</a:t>
            </a:r>
            <a:r>
              <a:rPr lang="en-US" dirty="0" smtClean="0"/>
              <a:t>)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Almost identical to </a:t>
            </a:r>
            <a:r>
              <a:rPr lang="en-US" dirty="0">
                <a:solidFill>
                  <a:schemeClr val="accent2"/>
                </a:solidFill>
              </a:rPr>
              <a:t>x86-64</a:t>
            </a:r>
            <a:r>
              <a:rPr lang="en-US" dirty="0" smtClean="0"/>
              <a:t>!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Collectively known as </a:t>
            </a:r>
            <a:r>
              <a:rPr lang="en-US" dirty="0" smtClean="0">
                <a:solidFill>
                  <a:schemeClr val="accent2"/>
                </a:solidFill>
              </a:rPr>
              <a:t>x86-64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 smtClean="0"/>
              <a:t>minor differences between the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885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1295400" y="4779963"/>
            <a:ext cx="5715000" cy="685800"/>
          </a:xfrm>
          <a:prstGeom prst="rect">
            <a:avLst/>
          </a:prstGeom>
          <a:solidFill>
            <a:srgbClr val="CCCCCC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1295400" y="2933700"/>
            <a:ext cx="5715000" cy="381000"/>
          </a:xfrm>
          <a:prstGeom prst="rect">
            <a:avLst/>
          </a:prstGeom>
          <a:solidFill>
            <a:srgbClr val="CCCCCC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329782" cy="762000"/>
          </a:xfrm>
          <a:ln/>
        </p:spPr>
        <p:txBody>
          <a:bodyPr/>
          <a:lstStyle/>
          <a:p>
            <a:pPr marL="119063" indent="-119063"/>
            <a:r>
              <a:rPr lang="en-US" dirty="0"/>
              <a:t>Data Representations: </a:t>
            </a:r>
            <a:r>
              <a:rPr lang="en-US" dirty="0" smtClean="0"/>
              <a:t> </a:t>
            </a:r>
            <a:r>
              <a:rPr lang="en-US" smtClean="0"/>
              <a:t>IA32 vs</a:t>
            </a:r>
            <a:r>
              <a:rPr lang="en-US" dirty="0" smtClean="0"/>
              <a:t>. x86-64</a:t>
            </a:r>
            <a:endParaRPr lang="en-US" dirty="0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Sizes of C Objects (in </a:t>
            </a:r>
            <a:r>
              <a:rPr lang="en-US" dirty="0" smtClean="0"/>
              <a:t>bytes</a:t>
            </a:r>
            <a:r>
              <a:rPr lang="en-US" dirty="0"/>
              <a:t>)</a:t>
            </a:r>
          </a:p>
          <a:p>
            <a:pPr marL="0" lvl="1" indent="0">
              <a:buNone/>
              <a:tabLst>
                <a:tab pos="3711575" algn="l"/>
                <a:tab pos="5889625" algn="l"/>
                <a:tab pos="6804025" algn="l"/>
                <a:tab pos="3328988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 smtClean="0"/>
              <a:t>      </a:t>
            </a:r>
            <a:r>
              <a:rPr lang="en-US" dirty="0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   </a:t>
            </a:r>
            <a:r>
              <a:rPr lang="en-US" u="sng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 Data Type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u="sng" dirty="0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Intel </a:t>
            </a:r>
            <a:r>
              <a:rPr lang="en-US" u="sng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IA32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u="sng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x86-64</a:t>
            </a:r>
            <a:endParaRPr lang="en-US" u="sng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838200" lvl="2">
              <a:tabLst>
                <a:tab pos="4114800" algn="l"/>
                <a:tab pos="6172200" algn="l"/>
                <a:tab pos="6804025" algn="l"/>
                <a:tab pos="3328988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unsigned	</a:t>
            </a:r>
            <a:r>
              <a:rPr lang="en-US" dirty="0" smtClean="0"/>
              <a:t>4</a:t>
            </a:r>
            <a:r>
              <a:rPr lang="en-US" dirty="0"/>
              <a:t>	4</a:t>
            </a:r>
          </a:p>
          <a:p>
            <a:pPr marL="838200" lvl="2">
              <a:tabLst>
                <a:tab pos="4114800" algn="l"/>
                <a:tab pos="6172200" algn="l"/>
                <a:tab pos="6804025" algn="l"/>
                <a:tab pos="3328988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 err="1"/>
              <a:t>int</a:t>
            </a:r>
            <a:r>
              <a:rPr lang="en-US" dirty="0"/>
              <a:t>	</a:t>
            </a:r>
            <a:r>
              <a:rPr lang="en-US" dirty="0" smtClean="0"/>
              <a:t>4</a:t>
            </a:r>
            <a:r>
              <a:rPr lang="en-US" dirty="0"/>
              <a:t>	4</a:t>
            </a:r>
          </a:p>
          <a:p>
            <a:pPr marL="838200" lvl="2">
              <a:tabLst>
                <a:tab pos="4114800" algn="l"/>
                <a:tab pos="6172200" algn="l"/>
                <a:tab pos="6804025" algn="l"/>
                <a:tab pos="3328988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long </a:t>
            </a:r>
            <a:r>
              <a:rPr lang="en-US" dirty="0" err="1"/>
              <a:t>int</a:t>
            </a:r>
            <a:r>
              <a:rPr lang="en-US" dirty="0"/>
              <a:t>	</a:t>
            </a:r>
            <a:r>
              <a:rPr lang="en-US" dirty="0" smtClean="0"/>
              <a:t>4</a:t>
            </a:r>
            <a:r>
              <a:rPr lang="en-US" dirty="0"/>
              <a:t>	8</a:t>
            </a:r>
          </a:p>
          <a:p>
            <a:pPr marL="838200" lvl="2">
              <a:tabLst>
                <a:tab pos="4114800" algn="l"/>
                <a:tab pos="6172200" algn="l"/>
                <a:tab pos="6804025" algn="l"/>
                <a:tab pos="3328988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char	</a:t>
            </a:r>
            <a:r>
              <a:rPr lang="en-US" dirty="0" smtClean="0"/>
              <a:t>1</a:t>
            </a:r>
            <a:r>
              <a:rPr lang="en-US" dirty="0"/>
              <a:t>	1</a:t>
            </a:r>
          </a:p>
          <a:p>
            <a:pPr marL="838200" lvl="2">
              <a:tabLst>
                <a:tab pos="4114800" algn="l"/>
                <a:tab pos="6172200" algn="l"/>
                <a:tab pos="6804025" algn="l"/>
                <a:tab pos="3328988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short	</a:t>
            </a:r>
            <a:r>
              <a:rPr lang="en-US" dirty="0" smtClean="0"/>
              <a:t>2</a:t>
            </a:r>
            <a:r>
              <a:rPr lang="en-US" dirty="0"/>
              <a:t>	2</a:t>
            </a:r>
          </a:p>
          <a:p>
            <a:pPr marL="838200" lvl="2">
              <a:tabLst>
                <a:tab pos="4114800" algn="l"/>
                <a:tab pos="6172200" algn="l"/>
                <a:tab pos="6804025" algn="l"/>
                <a:tab pos="3328988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float	</a:t>
            </a:r>
            <a:r>
              <a:rPr lang="en-US" dirty="0" smtClean="0"/>
              <a:t>4</a:t>
            </a:r>
            <a:r>
              <a:rPr lang="en-US" dirty="0"/>
              <a:t>	4</a:t>
            </a:r>
          </a:p>
          <a:p>
            <a:pPr marL="838200" lvl="2">
              <a:tabLst>
                <a:tab pos="4114800" algn="l"/>
                <a:tab pos="6172200" algn="l"/>
                <a:tab pos="6804025" algn="l"/>
                <a:tab pos="3328988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double	</a:t>
            </a:r>
            <a:r>
              <a:rPr lang="en-US" dirty="0" smtClean="0"/>
              <a:t>8</a:t>
            </a:r>
            <a:r>
              <a:rPr lang="en-US" dirty="0"/>
              <a:t>	8</a:t>
            </a:r>
          </a:p>
          <a:p>
            <a:pPr marL="838200" lvl="2">
              <a:tabLst>
                <a:tab pos="4114800" algn="l"/>
                <a:tab pos="6062663" algn="l"/>
                <a:tab pos="6804025" algn="l"/>
                <a:tab pos="3328988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/>
              <a:t>long double	</a:t>
            </a:r>
            <a:r>
              <a:rPr lang="en-US" dirty="0" smtClean="0"/>
              <a:t>10/12</a:t>
            </a:r>
            <a:r>
              <a:rPr lang="en-US" dirty="0"/>
              <a:t>	16</a:t>
            </a:r>
          </a:p>
          <a:p>
            <a:pPr marL="838200" lvl="2">
              <a:tabLst>
                <a:tab pos="4114800" algn="l"/>
                <a:tab pos="6172200" algn="l"/>
                <a:tab pos="6804025" algn="l"/>
                <a:tab pos="3328988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  <a:tab pos="3328988" algn="l"/>
                <a:tab pos="4975225" algn="l"/>
                <a:tab pos="6804025" algn="l"/>
              </a:tabLst>
            </a:pPr>
            <a:r>
              <a:rPr lang="en-US" dirty="0" smtClean="0"/>
              <a:t>pointer (e.g. char *)</a:t>
            </a:r>
            <a:r>
              <a:rPr lang="en-US" dirty="0"/>
              <a:t>	</a:t>
            </a:r>
            <a:r>
              <a:rPr lang="en-US" dirty="0" smtClean="0"/>
              <a:t>4</a:t>
            </a:r>
            <a:r>
              <a:rPr lang="en-US" dirty="0"/>
              <a:t>	</a:t>
            </a:r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5715000"/>
            <a:ext cx="7329487" cy="838200"/>
          </a:xfrm>
          <a:ln/>
        </p:spPr>
        <p:txBody>
          <a:bodyPr/>
          <a:lstStyle/>
          <a:p>
            <a:pPr lvl="1">
              <a:spcBef>
                <a:spcPct val="0"/>
              </a:spcBef>
            </a:pPr>
            <a:r>
              <a:rPr lang="en-US" dirty="0" smtClean="0"/>
              <a:t>Up to 6 function arguments are passed via registers</a:t>
            </a:r>
            <a:endParaRPr lang="en-US" dirty="0"/>
          </a:p>
          <a:p>
            <a:pPr lvl="1"/>
            <a:r>
              <a:rPr lang="en-US" smtClean="0"/>
              <a:t>Explicitly makes </a:t>
            </a:r>
            <a:r>
              <a:rPr lang="en-US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ebp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/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dirty="0"/>
              <a:t>general purpose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94889" y="1295400"/>
            <a:ext cx="6882311" cy="4294019"/>
            <a:chOff x="762000" y="1143000"/>
            <a:chExt cx="7518400" cy="4800600"/>
          </a:xfrm>
        </p:grpSpPr>
        <p:sp>
          <p:nvSpPr>
            <p:cNvPr id="27649" name="Rectangle 1"/>
            <p:cNvSpPr>
              <a:spLocks/>
            </p:cNvSpPr>
            <p:nvPr/>
          </p:nvSpPr>
          <p:spPr bwMode="auto">
            <a:xfrm>
              <a:off x="762000" y="4800600"/>
              <a:ext cx="3556000" cy="53340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%rsp</a:t>
              </a:r>
            </a:p>
          </p:txBody>
        </p:sp>
        <p:sp>
          <p:nvSpPr>
            <p:cNvPr id="27654" name="Rectangle 6"/>
            <p:cNvSpPr>
              <a:spLocks/>
            </p:cNvSpPr>
            <p:nvPr/>
          </p:nvSpPr>
          <p:spPr bwMode="auto">
            <a:xfrm>
              <a:off x="2552700" y="1181100"/>
              <a:ext cx="17653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%eax</a:t>
              </a:r>
            </a:p>
          </p:txBody>
        </p:sp>
        <p:sp>
          <p:nvSpPr>
            <p:cNvPr id="27655" name="Rectangle 7"/>
            <p:cNvSpPr>
              <a:spLocks/>
            </p:cNvSpPr>
            <p:nvPr/>
          </p:nvSpPr>
          <p:spPr bwMode="auto">
            <a:xfrm>
              <a:off x="2552700" y="1790700"/>
              <a:ext cx="17653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%ebx</a:t>
              </a:r>
            </a:p>
          </p:txBody>
        </p:sp>
        <p:sp>
          <p:nvSpPr>
            <p:cNvPr id="27656" name="Rectangle 8"/>
            <p:cNvSpPr>
              <a:spLocks/>
            </p:cNvSpPr>
            <p:nvPr/>
          </p:nvSpPr>
          <p:spPr bwMode="auto">
            <a:xfrm>
              <a:off x="2552700" y="2400300"/>
              <a:ext cx="17653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%ecx</a:t>
              </a:r>
            </a:p>
          </p:txBody>
        </p:sp>
        <p:sp>
          <p:nvSpPr>
            <p:cNvPr id="27657" name="Rectangle 9"/>
            <p:cNvSpPr>
              <a:spLocks/>
            </p:cNvSpPr>
            <p:nvPr/>
          </p:nvSpPr>
          <p:spPr bwMode="auto">
            <a:xfrm>
              <a:off x="2552700" y="3009900"/>
              <a:ext cx="17653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%edx</a:t>
              </a:r>
            </a:p>
          </p:txBody>
        </p:sp>
        <p:sp>
          <p:nvSpPr>
            <p:cNvPr id="27658" name="Rectangle 10"/>
            <p:cNvSpPr>
              <a:spLocks/>
            </p:cNvSpPr>
            <p:nvPr/>
          </p:nvSpPr>
          <p:spPr bwMode="auto">
            <a:xfrm>
              <a:off x="2552700" y="3619500"/>
              <a:ext cx="17653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%esi</a:t>
              </a:r>
            </a:p>
          </p:txBody>
        </p:sp>
        <p:sp>
          <p:nvSpPr>
            <p:cNvPr id="27659" name="Rectangle 11"/>
            <p:cNvSpPr>
              <a:spLocks/>
            </p:cNvSpPr>
            <p:nvPr/>
          </p:nvSpPr>
          <p:spPr bwMode="auto">
            <a:xfrm>
              <a:off x="2552700" y="4229100"/>
              <a:ext cx="17653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%edi</a:t>
              </a:r>
            </a:p>
          </p:txBody>
        </p:sp>
        <p:sp>
          <p:nvSpPr>
            <p:cNvPr id="27660" name="Rectangle 12"/>
            <p:cNvSpPr>
              <a:spLocks/>
            </p:cNvSpPr>
            <p:nvPr/>
          </p:nvSpPr>
          <p:spPr bwMode="auto">
            <a:xfrm>
              <a:off x="2552700" y="4838700"/>
              <a:ext cx="1752600" cy="444500"/>
            </a:xfrm>
            <a:prstGeom prst="rect">
              <a:avLst/>
            </a:prstGeom>
            <a:solidFill>
              <a:srgbClr val="FF9999"/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%esp</a:t>
              </a:r>
            </a:p>
          </p:txBody>
        </p:sp>
        <p:sp>
          <p:nvSpPr>
            <p:cNvPr id="27661" name="Rectangle 13"/>
            <p:cNvSpPr>
              <a:spLocks/>
            </p:cNvSpPr>
            <p:nvPr/>
          </p:nvSpPr>
          <p:spPr bwMode="auto">
            <a:xfrm>
              <a:off x="2552700" y="5435600"/>
              <a:ext cx="17653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%ebp</a:t>
              </a:r>
            </a:p>
          </p:txBody>
        </p:sp>
        <p:sp>
          <p:nvSpPr>
            <p:cNvPr id="27662" name="Rectangle 14"/>
            <p:cNvSpPr>
              <a:spLocks/>
            </p:cNvSpPr>
            <p:nvPr/>
          </p:nvSpPr>
          <p:spPr bwMode="auto">
            <a:xfrm>
              <a:off x="6515100" y="1181100"/>
              <a:ext cx="17653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%r8d</a:t>
              </a:r>
            </a:p>
          </p:txBody>
        </p:sp>
        <p:sp>
          <p:nvSpPr>
            <p:cNvPr id="27663" name="Rectangle 15"/>
            <p:cNvSpPr>
              <a:spLocks/>
            </p:cNvSpPr>
            <p:nvPr/>
          </p:nvSpPr>
          <p:spPr bwMode="auto">
            <a:xfrm>
              <a:off x="6515100" y="1790700"/>
              <a:ext cx="17653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%r9d</a:t>
              </a:r>
            </a:p>
          </p:txBody>
        </p:sp>
        <p:sp>
          <p:nvSpPr>
            <p:cNvPr id="27664" name="Rectangle 16"/>
            <p:cNvSpPr>
              <a:spLocks/>
            </p:cNvSpPr>
            <p:nvPr/>
          </p:nvSpPr>
          <p:spPr bwMode="auto">
            <a:xfrm>
              <a:off x="6515100" y="2400300"/>
              <a:ext cx="17653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%r10d</a:t>
              </a:r>
            </a:p>
          </p:txBody>
        </p:sp>
        <p:sp>
          <p:nvSpPr>
            <p:cNvPr id="27665" name="Rectangle 17"/>
            <p:cNvSpPr>
              <a:spLocks/>
            </p:cNvSpPr>
            <p:nvPr/>
          </p:nvSpPr>
          <p:spPr bwMode="auto">
            <a:xfrm>
              <a:off x="6515100" y="3009900"/>
              <a:ext cx="17653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%r11d</a:t>
              </a:r>
            </a:p>
          </p:txBody>
        </p:sp>
        <p:sp>
          <p:nvSpPr>
            <p:cNvPr id="27666" name="Rectangle 18"/>
            <p:cNvSpPr>
              <a:spLocks/>
            </p:cNvSpPr>
            <p:nvPr/>
          </p:nvSpPr>
          <p:spPr bwMode="auto">
            <a:xfrm>
              <a:off x="6515100" y="3619500"/>
              <a:ext cx="17653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%r12d</a:t>
              </a:r>
            </a:p>
          </p:txBody>
        </p:sp>
        <p:sp>
          <p:nvSpPr>
            <p:cNvPr id="27667" name="Rectangle 19"/>
            <p:cNvSpPr>
              <a:spLocks/>
            </p:cNvSpPr>
            <p:nvPr/>
          </p:nvSpPr>
          <p:spPr bwMode="auto">
            <a:xfrm>
              <a:off x="6515100" y="4229100"/>
              <a:ext cx="17653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%r13d</a:t>
              </a:r>
            </a:p>
          </p:txBody>
        </p:sp>
        <p:sp>
          <p:nvSpPr>
            <p:cNvPr id="27668" name="Rectangle 20"/>
            <p:cNvSpPr>
              <a:spLocks/>
            </p:cNvSpPr>
            <p:nvPr/>
          </p:nvSpPr>
          <p:spPr bwMode="auto">
            <a:xfrm>
              <a:off x="6515100" y="4838700"/>
              <a:ext cx="17653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%r14d</a:t>
              </a:r>
            </a:p>
          </p:txBody>
        </p:sp>
        <p:sp>
          <p:nvSpPr>
            <p:cNvPr id="27669" name="Rectangle 21"/>
            <p:cNvSpPr>
              <a:spLocks/>
            </p:cNvSpPr>
            <p:nvPr/>
          </p:nvSpPr>
          <p:spPr bwMode="auto">
            <a:xfrm>
              <a:off x="6515100" y="5448300"/>
              <a:ext cx="1765300" cy="444500"/>
            </a:xfrm>
            <a:prstGeom prst="rect">
              <a:avLst/>
            </a:prstGeom>
            <a:solidFill>
              <a:srgbClr val="D8D8D8"/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%r15d</a:t>
              </a:r>
            </a:p>
          </p:txBody>
        </p:sp>
        <p:sp>
          <p:nvSpPr>
            <p:cNvPr id="27670" name="Rectangle 22"/>
            <p:cNvSpPr>
              <a:spLocks/>
            </p:cNvSpPr>
            <p:nvPr/>
          </p:nvSpPr>
          <p:spPr bwMode="auto">
            <a:xfrm>
              <a:off x="47244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%r8</a:t>
              </a:r>
            </a:p>
          </p:txBody>
        </p:sp>
        <p:sp>
          <p:nvSpPr>
            <p:cNvPr id="27671" name="Rectangle 23"/>
            <p:cNvSpPr>
              <a:spLocks/>
            </p:cNvSpPr>
            <p:nvPr/>
          </p:nvSpPr>
          <p:spPr bwMode="auto">
            <a:xfrm>
              <a:off x="47244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%r9</a:t>
              </a:r>
            </a:p>
          </p:txBody>
        </p:sp>
        <p:sp>
          <p:nvSpPr>
            <p:cNvPr id="27672" name="Rectangle 24"/>
            <p:cNvSpPr>
              <a:spLocks/>
            </p:cNvSpPr>
            <p:nvPr/>
          </p:nvSpPr>
          <p:spPr bwMode="auto">
            <a:xfrm>
              <a:off x="47244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%r10</a:t>
              </a:r>
            </a:p>
          </p:txBody>
        </p:sp>
        <p:sp>
          <p:nvSpPr>
            <p:cNvPr id="27673" name="Rectangle 25"/>
            <p:cNvSpPr>
              <a:spLocks/>
            </p:cNvSpPr>
            <p:nvPr/>
          </p:nvSpPr>
          <p:spPr bwMode="auto">
            <a:xfrm>
              <a:off x="47244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%r11</a:t>
              </a:r>
            </a:p>
          </p:txBody>
        </p:sp>
        <p:sp>
          <p:nvSpPr>
            <p:cNvPr id="27674" name="Rectangle 26"/>
            <p:cNvSpPr>
              <a:spLocks/>
            </p:cNvSpPr>
            <p:nvPr/>
          </p:nvSpPr>
          <p:spPr bwMode="auto">
            <a:xfrm>
              <a:off x="47244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%r12</a:t>
              </a:r>
            </a:p>
          </p:txBody>
        </p:sp>
        <p:sp>
          <p:nvSpPr>
            <p:cNvPr id="27675" name="Rectangle 27"/>
            <p:cNvSpPr>
              <a:spLocks/>
            </p:cNvSpPr>
            <p:nvPr/>
          </p:nvSpPr>
          <p:spPr bwMode="auto">
            <a:xfrm>
              <a:off x="47244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%r13</a:t>
              </a:r>
            </a:p>
          </p:txBody>
        </p:sp>
        <p:sp>
          <p:nvSpPr>
            <p:cNvPr id="27676" name="Rectangle 28"/>
            <p:cNvSpPr>
              <a:spLocks/>
            </p:cNvSpPr>
            <p:nvPr/>
          </p:nvSpPr>
          <p:spPr bwMode="auto">
            <a:xfrm>
              <a:off x="4724400" y="4800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%r14</a:t>
              </a:r>
            </a:p>
          </p:txBody>
        </p:sp>
        <p:sp>
          <p:nvSpPr>
            <p:cNvPr id="27677" name="Rectangle 29"/>
            <p:cNvSpPr>
              <a:spLocks/>
            </p:cNvSpPr>
            <p:nvPr/>
          </p:nvSpPr>
          <p:spPr bwMode="auto">
            <a:xfrm>
              <a:off x="47244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%r15</a:t>
              </a:r>
            </a:p>
          </p:txBody>
        </p:sp>
        <p:sp>
          <p:nvSpPr>
            <p:cNvPr id="27678" name="Rectangle 30"/>
            <p:cNvSpPr>
              <a:spLocks/>
            </p:cNvSpPr>
            <p:nvPr/>
          </p:nvSpPr>
          <p:spPr bwMode="auto">
            <a:xfrm>
              <a:off x="7620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rax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7679" name="Rectangle 31"/>
            <p:cNvSpPr>
              <a:spLocks/>
            </p:cNvSpPr>
            <p:nvPr/>
          </p:nvSpPr>
          <p:spPr bwMode="auto">
            <a:xfrm>
              <a:off x="7620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rbx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7680" name="Rectangle 32"/>
            <p:cNvSpPr>
              <a:spLocks/>
            </p:cNvSpPr>
            <p:nvPr/>
          </p:nvSpPr>
          <p:spPr bwMode="auto">
            <a:xfrm>
              <a:off x="7620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%rcx</a:t>
              </a:r>
            </a:p>
          </p:txBody>
        </p:sp>
        <p:sp>
          <p:nvSpPr>
            <p:cNvPr id="27681" name="Rectangle 33"/>
            <p:cNvSpPr>
              <a:spLocks/>
            </p:cNvSpPr>
            <p:nvPr/>
          </p:nvSpPr>
          <p:spPr bwMode="auto">
            <a:xfrm>
              <a:off x="7620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%rdx</a:t>
              </a:r>
            </a:p>
          </p:txBody>
        </p:sp>
        <p:sp>
          <p:nvSpPr>
            <p:cNvPr id="27682" name="Rectangle 34"/>
            <p:cNvSpPr>
              <a:spLocks/>
            </p:cNvSpPr>
            <p:nvPr/>
          </p:nvSpPr>
          <p:spPr bwMode="auto">
            <a:xfrm>
              <a:off x="7620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%rsi</a:t>
              </a:r>
            </a:p>
          </p:txBody>
        </p:sp>
        <p:sp>
          <p:nvSpPr>
            <p:cNvPr id="27683" name="Rectangle 35"/>
            <p:cNvSpPr>
              <a:spLocks/>
            </p:cNvSpPr>
            <p:nvPr/>
          </p:nvSpPr>
          <p:spPr bwMode="auto">
            <a:xfrm>
              <a:off x="7620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%rdi</a:t>
              </a:r>
            </a:p>
          </p:txBody>
        </p:sp>
        <p:sp>
          <p:nvSpPr>
            <p:cNvPr id="27684" name="Rectangle 36"/>
            <p:cNvSpPr>
              <a:spLocks/>
            </p:cNvSpPr>
            <p:nvPr/>
          </p:nvSpPr>
          <p:spPr bwMode="auto">
            <a:xfrm>
              <a:off x="7620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24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%rbp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New </a:t>
            </a:r>
            <a:r>
              <a:rPr lang="en-US" dirty="0"/>
              <a:t>Instructions for </a:t>
            </a:r>
            <a:r>
              <a:rPr lang="en-US" dirty="0" smtClean="0"/>
              <a:t>64-bit Operands</a:t>
            </a:r>
            <a:endParaRPr lang="en-US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Long word </a:t>
            </a:r>
            <a:r>
              <a:rPr lang="en-US" dirty="0">
                <a:solidFill>
                  <a:schemeClr val="accent2"/>
                </a:solidFill>
                <a:latin typeface="Courier New Bold" charset="0"/>
                <a:cs typeface="Courier New Bold" charset="0"/>
                <a:sym typeface="Courier New Bold" charset="0"/>
              </a:rPr>
              <a:t>l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smtClean="0"/>
              <a:t>(</a:t>
            </a:r>
            <a:r>
              <a:rPr lang="en-US" i="1" dirty="0"/>
              <a:t>4 Bytes)</a:t>
            </a:r>
            <a:r>
              <a:rPr lang="en-US" dirty="0"/>
              <a:t> </a:t>
            </a:r>
            <a:r>
              <a:rPr lang="en-US" dirty="0" smtClean="0"/>
              <a:t> ↔  Quad </a:t>
            </a:r>
            <a:r>
              <a:rPr lang="en-US" dirty="0"/>
              <a:t>word </a:t>
            </a:r>
            <a:r>
              <a:rPr lang="en-US" dirty="0">
                <a:solidFill>
                  <a:schemeClr val="accent2"/>
                </a:solidFill>
                <a:latin typeface="Courier New Bold" charset="0"/>
                <a:cs typeface="Courier New Bold" charset="0"/>
                <a:sym typeface="Courier New Bold" charset="0"/>
              </a:rPr>
              <a:t>q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smtClean="0"/>
              <a:t>(</a:t>
            </a:r>
            <a:r>
              <a:rPr lang="en-US" i="1" dirty="0"/>
              <a:t>8 Bytes)</a:t>
            </a:r>
          </a:p>
          <a:p>
            <a:endParaRPr lang="en-US" dirty="0"/>
          </a:p>
          <a:p>
            <a:r>
              <a:rPr lang="en-US" dirty="0"/>
              <a:t>New instructions:</a:t>
            </a:r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movl</a:t>
            </a:r>
            <a:r>
              <a:rPr lang="en-US" dirty="0">
                <a:ea typeface="Zapf Dingbats" charset="0"/>
                <a:cs typeface="Zapf Dingbats" charset="0"/>
              </a:rPr>
              <a:t> </a:t>
            </a:r>
            <a:r>
              <a:rPr lang="en-US" dirty="0" smtClean="0">
                <a:ea typeface="Zapf Dingbats" charset="0"/>
                <a:cs typeface="Zapf Dingbats" charset="0"/>
              </a:rPr>
              <a:t>=&gt;</a:t>
            </a:r>
            <a:r>
              <a:rPr lang="en-US" dirty="0" smtClean="0">
                <a:ea typeface="Zapf Dingbats" charset="0"/>
                <a:cs typeface="Zapf Dingbats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movq</a:t>
            </a:r>
            <a:endParaRPr lang="en-US" dirty="0"/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addl</a:t>
            </a:r>
            <a:r>
              <a:rPr lang="en-US" dirty="0">
                <a:ea typeface="Zapf Dingbats" charset="0"/>
                <a:cs typeface="Zapf Dingbats" charset="0"/>
              </a:rPr>
              <a:t> </a:t>
            </a:r>
            <a:r>
              <a:rPr lang="en-US" dirty="0" smtClean="0">
                <a:ea typeface="Zapf Dingbats" charset="0"/>
                <a:cs typeface="Zapf Dingbats" charset="0"/>
              </a:rPr>
              <a:t>=&gt;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addq</a:t>
            </a:r>
            <a:endParaRPr lang="en-US" dirty="0"/>
          </a:p>
          <a:p>
            <a:pPr marL="552450" lvl="1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sall</a:t>
            </a:r>
            <a:r>
              <a:rPr lang="en-US" dirty="0">
                <a:ea typeface="Zapf Dingbats" charset="0"/>
                <a:cs typeface="Zapf Dingbats" charset="0"/>
              </a:rPr>
              <a:t> </a:t>
            </a:r>
            <a:r>
              <a:rPr lang="en-US" dirty="0" smtClean="0">
                <a:ea typeface="Zapf Dingbats" charset="0"/>
                <a:cs typeface="Zapf Dingbats" charset="0"/>
              </a:rPr>
              <a:t>=&gt;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salq</a:t>
            </a:r>
            <a:endParaRPr lang="en-US" dirty="0"/>
          </a:p>
          <a:p>
            <a:pPr marL="552450" lvl="1"/>
            <a:r>
              <a:rPr lang="en-US" dirty="0"/>
              <a:t>etc.</a:t>
            </a:r>
          </a:p>
          <a:p>
            <a:pPr marL="552450" lvl="1"/>
            <a:endParaRPr lang="en-US" dirty="0"/>
          </a:p>
          <a:p>
            <a:r>
              <a:rPr lang="en-US" dirty="0"/>
              <a:t>32-bit instructions that generate 32-bit results</a:t>
            </a:r>
          </a:p>
          <a:p>
            <a:pPr marL="552450" lvl="1"/>
            <a:r>
              <a:rPr lang="en-US" dirty="0"/>
              <a:t>Set higher order bits of destination register to 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</a:t>
            </a:r>
            <a:endParaRPr lang="en-US" dirty="0"/>
          </a:p>
          <a:p>
            <a:pPr marL="552450" lvl="1"/>
            <a:r>
              <a:rPr lang="en-US" dirty="0"/>
              <a:t>Example: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addl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533400"/>
            <a:ext cx="7658100" cy="573088"/>
          </a:xfrm>
        </p:spPr>
        <p:txBody>
          <a:bodyPr/>
          <a:lstStyle/>
          <a:p>
            <a:r>
              <a:rPr lang="en-US" dirty="0" smtClean="0"/>
              <a:t>32-bit code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swap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228600" y="1546225"/>
            <a:ext cx="3962400" cy="2024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swap(int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9749" name="AutoShape 5"/>
          <p:cNvSpPr>
            <a:spLocks/>
          </p:cNvSpPr>
          <p:nvPr/>
        </p:nvSpPr>
        <p:spPr bwMode="auto">
          <a:xfrm>
            <a:off x="7786688" y="2514600"/>
            <a:ext cx="271462" cy="1905000"/>
          </a:xfrm>
          <a:prstGeom prst="rightBrace">
            <a:avLst>
              <a:gd name="adj1" fmla="val 584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8134350" y="3282950"/>
            <a:ext cx="83388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Body</a:t>
            </a:r>
          </a:p>
        </p:txBody>
      </p:sp>
      <p:sp>
        <p:nvSpPr>
          <p:cNvPr id="159751" name="AutoShape 7"/>
          <p:cNvSpPr>
            <a:spLocks/>
          </p:cNvSpPr>
          <p:nvPr/>
        </p:nvSpPr>
        <p:spPr bwMode="auto">
          <a:xfrm>
            <a:off x="7778750" y="1447800"/>
            <a:ext cx="279400" cy="838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8134350" y="1546225"/>
            <a:ext cx="59131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Set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Up</a:t>
            </a:r>
          </a:p>
        </p:txBody>
      </p:sp>
      <p:sp>
        <p:nvSpPr>
          <p:cNvPr id="159753" name="AutoShape 9"/>
          <p:cNvSpPr>
            <a:spLocks/>
          </p:cNvSpPr>
          <p:nvPr/>
        </p:nvSpPr>
        <p:spPr bwMode="auto">
          <a:xfrm>
            <a:off x="7777163" y="4800600"/>
            <a:ext cx="280987" cy="887115"/>
          </a:xfrm>
          <a:prstGeom prst="rightBrace">
            <a:avLst>
              <a:gd name="adj1" fmla="val 3615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8134350" y="5029200"/>
            <a:ext cx="9300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Finish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191000" y="1066800"/>
            <a:ext cx="4191000" cy="47064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>
                <a:latin typeface="Courier New" pitchFamily="49" charset="0"/>
              </a:rPr>
              <a:t>swap:</a:t>
            </a: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endParaRPr lang="en-US" sz="20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pushl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endParaRPr lang="en-US" sz="20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8(%</a:t>
            </a:r>
            <a:r>
              <a:rPr lang="en-US" sz="2000" dirty="0" err="1" smtClean="0">
                <a:latin typeface="Courier New" pitchFamily="49" charset="0"/>
              </a:rPr>
              <a:t>esp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12(%</a:t>
            </a:r>
            <a:r>
              <a:rPr lang="en-US" sz="2000" dirty="0" err="1" smtClean="0">
                <a:latin typeface="Courier New" pitchFamily="49" charset="0"/>
              </a:rPr>
              <a:t>esp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ecx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popl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ebx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ret</a:t>
            </a: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64-bit code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swap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6875" y="3886200"/>
            <a:ext cx="7896225" cy="1789410"/>
          </a:xfrm>
        </p:spPr>
        <p:txBody>
          <a:bodyPr/>
          <a:lstStyle/>
          <a:p>
            <a:r>
              <a:rPr lang="en-US" dirty="0" smtClean="0"/>
              <a:t>Operands passed in registers (why useful?)</a:t>
            </a:r>
          </a:p>
          <a:p>
            <a:pPr marL="552450" lvl="1"/>
            <a:r>
              <a:rPr lang="en-US" dirty="0" smtClean="0"/>
              <a:t>First input </a:t>
            </a:r>
            <a:r>
              <a:rPr lang="en-US" dirty="0" err="1" smtClean="0"/>
              <a:t>arg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xp</a:t>
            </a:r>
            <a:r>
              <a:rPr lang="en-US" dirty="0" smtClean="0"/>
              <a:t>) in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r>
              <a:rPr lang="en-US" dirty="0" smtClean="0"/>
              <a:t>, second input </a:t>
            </a:r>
            <a:r>
              <a:rPr lang="en-US" dirty="0" err="1" smtClean="0"/>
              <a:t>arg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yp</a:t>
            </a:r>
            <a:r>
              <a:rPr lang="en-US" dirty="0" smtClean="0"/>
              <a:t>) in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dirty="0" smtClean="0"/>
          </a:p>
          <a:p>
            <a:pPr marL="552450" lvl="1"/>
            <a:r>
              <a:rPr lang="en-US" dirty="0" smtClean="0"/>
              <a:t>64-bit pointers</a:t>
            </a:r>
          </a:p>
          <a:p>
            <a:r>
              <a:rPr lang="en-US" dirty="0" smtClean="0"/>
              <a:t>No stack operations required</a:t>
            </a:r>
          </a:p>
          <a:p>
            <a:r>
              <a:rPr lang="en-US" dirty="0" smtClean="0"/>
              <a:t>32-bit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err="1" smtClean="0"/>
              <a:t>s</a:t>
            </a:r>
            <a:r>
              <a:rPr lang="en-US" dirty="0" smtClean="0"/>
              <a:t> held temporarily in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eax</a:t>
            </a:r>
            <a:r>
              <a:rPr lang="en-US" dirty="0" smtClean="0"/>
              <a:t> and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edx</a:t>
            </a:r>
            <a:endParaRPr lang="en-US" dirty="0" smtClean="0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228600" y="1546225"/>
            <a:ext cx="3962400" cy="20240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</a:rPr>
              <a:t>swap(int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9749" name="AutoShape 5"/>
          <p:cNvSpPr>
            <a:spLocks/>
          </p:cNvSpPr>
          <p:nvPr/>
        </p:nvSpPr>
        <p:spPr bwMode="auto">
          <a:xfrm>
            <a:off x="7786688" y="2133600"/>
            <a:ext cx="271462" cy="1143000"/>
          </a:xfrm>
          <a:prstGeom prst="rightBrace">
            <a:avLst>
              <a:gd name="adj1" fmla="val 584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8134350" y="2438400"/>
            <a:ext cx="83388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Body</a:t>
            </a:r>
          </a:p>
        </p:txBody>
      </p:sp>
      <p:sp>
        <p:nvSpPr>
          <p:cNvPr id="159751" name="AutoShape 7"/>
          <p:cNvSpPr>
            <a:spLocks/>
          </p:cNvSpPr>
          <p:nvPr/>
        </p:nvSpPr>
        <p:spPr bwMode="auto">
          <a:xfrm>
            <a:off x="7778750" y="1447800"/>
            <a:ext cx="279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8134350" y="1295400"/>
            <a:ext cx="59131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Set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Up</a:t>
            </a:r>
          </a:p>
        </p:txBody>
      </p:sp>
      <p:sp>
        <p:nvSpPr>
          <p:cNvPr id="159753" name="AutoShape 9"/>
          <p:cNvSpPr>
            <a:spLocks/>
          </p:cNvSpPr>
          <p:nvPr/>
        </p:nvSpPr>
        <p:spPr bwMode="auto">
          <a:xfrm>
            <a:off x="7777163" y="3505200"/>
            <a:ext cx="280987" cy="381000"/>
          </a:xfrm>
          <a:prstGeom prst="rightBrace">
            <a:avLst>
              <a:gd name="adj1" fmla="val 3615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8134350" y="3505200"/>
            <a:ext cx="9300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Finish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191000" y="1066800"/>
            <a:ext cx="4191000" cy="2859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</a:p>
          <a:p>
            <a:pPr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rdi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rsi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eax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rdi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movl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edx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rsi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ret</a:t>
            </a: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49250"/>
            <a:ext cx="8259762" cy="641350"/>
          </a:xfrm>
        </p:spPr>
        <p:txBody>
          <a:bodyPr/>
          <a:lstStyle/>
          <a:p>
            <a:r>
              <a:rPr lang="en-US" sz="3600" dirty="0"/>
              <a:t>Separation of hardware and software</a:t>
            </a:r>
            <a:endParaRPr lang="en-AU" sz="3600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8154987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The reason for the separation of the </a:t>
            </a:r>
            <a:r>
              <a:rPr lang="en-US" sz="2400" dirty="0" smtClean="0"/>
              <a:t>(software) </a:t>
            </a:r>
            <a:r>
              <a:rPr lang="en-US" sz="2400" dirty="0">
                <a:solidFill>
                  <a:srgbClr val="FF0000"/>
                </a:solidFill>
              </a:rPr>
              <a:t>architecture</a:t>
            </a:r>
            <a:r>
              <a:rPr lang="en-US" sz="2400" dirty="0"/>
              <a:t> from the </a:t>
            </a:r>
            <a:r>
              <a:rPr lang="en-US" sz="2400" dirty="0" smtClean="0">
                <a:solidFill>
                  <a:srgbClr val="FF0000"/>
                </a:solidFill>
              </a:rPr>
              <a:t>microarchitecture</a:t>
            </a:r>
            <a:r>
              <a:rPr lang="en-US" sz="2400" dirty="0" smtClean="0"/>
              <a:t> (hardware) </a:t>
            </a:r>
            <a:r>
              <a:rPr lang="en-US" sz="2400" dirty="0"/>
              <a:t>is </a:t>
            </a:r>
            <a:r>
              <a:rPr lang="en-US" sz="2400" u="sng" dirty="0"/>
              <a:t>backwards compatibility</a:t>
            </a:r>
          </a:p>
          <a:p>
            <a:pPr>
              <a:lnSpc>
                <a:spcPct val="90000"/>
              </a:lnSpc>
            </a:pPr>
            <a:endParaRPr lang="en-US" sz="2400" u="sng" dirty="0"/>
          </a:p>
          <a:p>
            <a:pPr>
              <a:lnSpc>
                <a:spcPct val="90000"/>
              </a:lnSpc>
            </a:pPr>
            <a:r>
              <a:rPr lang="en-US" sz="2400" dirty="0"/>
              <a:t>Backwards compatibility ensures: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software written on older processors will run on newer processors (of the same ISA)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processor families can always utilize the latest technology by creating new hardware architectures (for the same ISA)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However, new </a:t>
            </a:r>
            <a:r>
              <a:rPr lang="en-US" sz="2400" dirty="0" smtClean="0">
                <a:solidFill>
                  <a:srgbClr val="FF0000"/>
                </a:solidFill>
              </a:rPr>
              <a:t>microarchitectures</a:t>
            </a:r>
            <a:r>
              <a:rPr lang="en-US" sz="2400" dirty="0" smtClean="0"/>
              <a:t> </a:t>
            </a:r>
            <a:r>
              <a:rPr lang="en-US" sz="2400" dirty="0"/>
              <a:t>often </a:t>
            </a:r>
            <a:r>
              <a:rPr lang="en-US" sz="2400" u="sng" dirty="0"/>
              <a:t>add</a:t>
            </a:r>
            <a:r>
              <a:rPr lang="en-US" sz="2400" dirty="0"/>
              <a:t> to the </a:t>
            </a:r>
            <a:r>
              <a:rPr lang="en-US" sz="2400" dirty="0" smtClean="0"/>
              <a:t>(software) </a:t>
            </a:r>
            <a:r>
              <a:rPr lang="en-US" sz="2400" dirty="0">
                <a:solidFill>
                  <a:srgbClr val="FF0000"/>
                </a:solidFill>
              </a:rPr>
              <a:t>architecture</a:t>
            </a:r>
            <a:r>
              <a:rPr lang="en-US" sz="2400" dirty="0"/>
              <a:t>, so software written on newer processors </a:t>
            </a:r>
            <a:r>
              <a:rPr lang="en-US" sz="2400" u="sng" dirty="0"/>
              <a:t>may not</a:t>
            </a:r>
            <a:r>
              <a:rPr lang="en-US" sz="2400" dirty="0"/>
              <a:t> run on older processors</a:t>
            </a:r>
          </a:p>
        </p:txBody>
      </p:sp>
    </p:spTree>
    <p:extLst>
      <p:ext uri="{BB962C8B-B14F-4D97-AF65-F5344CB8AC3E}">
        <p14:creationId xmlns:p14="http://schemas.microsoft.com/office/powerpoint/2010/main" val="167311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64-bit code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</a:t>
            </a:r>
            <a:r>
              <a:rPr lang="en-US" dirty="0"/>
              <a:t>swap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09575" y="4038600"/>
            <a:ext cx="7896225" cy="1789410"/>
          </a:xfrm>
        </p:spPr>
        <p:txBody>
          <a:bodyPr/>
          <a:lstStyle/>
          <a:p>
            <a:r>
              <a:rPr lang="en-US" dirty="0" smtClean="0"/>
              <a:t>64-bit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err="1" smtClean="0"/>
              <a:t>s</a:t>
            </a:r>
            <a:endParaRPr lang="en-US" dirty="0" smtClean="0"/>
          </a:p>
          <a:p>
            <a:pPr marL="552450" lvl="1"/>
            <a:r>
              <a:rPr lang="en-US" dirty="0" smtClean="0"/>
              <a:t>Pass input arguments in registers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r>
              <a:rPr lang="en-US" dirty="0" smtClean="0"/>
              <a:t> and </a:t>
            </a:r>
            <a:r>
              <a:rPr lang="en-US" dirty="0" smtClean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dirty="0" smtClean="0"/>
          </a:p>
          <a:p>
            <a:pPr marL="552450" lvl="1"/>
            <a:r>
              <a:rPr lang="en-US" dirty="0" smtClean="0"/>
              <a:t> </a:t>
            </a:r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mov</a:t>
            </a:r>
            <a:r>
              <a:rPr lang="en-US" dirty="0" err="1" smtClean="0">
                <a:latin typeface="Courier New Bold Italic" charset="0"/>
                <a:cs typeface="Courier New Bold Italic" charset="0"/>
                <a:sym typeface="Courier New Bold Italic" charset="0"/>
              </a:rPr>
              <a:t>q</a:t>
            </a:r>
            <a:r>
              <a:rPr lang="en-US" dirty="0" smtClean="0"/>
              <a:t>  operation</a:t>
            </a:r>
          </a:p>
          <a:p>
            <a:pPr marL="952500" lvl="2"/>
            <a:r>
              <a:rPr lang="en-US" dirty="0" smtClean="0"/>
              <a:t>“q” stands for quad-word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52400" y="1546225"/>
            <a:ext cx="41910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smtClean="0">
                <a:latin typeface="Courier New" pitchFamily="49" charset="0"/>
              </a:rPr>
              <a:t>swap(long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</a:t>
            </a:r>
            <a:r>
              <a:rPr lang="en-US" sz="1800" dirty="0" smtClean="0">
                <a:latin typeface="Courier New" pitchFamily="49" charset="0"/>
              </a:rPr>
              <a:t> long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long </a:t>
            </a:r>
            <a:r>
              <a:rPr lang="en-US" sz="1800" dirty="0">
                <a:latin typeface="Courier New" pitchFamily="49" charset="0"/>
              </a:rPr>
              <a:t>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long </a:t>
            </a:r>
            <a:r>
              <a:rPr lang="en-US" sz="1800" dirty="0">
                <a:latin typeface="Courier New" pitchFamily="49" charset="0"/>
              </a:rPr>
              <a:t>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59749" name="AutoShape 5"/>
          <p:cNvSpPr>
            <a:spLocks/>
          </p:cNvSpPr>
          <p:nvPr/>
        </p:nvSpPr>
        <p:spPr bwMode="auto">
          <a:xfrm>
            <a:off x="7786688" y="2133600"/>
            <a:ext cx="271462" cy="1143000"/>
          </a:xfrm>
          <a:prstGeom prst="rightBrace">
            <a:avLst>
              <a:gd name="adj1" fmla="val 5848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8134350" y="2438400"/>
            <a:ext cx="83388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Body</a:t>
            </a:r>
          </a:p>
        </p:txBody>
      </p:sp>
      <p:sp>
        <p:nvSpPr>
          <p:cNvPr id="159751" name="AutoShape 7"/>
          <p:cNvSpPr>
            <a:spLocks/>
          </p:cNvSpPr>
          <p:nvPr/>
        </p:nvSpPr>
        <p:spPr bwMode="auto">
          <a:xfrm>
            <a:off x="7778750" y="1447800"/>
            <a:ext cx="279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8134350" y="1295400"/>
            <a:ext cx="591316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Set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Up</a:t>
            </a:r>
          </a:p>
        </p:txBody>
      </p:sp>
      <p:sp>
        <p:nvSpPr>
          <p:cNvPr id="159753" name="AutoShape 9"/>
          <p:cNvSpPr>
            <a:spLocks/>
          </p:cNvSpPr>
          <p:nvPr/>
        </p:nvSpPr>
        <p:spPr bwMode="auto">
          <a:xfrm>
            <a:off x="7777163" y="3505200"/>
            <a:ext cx="280987" cy="381000"/>
          </a:xfrm>
          <a:prstGeom prst="rightBrace">
            <a:avLst>
              <a:gd name="adj1" fmla="val 3615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8134350" y="3505200"/>
            <a:ext cx="93006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Finish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191000" y="1066800"/>
            <a:ext cx="4191000" cy="2859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7663" algn="l"/>
                <a:tab pos="1312863" algn="l"/>
              </a:tabLst>
            </a:pPr>
            <a:r>
              <a:rPr lang="en-US" sz="2000" dirty="0" err="1" smtClean="0">
                <a:latin typeface="Courier New" pitchFamily="49" charset="0"/>
              </a:rPr>
              <a:t>swap_l</a:t>
            </a:r>
            <a:r>
              <a:rPr lang="en-US" sz="2000" dirty="0" smtClean="0">
                <a:latin typeface="Courier New" pitchFamily="49" charset="0"/>
              </a:rPr>
              <a:t>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</a:p>
          <a:p>
            <a:pPr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rdi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rdx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	(%</a:t>
            </a:r>
            <a:r>
              <a:rPr lang="en-US" sz="2000" dirty="0" err="1" smtClean="0">
                <a:latin typeface="Courier New" pitchFamily="49" charset="0"/>
              </a:rPr>
              <a:t>rsi</a:t>
            </a:r>
            <a:r>
              <a:rPr lang="en-US" sz="2000" dirty="0" smtClean="0">
                <a:latin typeface="Courier New" pitchFamily="49" charset="0"/>
              </a:rPr>
              <a:t>), %</a:t>
            </a:r>
            <a:r>
              <a:rPr lang="en-US" sz="2000" dirty="0" err="1" smtClean="0">
                <a:latin typeface="Courier New" pitchFamily="49" charset="0"/>
              </a:rPr>
              <a:t>rax</a:t>
            </a: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rax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rdi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	%</a:t>
            </a:r>
            <a:r>
              <a:rPr lang="en-US" sz="2000" dirty="0" err="1" smtClean="0">
                <a:latin typeface="Courier New" pitchFamily="49" charset="0"/>
              </a:rPr>
              <a:t>rdx</a:t>
            </a:r>
            <a:r>
              <a:rPr lang="en-US" sz="2000" dirty="0" smtClean="0">
                <a:latin typeface="Courier New" pitchFamily="49" charset="0"/>
              </a:rPr>
              <a:t>, (%</a:t>
            </a:r>
            <a:r>
              <a:rPr lang="en-US" sz="2000" dirty="0" err="1" smtClean="0">
                <a:latin typeface="Courier New" pitchFamily="49" charset="0"/>
              </a:rPr>
              <a:t>rsi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tabLst>
                <a:tab pos="347663" algn="l"/>
                <a:tab pos="1312863" algn="l"/>
              </a:tabLst>
            </a:pPr>
            <a:endParaRPr lang="en-US" sz="20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2000" dirty="0" smtClean="0">
                <a:latin typeface="Courier New" pitchFamily="49" charset="0"/>
              </a:rPr>
              <a:t>	ret</a:t>
            </a: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 smtClean="0"/>
              <a:t>Machine Programming I –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Instruction Set Architecture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Software Architecture vs. Hardware Architecture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Common Architecture Classifications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Intel x86 ISA – History and Microarchitectures</a:t>
            </a:r>
          </a:p>
          <a:p>
            <a:r>
              <a:rPr lang="en-US" dirty="0">
                <a:solidFill>
                  <a:schemeClr val="bg2"/>
                </a:solidFill>
              </a:rPr>
              <a:t>Dive into C, Assembly, and Machine code</a:t>
            </a:r>
          </a:p>
          <a:p>
            <a:r>
              <a:rPr lang="en-US" dirty="0">
                <a:solidFill>
                  <a:schemeClr val="bg2"/>
                </a:solidFill>
              </a:rPr>
              <a:t>The Intel x86 Assembly Basics: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Common instructions</a:t>
            </a:r>
          </a:p>
          <a:p>
            <a:pPr lvl="1"/>
            <a:r>
              <a:rPr lang="en-US" dirty="0" smtClean="0">
                <a:solidFill>
                  <a:schemeClr val="bg2"/>
                </a:solidFill>
              </a:rPr>
              <a:t>Registers</a:t>
            </a:r>
            <a:r>
              <a:rPr lang="en-US" dirty="0">
                <a:solidFill>
                  <a:schemeClr val="bg2"/>
                </a:solidFill>
              </a:rPr>
              <a:t>, Operands, and </a:t>
            </a:r>
            <a:r>
              <a:rPr lang="en-US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>
                <a:solidFill>
                  <a:schemeClr val="bg2"/>
                </a:solidFill>
              </a:rPr>
              <a:t> instruction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Addressing modes</a:t>
            </a:r>
          </a:p>
          <a:p>
            <a:r>
              <a:rPr lang="en-US" dirty="0" smtClean="0"/>
              <a:t>Intro </a:t>
            </a:r>
            <a:r>
              <a:rPr lang="en-US" dirty="0"/>
              <a:t>to x86-64</a:t>
            </a:r>
          </a:p>
          <a:p>
            <a:pPr marL="742950" lvl="2" indent="-342900">
              <a:buSzPct val="60000"/>
              <a:buFont typeface="Wingdings 2" pitchFamily="18" charset="2"/>
              <a:buChar char="¢"/>
            </a:pPr>
            <a:r>
              <a:rPr lang="en-US" dirty="0"/>
              <a:t>AMD was first!</a:t>
            </a:r>
            <a:endParaRPr lang="en-US" sz="2400" dirty="0"/>
          </a:p>
          <a:p>
            <a:pPr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26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Programming I –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76350"/>
            <a:ext cx="8289925" cy="4972050"/>
          </a:xfrm>
        </p:spPr>
        <p:txBody>
          <a:bodyPr/>
          <a:lstStyle/>
          <a:p>
            <a:r>
              <a:rPr lang="en-US" dirty="0"/>
              <a:t>Instruction Set Architecture</a:t>
            </a:r>
          </a:p>
          <a:p>
            <a:pPr lvl="1"/>
            <a:r>
              <a:rPr lang="en-US" dirty="0" smtClean="0"/>
              <a:t>Many different varieties and features of processor architectures</a:t>
            </a:r>
            <a:endParaRPr lang="en-US" dirty="0"/>
          </a:p>
          <a:p>
            <a:pPr lvl="1"/>
            <a:r>
              <a:rPr lang="en-US" dirty="0" smtClean="0"/>
              <a:t>Separation of (software) Architecture and Microarchitecture is key for backwards compatibility</a:t>
            </a:r>
          </a:p>
          <a:p>
            <a:r>
              <a:rPr lang="en-US" dirty="0" smtClean="0"/>
              <a:t>The </a:t>
            </a:r>
            <a:r>
              <a:rPr lang="en-US" dirty="0"/>
              <a:t>Intel x86 ISA – History and </a:t>
            </a:r>
            <a:r>
              <a:rPr lang="en-US" dirty="0" smtClean="0"/>
              <a:t>Microarchitectures</a:t>
            </a:r>
          </a:p>
          <a:p>
            <a:pPr lvl="1"/>
            <a:r>
              <a:rPr lang="en-US" dirty="0" smtClean="0"/>
              <a:t>Evolutionary design leads to many quirks and artifacts</a:t>
            </a:r>
          </a:p>
          <a:p>
            <a:r>
              <a:rPr lang="en-US" dirty="0"/>
              <a:t>Dive into C, Assembly, and Machine code</a:t>
            </a:r>
          </a:p>
          <a:p>
            <a:pPr lvl="1"/>
            <a:r>
              <a:rPr lang="en-US" dirty="0" smtClean="0"/>
              <a:t>Compiler must transform statements, expressions, procedures into low-level instruction sequences</a:t>
            </a:r>
          </a:p>
          <a:p>
            <a:r>
              <a:rPr lang="en-US" dirty="0"/>
              <a:t>The Intel x86 Assembly Basics:</a:t>
            </a:r>
          </a:p>
          <a:p>
            <a:pPr lvl="1"/>
            <a:r>
              <a:rPr lang="en-US" dirty="0" smtClean="0"/>
              <a:t>The x86 move instructions cover wide range of data movement forms</a:t>
            </a:r>
          </a:p>
          <a:p>
            <a:r>
              <a:rPr lang="en-US" dirty="0" smtClean="0"/>
              <a:t>Intro to x86-64</a:t>
            </a:r>
          </a:p>
          <a:p>
            <a:pPr lvl="1"/>
            <a:r>
              <a:rPr lang="en-US" dirty="0" smtClean="0"/>
              <a:t>A major departure from the style of code seen in IA32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Program Computers</a:t>
            </a:r>
            <a:endParaRPr lang="en-AU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Instructions represented in binary, just like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Instructions and data stored in memory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Programs can operate on programs</a:t>
            </a:r>
          </a:p>
          <a:p>
            <a:pPr lvl="1"/>
            <a:r>
              <a:rPr lang="en-US" dirty="0" smtClean="0"/>
              <a:t>e.g., compilers, linkers, …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Binary compatibility allows compiled programs to work on different computers</a:t>
            </a:r>
          </a:p>
          <a:p>
            <a:pPr lvl="1"/>
            <a:r>
              <a:rPr lang="en-US" dirty="0" smtClean="0"/>
              <a:t>Standardized ISAs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858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Basic x86 Registers</a:t>
            </a:r>
          </a:p>
        </p:txBody>
      </p:sp>
      <p:pic>
        <p:nvPicPr>
          <p:cNvPr id="485379" name="Picture 3" descr="f02-36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196975"/>
            <a:ext cx="5024438" cy="507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47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49250"/>
            <a:ext cx="8259762" cy="641350"/>
          </a:xfrm>
        </p:spPr>
        <p:txBody>
          <a:bodyPr/>
          <a:lstStyle/>
          <a:p>
            <a:r>
              <a:rPr lang="en-US" sz="3600" dirty="0" smtClean="0"/>
              <a:t>Example Parts </a:t>
            </a:r>
            <a:r>
              <a:rPr lang="en-US" sz="3600" dirty="0"/>
              <a:t>of the </a:t>
            </a:r>
            <a:r>
              <a:rPr lang="en-US" sz="3600" dirty="0" smtClean="0"/>
              <a:t>ISA</a:t>
            </a:r>
            <a:endParaRPr lang="en-AU" sz="3600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96975"/>
            <a:ext cx="8458201" cy="5111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Register file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Fast, on-processor data </a:t>
            </a:r>
            <a:r>
              <a:rPr lang="en-US" dirty="0" smtClean="0"/>
              <a:t>storage, very limited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On Hopper: 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14 general purpose registers (</a:t>
            </a:r>
            <a:r>
              <a:rPr lang="en-US" dirty="0" err="1" smtClean="0"/>
              <a:t>rax</a:t>
            </a:r>
            <a:r>
              <a:rPr lang="en-US" dirty="0" smtClean="0"/>
              <a:t>, </a:t>
            </a:r>
            <a:r>
              <a:rPr lang="en-US" dirty="0" err="1" smtClean="0"/>
              <a:t>rbc</a:t>
            </a:r>
            <a:r>
              <a:rPr lang="en-US" dirty="0" smtClean="0"/>
              <a:t>, </a:t>
            </a:r>
            <a:r>
              <a:rPr lang="en-US" dirty="0" err="1" smtClean="0"/>
              <a:t>rcx</a:t>
            </a:r>
            <a:r>
              <a:rPr lang="en-US" dirty="0" smtClean="0"/>
              <a:t>, </a:t>
            </a:r>
            <a:r>
              <a:rPr lang="en-US" dirty="0" err="1" smtClean="0"/>
              <a:t>rdx</a:t>
            </a:r>
            <a:r>
              <a:rPr lang="en-US" dirty="0" smtClean="0"/>
              <a:t>, </a:t>
            </a:r>
            <a:r>
              <a:rPr lang="en-US" dirty="0" err="1" smtClean="0"/>
              <a:t>rsi</a:t>
            </a:r>
            <a:r>
              <a:rPr lang="en-US" dirty="0" smtClean="0"/>
              <a:t>, </a:t>
            </a:r>
            <a:r>
              <a:rPr lang="en-US" dirty="0" err="1" smtClean="0"/>
              <a:t>rdi</a:t>
            </a:r>
            <a:r>
              <a:rPr lang="en-US" dirty="0" smtClean="0"/>
              <a:t>, and r8-r15)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Two stack registers (</a:t>
            </a:r>
            <a:r>
              <a:rPr lang="en-US" dirty="0" err="1" smtClean="0"/>
              <a:t>rbp</a:t>
            </a:r>
            <a:r>
              <a:rPr lang="en-US" dirty="0" smtClean="0"/>
              <a:t>, </a:t>
            </a:r>
            <a:r>
              <a:rPr lang="en-US" dirty="0" err="1" smtClean="0"/>
              <a:t>rsp</a:t>
            </a:r>
            <a:r>
              <a:rPr lang="en-US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Instruction pointer (rip)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Flags register (</a:t>
            </a:r>
            <a:r>
              <a:rPr lang="en-US" dirty="0" err="1" smtClean="0"/>
              <a:t>eflags</a:t>
            </a:r>
            <a:r>
              <a:rPr lang="en-US" dirty="0" smtClean="0"/>
              <a:t>)</a:t>
            </a:r>
            <a:endParaRPr lang="en-US" sz="2800" b="1" dirty="0" smtClean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b="1" dirty="0" smtClean="0"/>
              <a:t>Instruction </a:t>
            </a:r>
            <a:r>
              <a:rPr lang="en-US" sz="2800" b="1" dirty="0"/>
              <a:t>set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The </a:t>
            </a:r>
            <a:r>
              <a:rPr lang="en-US" dirty="0"/>
              <a:t>set of available </a:t>
            </a:r>
            <a:r>
              <a:rPr lang="en-US" dirty="0" smtClean="0"/>
              <a:t>instructions</a:t>
            </a:r>
          </a:p>
          <a:p>
            <a:pPr lvl="1">
              <a:lnSpc>
                <a:spcPct val="80000"/>
              </a:lnSpc>
            </a:pPr>
            <a:r>
              <a:rPr lang="en-US" dirty="0" err="1" smtClean="0"/>
              <a:t>movl</a:t>
            </a:r>
            <a:r>
              <a:rPr lang="en-US" dirty="0" smtClean="0"/>
              <a:t> – moves 32-bit data (“</a:t>
            </a:r>
            <a:r>
              <a:rPr lang="en-US" i="1" dirty="0" err="1" smtClean="0"/>
              <a:t>movl</a:t>
            </a:r>
            <a:r>
              <a:rPr lang="en-US" i="1" dirty="0" smtClean="0"/>
              <a:t> %</a:t>
            </a:r>
            <a:r>
              <a:rPr lang="en-US" i="1" dirty="0" err="1" smtClean="0"/>
              <a:t>edx</a:t>
            </a:r>
            <a:r>
              <a:rPr lang="en-US" i="1" dirty="0" smtClean="0"/>
              <a:t>, %</a:t>
            </a:r>
            <a:r>
              <a:rPr lang="en-US" i="1" dirty="0" err="1" smtClean="0"/>
              <a:t>eax</a:t>
            </a:r>
            <a:r>
              <a:rPr lang="en-US" i="1" dirty="0" smtClean="0"/>
              <a:t>”</a:t>
            </a:r>
            <a:r>
              <a:rPr lang="en-US" dirty="0" smtClean="0"/>
              <a:t> moves %</a:t>
            </a:r>
            <a:r>
              <a:rPr lang="en-US" dirty="0" err="1" smtClean="0"/>
              <a:t>edx</a:t>
            </a:r>
            <a:r>
              <a:rPr lang="en-US" dirty="0" smtClean="0"/>
              <a:t> to %</a:t>
            </a:r>
            <a:r>
              <a:rPr lang="en-US" dirty="0" err="1" smtClean="0"/>
              <a:t>eax</a:t>
            </a:r>
            <a:r>
              <a:rPr lang="en-US" dirty="0" smtClean="0"/>
              <a:t>) 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err="1" smtClean="0"/>
              <a:t>addl</a:t>
            </a:r>
            <a:r>
              <a:rPr lang="en-US" dirty="0" smtClean="0"/>
              <a:t> – adds two 32-bit operands (“</a:t>
            </a:r>
            <a:r>
              <a:rPr lang="en-US" i="1" dirty="0" err="1" smtClean="0"/>
              <a:t>addl</a:t>
            </a:r>
            <a:r>
              <a:rPr lang="en-US" i="1" dirty="0" smtClean="0"/>
              <a:t> %</a:t>
            </a:r>
            <a:r>
              <a:rPr lang="en-US" i="1" dirty="0" err="1"/>
              <a:t>e</a:t>
            </a:r>
            <a:r>
              <a:rPr lang="en-US" i="1" dirty="0" err="1" smtClean="0"/>
              <a:t>ax</a:t>
            </a:r>
            <a:r>
              <a:rPr lang="en-US" i="1" dirty="0" smtClean="0"/>
              <a:t>, %</a:t>
            </a:r>
            <a:r>
              <a:rPr lang="en-US" i="1" dirty="0" err="1" smtClean="0"/>
              <a:t>ebx</a:t>
            </a:r>
            <a:r>
              <a:rPr lang="en-US" dirty="0" smtClean="0"/>
              <a:t>” adds %</a:t>
            </a:r>
            <a:r>
              <a:rPr lang="en-US" dirty="0" err="1" smtClean="0"/>
              <a:t>eax</a:t>
            </a:r>
            <a:r>
              <a:rPr lang="en-US" dirty="0" smtClean="0"/>
              <a:t> to %</a:t>
            </a:r>
            <a:r>
              <a:rPr lang="en-US" dirty="0" err="1" smtClean="0"/>
              <a:t>ebx</a:t>
            </a:r>
            <a:r>
              <a:rPr lang="en-US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call – call a function</a:t>
            </a:r>
          </a:p>
          <a:p>
            <a:pPr lvl="1"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These instructions map directly to binary machine code!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2">
              <a:lnSpc>
                <a:spcPct val="80000"/>
              </a:lnSpc>
            </a:pPr>
            <a:endParaRPr lang="en-US" sz="900" dirty="0"/>
          </a:p>
          <a:p>
            <a:pPr lvl="1">
              <a:lnSpc>
                <a:spcPct val="80000"/>
              </a:lnSpc>
            </a:pPr>
            <a:endParaRPr lang="en-US" dirty="0"/>
          </a:p>
          <a:p>
            <a:pPr lvl="2">
              <a:lnSpc>
                <a:spcPct val="80000"/>
              </a:lnSpc>
            </a:pPr>
            <a:endParaRPr lang="en-US" sz="900" dirty="0"/>
          </a:p>
          <a:p>
            <a:pPr lvl="3">
              <a:lnSpc>
                <a:spcPct val="80000"/>
              </a:lnSpc>
              <a:buFont typeface="Wingdings" pitchFamily="2" charset="2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789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49250"/>
            <a:ext cx="8259762" cy="641350"/>
          </a:xfrm>
        </p:spPr>
        <p:txBody>
          <a:bodyPr/>
          <a:lstStyle/>
          <a:p>
            <a:r>
              <a:rPr lang="en-US" sz="3600" dirty="0"/>
              <a:t>Parts of the </a:t>
            </a:r>
            <a:r>
              <a:rPr lang="en-US" sz="3600" dirty="0" smtClean="0"/>
              <a:t>Software </a:t>
            </a:r>
            <a:r>
              <a:rPr lang="en-US" sz="3600" dirty="0"/>
              <a:t>Architecture</a:t>
            </a:r>
            <a:endParaRPr lang="en-AU" sz="3600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8078787" cy="51117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There are 4 parts to the </a:t>
            </a:r>
            <a:r>
              <a:rPr lang="en-US" sz="2800" dirty="0" smtClean="0"/>
              <a:t>(software) </a:t>
            </a:r>
            <a:r>
              <a:rPr lang="en-US" sz="2800" dirty="0">
                <a:solidFill>
                  <a:srgbClr val="FF0000"/>
                </a:solidFill>
              </a:rPr>
              <a:t>architecture</a:t>
            </a:r>
          </a:p>
          <a:p>
            <a:pPr lvl="1">
              <a:lnSpc>
                <a:spcPct val="80000"/>
              </a:lnSpc>
            </a:pPr>
            <a:r>
              <a:rPr lang="en-US" sz="2400" b="1" dirty="0" smtClean="0"/>
              <a:t>processor instruction </a:t>
            </a:r>
            <a:r>
              <a:rPr lang="en-US" sz="2400" b="1" dirty="0"/>
              <a:t>set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set of available instructions and </a:t>
            </a:r>
            <a:r>
              <a:rPr lang="en-US" sz="2000" dirty="0" smtClean="0"/>
              <a:t>the rules </a:t>
            </a:r>
            <a:r>
              <a:rPr lang="en-US" sz="2000" dirty="0"/>
              <a:t>for using them</a:t>
            </a:r>
          </a:p>
          <a:p>
            <a:pPr lvl="2">
              <a:lnSpc>
                <a:spcPct val="80000"/>
              </a:lnSpc>
            </a:pPr>
            <a:endParaRPr lang="en-US" sz="900" dirty="0"/>
          </a:p>
          <a:p>
            <a:pPr lvl="1">
              <a:lnSpc>
                <a:spcPct val="80000"/>
              </a:lnSpc>
            </a:pPr>
            <a:r>
              <a:rPr lang="en-US" sz="2400" b="1" dirty="0"/>
              <a:t>register file organization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number, size, and rules for using registers</a:t>
            </a:r>
          </a:p>
          <a:p>
            <a:pPr lvl="2">
              <a:lnSpc>
                <a:spcPct val="80000"/>
              </a:lnSpc>
            </a:pPr>
            <a:endParaRPr lang="en-US" sz="900" dirty="0"/>
          </a:p>
          <a:p>
            <a:pPr lvl="1">
              <a:lnSpc>
                <a:spcPct val="80000"/>
              </a:lnSpc>
            </a:pPr>
            <a:r>
              <a:rPr lang="en-US" sz="2400" b="1" dirty="0"/>
              <a:t>memory organization &amp; addressing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the organization </a:t>
            </a:r>
            <a:r>
              <a:rPr lang="en-US" sz="2000" dirty="0"/>
              <a:t>of </a:t>
            </a:r>
            <a:r>
              <a:rPr lang="en-US" sz="2000" dirty="0" smtClean="0"/>
              <a:t>the memory </a:t>
            </a:r>
            <a:r>
              <a:rPr lang="en-US" sz="2000" dirty="0"/>
              <a:t>and </a:t>
            </a:r>
            <a:r>
              <a:rPr lang="en-US" sz="2000" dirty="0" smtClean="0"/>
              <a:t>the rules </a:t>
            </a:r>
            <a:r>
              <a:rPr lang="en-US" sz="2000" dirty="0"/>
              <a:t>for </a:t>
            </a:r>
            <a:r>
              <a:rPr lang="en-US" sz="2000" dirty="0" smtClean="0"/>
              <a:t>accessing data</a:t>
            </a:r>
            <a:endParaRPr lang="en-US" sz="2000" dirty="0"/>
          </a:p>
          <a:p>
            <a:pPr lvl="2">
              <a:lnSpc>
                <a:spcPct val="80000"/>
              </a:lnSpc>
            </a:pPr>
            <a:endParaRPr lang="en-US" sz="900" dirty="0"/>
          </a:p>
          <a:p>
            <a:pPr lvl="1">
              <a:lnSpc>
                <a:spcPct val="80000"/>
              </a:lnSpc>
            </a:pPr>
            <a:r>
              <a:rPr lang="en-US" sz="2400" b="1" dirty="0"/>
              <a:t>operating modes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the various modes of execution </a:t>
            </a:r>
            <a:r>
              <a:rPr lang="en-US" sz="2000" dirty="0"/>
              <a:t>for </a:t>
            </a:r>
            <a:r>
              <a:rPr lang="en-US" sz="2000" dirty="0" smtClean="0"/>
              <a:t>the </a:t>
            </a:r>
            <a:r>
              <a:rPr lang="en-US" sz="2000" dirty="0"/>
              <a:t>processor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there are usually at least two modes:</a:t>
            </a:r>
          </a:p>
          <a:p>
            <a:pPr lvl="3">
              <a:lnSpc>
                <a:spcPct val="80000"/>
              </a:lnSpc>
            </a:pPr>
            <a:r>
              <a:rPr lang="en-US" sz="1800" i="1" dirty="0"/>
              <a:t>user</a:t>
            </a:r>
            <a:r>
              <a:rPr lang="en-US" sz="1800" dirty="0"/>
              <a:t> mode		(for general use)</a:t>
            </a:r>
          </a:p>
          <a:p>
            <a:pPr lvl="3">
              <a:lnSpc>
                <a:spcPct val="80000"/>
              </a:lnSpc>
            </a:pPr>
            <a:r>
              <a:rPr lang="en-US" sz="1800" i="1" dirty="0"/>
              <a:t>system</a:t>
            </a:r>
            <a:r>
              <a:rPr lang="en-US" sz="1800" dirty="0"/>
              <a:t> mode	(allows access to privileged instructions			     and memory)</a:t>
            </a:r>
          </a:p>
          <a:p>
            <a:pPr lvl="3">
              <a:lnSpc>
                <a:spcPct val="80000"/>
              </a:lnSpc>
              <a:buFont typeface="Wingdings" pitchFamily="2" charset="2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9369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19444</TotalTime>
  <Words>4977</Words>
  <Application>Microsoft Office PowerPoint</Application>
  <PresentationFormat>On-screen Show (4:3)</PresentationFormat>
  <Paragraphs>1459</Paragraphs>
  <Slides>74</Slides>
  <Notes>68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template2007</vt:lpstr>
      <vt:lpstr>Machine-Level Programming I –    Introduction  CSCI 2400:  Computer Architecture </vt:lpstr>
      <vt:lpstr>Turning a corner…</vt:lpstr>
      <vt:lpstr>State of the Course</vt:lpstr>
      <vt:lpstr>Machine Programming I – Basics</vt:lpstr>
      <vt:lpstr>Assembly Programmer’s View</vt:lpstr>
      <vt:lpstr>Hardware vs. Software Architecture</vt:lpstr>
      <vt:lpstr>Separation of hardware and software</vt:lpstr>
      <vt:lpstr>Example Parts of the ISA</vt:lpstr>
      <vt:lpstr>Parts of the Software Architecture</vt:lpstr>
      <vt:lpstr>Software Architecture:  Instruction Set</vt:lpstr>
      <vt:lpstr>Software Architecture:  Instruction Set</vt:lpstr>
      <vt:lpstr>Software Architecture:  Instruction Set</vt:lpstr>
      <vt:lpstr>Software Architecture:  Register File</vt:lpstr>
      <vt:lpstr>Purpose of Register File</vt:lpstr>
      <vt:lpstr>Software Architecture:  Memory</vt:lpstr>
      <vt:lpstr>Software Architecture:  Operating Modes</vt:lpstr>
      <vt:lpstr>Machine Programming I – Basics</vt:lpstr>
      <vt:lpstr>Common Architecture (ISA) Classifications:</vt:lpstr>
      <vt:lpstr>Is x86 CISC?   How does it get speed?</vt:lpstr>
      <vt:lpstr>Classifications:  Unified vs. Separate Memory</vt:lpstr>
      <vt:lpstr>Classifications:  Performance vs. Specificity</vt:lpstr>
      <vt:lpstr>Machine Programming I – Basics</vt:lpstr>
      <vt:lpstr>Intel x86 Processors</vt:lpstr>
      <vt:lpstr>Intel x86 Family:  Many Microarchitectures</vt:lpstr>
      <vt:lpstr>Software architecture can grow</vt:lpstr>
      <vt:lpstr>Intel x86:  Milestones &amp; Trends</vt:lpstr>
      <vt:lpstr>Intel’s 64-Bit History</vt:lpstr>
      <vt:lpstr>Processor Trends</vt:lpstr>
      <vt:lpstr>2015 State of the Art</vt:lpstr>
      <vt:lpstr>Machine Programming I – Basics</vt:lpstr>
      <vt:lpstr>Turning C into Object Code</vt:lpstr>
      <vt:lpstr>Compiling Into Assembly</vt:lpstr>
      <vt:lpstr>Assembly Characteristics:   Simple Types</vt:lpstr>
      <vt:lpstr>Assembly Characteristics:   Operations</vt:lpstr>
      <vt:lpstr>Object Code</vt:lpstr>
      <vt:lpstr>Machine Instruction Example</vt:lpstr>
      <vt:lpstr>Disassembling Object Code</vt:lpstr>
      <vt:lpstr>Alternate Disassembly</vt:lpstr>
      <vt:lpstr>What Can be Disassembled?</vt:lpstr>
      <vt:lpstr>Machine Programming I – Basics</vt:lpstr>
      <vt:lpstr>World-wary aside: Instruction Syntax</vt:lpstr>
      <vt:lpstr>Typical Instructions in Intel x86</vt:lpstr>
      <vt:lpstr>CISC Instructions:  Variable-Length</vt:lpstr>
      <vt:lpstr>Machine Programming I – Basics</vt:lpstr>
      <vt:lpstr>Integer Registers (IA32)</vt:lpstr>
      <vt:lpstr>Moving Data:   IA32</vt:lpstr>
      <vt:lpstr>movl Operand Combinations</vt:lpstr>
      <vt:lpstr>Machine Programming I – Basics</vt:lpstr>
      <vt:lpstr>Simple Memory Addressing Modes</vt:lpstr>
      <vt:lpstr>Using Simple Addressing Modes</vt:lpstr>
      <vt:lpstr>Using Simple Addressing Modes</vt:lpstr>
      <vt:lpstr>Understanding Swap</vt:lpstr>
      <vt:lpstr>Understanding Swap</vt:lpstr>
      <vt:lpstr>Understanding Swap</vt:lpstr>
      <vt:lpstr>Understanding Swap</vt:lpstr>
      <vt:lpstr>Understanding Swap</vt:lpstr>
      <vt:lpstr>Understanding Swap</vt:lpstr>
      <vt:lpstr>Understanding Swap</vt:lpstr>
      <vt:lpstr>Understanding Swap</vt:lpstr>
      <vt:lpstr>Complete Memory Addressing Modes</vt:lpstr>
      <vt:lpstr>Basic x86 Addressing Modes</vt:lpstr>
      <vt:lpstr>Machine Programming I – Basics</vt:lpstr>
      <vt:lpstr>AMD created first 64-bit version of x86</vt:lpstr>
      <vt:lpstr>Intel’s 64-Bit</vt:lpstr>
      <vt:lpstr>Data Representations:  IA32 vs. x86-64</vt:lpstr>
      <vt:lpstr>x86-64 Integer Registers</vt:lpstr>
      <vt:lpstr>New Instructions for 64-bit Operands</vt:lpstr>
      <vt:lpstr>32-bit code for int swap</vt:lpstr>
      <vt:lpstr>64-bit code for int swap</vt:lpstr>
      <vt:lpstr>64-bit code for long int swap</vt:lpstr>
      <vt:lpstr>Machine Programming I – Basics</vt:lpstr>
      <vt:lpstr>Machine Programming I – Summary</vt:lpstr>
      <vt:lpstr>Stored Program Computers</vt:lpstr>
      <vt:lpstr>Basic x86 Registers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cp:lastModifiedBy>David Ferry</cp:lastModifiedBy>
  <cp:revision>666</cp:revision>
  <cp:lastPrinted>2014-02-14T16:19:44Z</cp:lastPrinted>
  <dcterms:created xsi:type="dcterms:W3CDTF">2011-01-05T20:53:35Z</dcterms:created>
  <dcterms:modified xsi:type="dcterms:W3CDTF">2016-10-10T15:44:19Z</dcterms:modified>
</cp:coreProperties>
</file>