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1" r:id="rId2"/>
  </p:sldMasterIdLst>
  <p:notesMasterIdLst>
    <p:notesMasterId r:id="rId82"/>
  </p:notesMasterIdLst>
  <p:handoutMasterIdLst>
    <p:handoutMasterId r:id="rId83"/>
  </p:handoutMasterIdLst>
  <p:sldIdLst>
    <p:sldId id="256" r:id="rId3"/>
    <p:sldId id="295" r:id="rId4"/>
    <p:sldId id="332" r:id="rId5"/>
    <p:sldId id="296" r:id="rId6"/>
    <p:sldId id="297" r:id="rId7"/>
    <p:sldId id="298" r:id="rId8"/>
    <p:sldId id="299" r:id="rId9"/>
    <p:sldId id="323" r:id="rId10"/>
    <p:sldId id="300" r:id="rId11"/>
    <p:sldId id="375" r:id="rId12"/>
    <p:sldId id="376" r:id="rId13"/>
    <p:sldId id="377" r:id="rId14"/>
    <p:sldId id="378" r:id="rId15"/>
    <p:sldId id="302" r:id="rId16"/>
    <p:sldId id="380" r:id="rId17"/>
    <p:sldId id="333" r:id="rId18"/>
    <p:sldId id="279" r:id="rId19"/>
    <p:sldId id="335" r:id="rId20"/>
    <p:sldId id="334" r:id="rId21"/>
    <p:sldId id="306" r:id="rId22"/>
    <p:sldId id="328" r:id="rId23"/>
    <p:sldId id="329" r:id="rId24"/>
    <p:sldId id="330" r:id="rId25"/>
    <p:sldId id="308" r:id="rId26"/>
    <p:sldId id="309" r:id="rId27"/>
    <p:sldId id="310" r:id="rId28"/>
    <p:sldId id="324" r:id="rId29"/>
    <p:sldId id="336" r:id="rId30"/>
    <p:sldId id="331" r:id="rId31"/>
    <p:sldId id="355" r:id="rId32"/>
    <p:sldId id="326" r:id="rId33"/>
    <p:sldId id="327" r:id="rId34"/>
    <p:sldId id="325" r:id="rId35"/>
    <p:sldId id="379" r:id="rId36"/>
    <p:sldId id="314" r:id="rId37"/>
    <p:sldId id="315" r:id="rId38"/>
    <p:sldId id="316" r:id="rId39"/>
    <p:sldId id="317" r:id="rId40"/>
    <p:sldId id="318" r:id="rId41"/>
    <p:sldId id="337" r:id="rId42"/>
    <p:sldId id="338" r:id="rId43"/>
    <p:sldId id="339" r:id="rId44"/>
    <p:sldId id="340" r:id="rId45"/>
    <p:sldId id="341" r:id="rId46"/>
    <p:sldId id="343" r:id="rId47"/>
    <p:sldId id="342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6" r:id="rId60"/>
    <p:sldId id="319" r:id="rId61"/>
    <p:sldId id="320" r:id="rId62"/>
    <p:sldId id="357" r:id="rId63"/>
    <p:sldId id="358" r:id="rId64"/>
    <p:sldId id="359" r:id="rId65"/>
    <p:sldId id="360" r:id="rId66"/>
    <p:sldId id="321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368" r:id="rId75"/>
    <p:sldId id="369" r:id="rId76"/>
    <p:sldId id="370" r:id="rId77"/>
    <p:sldId id="373" r:id="rId78"/>
    <p:sldId id="371" r:id="rId79"/>
    <p:sldId id="294" r:id="rId80"/>
    <p:sldId id="372" r:id="rId81"/>
  </p:sldIdLst>
  <p:sldSz cx="9131300" cy="6845300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99FFCC"/>
    <a:srgbClr val="FFFF99"/>
    <a:srgbClr val="FF3300"/>
    <a:srgbClr val="FFCCFF"/>
    <a:srgbClr val="FFCCCC"/>
    <a:srgbClr val="00CC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3" autoAdjust="0"/>
    <p:restoredTop sz="90929"/>
  </p:normalViewPr>
  <p:slideViewPr>
    <p:cSldViewPr showGuides="1">
      <p:cViewPr varScale="1">
        <p:scale>
          <a:sx n="70" d="100"/>
          <a:sy n="70" d="100"/>
        </p:scale>
        <p:origin x="-994" y="-82"/>
      </p:cViewPr>
      <p:guideLst>
        <p:guide orient="horz" pos="1728"/>
        <p:guide pos="9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76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2.xml"/><Relationship Id="rId1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33245" y="381000"/>
            <a:ext cx="591509" cy="21108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57150" tIns="22225" rIns="57150" bIns="22225">
            <a:spAutoFit/>
          </a:bodyPr>
          <a:lstStyle/>
          <a:p>
            <a:pPr defTabSz="814388"/>
            <a:r>
              <a:rPr lang="en-US" sz="1200" dirty="0" smtClean="0"/>
              <a:t>15-349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5141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88975"/>
            <a:ext cx="4552950" cy="339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55938" y="8789988"/>
            <a:ext cx="706437" cy="20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7150" tIns="22225" rIns="57150" bIns="22225">
            <a:spAutoFit/>
          </a:bodyPr>
          <a:lstStyle/>
          <a:p>
            <a:pPr defTabSz="814388"/>
            <a:r>
              <a:rPr lang="en-US" sz="1200"/>
              <a:t>Page </a:t>
            </a:r>
            <a:fld id="{FC8B7337-3863-48B7-9E63-6D5DE589382A}" type="slidenum">
              <a:rPr lang="en-US" sz="1200"/>
              <a:pPr defTabSz="814388"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53465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2497138"/>
            <a:ext cx="6391275" cy="174942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365125"/>
            <a:ext cx="7762875" cy="1139825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1928" tIns="45964" rIns="91928" bIns="459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47650"/>
            <a:ext cx="2203450" cy="6184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62712" cy="6184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2497138"/>
            <a:ext cx="6391275" cy="174942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365125"/>
            <a:ext cx="7762875" cy="1139825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1928" tIns="45964" rIns="91928" bIns="459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4088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7713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398963"/>
            <a:ext cx="7762875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2901950"/>
            <a:ext cx="7762875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75900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19200"/>
            <a:ext cx="4070350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219200"/>
            <a:ext cx="4071937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3785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403383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0113"/>
            <a:ext cx="4033838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675" y="1531938"/>
            <a:ext cx="40354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2170113"/>
            <a:ext cx="4035425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3214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5519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03459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3550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88" y="273050"/>
            <a:ext cx="5103812" cy="58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1925"/>
            <a:ext cx="3003550" cy="4683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7461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4791075"/>
            <a:ext cx="54800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113" y="611188"/>
            <a:ext cx="5480050" cy="4106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113" y="5357813"/>
            <a:ext cx="548005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777181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2180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47650"/>
            <a:ext cx="2203450" cy="6184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62712" cy="6184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6411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398963"/>
            <a:ext cx="7762875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2901950"/>
            <a:ext cx="7762875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19200"/>
            <a:ext cx="4070350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219200"/>
            <a:ext cx="4071937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403383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0113"/>
            <a:ext cx="4033838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675" y="1531938"/>
            <a:ext cx="40354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2170113"/>
            <a:ext cx="4035425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3550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88" y="273050"/>
            <a:ext cx="5103812" cy="58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1925"/>
            <a:ext cx="3003550" cy="4683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4791075"/>
            <a:ext cx="54800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113" y="611188"/>
            <a:ext cx="5480050" cy="4106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113" y="5357813"/>
            <a:ext cx="548005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04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9075" y="6389688"/>
            <a:ext cx="603250" cy="2841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>
                <a:solidFill>
                  <a:schemeClr val="hlink"/>
                </a:solidFill>
              </a:rPr>
              <a:t>– </a:t>
            </a:r>
            <a:fld id="{AAFD604E-CE57-4B32-9670-DDF9619DC7C0}" type="slidenum">
              <a:rPr lang="en-US" sz="1400" b="0">
                <a:solidFill>
                  <a:schemeClr val="hlink"/>
                </a:solidFill>
              </a:rPr>
              <a:pPr defTabSz="912813"/>
              <a:t>‹#›</a:t>
            </a:fld>
            <a:r>
              <a:rPr lang="en-US" sz="1400" b="0">
                <a:solidFill>
                  <a:schemeClr val="hlink"/>
                </a:solidFill>
              </a:rPr>
              <a:t> –</a:t>
            </a:r>
            <a:endParaRPr lang="en-US" sz="1400" b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718425" y="6380163"/>
            <a:ext cx="951395" cy="286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 dirty="0" smtClean="0">
                <a:solidFill>
                  <a:schemeClr val="hlink"/>
                </a:solidFill>
              </a:rPr>
              <a:t>CS:APP2e</a:t>
            </a:r>
            <a:endParaRPr lang="en-US" sz="1400" b="0" dirty="0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defTabSz="912813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44475" algn="l" defTabSz="912813" rtl="0" fontAlgn="base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144588" indent="-238125" algn="l" defTabSz="912813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2" charset="2"/>
        <a:buChar char="l"/>
        <a:defRPr b="1">
          <a:solidFill>
            <a:schemeClr val="folHlink"/>
          </a:solidFill>
          <a:latin typeface="+mn-lt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479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5pPr>
      <a:lvl6pPr marL="29051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6pPr>
      <a:lvl7pPr marL="33623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7pPr>
      <a:lvl8pPr marL="38195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8pPr>
      <a:lvl9pPr marL="42767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04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9075" y="6389688"/>
            <a:ext cx="603250" cy="2841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>
                <a:solidFill>
                  <a:srgbClr val="660033"/>
                </a:solidFill>
              </a:rPr>
              <a:t>– </a:t>
            </a:r>
            <a:fld id="{3207B21C-3DAD-4668-B91C-22136960DE42}" type="slidenum">
              <a:rPr lang="en-US" sz="1400" b="0">
                <a:solidFill>
                  <a:srgbClr val="660033"/>
                </a:solidFill>
              </a:rPr>
              <a:pPr defTabSz="912813"/>
              <a:t>‹#›</a:t>
            </a:fld>
            <a:r>
              <a:rPr lang="en-US" sz="1400" b="0">
                <a:solidFill>
                  <a:srgbClr val="660033"/>
                </a:solidFill>
              </a:rPr>
              <a:t> –</a:t>
            </a:r>
            <a:endParaRPr lang="en-US" sz="1400" b="0">
              <a:solidFill>
                <a:srgbClr val="000066"/>
              </a:solidFill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718425" y="6380163"/>
            <a:ext cx="951395" cy="286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 dirty="0" smtClean="0">
                <a:solidFill>
                  <a:srgbClr val="660033"/>
                </a:solidFill>
              </a:rPr>
              <a:t>CS:APP2e</a:t>
            </a:r>
            <a:endParaRPr lang="en-US" sz="1400" b="0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54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/>
  <p:txStyles>
    <p:titleStyle>
      <a:lvl1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defTabSz="912813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44475" algn="l" defTabSz="912813" rtl="0" fontAlgn="base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144588" indent="-238125" algn="l" defTabSz="912813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2" charset="2"/>
        <a:buChar char="l"/>
        <a:defRPr b="1">
          <a:solidFill>
            <a:schemeClr val="folHlink"/>
          </a:solidFill>
          <a:latin typeface="+mn-lt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479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5pPr>
      <a:lvl6pPr marL="29051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6pPr>
      <a:lvl7pPr marL="33623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7pPr>
      <a:lvl8pPr marL="38195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8pPr>
      <a:lvl9pPr marL="42767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654871" y="4641850"/>
            <a:ext cx="3821559" cy="783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lvl="0">
              <a:lnSpc>
                <a:spcPct val="85000"/>
              </a:lnSpc>
            </a:pPr>
            <a:r>
              <a:rPr lang="en-US" sz="3600" dirty="0">
                <a:solidFill>
                  <a:srgbClr val="000066"/>
                </a:solidFill>
              </a:rPr>
              <a:t>Randal E. Bryant</a:t>
            </a:r>
          </a:p>
          <a:p>
            <a:pPr lvl="0">
              <a:lnSpc>
                <a:spcPct val="85000"/>
              </a:lnSpc>
            </a:pPr>
            <a:r>
              <a:rPr lang="en-US" sz="2000" dirty="0">
                <a:solidFill>
                  <a:srgbClr val="000066"/>
                </a:solidFill>
              </a:rPr>
              <a:t>adapted by Jason </a:t>
            </a:r>
            <a:r>
              <a:rPr lang="en-US" sz="2000" dirty="0" err="1" smtClean="0">
                <a:solidFill>
                  <a:srgbClr val="000066"/>
                </a:solidFill>
              </a:rPr>
              <a:t>Fritts</a:t>
            </a:r>
            <a:endParaRPr lang="en-US" sz="2000" dirty="0">
              <a:solidFill>
                <a:srgbClr val="000066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705600" y="6515100"/>
            <a:ext cx="987450" cy="24519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/>
            <a:r>
              <a:rPr lang="en-US" sz="1400" b="0" dirty="0" smtClean="0">
                <a:solidFill>
                  <a:schemeClr val="accent1"/>
                </a:solidFill>
              </a:rPr>
              <a:t>CS:APP2e</a:t>
            </a:r>
            <a:endParaRPr lang="en-US" sz="1400" b="0" dirty="0">
              <a:solidFill>
                <a:schemeClr val="accent1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52950" y="1022350"/>
            <a:ext cx="25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718143" y="533400"/>
            <a:ext cx="5812489" cy="35230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005400"/>
            </a:outerShdw>
          </a:effec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4000"/>
              </a:lnSpc>
            </a:pPr>
            <a:r>
              <a:rPr lang="en-U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CS:APP Chapter 4</a:t>
            </a:r>
          </a:p>
          <a:p>
            <a:pPr>
              <a:lnSpc>
                <a:spcPct val="94000"/>
              </a:lnSpc>
            </a:pPr>
            <a:r>
              <a:rPr lang="en-U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Computer </a:t>
            </a:r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Architecture</a:t>
            </a:r>
          </a:p>
          <a:p>
            <a:pPr>
              <a:lnSpc>
                <a:spcPct val="94000"/>
              </a:lnSpc>
            </a:pP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4000"/>
              </a:lnSpc>
            </a:pPr>
            <a:r>
              <a:rPr lang="en-US" sz="6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Pipelined</a:t>
            </a:r>
          </a:p>
          <a:p>
            <a:pPr>
              <a:lnSpc>
                <a:spcPct val="94000"/>
              </a:lnSpc>
            </a:pPr>
            <a:r>
              <a:rPr lang="en-US" sz="6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911475" y="5981700"/>
            <a:ext cx="3321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dirty="0">
                <a:latin typeface="Courier New" pitchFamily="49" charset="0"/>
              </a:rPr>
              <a:t>http://csapp.cs.cmu.edu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Circuit Delays &amp; Pipelining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1136650"/>
            <a:ext cx="4194627" cy="2133600"/>
          </a:xfrm>
          <a:prstGeom prst="rect">
            <a:avLst/>
          </a:prstGeom>
        </p:spPr>
      </p:pic>
      <p:sp>
        <p:nvSpPr>
          <p:cNvPr id="164" name="Rectangle 3"/>
          <p:cNvSpPr txBox="1">
            <a:spLocks noChangeArrowheads="1"/>
          </p:cNvSpPr>
          <p:nvPr/>
        </p:nvSpPr>
        <p:spPr>
          <a:xfrm>
            <a:off x="596899" y="3346450"/>
            <a:ext cx="8235951" cy="2819400"/>
          </a:xfrm>
          <a:prstGeom prst="rect">
            <a:avLst/>
          </a:prstGeom>
        </p:spPr>
        <p:txBody>
          <a:bodyPr/>
          <a:lstStyle>
            <a:lvl1pPr marL="385763" indent="-385763" algn="l" defTabSz="912813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44475" algn="l" defTabSz="912813" rtl="0" fontAlgn="base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144588" indent="-238125" algn="l" defTabSz="912813" rtl="0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pitchFamily="2" charset="2"/>
              <a:buChar char="l"/>
              <a:defRPr b="1">
                <a:solidFill>
                  <a:schemeClr val="folHlink"/>
                </a:solidFill>
                <a:latin typeface="+mn-lt"/>
              </a:defRPr>
            </a:lvl3pPr>
            <a:lvl4pPr marL="1597025" indent="-227013" algn="l" defTabSz="912813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4479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9051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33623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8195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42767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2000" dirty="0" smtClean="0"/>
              <a:t>Single-cycle processor:</a:t>
            </a:r>
          </a:p>
          <a:p>
            <a:pPr lvl="1"/>
            <a:r>
              <a:rPr lang="en-US" sz="1800" dirty="0" smtClean="0"/>
              <a:t>Clock cycle = 220 + 70 + 120 + 180 + 260 + 120 + 20 = 990ps</a:t>
            </a:r>
          </a:p>
          <a:p>
            <a:pPr lvl="1"/>
            <a:r>
              <a:rPr lang="en-US" sz="1800" dirty="0" smtClean="0"/>
              <a:t>Clock </a:t>
            </a:r>
            <a:r>
              <a:rPr lang="en-US" sz="1800" dirty="0" err="1" smtClean="0"/>
              <a:t>freq</a:t>
            </a:r>
            <a:r>
              <a:rPr lang="en-US" sz="1800" dirty="0" smtClean="0"/>
              <a:t> = 1 / 990ps = 1 / 990*10</a:t>
            </a:r>
            <a:r>
              <a:rPr lang="en-US" sz="1800" baseline="30000" dirty="0" smtClean="0"/>
              <a:t>-12</a:t>
            </a:r>
            <a:r>
              <a:rPr lang="en-US" sz="1800" dirty="0" smtClean="0"/>
              <a:t> = 1.01 GHz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Combine and/or split stages for pipelining</a:t>
            </a:r>
          </a:p>
          <a:p>
            <a:pPr lvl="1"/>
            <a:r>
              <a:rPr lang="en-US" sz="1800" dirty="0" smtClean="0"/>
              <a:t>Need to balance time per stage since clock </a:t>
            </a:r>
            <a:r>
              <a:rPr lang="en-US" sz="1800" dirty="0" err="1" smtClean="0"/>
              <a:t>freq</a:t>
            </a:r>
            <a:r>
              <a:rPr lang="en-US" sz="1800" dirty="0" smtClean="0"/>
              <a:t> determined by slowest time</a:t>
            </a:r>
          </a:p>
          <a:p>
            <a:pPr lvl="1"/>
            <a:r>
              <a:rPr lang="en-US" sz="1800" dirty="0" smtClean="0"/>
              <a:t>Must maintain original order of stages, so can’t combine non-neighboring stages (e.g. can’t combine </a:t>
            </a:r>
            <a:r>
              <a:rPr lang="en-US" sz="1800" i="1" dirty="0" smtClean="0"/>
              <a:t>decode</a:t>
            </a:r>
            <a:r>
              <a:rPr lang="en-US" sz="1800" dirty="0" smtClean="0"/>
              <a:t> &amp; </a:t>
            </a:r>
            <a:r>
              <a:rPr lang="en-US" sz="1800" i="1" dirty="0" smtClean="0"/>
              <a:t>data </a:t>
            </a:r>
            <a:r>
              <a:rPr lang="en-US" sz="1800" i="1" dirty="0" err="1" smtClean="0"/>
              <a:t>mem</a:t>
            </a:r>
            <a:r>
              <a:rPr lang="en-US" sz="1800" dirty="0" smtClean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27850" y="2813050"/>
            <a:ext cx="1979614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20ps delay for hardware register at end of cycle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6890148" y="3410881"/>
            <a:ext cx="266302" cy="316569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90425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Circuit Delays &amp; Pipelining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1136650"/>
            <a:ext cx="4194627" cy="2133600"/>
          </a:xfrm>
          <a:prstGeom prst="rect">
            <a:avLst/>
          </a:prstGeom>
        </p:spPr>
      </p:pic>
      <p:sp>
        <p:nvSpPr>
          <p:cNvPr id="164" name="Rectangle 3"/>
          <p:cNvSpPr txBox="1">
            <a:spLocks noChangeArrowheads="1"/>
          </p:cNvSpPr>
          <p:nvPr/>
        </p:nvSpPr>
        <p:spPr>
          <a:xfrm>
            <a:off x="596899" y="3346450"/>
            <a:ext cx="8235951" cy="2819400"/>
          </a:xfrm>
          <a:prstGeom prst="rect">
            <a:avLst/>
          </a:prstGeom>
        </p:spPr>
        <p:txBody>
          <a:bodyPr/>
          <a:lstStyle>
            <a:lvl1pPr marL="385763" indent="-385763" algn="l" defTabSz="912813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44475" algn="l" defTabSz="912813" rtl="0" fontAlgn="base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144588" indent="-238125" algn="l" defTabSz="912813" rtl="0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pitchFamily="2" charset="2"/>
              <a:buChar char="l"/>
              <a:defRPr b="1">
                <a:solidFill>
                  <a:schemeClr val="folHlink"/>
                </a:solidFill>
                <a:latin typeface="+mn-lt"/>
              </a:defRPr>
            </a:lvl3pPr>
            <a:lvl4pPr marL="1597025" indent="-227013" algn="l" defTabSz="912813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4479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9051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33623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8195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42767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2000" dirty="0" smtClean="0"/>
              <a:t>3-stage pipeline:</a:t>
            </a:r>
          </a:p>
          <a:p>
            <a:pPr lvl="1"/>
            <a:r>
              <a:rPr lang="en-US" sz="1800" dirty="0" smtClean="0"/>
              <a:t>Best combination for minimizing clock cycle time:</a:t>
            </a:r>
          </a:p>
          <a:p>
            <a:pPr lvl="2"/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stage – </a:t>
            </a:r>
            <a:r>
              <a:rPr lang="en-US" sz="1600" i="1" dirty="0" err="1" smtClean="0"/>
              <a:t>instr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mem</a:t>
            </a:r>
            <a:r>
              <a:rPr lang="en-US" sz="1600" i="1" dirty="0" smtClean="0"/>
              <a:t> </a:t>
            </a:r>
            <a:r>
              <a:rPr lang="en-US" sz="1600" dirty="0" smtClean="0"/>
              <a:t>&amp; </a:t>
            </a:r>
            <a:r>
              <a:rPr lang="en-US" sz="1600" i="1" dirty="0" smtClean="0"/>
              <a:t>decode</a:t>
            </a:r>
            <a:r>
              <a:rPr lang="en-US" sz="1600" dirty="0" smtClean="0"/>
              <a:t>: 	220 + 70 + 20	= 310ps</a:t>
            </a:r>
          </a:p>
          <a:p>
            <a:pPr lvl="2"/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stage – </a:t>
            </a:r>
            <a:r>
              <a:rPr lang="en-US" sz="1600" i="1" dirty="0" err="1" smtClean="0"/>
              <a:t>reg</a:t>
            </a:r>
            <a:r>
              <a:rPr lang="en-US" sz="1600" i="1" dirty="0" smtClean="0"/>
              <a:t> fetch </a:t>
            </a:r>
            <a:r>
              <a:rPr lang="en-US" sz="1600" dirty="0"/>
              <a:t>&amp; </a:t>
            </a:r>
            <a:r>
              <a:rPr lang="en-US" sz="1600" i="1" dirty="0" smtClean="0"/>
              <a:t>ALU</a:t>
            </a:r>
            <a:r>
              <a:rPr lang="en-US" sz="1600" dirty="0" smtClean="0"/>
              <a:t>:	120 </a:t>
            </a:r>
            <a:r>
              <a:rPr lang="en-US" sz="1600" dirty="0"/>
              <a:t>+ </a:t>
            </a:r>
            <a:r>
              <a:rPr lang="en-US" sz="1600" dirty="0" smtClean="0"/>
              <a:t>180 </a:t>
            </a:r>
            <a:r>
              <a:rPr lang="en-US" sz="1600" dirty="0"/>
              <a:t>+ </a:t>
            </a:r>
            <a:r>
              <a:rPr lang="en-US" sz="1600" dirty="0" smtClean="0"/>
              <a:t>20	= 320ps</a:t>
            </a:r>
            <a:endParaRPr lang="en-US" sz="1600" dirty="0"/>
          </a:p>
          <a:p>
            <a:pPr lvl="2"/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stage – </a:t>
            </a:r>
            <a:r>
              <a:rPr lang="en-US" sz="1600" i="1" dirty="0" smtClean="0"/>
              <a:t>data </a:t>
            </a:r>
            <a:r>
              <a:rPr lang="en-US" sz="1600" i="1" dirty="0" err="1" smtClean="0"/>
              <a:t>mem</a:t>
            </a:r>
            <a:r>
              <a:rPr lang="en-US" sz="1600" i="1" dirty="0" smtClean="0"/>
              <a:t> </a:t>
            </a:r>
            <a:r>
              <a:rPr lang="en-US" sz="1600" dirty="0"/>
              <a:t>&amp; </a:t>
            </a:r>
            <a:r>
              <a:rPr lang="en-US" sz="1600" i="1" dirty="0" err="1" smtClean="0"/>
              <a:t>reg</a:t>
            </a:r>
            <a:r>
              <a:rPr lang="en-US" sz="1600" i="1" dirty="0" smtClean="0"/>
              <a:t> WB</a:t>
            </a:r>
            <a:r>
              <a:rPr lang="en-US" sz="1600" dirty="0" smtClean="0"/>
              <a:t>:</a:t>
            </a:r>
            <a:r>
              <a:rPr lang="en-US" sz="1600" dirty="0"/>
              <a:t>	</a:t>
            </a:r>
            <a:r>
              <a:rPr lang="en-US" sz="1600" dirty="0" smtClean="0"/>
              <a:t>260 </a:t>
            </a:r>
            <a:r>
              <a:rPr lang="en-US" sz="1600" dirty="0"/>
              <a:t>+ </a:t>
            </a:r>
            <a:r>
              <a:rPr lang="en-US" sz="1600" dirty="0" smtClean="0"/>
              <a:t>120 </a:t>
            </a:r>
            <a:r>
              <a:rPr lang="en-US" sz="1600" dirty="0"/>
              <a:t>+ 20	= </a:t>
            </a:r>
            <a:r>
              <a:rPr lang="en-US" sz="1600" dirty="0" smtClean="0"/>
              <a:t>400ps</a:t>
            </a:r>
          </a:p>
          <a:p>
            <a:pPr lvl="1"/>
            <a:r>
              <a:rPr lang="en-US" sz="1800" dirty="0" smtClean="0"/>
              <a:t>Slowest stage is 400ps, so clock cycle time is 400ps</a:t>
            </a:r>
            <a:endParaRPr lang="en-US" sz="1800" dirty="0"/>
          </a:p>
          <a:p>
            <a:pPr lvl="1"/>
            <a:r>
              <a:rPr lang="en-US" sz="1800" dirty="0"/>
              <a:t>Clock </a:t>
            </a:r>
            <a:r>
              <a:rPr lang="en-US" sz="1800" dirty="0" err="1"/>
              <a:t>freq</a:t>
            </a:r>
            <a:r>
              <a:rPr lang="en-US" sz="1800" dirty="0"/>
              <a:t> = 1 / </a:t>
            </a:r>
            <a:r>
              <a:rPr lang="en-US" sz="1800" dirty="0" smtClean="0"/>
              <a:t>400ps </a:t>
            </a:r>
            <a:r>
              <a:rPr lang="en-US" sz="1800" dirty="0"/>
              <a:t>= 1 / </a:t>
            </a:r>
            <a:r>
              <a:rPr lang="en-US" sz="1800" dirty="0" smtClean="0"/>
              <a:t>400*10</a:t>
            </a:r>
            <a:r>
              <a:rPr lang="en-US" sz="1800" baseline="30000" dirty="0" smtClean="0"/>
              <a:t>-12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2.5 </a:t>
            </a:r>
            <a:r>
              <a:rPr lang="en-US" sz="1800" dirty="0"/>
              <a:t>GHz</a:t>
            </a:r>
          </a:p>
          <a:p>
            <a:pPr lvl="1"/>
            <a:endParaRPr lang="en-US" sz="1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927850" y="2813050"/>
            <a:ext cx="1979614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20ps delay added for hardware register at end of each cycle</a:t>
            </a:r>
          </a:p>
        </p:txBody>
      </p:sp>
    </p:spTree>
    <p:extLst>
      <p:ext uri="{BB962C8B-B14F-4D97-AF65-F5344CB8AC3E}">
        <p14:creationId xmlns:p14="http://schemas.microsoft.com/office/powerpoint/2010/main" val="521647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Circuit Delays &amp; Pipelining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1136650"/>
            <a:ext cx="4194627" cy="2133600"/>
          </a:xfrm>
          <a:prstGeom prst="rect">
            <a:avLst/>
          </a:prstGeom>
        </p:spPr>
      </p:pic>
      <p:sp>
        <p:nvSpPr>
          <p:cNvPr id="164" name="Rectangle 3"/>
          <p:cNvSpPr txBox="1">
            <a:spLocks noChangeArrowheads="1"/>
          </p:cNvSpPr>
          <p:nvPr/>
        </p:nvSpPr>
        <p:spPr>
          <a:xfrm>
            <a:off x="596899" y="3346450"/>
            <a:ext cx="8235951" cy="2819400"/>
          </a:xfrm>
          <a:prstGeom prst="rect">
            <a:avLst/>
          </a:prstGeom>
        </p:spPr>
        <p:txBody>
          <a:bodyPr/>
          <a:lstStyle>
            <a:lvl1pPr marL="385763" indent="-385763" algn="l" defTabSz="912813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44475" algn="l" defTabSz="912813" rtl="0" fontAlgn="base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144588" indent="-238125" algn="l" defTabSz="912813" rtl="0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pitchFamily="2" charset="2"/>
              <a:buChar char="l"/>
              <a:defRPr b="1">
                <a:solidFill>
                  <a:schemeClr val="folHlink"/>
                </a:solidFill>
                <a:latin typeface="+mn-lt"/>
              </a:defRPr>
            </a:lvl3pPr>
            <a:lvl4pPr marL="1597025" indent="-227013" algn="l" defTabSz="912813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4479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9051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33623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8195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42767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2000" dirty="0"/>
              <a:t>5</a:t>
            </a:r>
            <a:r>
              <a:rPr lang="en-US" sz="2000" dirty="0" smtClean="0"/>
              <a:t>-stage pipeline:</a:t>
            </a:r>
          </a:p>
          <a:p>
            <a:pPr lvl="1"/>
            <a:r>
              <a:rPr lang="en-US" sz="1800" dirty="0" smtClean="0"/>
              <a:t>Best combination for minimizing clock cycle time:</a:t>
            </a:r>
          </a:p>
          <a:p>
            <a:pPr lvl="2"/>
            <a:r>
              <a:rPr lang="en-US" sz="1600" dirty="0" smtClean="0"/>
              <a:t>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stage – </a:t>
            </a:r>
            <a:r>
              <a:rPr lang="en-US" sz="1600" i="1" dirty="0" err="1" smtClean="0"/>
              <a:t>instr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mem</a:t>
            </a:r>
            <a:r>
              <a:rPr lang="en-US" sz="1600" dirty="0" smtClean="0"/>
              <a:t>:		220 + 20ps	= 240ps</a:t>
            </a:r>
          </a:p>
          <a:p>
            <a:pPr lvl="2"/>
            <a:r>
              <a:rPr lang="en-US" sz="1600" dirty="0" smtClean="0"/>
              <a:t>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stage</a:t>
            </a:r>
            <a:r>
              <a:rPr lang="en-US" sz="1600" dirty="0"/>
              <a:t> </a:t>
            </a:r>
            <a:r>
              <a:rPr lang="en-US" sz="1600" dirty="0" smtClean="0"/>
              <a:t>– </a:t>
            </a:r>
            <a:r>
              <a:rPr lang="en-US" sz="1600" i="1" dirty="0" smtClean="0"/>
              <a:t>decode  </a:t>
            </a:r>
            <a:r>
              <a:rPr lang="en-US" sz="1600" dirty="0" smtClean="0"/>
              <a:t>&amp; </a:t>
            </a:r>
            <a:r>
              <a:rPr lang="en-US" sz="1600" i="1" dirty="0" err="1" smtClean="0"/>
              <a:t>reg</a:t>
            </a:r>
            <a:r>
              <a:rPr lang="en-US" sz="1600" i="1" dirty="0" smtClean="0"/>
              <a:t> fetch</a:t>
            </a:r>
            <a:r>
              <a:rPr lang="en-US" sz="1600" dirty="0" smtClean="0"/>
              <a:t>: 	70 + 120 + 20ps	= 210ps</a:t>
            </a:r>
          </a:p>
          <a:p>
            <a:pPr lvl="2"/>
            <a:r>
              <a:rPr lang="en-US" sz="1600" dirty="0" smtClean="0"/>
              <a:t>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</a:t>
            </a:r>
            <a:r>
              <a:rPr lang="en-US" sz="1600" dirty="0"/>
              <a:t>stage </a:t>
            </a:r>
            <a:r>
              <a:rPr lang="en-US" sz="1600" dirty="0" smtClean="0"/>
              <a:t>– </a:t>
            </a:r>
            <a:r>
              <a:rPr lang="en-US" sz="1600" i="1" dirty="0" smtClean="0"/>
              <a:t>ALU</a:t>
            </a:r>
            <a:r>
              <a:rPr lang="en-US" sz="1600" dirty="0" smtClean="0"/>
              <a:t>:			180 </a:t>
            </a:r>
            <a:r>
              <a:rPr lang="en-US" sz="1600" dirty="0"/>
              <a:t>+ </a:t>
            </a:r>
            <a:r>
              <a:rPr lang="en-US" sz="1600" dirty="0" smtClean="0"/>
              <a:t>20ps	= 200ps</a:t>
            </a:r>
            <a:endParaRPr lang="en-US" sz="1600" dirty="0"/>
          </a:p>
          <a:p>
            <a:pPr lvl="2"/>
            <a:r>
              <a:rPr lang="en-US" sz="1600" dirty="0" smtClean="0"/>
              <a:t>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</a:t>
            </a:r>
            <a:r>
              <a:rPr lang="en-US" sz="1600" dirty="0"/>
              <a:t>stage – </a:t>
            </a:r>
            <a:r>
              <a:rPr lang="en-US" sz="1600" i="1" dirty="0" smtClean="0"/>
              <a:t>data </a:t>
            </a:r>
            <a:r>
              <a:rPr lang="en-US" sz="1600" i="1" dirty="0" err="1"/>
              <a:t>mem</a:t>
            </a:r>
            <a:r>
              <a:rPr lang="en-US" sz="1600" dirty="0"/>
              <a:t>:		</a:t>
            </a:r>
            <a:r>
              <a:rPr lang="en-US" sz="1600" dirty="0" smtClean="0"/>
              <a:t>260 </a:t>
            </a:r>
            <a:r>
              <a:rPr lang="en-US" sz="1600" dirty="0"/>
              <a:t>+ 20ps	= </a:t>
            </a:r>
            <a:r>
              <a:rPr lang="en-US" sz="1600" dirty="0" smtClean="0"/>
              <a:t>280ps</a:t>
            </a:r>
          </a:p>
          <a:p>
            <a:pPr lvl="2"/>
            <a:r>
              <a:rPr lang="en-US" sz="1600" dirty="0" smtClean="0"/>
              <a:t>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</a:t>
            </a:r>
            <a:r>
              <a:rPr lang="en-US" sz="1600" dirty="0"/>
              <a:t>stage </a:t>
            </a:r>
            <a:r>
              <a:rPr lang="en-US" sz="1600" dirty="0" smtClean="0"/>
              <a:t>– </a:t>
            </a:r>
            <a:r>
              <a:rPr lang="en-US" sz="1600" i="1" dirty="0" err="1" smtClean="0"/>
              <a:t>reg</a:t>
            </a:r>
            <a:r>
              <a:rPr lang="en-US" sz="1600" i="1" dirty="0" smtClean="0"/>
              <a:t> WB</a:t>
            </a:r>
            <a:r>
              <a:rPr lang="en-US" sz="1600" dirty="0" smtClean="0"/>
              <a:t>: </a:t>
            </a:r>
            <a:r>
              <a:rPr lang="en-US" sz="1600" dirty="0"/>
              <a:t>	</a:t>
            </a:r>
            <a:r>
              <a:rPr lang="en-US" sz="1600" dirty="0" smtClean="0"/>
              <a:t>	120 </a:t>
            </a:r>
            <a:r>
              <a:rPr lang="en-US" sz="1600" dirty="0"/>
              <a:t>+ </a:t>
            </a:r>
            <a:r>
              <a:rPr lang="en-US" sz="1600" dirty="0" smtClean="0"/>
              <a:t>20ps	= 140ps</a:t>
            </a:r>
            <a:endParaRPr lang="en-US" sz="1600" dirty="0"/>
          </a:p>
          <a:p>
            <a:pPr lvl="1"/>
            <a:r>
              <a:rPr lang="en-US" sz="1800" dirty="0" smtClean="0"/>
              <a:t>Slowest stage is 280ps, so clock cycle time is 280ps</a:t>
            </a:r>
            <a:endParaRPr lang="en-US" sz="1800" dirty="0"/>
          </a:p>
          <a:p>
            <a:pPr lvl="1"/>
            <a:r>
              <a:rPr lang="en-US" sz="1800" dirty="0"/>
              <a:t>Clock </a:t>
            </a:r>
            <a:r>
              <a:rPr lang="en-US" sz="1800" dirty="0" err="1"/>
              <a:t>freq</a:t>
            </a:r>
            <a:r>
              <a:rPr lang="en-US" sz="1800" dirty="0"/>
              <a:t> = 1 / </a:t>
            </a:r>
            <a:r>
              <a:rPr lang="en-US" sz="1800" dirty="0" smtClean="0"/>
              <a:t>280ps </a:t>
            </a:r>
            <a:r>
              <a:rPr lang="en-US" sz="1800" dirty="0"/>
              <a:t>= 1 / </a:t>
            </a:r>
            <a:r>
              <a:rPr lang="en-US" sz="1800" dirty="0" smtClean="0"/>
              <a:t>280*10</a:t>
            </a:r>
            <a:r>
              <a:rPr lang="en-US" sz="1800" baseline="30000" dirty="0" smtClean="0"/>
              <a:t>-12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3.57 </a:t>
            </a:r>
            <a:r>
              <a:rPr lang="en-US" sz="1800" dirty="0"/>
              <a:t>GHz</a:t>
            </a:r>
          </a:p>
          <a:p>
            <a:pPr lvl="1"/>
            <a:endParaRPr lang="en-US" sz="1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927850" y="2813050"/>
            <a:ext cx="1979614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20ps delay added for hardware register at end of each cycle</a:t>
            </a:r>
          </a:p>
        </p:txBody>
      </p:sp>
    </p:spTree>
    <p:extLst>
      <p:ext uri="{BB962C8B-B14F-4D97-AF65-F5344CB8AC3E}">
        <p14:creationId xmlns:p14="http://schemas.microsoft.com/office/powerpoint/2010/main" val="3750761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Circuit Delays &amp; Pipelining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1136650"/>
            <a:ext cx="4194627" cy="2133600"/>
          </a:xfrm>
          <a:prstGeom prst="rect">
            <a:avLst/>
          </a:prstGeom>
        </p:spPr>
      </p:pic>
      <p:sp>
        <p:nvSpPr>
          <p:cNvPr id="164" name="Rectangle 3"/>
          <p:cNvSpPr txBox="1">
            <a:spLocks noChangeArrowheads="1"/>
          </p:cNvSpPr>
          <p:nvPr/>
        </p:nvSpPr>
        <p:spPr>
          <a:xfrm>
            <a:off x="596899" y="3346450"/>
            <a:ext cx="8235951" cy="2819400"/>
          </a:xfrm>
          <a:prstGeom prst="rect">
            <a:avLst/>
          </a:prstGeom>
        </p:spPr>
        <p:txBody>
          <a:bodyPr/>
          <a:lstStyle>
            <a:lvl1pPr marL="385763" indent="-385763" algn="l" defTabSz="912813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44475" algn="l" defTabSz="912813" rtl="0" fontAlgn="base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144588" indent="-238125" algn="l" defTabSz="912813" rtl="0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pitchFamily="2" charset="2"/>
              <a:buChar char="l"/>
              <a:defRPr b="1">
                <a:solidFill>
                  <a:schemeClr val="folHlink"/>
                </a:solidFill>
                <a:latin typeface="+mn-lt"/>
              </a:defRPr>
            </a:lvl3pPr>
            <a:lvl4pPr marL="1597025" indent="-227013" algn="l" defTabSz="912813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4479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9051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33623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8195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42767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2000" dirty="0" smtClean="0"/>
              <a:t>9-stage pipeline:</a:t>
            </a:r>
          </a:p>
          <a:p>
            <a:pPr lvl="1"/>
            <a:r>
              <a:rPr lang="en-US" sz="1800" dirty="0" smtClean="0"/>
              <a:t>Assuming can split stages evenly into halves, thirds, or quarters</a:t>
            </a:r>
          </a:p>
          <a:p>
            <a:pPr lvl="2"/>
            <a:r>
              <a:rPr lang="en-US" sz="1600" dirty="0" smtClean="0"/>
              <a:t>not a valid assumption, but useful for simplifying problem</a:t>
            </a:r>
          </a:p>
          <a:p>
            <a:pPr lvl="1"/>
            <a:r>
              <a:rPr lang="en-US" sz="1800" dirty="0" smtClean="0"/>
              <a:t>Best combination for minimizing clock cycle time:</a:t>
            </a:r>
          </a:p>
          <a:p>
            <a:pPr lvl="2"/>
            <a:r>
              <a:rPr lang="en-US" sz="1600" dirty="0" smtClean="0"/>
              <a:t>Each circuit is its own stage, with 20ps added delay for </a:t>
            </a:r>
            <a:r>
              <a:rPr lang="en-US" sz="1600" dirty="0" err="1" smtClean="0"/>
              <a:t>reg</a:t>
            </a:r>
            <a:endParaRPr lang="en-US" sz="1600" dirty="0" smtClean="0"/>
          </a:p>
          <a:p>
            <a:pPr lvl="2"/>
            <a:r>
              <a:rPr lang="en-US" sz="1600" dirty="0" smtClean="0"/>
              <a:t>Split </a:t>
            </a:r>
            <a:r>
              <a:rPr lang="en-US" sz="1600" i="1" dirty="0" err="1" smtClean="0"/>
              <a:t>instr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mem</a:t>
            </a:r>
            <a:r>
              <a:rPr lang="en-US" sz="1600" dirty="0" smtClean="0"/>
              <a:t> circuit into two stages, each 110+20ps</a:t>
            </a:r>
          </a:p>
          <a:p>
            <a:pPr lvl="2"/>
            <a:r>
              <a:rPr lang="en-US" sz="1600" dirty="0" smtClean="0"/>
              <a:t>Split </a:t>
            </a:r>
            <a:r>
              <a:rPr lang="en-US" sz="1600" i="1" dirty="0" smtClean="0"/>
              <a:t>data </a:t>
            </a:r>
            <a:r>
              <a:rPr lang="en-US" sz="1600" i="1" dirty="0" err="1" smtClean="0"/>
              <a:t>mem</a:t>
            </a:r>
            <a:r>
              <a:rPr lang="en-US" sz="1600" dirty="0" smtClean="0"/>
              <a:t> circuit into two stages, each 130+20ps</a:t>
            </a:r>
          </a:p>
          <a:p>
            <a:pPr lvl="2"/>
            <a:r>
              <a:rPr lang="en-US" sz="1600" dirty="0" smtClean="0"/>
              <a:t>Split ALU circuit into two stages, each 90+20ps</a:t>
            </a:r>
            <a:endParaRPr lang="en-US" sz="1600" dirty="0"/>
          </a:p>
          <a:p>
            <a:pPr lvl="1"/>
            <a:r>
              <a:rPr lang="en-US" sz="1800" dirty="0" smtClean="0"/>
              <a:t>Slowest stage is 150ps, so clock cycle time is 150ps</a:t>
            </a:r>
            <a:endParaRPr lang="en-US" sz="1800" dirty="0"/>
          </a:p>
          <a:p>
            <a:pPr lvl="1"/>
            <a:r>
              <a:rPr lang="en-US" sz="1800" dirty="0"/>
              <a:t>Clock </a:t>
            </a:r>
            <a:r>
              <a:rPr lang="en-US" sz="1800" dirty="0" err="1"/>
              <a:t>freq</a:t>
            </a:r>
            <a:r>
              <a:rPr lang="en-US" sz="1800" dirty="0"/>
              <a:t> = 1 / </a:t>
            </a:r>
            <a:r>
              <a:rPr lang="en-US" sz="1800" dirty="0" smtClean="0"/>
              <a:t>150ps </a:t>
            </a:r>
            <a:r>
              <a:rPr lang="en-US" sz="1800" dirty="0"/>
              <a:t>= 1 / </a:t>
            </a:r>
            <a:r>
              <a:rPr lang="en-US" sz="1800" dirty="0" smtClean="0"/>
              <a:t>150*10</a:t>
            </a:r>
            <a:r>
              <a:rPr lang="en-US" sz="1800" baseline="30000" dirty="0" smtClean="0"/>
              <a:t>-12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6.67 </a:t>
            </a:r>
            <a:r>
              <a:rPr lang="en-US" sz="1800" dirty="0"/>
              <a:t>GHz</a:t>
            </a:r>
          </a:p>
          <a:p>
            <a:pPr lvl="1"/>
            <a:endParaRPr lang="en-US" sz="1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927850" y="2813050"/>
            <a:ext cx="1979614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20ps delay added for hardware register at end of each cycle</a:t>
            </a:r>
          </a:p>
        </p:txBody>
      </p:sp>
    </p:spTree>
    <p:extLst>
      <p:ext uri="{BB962C8B-B14F-4D97-AF65-F5344CB8AC3E}">
        <p14:creationId xmlns:p14="http://schemas.microsoft.com/office/powerpoint/2010/main" val="3495225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Limitations: Register Overhead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657600"/>
            <a:ext cx="8294687" cy="2774950"/>
          </a:xfrm>
        </p:spPr>
        <p:txBody>
          <a:bodyPr/>
          <a:lstStyle/>
          <a:p>
            <a:pPr lvl="1">
              <a:tabLst>
                <a:tab pos="3486150" algn="dec"/>
              </a:tabLst>
            </a:pPr>
            <a:r>
              <a:rPr lang="en-US"/>
              <a:t>As try to deepen pipeline, overhead of loading registers becomes more significant</a:t>
            </a:r>
          </a:p>
          <a:p>
            <a:pPr lvl="1">
              <a:tabLst>
                <a:tab pos="3486150" algn="dec"/>
              </a:tabLst>
            </a:pPr>
            <a:r>
              <a:rPr lang="en-US"/>
              <a:t>Percentage of clock cycle spent loading register:</a:t>
            </a:r>
          </a:p>
          <a:p>
            <a:pPr lvl="2">
              <a:tabLst>
                <a:tab pos="3486150" algn="dec"/>
              </a:tabLst>
            </a:pPr>
            <a:r>
              <a:rPr lang="en-US"/>
              <a:t>1-stage pipeline: 	6.25% </a:t>
            </a:r>
          </a:p>
          <a:p>
            <a:pPr lvl="2">
              <a:tabLst>
                <a:tab pos="3486150" algn="dec"/>
              </a:tabLst>
            </a:pPr>
            <a:r>
              <a:rPr lang="en-US"/>
              <a:t>3-stage pipeline: 	16.67% </a:t>
            </a:r>
          </a:p>
          <a:p>
            <a:pPr lvl="2">
              <a:tabLst>
                <a:tab pos="3486150" algn="dec"/>
              </a:tabLst>
            </a:pPr>
            <a:r>
              <a:rPr lang="en-US"/>
              <a:t>6-stage pipeline: 	28.57%</a:t>
            </a:r>
          </a:p>
          <a:p>
            <a:pPr lvl="1">
              <a:tabLst>
                <a:tab pos="3486150" algn="dec"/>
              </a:tabLst>
            </a:pPr>
            <a:r>
              <a:rPr lang="en-US"/>
              <a:t>High speeds of modern processor designs obtained through very deep pipelining</a:t>
            </a:r>
          </a:p>
        </p:txBody>
      </p:sp>
      <p:grpSp>
        <p:nvGrpSpPr>
          <p:cNvPr id="407602" name="Group 50"/>
          <p:cNvGrpSpPr>
            <a:grpSpLocks/>
          </p:cNvGrpSpPr>
          <p:nvPr/>
        </p:nvGrpSpPr>
        <p:grpSpPr bwMode="auto">
          <a:xfrm>
            <a:off x="361950" y="1173163"/>
            <a:ext cx="8447088" cy="2284412"/>
            <a:chOff x="228" y="739"/>
            <a:chExt cx="5321" cy="1439"/>
          </a:xfrm>
        </p:grpSpPr>
        <p:sp>
          <p:nvSpPr>
            <p:cNvPr id="407556" name="Rectangle 4"/>
            <p:cNvSpPr>
              <a:spLocks noChangeArrowheads="1"/>
            </p:cNvSpPr>
            <p:nvPr/>
          </p:nvSpPr>
          <p:spPr bwMode="auto">
            <a:xfrm>
              <a:off x="2976" y="1968"/>
              <a:ext cx="257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420 </a:t>
              </a:r>
              <a:r>
                <a:rPr lang="en-US" sz="1600" b="0" dirty="0" err="1">
                  <a:latin typeface="Arial" charset="0"/>
                </a:rPr>
                <a:t>ps</a:t>
              </a:r>
              <a:r>
                <a:rPr lang="en-US" sz="1600" b="0" dirty="0">
                  <a:latin typeface="Arial" charset="0"/>
                </a:rPr>
                <a:t>, Throughput = 14.29 </a:t>
              </a:r>
              <a:r>
                <a:rPr lang="en-US" sz="1600" b="0" dirty="0" smtClean="0">
                  <a:latin typeface="Arial" charset="0"/>
                </a:rPr>
                <a:t>GIPS</a:t>
              </a:r>
              <a:endParaRPr lang="en-US" sz="1600" b="0" dirty="0">
                <a:latin typeface="Arial" charset="0"/>
              </a:endParaRPr>
            </a:p>
          </p:txBody>
        </p:sp>
        <p:grpSp>
          <p:nvGrpSpPr>
            <p:cNvPr id="407557" name="Group 5"/>
            <p:cNvGrpSpPr>
              <a:grpSpLocks/>
            </p:cNvGrpSpPr>
            <p:nvPr/>
          </p:nvGrpSpPr>
          <p:grpSpPr bwMode="auto">
            <a:xfrm>
              <a:off x="228" y="739"/>
              <a:ext cx="5321" cy="1439"/>
              <a:chOff x="228" y="2563"/>
              <a:chExt cx="5321" cy="1439"/>
            </a:xfrm>
          </p:grpSpPr>
          <p:sp>
            <p:nvSpPr>
              <p:cNvPr id="407558" name="Line 6"/>
              <p:cNvSpPr>
                <a:spLocks noChangeShapeType="1"/>
              </p:cNvSpPr>
              <p:nvPr/>
            </p:nvSpPr>
            <p:spPr bwMode="auto">
              <a:xfrm>
                <a:off x="1052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59" name="Line 7"/>
              <p:cNvSpPr>
                <a:spLocks noChangeShapeType="1"/>
              </p:cNvSpPr>
              <p:nvPr/>
            </p:nvSpPr>
            <p:spPr bwMode="auto">
              <a:xfrm>
                <a:off x="22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0" name="Line 8"/>
              <p:cNvSpPr>
                <a:spLocks noChangeShapeType="1"/>
              </p:cNvSpPr>
              <p:nvPr/>
            </p:nvSpPr>
            <p:spPr bwMode="auto">
              <a:xfrm>
                <a:off x="707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1" name="Line 9"/>
              <p:cNvSpPr>
                <a:spLocks noChangeShapeType="1"/>
              </p:cNvSpPr>
              <p:nvPr/>
            </p:nvSpPr>
            <p:spPr bwMode="auto">
              <a:xfrm>
                <a:off x="1916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2" name="Line 10"/>
              <p:cNvSpPr>
                <a:spLocks noChangeShapeType="1"/>
              </p:cNvSpPr>
              <p:nvPr/>
            </p:nvSpPr>
            <p:spPr bwMode="auto">
              <a:xfrm>
                <a:off x="1571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3" name="Line 11"/>
              <p:cNvSpPr>
                <a:spLocks noChangeShapeType="1"/>
              </p:cNvSpPr>
              <p:nvPr/>
            </p:nvSpPr>
            <p:spPr bwMode="auto">
              <a:xfrm>
                <a:off x="2780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4" name="Line 12"/>
              <p:cNvSpPr>
                <a:spLocks noChangeShapeType="1"/>
              </p:cNvSpPr>
              <p:nvPr/>
            </p:nvSpPr>
            <p:spPr bwMode="auto">
              <a:xfrm>
                <a:off x="2435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5" name="Line 13"/>
              <p:cNvSpPr>
                <a:spLocks noChangeShapeType="1"/>
              </p:cNvSpPr>
              <p:nvPr/>
            </p:nvSpPr>
            <p:spPr bwMode="auto">
              <a:xfrm>
                <a:off x="3644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6" name="Line 14"/>
              <p:cNvSpPr>
                <a:spLocks noChangeShapeType="1"/>
              </p:cNvSpPr>
              <p:nvPr/>
            </p:nvSpPr>
            <p:spPr bwMode="auto">
              <a:xfrm>
                <a:off x="3299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7" name="Line 15"/>
              <p:cNvSpPr>
                <a:spLocks noChangeShapeType="1"/>
              </p:cNvSpPr>
              <p:nvPr/>
            </p:nvSpPr>
            <p:spPr bwMode="auto">
              <a:xfrm>
                <a:off x="450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8" name="Line 16"/>
              <p:cNvSpPr>
                <a:spLocks noChangeShapeType="1"/>
              </p:cNvSpPr>
              <p:nvPr/>
            </p:nvSpPr>
            <p:spPr bwMode="auto">
              <a:xfrm>
                <a:off x="4163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9" name="Line 17"/>
              <p:cNvSpPr>
                <a:spLocks noChangeShapeType="1"/>
              </p:cNvSpPr>
              <p:nvPr/>
            </p:nvSpPr>
            <p:spPr bwMode="auto">
              <a:xfrm>
                <a:off x="5026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0" name="Rectangle 18"/>
              <p:cNvSpPr>
                <a:spLocks noChangeArrowheads="1"/>
              </p:cNvSpPr>
              <p:nvPr/>
            </p:nvSpPr>
            <p:spPr bwMode="auto">
              <a:xfrm>
                <a:off x="824" y="3792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7571" name="Rectangle 19"/>
              <p:cNvSpPr>
                <a:spLocks noChangeArrowheads="1"/>
              </p:cNvSpPr>
              <p:nvPr/>
            </p:nvSpPr>
            <p:spPr bwMode="auto">
              <a:xfrm>
                <a:off x="970" y="2795"/>
                <a:ext cx="122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72" name="Line 20"/>
              <p:cNvSpPr>
                <a:spLocks noChangeShapeType="1"/>
              </p:cNvSpPr>
              <p:nvPr/>
            </p:nvSpPr>
            <p:spPr bwMode="auto">
              <a:xfrm>
                <a:off x="1052" y="3526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3" name="Rectangle 21"/>
              <p:cNvSpPr>
                <a:spLocks noChangeArrowheads="1"/>
              </p:cNvSpPr>
              <p:nvPr/>
            </p:nvSpPr>
            <p:spPr bwMode="auto">
              <a:xfrm>
                <a:off x="452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74" name="Rectangle 22"/>
              <p:cNvSpPr>
                <a:spLocks noChangeArrowheads="1"/>
              </p:cNvSpPr>
              <p:nvPr/>
            </p:nvSpPr>
            <p:spPr bwMode="auto">
              <a:xfrm>
                <a:off x="380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75" name="Rectangle 23"/>
              <p:cNvSpPr>
                <a:spLocks noChangeArrowheads="1"/>
              </p:cNvSpPr>
              <p:nvPr/>
            </p:nvSpPr>
            <p:spPr bwMode="auto">
              <a:xfrm>
                <a:off x="81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76" name="Rectangle 24"/>
              <p:cNvSpPr>
                <a:spLocks noChangeArrowheads="1"/>
              </p:cNvSpPr>
              <p:nvPr/>
            </p:nvSpPr>
            <p:spPr bwMode="auto">
              <a:xfrm>
                <a:off x="1834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77" name="Line 25"/>
              <p:cNvSpPr>
                <a:spLocks noChangeShapeType="1"/>
              </p:cNvSpPr>
              <p:nvPr/>
            </p:nvSpPr>
            <p:spPr bwMode="auto">
              <a:xfrm>
                <a:off x="1916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8" name="Rectangle 26"/>
              <p:cNvSpPr>
                <a:spLocks noChangeArrowheads="1"/>
              </p:cNvSpPr>
              <p:nvPr/>
            </p:nvSpPr>
            <p:spPr bwMode="auto">
              <a:xfrm>
                <a:off x="1316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79" name="Rectangle 27"/>
              <p:cNvSpPr>
                <a:spLocks noChangeArrowheads="1"/>
              </p:cNvSpPr>
              <p:nvPr/>
            </p:nvSpPr>
            <p:spPr bwMode="auto">
              <a:xfrm>
                <a:off x="1244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80" name="Rectangle 28"/>
              <p:cNvSpPr>
                <a:spLocks noChangeArrowheads="1"/>
              </p:cNvSpPr>
              <p:nvPr/>
            </p:nvSpPr>
            <p:spPr bwMode="auto">
              <a:xfrm>
                <a:off x="1676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81" name="Rectangle 29"/>
              <p:cNvSpPr>
                <a:spLocks noChangeArrowheads="1"/>
              </p:cNvSpPr>
              <p:nvPr/>
            </p:nvSpPr>
            <p:spPr bwMode="auto">
              <a:xfrm>
                <a:off x="2698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82" name="Line 30"/>
              <p:cNvSpPr>
                <a:spLocks noChangeShapeType="1"/>
              </p:cNvSpPr>
              <p:nvPr/>
            </p:nvSpPr>
            <p:spPr bwMode="auto">
              <a:xfrm>
                <a:off x="2780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83" name="Rectangle 31"/>
              <p:cNvSpPr>
                <a:spLocks noChangeArrowheads="1"/>
              </p:cNvSpPr>
              <p:nvPr/>
            </p:nvSpPr>
            <p:spPr bwMode="auto">
              <a:xfrm>
                <a:off x="2179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84" name="Rectangle 32"/>
              <p:cNvSpPr>
                <a:spLocks noChangeArrowheads="1"/>
              </p:cNvSpPr>
              <p:nvPr/>
            </p:nvSpPr>
            <p:spPr bwMode="auto">
              <a:xfrm>
                <a:off x="2108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85" name="Rectangle 33"/>
              <p:cNvSpPr>
                <a:spLocks noChangeArrowheads="1"/>
              </p:cNvSpPr>
              <p:nvPr/>
            </p:nvSpPr>
            <p:spPr bwMode="auto">
              <a:xfrm>
                <a:off x="2539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86" name="Rectangle 34"/>
              <p:cNvSpPr>
                <a:spLocks noChangeArrowheads="1"/>
              </p:cNvSpPr>
              <p:nvPr/>
            </p:nvSpPr>
            <p:spPr bwMode="auto">
              <a:xfrm>
                <a:off x="3562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87" name="Line 35"/>
              <p:cNvSpPr>
                <a:spLocks noChangeShapeType="1"/>
              </p:cNvSpPr>
              <p:nvPr/>
            </p:nvSpPr>
            <p:spPr bwMode="auto">
              <a:xfrm>
                <a:off x="3644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88" name="Rectangle 36"/>
              <p:cNvSpPr>
                <a:spLocks noChangeArrowheads="1"/>
              </p:cNvSpPr>
              <p:nvPr/>
            </p:nvSpPr>
            <p:spPr bwMode="auto">
              <a:xfrm>
                <a:off x="3043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89" name="Rectangle 37"/>
              <p:cNvSpPr>
                <a:spLocks noChangeArrowheads="1"/>
              </p:cNvSpPr>
              <p:nvPr/>
            </p:nvSpPr>
            <p:spPr bwMode="auto">
              <a:xfrm>
                <a:off x="297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90" name="Rectangle 38"/>
              <p:cNvSpPr>
                <a:spLocks noChangeArrowheads="1"/>
              </p:cNvSpPr>
              <p:nvPr/>
            </p:nvSpPr>
            <p:spPr bwMode="auto">
              <a:xfrm>
                <a:off x="3404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91" name="Rectangle 39"/>
              <p:cNvSpPr>
                <a:spLocks noChangeArrowheads="1"/>
              </p:cNvSpPr>
              <p:nvPr/>
            </p:nvSpPr>
            <p:spPr bwMode="auto">
              <a:xfrm>
                <a:off x="4426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92" name="Line 40"/>
              <p:cNvSpPr>
                <a:spLocks noChangeShapeType="1"/>
              </p:cNvSpPr>
              <p:nvPr/>
            </p:nvSpPr>
            <p:spPr bwMode="auto">
              <a:xfrm>
                <a:off x="4508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93" name="Rectangle 41"/>
              <p:cNvSpPr>
                <a:spLocks noChangeArrowheads="1"/>
              </p:cNvSpPr>
              <p:nvPr/>
            </p:nvSpPr>
            <p:spPr bwMode="auto">
              <a:xfrm>
                <a:off x="3907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94" name="Rectangle 42"/>
              <p:cNvSpPr>
                <a:spLocks noChangeArrowheads="1"/>
              </p:cNvSpPr>
              <p:nvPr/>
            </p:nvSpPr>
            <p:spPr bwMode="auto">
              <a:xfrm>
                <a:off x="3836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95" name="Rectangle 43"/>
              <p:cNvSpPr>
                <a:spLocks noChangeArrowheads="1"/>
              </p:cNvSpPr>
              <p:nvPr/>
            </p:nvSpPr>
            <p:spPr bwMode="auto">
              <a:xfrm>
                <a:off x="4268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96" name="Rectangle 44"/>
              <p:cNvSpPr>
                <a:spLocks noChangeArrowheads="1"/>
              </p:cNvSpPr>
              <p:nvPr/>
            </p:nvSpPr>
            <p:spPr bwMode="auto">
              <a:xfrm>
                <a:off x="5290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97" name="Line 45"/>
              <p:cNvSpPr>
                <a:spLocks noChangeShapeType="1"/>
              </p:cNvSpPr>
              <p:nvPr/>
            </p:nvSpPr>
            <p:spPr bwMode="auto">
              <a:xfrm>
                <a:off x="5372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98" name="Rectangle 46"/>
              <p:cNvSpPr>
                <a:spLocks noChangeArrowheads="1"/>
              </p:cNvSpPr>
              <p:nvPr/>
            </p:nvSpPr>
            <p:spPr bwMode="auto">
              <a:xfrm>
                <a:off x="4771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99" name="Rectangle 47"/>
              <p:cNvSpPr>
                <a:spLocks noChangeArrowheads="1"/>
              </p:cNvSpPr>
              <p:nvPr/>
            </p:nvSpPr>
            <p:spPr bwMode="auto">
              <a:xfrm>
                <a:off x="4700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600" name="Rectangle 48"/>
              <p:cNvSpPr>
                <a:spLocks noChangeArrowheads="1"/>
              </p:cNvSpPr>
              <p:nvPr/>
            </p:nvSpPr>
            <p:spPr bwMode="auto">
              <a:xfrm>
                <a:off x="513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601" name="Line 49"/>
              <p:cNvSpPr>
                <a:spLocks noChangeShapeType="1"/>
              </p:cNvSpPr>
              <p:nvPr/>
            </p:nvSpPr>
            <p:spPr bwMode="auto">
              <a:xfrm>
                <a:off x="1052" y="3699"/>
                <a:ext cx="43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i386 – 3 stage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I486 – 5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Pentium 3 – 11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Pentium 4 (</a:t>
            </a:r>
            <a:r>
              <a:rPr lang="en-US" dirty="0" err="1" smtClean="0"/>
              <a:t>willamette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20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Pentium 4 (</a:t>
            </a:r>
            <a:r>
              <a:rPr lang="en-US" dirty="0" err="1" smtClean="0"/>
              <a:t>prescott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31 stages!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Up to 3.8GHz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Severe heat problems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Long pipeline actually hurt </a:t>
            </a:r>
            <a:br>
              <a:rPr lang="en-US" dirty="0" smtClean="0"/>
            </a:br>
            <a:r>
              <a:rPr lang="en-US" dirty="0" smtClean="0"/>
              <a:t>some application’s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115 Watts dissipation</a:t>
            </a:r>
            <a:endParaRPr lang="en-US" dirty="0"/>
          </a:p>
        </p:txBody>
      </p:sp>
      <p:pic>
        <p:nvPicPr>
          <p:cNvPr id="1026" name="Picture 2" descr="Image result for pentium prescott 4 heats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1440962"/>
            <a:ext cx="472234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299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2813050"/>
            <a:ext cx="7762875" cy="1358900"/>
          </a:xfrm>
        </p:spPr>
        <p:txBody>
          <a:bodyPr/>
          <a:lstStyle/>
          <a:p>
            <a:pPr algn="ctr"/>
            <a:r>
              <a:rPr lang="en-US" cap="none" dirty="0" smtClean="0"/>
              <a:t>Converting SEQ to PIPE,</a:t>
            </a:r>
            <a:br>
              <a:rPr lang="en-US" cap="none" dirty="0" smtClean="0"/>
            </a:br>
            <a:r>
              <a:rPr lang="en-US" cap="none" dirty="0" smtClean="0"/>
              <a:t>a pipelined </a:t>
            </a:r>
            <a:r>
              <a:rPr lang="en-US" cap="none" dirty="0" err="1" smtClean="0"/>
              <a:t>datapath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170698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 Hardware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046537" cy="5213350"/>
          </a:xfrm>
        </p:spPr>
        <p:txBody>
          <a:bodyPr/>
          <a:lstStyle/>
          <a:p>
            <a:pPr lvl="1"/>
            <a:r>
              <a:rPr lang="en-US" sz="1800" dirty="0"/>
              <a:t>Stages occur in sequence</a:t>
            </a:r>
          </a:p>
          <a:p>
            <a:pPr lvl="1"/>
            <a:r>
              <a:rPr lang="en-US" sz="1800" dirty="0"/>
              <a:t>One operation in process at a </a:t>
            </a:r>
            <a:r>
              <a:rPr lang="en-US" sz="1800" dirty="0" smtClean="0"/>
              <a:t>time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To convert to pipelined </a:t>
            </a:r>
            <a:r>
              <a:rPr lang="en-US" sz="2200" dirty="0" err="1" smtClean="0"/>
              <a:t>datapath</a:t>
            </a:r>
            <a:r>
              <a:rPr lang="en-US" sz="2200" dirty="0" smtClean="0"/>
              <a:t>, start by adding registers between stages, resulting in 5 pipeline stages:</a:t>
            </a:r>
          </a:p>
          <a:p>
            <a:pPr lvl="1"/>
            <a:r>
              <a:rPr lang="en-US" sz="1800" dirty="0" smtClean="0"/>
              <a:t>Fetch</a:t>
            </a:r>
            <a:endParaRPr lang="en-US" sz="1800" dirty="0"/>
          </a:p>
          <a:p>
            <a:pPr lvl="1"/>
            <a:r>
              <a:rPr lang="en-US" sz="1800" dirty="0" smtClean="0"/>
              <a:t>Decode</a:t>
            </a:r>
          </a:p>
          <a:p>
            <a:pPr lvl="1"/>
            <a:r>
              <a:rPr lang="en-US" sz="1800" dirty="0" smtClean="0"/>
              <a:t>Execute</a:t>
            </a:r>
          </a:p>
          <a:p>
            <a:pPr lvl="1"/>
            <a:r>
              <a:rPr lang="en-US" sz="1800" dirty="0" smtClean="0"/>
              <a:t>Memory</a:t>
            </a:r>
          </a:p>
          <a:p>
            <a:pPr lvl="1"/>
            <a:r>
              <a:rPr lang="en-US" sz="1800" dirty="0" err="1" smtClean="0"/>
              <a:t>Writeback</a:t>
            </a:r>
            <a:endParaRPr lang="en-US" sz="1800" dirty="0"/>
          </a:p>
          <a:p>
            <a:endParaRPr lang="en-US" sz="2200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5650" y="98425"/>
            <a:ext cx="4226875" cy="629436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69850"/>
            <a:ext cx="8704262" cy="779463"/>
          </a:xfrm>
        </p:spPr>
        <p:txBody>
          <a:bodyPr/>
          <a:lstStyle/>
          <a:p>
            <a:r>
              <a:rPr lang="en-US" dirty="0" smtClean="0"/>
              <a:t>Converting to pipelined </a:t>
            </a:r>
            <a:r>
              <a:rPr lang="en-US" dirty="0" err="1" smtClean="0"/>
              <a:t>datapath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8450" y="984250"/>
            <a:ext cx="3276600" cy="5190146"/>
            <a:chOff x="4953000" y="152400"/>
            <a:chExt cx="3854450" cy="65389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91238" y="5713413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981825" y="5713413"/>
              <a:ext cx="255588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0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0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32513" y="322263"/>
              <a:ext cx="171450" cy="505301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983288" y="5445125"/>
              <a:ext cx="45145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Instruction</a:t>
              </a:r>
              <a:endParaRPr lang="en-US" sz="160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032500" y="5564188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635625" y="5386388"/>
              <a:ext cx="1150938" cy="3444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622925" y="5373688"/>
              <a:ext cx="1147763" cy="34131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969000" y="5430838"/>
              <a:ext cx="45145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Instruction</a:t>
              </a:r>
              <a:endParaRPr lang="en-US" sz="16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018213" y="5549900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054850" y="5445125"/>
              <a:ext cx="13421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905625" y="5564188"/>
              <a:ext cx="42879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increment</a:t>
              </a:r>
              <a:endParaRPr lang="en-US" sz="16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65938" y="5386388"/>
              <a:ext cx="515937" cy="3444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54825" y="5373688"/>
              <a:ext cx="511175" cy="34131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040563" y="5430838"/>
              <a:ext cx="13421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891337" y="5549900"/>
              <a:ext cx="42879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increment</a:t>
              </a:r>
              <a:endParaRPr lang="en-US" sz="160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734175" y="2894013"/>
              <a:ext cx="139446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CC</a:t>
              </a:r>
              <a:endParaRPr lang="en-US" sz="160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654800" y="2838450"/>
              <a:ext cx="301625" cy="2174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642100" y="2827338"/>
              <a:ext cx="298450" cy="21272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719888" y="2879725"/>
              <a:ext cx="139446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CC</a:t>
              </a:r>
              <a:endParaRPr lang="en-US" sz="16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261225" y="2957513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</a:t>
              </a:r>
              <a:endParaRPr lang="en-US" sz="1600"/>
            </a:p>
          </p:txBody>
        </p: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6981834" y="2870200"/>
              <a:ext cx="736601" cy="268288"/>
              <a:chOff x="4398" y="1808"/>
              <a:chExt cx="464" cy="169"/>
            </a:xfrm>
          </p:grpSpPr>
          <p:sp>
            <p:nvSpPr>
              <p:cNvPr id="178" name="Freeform 26"/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8" y="0"/>
                  </a:cxn>
                  <a:cxn ang="0">
                    <a:pos x="683" y="0"/>
                  </a:cxn>
                  <a:cxn ang="0">
                    <a:pos x="910" y="321"/>
                  </a:cxn>
                  <a:cxn ang="0">
                    <a:pos x="0" y="321"/>
                  </a:cxn>
                </a:cxnLst>
                <a:rect l="0" t="0" r="r" b="b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9" name="Freeform 27"/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7" y="0"/>
                  </a:cxn>
                  <a:cxn ang="0">
                    <a:pos x="682" y="0"/>
                  </a:cxn>
                  <a:cxn ang="0">
                    <a:pos x="909" y="321"/>
                  </a:cxn>
                  <a:cxn ang="0">
                    <a:pos x="0" y="321"/>
                  </a:cxn>
                </a:cxnLst>
                <a:rect l="0" t="0" r="r" b="b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246938" y="294322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</a:t>
              </a:r>
              <a:endParaRPr 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6934200" y="1519238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Data</a:t>
              </a:r>
              <a:endParaRPr lang="en-US" sz="1600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6859588" y="1636714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6738938" y="1438275"/>
              <a:ext cx="600075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6727825" y="1425575"/>
              <a:ext cx="595313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919913" y="1504950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Data</a:t>
              </a:r>
              <a:endParaRPr lang="en-US" sz="1600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846888" y="1622425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grpSp>
          <p:nvGrpSpPr>
            <p:cNvPr id="34" name="Group 35"/>
            <p:cNvGrpSpPr>
              <a:grpSpLocks/>
            </p:cNvGrpSpPr>
            <p:nvPr/>
          </p:nvGrpSpPr>
          <p:grpSpPr bwMode="auto">
            <a:xfrm>
              <a:off x="6940586" y="2883605"/>
              <a:ext cx="196851" cy="55545"/>
              <a:chOff x="4372" y="1817"/>
              <a:chExt cx="124" cy="35"/>
            </a:xfrm>
          </p:grpSpPr>
          <p:sp>
            <p:nvSpPr>
              <p:cNvPr id="176" name="Line 36"/>
              <p:cNvSpPr>
                <a:spLocks noChangeShapeType="1"/>
              </p:cNvSpPr>
              <p:nvPr/>
            </p:nvSpPr>
            <p:spPr bwMode="auto">
              <a:xfrm flipH="1">
                <a:off x="4405" y="1834"/>
                <a:ext cx="91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7" name="Freeform 37"/>
              <p:cNvSpPr>
                <a:spLocks/>
              </p:cNvSpPr>
              <p:nvPr/>
            </p:nvSpPr>
            <p:spPr bwMode="auto">
              <a:xfrm>
                <a:off x="4372" y="1817"/>
                <a:ext cx="35" cy="35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0" y="35"/>
                  </a:cxn>
                  <a:cxn ang="0">
                    <a:pos x="70" y="70"/>
                  </a:cxn>
                  <a:cxn ang="0">
                    <a:pos x="70" y="0"/>
                  </a:cxn>
                </a:cxnLst>
                <a:rect l="0" t="0" r="r" b="b"/>
                <a:pathLst>
                  <a:path w="70" h="70">
                    <a:moveTo>
                      <a:pt x="70" y="0"/>
                    </a:moveTo>
                    <a:lnTo>
                      <a:pt x="0" y="35"/>
                    </a:lnTo>
                    <a:lnTo>
                      <a:pt x="70" y="7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5029200" y="5502275"/>
              <a:ext cx="404813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4953000" y="5562600"/>
              <a:ext cx="517694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Fetch</a:t>
              </a:r>
              <a:endParaRPr lang="en-US" sz="1400"/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5029200" y="4356100"/>
              <a:ext cx="511175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4953000" y="4343400"/>
              <a:ext cx="702460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Decode</a:t>
              </a:r>
              <a:endParaRPr lang="en-US" sz="1400"/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5029200" y="2911475"/>
              <a:ext cx="536575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4953000" y="2971800"/>
              <a:ext cx="746036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Execute</a:t>
              </a:r>
              <a:endParaRPr lang="en-US" sz="1400"/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5029200" y="1554163"/>
              <a:ext cx="536575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4953000" y="1600200"/>
              <a:ext cx="747780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Memory</a:t>
              </a:r>
              <a:endParaRPr lang="en-US" sz="1400"/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5029200" y="746125"/>
              <a:ext cx="676275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4953000" y="762000"/>
              <a:ext cx="981282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Write back</a:t>
              </a:r>
              <a:endParaRPr lang="en-US" sz="1400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5495925" y="4906963"/>
              <a:ext cx="595313" cy="407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5638800" y="4938713"/>
              <a:ext cx="23183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700" b="0">
                  <a:solidFill>
                    <a:srgbClr val="000000"/>
                  </a:solidFill>
                </a:rPr>
                <a:t>icode</a:t>
              </a:r>
              <a:endParaRPr lang="en-US" sz="700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5818188" y="4938713"/>
              <a:ext cx="108070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</a:rPr>
                <a:t>, </a:t>
              </a:r>
              <a:endParaRPr lang="en-US" sz="1400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902325" y="4938713"/>
              <a:ext cx="156876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ifun</a:t>
              </a:r>
              <a:endParaRPr lang="en-US" sz="1600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5757863" y="5057775"/>
              <a:ext cx="9761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700" b="0">
                  <a:solidFill>
                    <a:srgbClr val="000000"/>
                  </a:solidFill>
                </a:rPr>
                <a:t>rA</a:t>
              </a:r>
              <a:endParaRPr lang="en-US" sz="700"/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5884863" y="5057775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5962650" y="5057775"/>
              <a:ext cx="9761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rB</a:t>
              </a:r>
              <a:endParaRPr lang="en-US" sz="1600"/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5864225" y="5175250"/>
              <a:ext cx="19348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valC</a:t>
              </a:r>
              <a:endParaRPr lang="en-US" sz="1600"/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7300913" y="4491038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7421563" y="4608514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7205663" y="4410075"/>
              <a:ext cx="557212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7194550" y="4397375"/>
              <a:ext cx="552450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7286624" y="4476750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7407275" y="4594225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7280275" y="43894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7340600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A</a:t>
              </a:r>
              <a:endParaRPr lang="en-US" sz="1600"/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7491413" y="4389438"/>
              <a:ext cx="171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7553325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B</a:t>
              </a:r>
              <a:endParaRPr lang="en-US" sz="1600"/>
            </a:p>
          </p:txBody>
        </p:sp>
        <p:sp>
          <p:nvSpPr>
            <p:cNvPr id="63" name="Rectangle 66"/>
            <p:cNvSpPr>
              <a:spLocks noChangeArrowheads="1"/>
            </p:cNvSpPr>
            <p:nvPr/>
          </p:nvSpPr>
          <p:spPr bwMode="auto">
            <a:xfrm>
              <a:off x="7620000" y="44402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7673975" y="4471988"/>
              <a:ext cx="57521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M</a:t>
              </a:r>
              <a:endParaRPr lang="en-US" sz="1600"/>
            </a:p>
          </p:txBody>
        </p:sp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7620000" y="4652963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7680325" y="4683125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E</a:t>
              </a:r>
              <a:endParaRPr lang="en-US" sz="1600"/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7300913" y="4491038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7421563" y="4608514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7205663" y="4410075"/>
              <a:ext cx="557212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7194550" y="4397375"/>
              <a:ext cx="552450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1" name="Rectangle 74"/>
            <p:cNvSpPr>
              <a:spLocks noChangeArrowheads="1"/>
            </p:cNvSpPr>
            <p:nvPr/>
          </p:nvSpPr>
          <p:spPr bwMode="auto">
            <a:xfrm>
              <a:off x="7286624" y="4476750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7407275" y="4594225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7280275" y="43894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4" name="Rectangle 77"/>
            <p:cNvSpPr>
              <a:spLocks noChangeArrowheads="1"/>
            </p:cNvSpPr>
            <p:nvPr/>
          </p:nvSpPr>
          <p:spPr bwMode="auto">
            <a:xfrm>
              <a:off x="7340600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A</a:t>
              </a:r>
              <a:endParaRPr lang="en-US" sz="1600"/>
            </a:p>
          </p:txBody>
        </p:sp>
        <p:sp>
          <p:nvSpPr>
            <p:cNvPr id="75" name="Rectangle 78"/>
            <p:cNvSpPr>
              <a:spLocks noChangeArrowheads="1"/>
            </p:cNvSpPr>
            <p:nvPr/>
          </p:nvSpPr>
          <p:spPr bwMode="auto">
            <a:xfrm>
              <a:off x="7491413" y="4389438"/>
              <a:ext cx="171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6" name="Rectangle 79"/>
            <p:cNvSpPr>
              <a:spLocks noChangeArrowheads="1"/>
            </p:cNvSpPr>
            <p:nvPr/>
          </p:nvSpPr>
          <p:spPr bwMode="auto">
            <a:xfrm>
              <a:off x="7553325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B</a:t>
              </a:r>
              <a:endParaRPr lang="en-US" sz="1600"/>
            </a:p>
          </p:txBody>
        </p:sp>
        <p:sp>
          <p:nvSpPr>
            <p:cNvPr id="77" name="Rectangle 80"/>
            <p:cNvSpPr>
              <a:spLocks noChangeArrowheads="1"/>
            </p:cNvSpPr>
            <p:nvPr/>
          </p:nvSpPr>
          <p:spPr bwMode="auto">
            <a:xfrm>
              <a:off x="7620000" y="44402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8" name="Rectangle 81"/>
            <p:cNvSpPr>
              <a:spLocks noChangeArrowheads="1"/>
            </p:cNvSpPr>
            <p:nvPr/>
          </p:nvSpPr>
          <p:spPr bwMode="auto">
            <a:xfrm>
              <a:off x="7673975" y="4471988"/>
              <a:ext cx="57521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M</a:t>
              </a:r>
              <a:endParaRPr lang="en-US" sz="1600"/>
            </a:p>
          </p:txBody>
        </p:sp>
        <p:sp>
          <p:nvSpPr>
            <p:cNvPr id="79" name="Rectangle 82"/>
            <p:cNvSpPr>
              <a:spLocks noChangeArrowheads="1"/>
            </p:cNvSpPr>
            <p:nvPr/>
          </p:nvSpPr>
          <p:spPr bwMode="auto">
            <a:xfrm>
              <a:off x="7620000" y="4652963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7680325" y="4683125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E</a:t>
              </a:r>
              <a:endParaRPr lang="en-US" sz="1600"/>
            </a:p>
          </p:txBody>
        </p:sp>
        <p:sp>
          <p:nvSpPr>
            <p:cNvPr id="81" name="Rectangle 84"/>
            <p:cNvSpPr>
              <a:spLocks noChangeArrowheads="1"/>
            </p:cNvSpPr>
            <p:nvPr/>
          </p:nvSpPr>
          <p:spPr bwMode="auto">
            <a:xfrm>
              <a:off x="6005513" y="6138863"/>
              <a:ext cx="425450" cy="21272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2" name="Rectangle 85"/>
            <p:cNvSpPr>
              <a:spLocks noChangeArrowheads="1"/>
            </p:cNvSpPr>
            <p:nvPr/>
          </p:nvSpPr>
          <p:spPr bwMode="auto">
            <a:xfrm>
              <a:off x="6159499" y="6199188"/>
              <a:ext cx="116786" cy="90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grpSp>
          <p:nvGrpSpPr>
            <p:cNvPr id="83" name="Group 86"/>
            <p:cNvGrpSpPr>
              <a:grpSpLocks/>
            </p:cNvGrpSpPr>
            <p:nvPr/>
          </p:nvGrpSpPr>
          <p:grpSpPr bwMode="auto">
            <a:xfrm>
              <a:off x="6302573" y="2890771"/>
              <a:ext cx="346086" cy="42861"/>
              <a:chOff x="3970" y="1821"/>
              <a:chExt cx="218" cy="27"/>
            </a:xfrm>
          </p:grpSpPr>
          <p:sp>
            <p:nvSpPr>
              <p:cNvPr id="160" name="Freeform 87"/>
              <p:cNvSpPr>
                <a:spLocks/>
              </p:cNvSpPr>
              <p:nvPr/>
            </p:nvSpPr>
            <p:spPr bwMode="auto">
              <a:xfrm>
                <a:off x="4181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1" name="Freeform 88"/>
              <p:cNvSpPr>
                <a:spLocks/>
              </p:cNvSpPr>
              <p:nvPr/>
            </p:nvSpPr>
            <p:spPr bwMode="auto">
              <a:xfrm>
                <a:off x="4168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2" name="Freeform 89"/>
              <p:cNvSpPr>
                <a:spLocks/>
              </p:cNvSpPr>
              <p:nvPr/>
            </p:nvSpPr>
            <p:spPr bwMode="auto">
              <a:xfrm>
                <a:off x="4154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3" name="Freeform 90"/>
              <p:cNvSpPr>
                <a:spLocks/>
              </p:cNvSpPr>
              <p:nvPr/>
            </p:nvSpPr>
            <p:spPr bwMode="auto">
              <a:xfrm>
                <a:off x="4141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4" name="Freeform 91"/>
              <p:cNvSpPr>
                <a:spLocks/>
              </p:cNvSpPr>
              <p:nvPr/>
            </p:nvSpPr>
            <p:spPr bwMode="auto">
              <a:xfrm>
                <a:off x="4128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5" name="Freeform 92"/>
              <p:cNvSpPr>
                <a:spLocks/>
              </p:cNvSpPr>
              <p:nvPr/>
            </p:nvSpPr>
            <p:spPr bwMode="auto">
              <a:xfrm>
                <a:off x="411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6" name="Freeform 93"/>
              <p:cNvSpPr>
                <a:spLocks/>
              </p:cNvSpPr>
              <p:nvPr/>
            </p:nvSpPr>
            <p:spPr bwMode="auto">
              <a:xfrm>
                <a:off x="4101" y="1831"/>
                <a:ext cx="6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7" name="Freeform 94"/>
              <p:cNvSpPr>
                <a:spLocks/>
              </p:cNvSpPr>
              <p:nvPr/>
            </p:nvSpPr>
            <p:spPr bwMode="auto">
              <a:xfrm>
                <a:off x="4087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8" name="Freeform 95"/>
              <p:cNvSpPr>
                <a:spLocks/>
              </p:cNvSpPr>
              <p:nvPr/>
            </p:nvSpPr>
            <p:spPr bwMode="auto">
              <a:xfrm>
                <a:off x="407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9" name="Freeform 96"/>
              <p:cNvSpPr>
                <a:spLocks/>
              </p:cNvSpPr>
              <p:nvPr/>
            </p:nvSpPr>
            <p:spPr bwMode="auto">
              <a:xfrm>
                <a:off x="4061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0" name="Freeform 97"/>
              <p:cNvSpPr>
                <a:spLocks/>
              </p:cNvSpPr>
              <p:nvPr/>
            </p:nvSpPr>
            <p:spPr bwMode="auto">
              <a:xfrm>
                <a:off x="4047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1" name="Freeform 98"/>
              <p:cNvSpPr>
                <a:spLocks/>
              </p:cNvSpPr>
              <p:nvPr/>
            </p:nvSpPr>
            <p:spPr bwMode="auto">
              <a:xfrm>
                <a:off x="403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2" name="Freeform 99"/>
              <p:cNvSpPr>
                <a:spLocks/>
              </p:cNvSpPr>
              <p:nvPr/>
            </p:nvSpPr>
            <p:spPr bwMode="auto">
              <a:xfrm>
                <a:off x="4021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3" name="Freeform 100"/>
              <p:cNvSpPr>
                <a:spLocks/>
              </p:cNvSpPr>
              <p:nvPr/>
            </p:nvSpPr>
            <p:spPr bwMode="auto">
              <a:xfrm>
                <a:off x="4007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4" name="Freeform 101"/>
              <p:cNvSpPr>
                <a:spLocks/>
              </p:cNvSpPr>
              <p:nvPr/>
            </p:nvSpPr>
            <p:spPr bwMode="auto">
              <a:xfrm>
                <a:off x="3994" y="1831"/>
                <a:ext cx="6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5" name="Freeform 102"/>
              <p:cNvSpPr>
                <a:spLocks/>
              </p:cNvSpPr>
              <p:nvPr/>
            </p:nvSpPr>
            <p:spPr bwMode="auto">
              <a:xfrm>
                <a:off x="3970" y="1821"/>
                <a:ext cx="28" cy="27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0" y="27"/>
                  </a:cxn>
                  <a:cxn ang="0">
                    <a:pos x="55" y="55"/>
                  </a:cxn>
                  <a:cxn ang="0">
                    <a:pos x="55" y="0"/>
                  </a:cxn>
                </a:cxnLst>
                <a:rect l="0" t="0" r="r" b="b"/>
                <a:pathLst>
                  <a:path w="55" h="55">
                    <a:moveTo>
                      <a:pt x="55" y="0"/>
                    </a:moveTo>
                    <a:lnTo>
                      <a:pt x="0" y="27"/>
                    </a:lnTo>
                    <a:lnTo>
                      <a:pt x="55" y="5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84" name="Rectangle 103"/>
            <p:cNvSpPr>
              <a:spLocks noChangeArrowheads="1"/>
            </p:cNvSpPr>
            <p:nvPr/>
          </p:nvSpPr>
          <p:spPr bwMode="auto">
            <a:xfrm>
              <a:off x="7067550" y="5076825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5" name="Rectangle 104"/>
            <p:cNvSpPr>
              <a:spLocks noChangeArrowheads="1"/>
            </p:cNvSpPr>
            <p:nvPr/>
          </p:nvSpPr>
          <p:spPr bwMode="auto">
            <a:xfrm>
              <a:off x="6388100" y="5076825"/>
              <a:ext cx="765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6" name="Freeform 105"/>
            <p:cNvSpPr>
              <a:spLocks/>
            </p:cNvSpPr>
            <p:nvPr/>
          </p:nvSpPr>
          <p:spPr bwMode="auto">
            <a:xfrm>
              <a:off x="6302375" y="4992688"/>
              <a:ext cx="169863" cy="254000"/>
            </a:xfrm>
            <a:custGeom>
              <a:avLst/>
              <a:gdLst/>
              <a:ahLst/>
              <a:cxnLst>
                <a:cxn ang="0">
                  <a:pos x="214" y="320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0"/>
                </a:cxn>
              </a:cxnLst>
              <a:rect l="0" t="0" r="r" b="b"/>
              <a:pathLst>
                <a:path w="214" h="320">
                  <a:moveTo>
                    <a:pt x="214" y="320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7" name="Rectangle 106"/>
            <p:cNvSpPr>
              <a:spLocks noChangeArrowheads="1"/>
            </p:cNvSpPr>
            <p:nvPr/>
          </p:nvSpPr>
          <p:spPr bwMode="auto">
            <a:xfrm>
              <a:off x="6472238" y="4906963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8" name="Rectangle 107"/>
            <p:cNvSpPr>
              <a:spLocks noChangeArrowheads="1"/>
            </p:cNvSpPr>
            <p:nvPr/>
          </p:nvSpPr>
          <p:spPr bwMode="auto">
            <a:xfrm>
              <a:off x="6886575" y="4938713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valP</a:t>
              </a:r>
              <a:endParaRPr lang="en-US" sz="1600"/>
            </a:p>
          </p:txBody>
        </p:sp>
        <p:sp>
          <p:nvSpPr>
            <p:cNvPr id="89" name="Rectangle 108"/>
            <p:cNvSpPr>
              <a:spLocks noChangeArrowheads="1"/>
            </p:cNvSpPr>
            <p:nvPr/>
          </p:nvSpPr>
          <p:spPr bwMode="auto">
            <a:xfrm>
              <a:off x="6302375" y="4567238"/>
              <a:ext cx="765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0" name="Freeform 109"/>
            <p:cNvSpPr>
              <a:spLocks/>
            </p:cNvSpPr>
            <p:nvPr/>
          </p:nvSpPr>
          <p:spPr bwMode="auto">
            <a:xfrm>
              <a:off x="7024688" y="4483100"/>
              <a:ext cx="169862" cy="25400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14" y="160"/>
                </a:cxn>
                <a:cxn ang="0">
                  <a:pos x="0" y="0"/>
                </a:cxn>
                <a:cxn ang="0">
                  <a:pos x="0" y="321"/>
                </a:cxn>
              </a:cxnLst>
              <a:rect l="0" t="0" r="r" b="b"/>
              <a:pathLst>
                <a:path w="214" h="321">
                  <a:moveTo>
                    <a:pt x="0" y="321"/>
                  </a:moveTo>
                  <a:lnTo>
                    <a:pt x="214" y="160"/>
                  </a:lnTo>
                  <a:lnTo>
                    <a:pt x="0" y="0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1" name="Rectangle 110"/>
            <p:cNvSpPr>
              <a:spLocks noChangeArrowheads="1"/>
            </p:cNvSpPr>
            <p:nvPr/>
          </p:nvSpPr>
          <p:spPr bwMode="auto">
            <a:xfrm>
              <a:off x="6345238" y="4270375"/>
              <a:ext cx="59531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auto">
            <a:xfrm>
              <a:off x="6418263" y="4302125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srcA</a:t>
              </a:r>
              <a:endParaRPr lang="en-US" sz="1600"/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auto">
            <a:xfrm>
              <a:off x="6594475" y="4302125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94" name="Rectangle 113"/>
            <p:cNvSpPr>
              <a:spLocks noChangeArrowheads="1"/>
            </p:cNvSpPr>
            <p:nvPr/>
          </p:nvSpPr>
          <p:spPr bwMode="auto">
            <a:xfrm>
              <a:off x="6672263" y="4302125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srcB</a:t>
              </a:r>
              <a:endParaRPr lang="en-US" sz="1600"/>
            </a:p>
          </p:txBody>
        </p:sp>
        <p:sp>
          <p:nvSpPr>
            <p:cNvPr id="95" name="Rectangle 114"/>
            <p:cNvSpPr>
              <a:spLocks noChangeArrowheads="1"/>
            </p:cNvSpPr>
            <p:nvPr/>
          </p:nvSpPr>
          <p:spPr bwMode="auto">
            <a:xfrm>
              <a:off x="6418263" y="4421188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dstA</a:t>
              </a:r>
              <a:endParaRPr lang="en-US" sz="1600"/>
            </a:p>
          </p:txBody>
        </p:sp>
        <p:sp>
          <p:nvSpPr>
            <p:cNvPr id="96" name="Rectangle 115"/>
            <p:cNvSpPr>
              <a:spLocks noChangeArrowheads="1"/>
            </p:cNvSpPr>
            <p:nvPr/>
          </p:nvSpPr>
          <p:spPr bwMode="auto">
            <a:xfrm>
              <a:off x="6594475" y="4421188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97" name="Rectangle 116"/>
            <p:cNvSpPr>
              <a:spLocks noChangeArrowheads="1"/>
            </p:cNvSpPr>
            <p:nvPr/>
          </p:nvSpPr>
          <p:spPr bwMode="auto">
            <a:xfrm>
              <a:off x="6672263" y="4421188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dstB</a:t>
              </a:r>
              <a:endParaRPr lang="en-US" sz="1600"/>
            </a:p>
          </p:txBody>
        </p:sp>
        <p:sp>
          <p:nvSpPr>
            <p:cNvPr id="98" name="Rectangle 117"/>
            <p:cNvSpPr>
              <a:spLocks noChangeArrowheads="1"/>
            </p:cNvSpPr>
            <p:nvPr/>
          </p:nvSpPr>
          <p:spPr bwMode="auto">
            <a:xfrm>
              <a:off x="7407275" y="4057650"/>
              <a:ext cx="85725" cy="34131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9" name="Rectangle 118"/>
            <p:cNvSpPr>
              <a:spLocks noChangeArrowheads="1"/>
            </p:cNvSpPr>
            <p:nvPr/>
          </p:nvSpPr>
          <p:spPr bwMode="auto">
            <a:xfrm>
              <a:off x="6472238" y="4057650"/>
              <a:ext cx="1020762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0" name="Freeform 119"/>
            <p:cNvSpPr>
              <a:spLocks/>
            </p:cNvSpPr>
            <p:nvPr/>
          </p:nvSpPr>
          <p:spPr bwMode="auto">
            <a:xfrm>
              <a:off x="6302375" y="3973513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1" name="Rectangle 120"/>
            <p:cNvSpPr>
              <a:spLocks noChangeArrowheads="1"/>
            </p:cNvSpPr>
            <p:nvPr/>
          </p:nvSpPr>
          <p:spPr bwMode="auto">
            <a:xfrm>
              <a:off x="6811963" y="384651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2" name="Rectangle 121"/>
            <p:cNvSpPr>
              <a:spLocks noChangeArrowheads="1"/>
            </p:cNvSpPr>
            <p:nvPr/>
          </p:nvSpPr>
          <p:spPr bwMode="auto">
            <a:xfrm>
              <a:off x="6980239" y="387667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valA</a:t>
              </a:r>
              <a:endParaRPr lang="en-US" sz="1600"/>
            </a:p>
          </p:txBody>
        </p:sp>
        <p:sp>
          <p:nvSpPr>
            <p:cNvPr id="103" name="Rectangle 122"/>
            <p:cNvSpPr>
              <a:spLocks noChangeArrowheads="1"/>
            </p:cNvSpPr>
            <p:nvPr/>
          </p:nvSpPr>
          <p:spPr bwMode="auto">
            <a:xfrm>
              <a:off x="7151688" y="3876675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04" name="Rectangle 123"/>
            <p:cNvSpPr>
              <a:spLocks noChangeArrowheads="1"/>
            </p:cNvSpPr>
            <p:nvPr/>
          </p:nvSpPr>
          <p:spPr bwMode="auto">
            <a:xfrm>
              <a:off x="7226300" y="387667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valB</a:t>
              </a:r>
              <a:endParaRPr lang="en-US" sz="1600"/>
            </a:p>
          </p:txBody>
        </p:sp>
        <p:sp>
          <p:nvSpPr>
            <p:cNvPr id="105" name="Rectangle 124"/>
            <p:cNvSpPr>
              <a:spLocks noChangeArrowheads="1"/>
            </p:cNvSpPr>
            <p:nvPr/>
          </p:nvSpPr>
          <p:spPr bwMode="auto">
            <a:xfrm>
              <a:off x="6302375" y="3379788"/>
              <a:ext cx="106362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6" name="Rectangle 125"/>
            <p:cNvSpPr>
              <a:spLocks noChangeArrowheads="1"/>
            </p:cNvSpPr>
            <p:nvPr/>
          </p:nvSpPr>
          <p:spPr bwMode="auto">
            <a:xfrm>
              <a:off x="7280275" y="3294063"/>
              <a:ext cx="85725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7" name="Freeform 126"/>
            <p:cNvSpPr>
              <a:spLocks/>
            </p:cNvSpPr>
            <p:nvPr/>
          </p:nvSpPr>
          <p:spPr bwMode="auto">
            <a:xfrm>
              <a:off x="7194550" y="3124200"/>
              <a:ext cx="255588" cy="169863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8" name="Rectangle 127"/>
            <p:cNvSpPr>
              <a:spLocks noChangeArrowheads="1"/>
            </p:cNvSpPr>
            <p:nvPr/>
          </p:nvSpPr>
          <p:spPr bwMode="auto">
            <a:xfrm>
              <a:off x="6345238" y="316706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9" name="Rectangle 128"/>
            <p:cNvSpPr>
              <a:spLocks noChangeArrowheads="1"/>
            </p:cNvSpPr>
            <p:nvPr/>
          </p:nvSpPr>
          <p:spPr bwMode="auto">
            <a:xfrm>
              <a:off x="6418263" y="3198813"/>
              <a:ext cx="19348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aluA</a:t>
              </a:r>
              <a:endParaRPr lang="en-US" sz="1600"/>
            </a:p>
          </p:txBody>
        </p:sp>
        <p:sp>
          <p:nvSpPr>
            <p:cNvPr id="110" name="Rectangle 129"/>
            <p:cNvSpPr>
              <a:spLocks noChangeArrowheads="1"/>
            </p:cNvSpPr>
            <p:nvPr/>
          </p:nvSpPr>
          <p:spPr bwMode="auto">
            <a:xfrm>
              <a:off x="6594475" y="3198813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11" name="Rectangle 130"/>
            <p:cNvSpPr>
              <a:spLocks noChangeArrowheads="1"/>
            </p:cNvSpPr>
            <p:nvPr/>
          </p:nvSpPr>
          <p:spPr bwMode="auto">
            <a:xfrm>
              <a:off x="6672263" y="3198813"/>
              <a:ext cx="19348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aluB</a:t>
              </a:r>
              <a:endParaRPr lang="en-US" sz="1600"/>
            </a:p>
          </p:txBody>
        </p:sp>
        <p:sp>
          <p:nvSpPr>
            <p:cNvPr id="112" name="Rectangle 131"/>
            <p:cNvSpPr>
              <a:spLocks noChangeArrowheads="1"/>
            </p:cNvSpPr>
            <p:nvPr/>
          </p:nvSpPr>
          <p:spPr bwMode="auto">
            <a:xfrm>
              <a:off x="6345238" y="2954338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3" name="Rectangle 132"/>
            <p:cNvSpPr>
              <a:spLocks noChangeArrowheads="1"/>
            </p:cNvSpPr>
            <p:nvPr/>
          </p:nvSpPr>
          <p:spPr bwMode="auto">
            <a:xfrm>
              <a:off x="6396038" y="2986088"/>
              <a:ext cx="17779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 dirty="0" err="1" smtClean="0">
                  <a:solidFill>
                    <a:srgbClr val="000000"/>
                  </a:solidFill>
                </a:rPr>
                <a:t>Cnd</a:t>
              </a:r>
              <a:endParaRPr lang="en-US" sz="1600" dirty="0"/>
            </a:p>
          </p:txBody>
        </p:sp>
        <p:sp>
          <p:nvSpPr>
            <p:cNvPr id="114" name="Rectangle 133"/>
            <p:cNvSpPr>
              <a:spLocks noChangeArrowheads="1"/>
            </p:cNvSpPr>
            <p:nvPr/>
          </p:nvSpPr>
          <p:spPr bwMode="auto">
            <a:xfrm>
              <a:off x="7280275" y="2571750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5" name="Rectangle 134"/>
            <p:cNvSpPr>
              <a:spLocks noChangeArrowheads="1"/>
            </p:cNvSpPr>
            <p:nvPr/>
          </p:nvSpPr>
          <p:spPr bwMode="auto">
            <a:xfrm>
              <a:off x="6430963" y="2571750"/>
              <a:ext cx="935037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6" name="Freeform 135"/>
            <p:cNvSpPr>
              <a:spLocks/>
            </p:cNvSpPr>
            <p:nvPr/>
          </p:nvSpPr>
          <p:spPr bwMode="auto">
            <a:xfrm>
              <a:off x="6302375" y="2487613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7" name="Rectangle 136"/>
            <p:cNvSpPr>
              <a:spLocks noChangeArrowheads="1"/>
            </p:cNvSpPr>
            <p:nvPr/>
          </p:nvSpPr>
          <p:spPr bwMode="auto">
            <a:xfrm>
              <a:off x="6684963" y="236061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8" name="Rectangle 137"/>
            <p:cNvSpPr>
              <a:spLocks noChangeArrowheads="1"/>
            </p:cNvSpPr>
            <p:nvPr/>
          </p:nvSpPr>
          <p:spPr bwMode="auto">
            <a:xfrm>
              <a:off x="7099300" y="239077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valE</a:t>
              </a:r>
              <a:endParaRPr lang="en-US" sz="1600"/>
            </a:p>
          </p:txBody>
        </p:sp>
        <p:sp>
          <p:nvSpPr>
            <p:cNvPr id="119" name="Rectangle 138"/>
            <p:cNvSpPr>
              <a:spLocks noChangeArrowheads="1"/>
            </p:cNvSpPr>
            <p:nvPr/>
          </p:nvSpPr>
          <p:spPr bwMode="auto">
            <a:xfrm>
              <a:off x="7916863" y="4567238"/>
              <a:ext cx="468312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0" name="Freeform 139"/>
            <p:cNvSpPr>
              <a:spLocks/>
            </p:cNvSpPr>
            <p:nvPr/>
          </p:nvSpPr>
          <p:spPr bwMode="auto">
            <a:xfrm>
              <a:off x="7747000" y="4483100"/>
              <a:ext cx="169863" cy="254000"/>
            </a:xfrm>
            <a:custGeom>
              <a:avLst/>
              <a:gdLst/>
              <a:ahLst/>
              <a:cxnLst>
                <a:cxn ang="0">
                  <a:pos x="213" y="321"/>
                </a:cxn>
                <a:cxn ang="0">
                  <a:pos x="0" y="160"/>
                </a:cxn>
                <a:cxn ang="0">
                  <a:pos x="213" y="0"/>
                </a:cxn>
                <a:cxn ang="0">
                  <a:pos x="213" y="321"/>
                </a:cxn>
              </a:cxnLst>
              <a:rect l="0" t="0" r="r" b="b"/>
              <a:pathLst>
                <a:path w="213" h="321">
                  <a:moveTo>
                    <a:pt x="213" y="321"/>
                  </a:moveTo>
                  <a:lnTo>
                    <a:pt x="0" y="160"/>
                  </a:lnTo>
                  <a:lnTo>
                    <a:pt x="213" y="0"/>
                  </a:lnTo>
                  <a:lnTo>
                    <a:pt x="213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1" name="Rectangle 140"/>
            <p:cNvSpPr>
              <a:spLocks noChangeArrowheads="1"/>
            </p:cNvSpPr>
            <p:nvPr/>
          </p:nvSpPr>
          <p:spPr bwMode="auto">
            <a:xfrm>
              <a:off x="8213725" y="874713"/>
              <a:ext cx="171450" cy="37782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2" name="Rectangle 141"/>
            <p:cNvSpPr>
              <a:spLocks noChangeArrowheads="1"/>
            </p:cNvSpPr>
            <p:nvPr/>
          </p:nvSpPr>
          <p:spPr bwMode="auto">
            <a:xfrm>
              <a:off x="6132513" y="746125"/>
              <a:ext cx="2252662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3" name="Rectangle 142"/>
            <p:cNvSpPr>
              <a:spLocks noChangeArrowheads="1"/>
            </p:cNvSpPr>
            <p:nvPr/>
          </p:nvSpPr>
          <p:spPr bwMode="auto">
            <a:xfrm>
              <a:off x="6218238" y="6605588"/>
              <a:ext cx="2463800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" name="Rectangle 143"/>
            <p:cNvSpPr>
              <a:spLocks noChangeArrowheads="1"/>
            </p:cNvSpPr>
            <p:nvPr/>
          </p:nvSpPr>
          <p:spPr bwMode="auto">
            <a:xfrm>
              <a:off x="6175375" y="6521450"/>
              <a:ext cx="85725" cy="16986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5" name="Freeform 144"/>
            <p:cNvSpPr>
              <a:spLocks/>
            </p:cNvSpPr>
            <p:nvPr/>
          </p:nvSpPr>
          <p:spPr bwMode="auto">
            <a:xfrm>
              <a:off x="6091238" y="6351588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6" name="Rectangle 145"/>
            <p:cNvSpPr>
              <a:spLocks noChangeArrowheads="1"/>
            </p:cNvSpPr>
            <p:nvPr/>
          </p:nvSpPr>
          <p:spPr bwMode="auto">
            <a:xfrm>
              <a:off x="6302375" y="2105025"/>
              <a:ext cx="808038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7" name="Rectangle 146"/>
            <p:cNvSpPr>
              <a:spLocks noChangeArrowheads="1"/>
            </p:cNvSpPr>
            <p:nvPr/>
          </p:nvSpPr>
          <p:spPr bwMode="auto">
            <a:xfrm>
              <a:off x="7024688" y="1978025"/>
              <a:ext cx="85725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8" name="Freeform 147"/>
            <p:cNvSpPr>
              <a:spLocks/>
            </p:cNvSpPr>
            <p:nvPr/>
          </p:nvSpPr>
          <p:spPr bwMode="auto">
            <a:xfrm>
              <a:off x="6940550" y="1808163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9" name="Rectangle 148"/>
            <p:cNvSpPr>
              <a:spLocks noChangeArrowheads="1"/>
            </p:cNvSpPr>
            <p:nvPr/>
          </p:nvSpPr>
          <p:spPr bwMode="auto">
            <a:xfrm>
              <a:off x="6302375" y="1892300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0" name="Rectangle 149"/>
            <p:cNvSpPr>
              <a:spLocks noChangeArrowheads="1"/>
            </p:cNvSpPr>
            <p:nvPr/>
          </p:nvSpPr>
          <p:spPr bwMode="auto">
            <a:xfrm>
              <a:off x="6376988" y="1924050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Addr</a:t>
              </a:r>
              <a:endParaRPr lang="en-US" sz="1600"/>
            </a:p>
          </p:txBody>
        </p:sp>
        <p:sp>
          <p:nvSpPr>
            <p:cNvPr id="131" name="Rectangle 150"/>
            <p:cNvSpPr>
              <a:spLocks noChangeArrowheads="1"/>
            </p:cNvSpPr>
            <p:nvPr/>
          </p:nvSpPr>
          <p:spPr bwMode="auto">
            <a:xfrm>
              <a:off x="6562725" y="1924050"/>
              <a:ext cx="26146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Data</a:t>
              </a:r>
              <a:endParaRPr lang="en-US" sz="1600"/>
            </a:p>
          </p:txBody>
        </p:sp>
        <p:sp>
          <p:nvSpPr>
            <p:cNvPr id="132" name="Rectangle 151"/>
            <p:cNvSpPr>
              <a:spLocks noChangeArrowheads="1"/>
            </p:cNvSpPr>
            <p:nvPr/>
          </p:nvSpPr>
          <p:spPr bwMode="auto">
            <a:xfrm>
              <a:off x="7024688" y="1128713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3" name="Rectangle 152"/>
            <p:cNvSpPr>
              <a:spLocks noChangeArrowheads="1"/>
            </p:cNvSpPr>
            <p:nvPr/>
          </p:nvSpPr>
          <p:spPr bwMode="auto">
            <a:xfrm>
              <a:off x="6472238" y="1128713"/>
              <a:ext cx="638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4" name="Freeform 153"/>
            <p:cNvSpPr>
              <a:spLocks/>
            </p:cNvSpPr>
            <p:nvPr/>
          </p:nvSpPr>
          <p:spPr bwMode="auto">
            <a:xfrm>
              <a:off x="6302375" y="1044575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1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1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5" name="Rectangle 154"/>
            <p:cNvSpPr>
              <a:spLocks noChangeArrowheads="1"/>
            </p:cNvSpPr>
            <p:nvPr/>
          </p:nvSpPr>
          <p:spPr bwMode="auto">
            <a:xfrm>
              <a:off x="6430963" y="915988"/>
              <a:ext cx="636587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6" name="Rectangle 155"/>
            <p:cNvSpPr>
              <a:spLocks noChangeArrowheads="1"/>
            </p:cNvSpPr>
            <p:nvPr/>
          </p:nvSpPr>
          <p:spPr bwMode="auto">
            <a:xfrm>
              <a:off x="6829425" y="947738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valM</a:t>
              </a:r>
              <a:endParaRPr lang="en-US" sz="1600"/>
            </a:p>
          </p:txBody>
        </p:sp>
        <p:sp>
          <p:nvSpPr>
            <p:cNvPr id="137" name="Rectangle 156"/>
            <p:cNvSpPr>
              <a:spLocks noChangeArrowheads="1"/>
            </p:cNvSpPr>
            <p:nvPr/>
          </p:nvSpPr>
          <p:spPr bwMode="auto">
            <a:xfrm>
              <a:off x="8596313" y="322263"/>
              <a:ext cx="85725" cy="63690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8" name="Freeform 157"/>
            <p:cNvSpPr>
              <a:spLocks/>
            </p:cNvSpPr>
            <p:nvPr/>
          </p:nvSpPr>
          <p:spPr bwMode="auto">
            <a:xfrm>
              <a:off x="5962650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9" name="Freeform 158"/>
            <p:cNvSpPr>
              <a:spLocks/>
            </p:cNvSpPr>
            <p:nvPr/>
          </p:nvSpPr>
          <p:spPr bwMode="auto">
            <a:xfrm>
              <a:off x="6132513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0" name="Freeform 159"/>
            <p:cNvSpPr>
              <a:spLocks/>
            </p:cNvSpPr>
            <p:nvPr/>
          </p:nvSpPr>
          <p:spPr bwMode="auto">
            <a:xfrm>
              <a:off x="5962650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1" name="Freeform 160"/>
            <p:cNvSpPr>
              <a:spLocks/>
            </p:cNvSpPr>
            <p:nvPr/>
          </p:nvSpPr>
          <p:spPr bwMode="auto">
            <a:xfrm>
              <a:off x="6132513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2" name="Freeform 161"/>
            <p:cNvSpPr>
              <a:spLocks/>
            </p:cNvSpPr>
            <p:nvPr/>
          </p:nvSpPr>
          <p:spPr bwMode="auto">
            <a:xfrm>
              <a:off x="8043863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3" name="Freeform 162"/>
            <p:cNvSpPr>
              <a:spLocks/>
            </p:cNvSpPr>
            <p:nvPr/>
          </p:nvSpPr>
          <p:spPr bwMode="auto">
            <a:xfrm>
              <a:off x="8213725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4" name="Freeform 163"/>
            <p:cNvSpPr>
              <a:spLocks/>
            </p:cNvSpPr>
            <p:nvPr/>
          </p:nvSpPr>
          <p:spPr bwMode="auto">
            <a:xfrm>
              <a:off x="8043863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5" name="Freeform 164"/>
            <p:cNvSpPr>
              <a:spLocks/>
            </p:cNvSpPr>
            <p:nvPr/>
          </p:nvSpPr>
          <p:spPr bwMode="auto">
            <a:xfrm>
              <a:off x="8213725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6" name="Rectangle 165"/>
            <p:cNvSpPr>
              <a:spLocks noChangeArrowheads="1"/>
            </p:cNvSpPr>
            <p:nvPr/>
          </p:nvSpPr>
          <p:spPr bwMode="auto">
            <a:xfrm>
              <a:off x="6175375" y="5883275"/>
              <a:ext cx="85725" cy="2555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7" name="Rectangle 166"/>
            <p:cNvSpPr>
              <a:spLocks noChangeArrowheads="1"/>
            </p:cNvSpPr>
            <p:nvPr/>
          </p:nvSpPr>
          <p:spPr bwMode="auto">
            <a:xfrm>
              <a:off x="6261100" y="6011863"/>
              <a:ext cx="892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8" name="Rectangle 167"/>
            <p:cNvSpPr>
              <a:spLocks noChangeArrowheads="1"/>
            </p:cNvSpPr>
            <p:nvPr/>
          </p:nvSpPr>
          <p:spPr bwMode="auto">
            <a:xfrm>
              <a:off x="7067550" y="5883275"/>
              <a:ext cx="85725" cy="21431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9" name="Rectangle 168"/>
            <p:cNvSpPr>
              <a:spLocks noChangeArrowheads="1"/>
            </p:cNvSpPr>
            <p:nvPr/>
          </p:nvSpPr>
          <p:spPr bwMode="auto">
            <a:xfrm>
              <a:off x="5029200" y="236538"/>
              <a:ext cx="260350" cy="188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0" name="Rectangle 169"/>
            <p:cNvSpPr>
              <a:spLocks noChangeArrowheads="1"/>
            </p:cNvSpPr>
            <p:nvPr/>
          </p:nvSpPr>
          <p:spPr bwMode="auto">
            <a:xfrm>
              <a:off x="4953000" y="312738"/>
              <a:ext cx="271919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PC</a:t>
              </a:r>
              <a:endParaRPr lang="en-US" sz="1400"/>
            </a:p>
          </p:txBody>
        </p:sp>
        <p:sp>
          <p:nvSpPr>
            <p:cNvPr id="151" name="Rectangle 170"/>
            <p:cNvSpPr>
              <a:spLocks noChangeArrowheads="1"/>
            </p:cNvSpPr>
            <p:nvPr/>
          </p:nvSpPr>
          <p:spPr bwMode="auto">
            <a:xfrm>
              <a:off x="6302375" y="576263"/>
              <a:ext cx="1487488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2" name="Rectangle 171"/>
            <p:cNvSpPr>
              <a:spLocks noChangeArrowheads="1"/>
            </p:cNvSpPr>
            <p:nvPr/>
          </p:nvSpPr>
          <p:spPr bwMode="auto">
            <a:xfrm>
              <a:off x="6375400" y="608013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valE</a:t>
              </a:r>
              <a:endParaRPr lang="en-US" sz="1600"/>
            </a:p>
          </p:txBody>
        </p:sp>
        <p:sp>
          <p:nvSpPr>
            <p:cNvPr id="153" name="Rectangle 172"/>
            <p:cNvSpPr>
              <a:spLocks noChangeArrowheads="1"/>
            </p:cNvSpPr>
            <p:nvPr/>
          </p:nvSpPr>
          <p:spPr bwMode="auto">
            <a:xfrm>
              <a:off x="6569075" y="608013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54" name="Rectangle 173"/>
            <p:cNvSpPr>
              <a:spLocks noChangeArrowheads="1"/>
            </p:cNvSpPr>
            <p:nvPr/>
          </p:nvSpPr>
          <p:spPr bwMode="auto">
            <a:xfrm>
              <a:off x="6621463" y="608013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valM</a:t>
              </a:r>
              <a:endParaRPr lang="en-US" sz="1600"/>
            </a:p>
          </p:txBody>
        </p:sp>
        <p:sp>
          <p:nvSpPr>
            <p:cNvPr id="155" name="Rectangle 174"/>
            <p:cNvSpPr>
              <a:spLocks noChangeArrowheads="1"/>
            </p:cNvSpPr>
            <p:nvPr/>
          </p:nvSpPr>
          <p:spPr bwMode="auto">
            <a:xfrm>
              <a:off x="6132513" y="322263"/>
              <a:ext cx="254952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6" name="Freeform 175"/>
            <p:cNvSpPr>
              <a:spLocks/>
            </p:cNvSpPr>
            <p:nvPr/>
          </p:nvSpPr>
          <p:spPr bwMode="auto">
            <a:xfrm>
              <a:off x="8467725" y="3590925"/>
              <a:ext cx="255588" cy="169863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7" name="Freeform 176"/>
            <p:cNvSpPr>
              <a:spLocks/>
            </p:cNvSpPr>
            <p:nvPr/>
          </p:nvSpPr>
          <p:spPr bwMode="auto">
            <a:xfrm>
              <a:off x="8553450" y="3590925"/>
              <a:ext cx="254000" cy="169863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8" name="Rectangle 177"/>
            <p:cNvSpPr>
              <a:spLocks noChangeArrowheads="1"/>
            </p:cNvSpPr>
            <p:nvPr/>
          </p:nvSpPr>
          <p:spPr bwMode="auto">
            <a:xfrm>
              <a:off x="6302375" y="152400"/>
              <a:ext cx="1487488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9" name="Rectangle 178"/>
            <p:cNvSpPr>
              <a:spLocks noChangeArrowheads="1"/>
            </p:cNvSpPr>
            <p:nvPr/>
          </p:nvSpPr>
          <p:spPr bwMode="auto">
            <a:xfrm>
              <a:off x="6375400" y="184150"/>
              <a:ext cx="31201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newPC</a:t>
              </a:r>
              <a:endParaRPr lang="en-US" sz="1600"/>
            </a:p>
          </p:txBody>
        </p:sp>
      </p:grpSp>
      <p:pic>
        <p:nvPicPr>
          <p:cNvPr id="412760" name="Picture 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250" y="889375"/>
            <a:ext cx="3810000" cy="5428875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  <p:sp>
        <p:nvSpPr>
          <p:cNvPr id="2" name="Notched Right Arrow 1"/>
          <p:cNvSpPr/>
          <p:nvPr/>
        </p:nvSpPr>
        <p:spPr bwMode="auto">
          <a:xfrm>
            <a:off x="3956050" y="2853028"/>
            <a:ext cx="914400" cy="645822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1250" y="3727450"/>
            <a:ext cx="15240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 pipeline registers between stages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0149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Problem:  Fetching a new instruction				 	each cycle</a:t>
            </a:r>
            <a:endParaRPr lang="en-US" sz="3600" dirty="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219200"/>
            <a:ext cx="7981950" cy="5213350"/>
          </a:xfrm>
        </p:spPr>
        <p:txBody>
          <a:bodyPr/>
          <a:lstStyle/>
          <a:p>
            <a:r>
              <a:rPr lang="en-US" dirty="0" smtClean="0"/>
              <a:t>Two problems</a:t>
            </a:r>
            <a:endParaRPr lang="en-US" dirty="0"/>
          </a:p>
          <a:p>
            <a:pPr lvl="1"/>
            <a:r>
              <a:rPr lang="en-US" dirty="0"/>
              <a:t>PC </a:t>
            </a:r>
            <a:r>
              <a:rPr lang="en-US" dirty="0" smtClean="0"/>
              <a:t>generated </a:t>
            </a:r>
            <a:r>
              <a:rPr lang="en-US" dirty="0"/>
              <a:t>in last stage of SEQ </a:t>
            </a:r>
            <a:r>
              <a:rPr lang="en-US" dirty="0" err="1" smtClean="0"/>
              <a:t>datapath</a:t>
            </a:r>
            <a:endParaRPr lang="en-US" dirty="0"/>
          </a:p>
          <a:p>
            <a:pPr lvl="1"/>
            <a:r>
              <a:rPr lang="en-US" dirty="0" smtClean="0"/>
              <a:t>PC sometimes not available until end of Execute or Memory stage</a:t>
            </a:r>
            <a:endParaRPr lang="en-US" dirty="0"/>
          </a:p>
          <a:p>
            <a:r>
              <a:rPr lang="en-US" dirty="0" smtClean="0"/>
              <a:t>PC needs to be computed early</a:t>
            </a:r>
            <a:endParaRPr lang="en-US" dirty="0"/>
          </a:p>
          <a:p>
            <a:pPr lvl="1"/>
            <a:r>
              <a:rPr lang="en-US" dirty="0" smtClean="0"/>
              <a:t>In order to fetch a new instruction every cycle, PC generation must be moved to first stage of </a:t>
            </a:r>
            <a:r>
              <a:rPr lang="en-US" dirty="0" err="1" smtClean="0"/>
              <a:t>datapath</a:t>
            </a:r>
            <a:endParaRPr lang="en-US" dirty="0" smtClean="0"/>
          </a:p>
          <a:p>
            <a:pPr lvl="1"/>
            <a:r>
              <a:rPr lang="en-US" dirty="0" smtClean="0"/>
              <a:t>Solve first problem by moving PC generation from end of SEQ to beginning of SEQ</a:t>
            </a:r>
            <a:endParaRPr lang="en-US" dirty="0"/>
          </a:p>
          <a:p>
            <a:r>
              <a:rPr lang="en-US" dirty="0" smtClean="0"/>
              <a:t>Use prediction to select PC early</a:t>
            </a:r>
            <a:endParaRPr lang="en-US" dirty="0"/>
          </a:p>
          <a:p>
            <a:pPr lvl="1"/>
            <a:r>
              <a:rPr lang="en-US" dirty="0" smtClean="0"/>
              <a:t>Solve second problem by </a:t>
            </a:r>
            <a:r>
              <a:rPr lang="en-US" u="sng" dirty="0" smtClean="0"/>
              <a:t>predicting</a:t>
            </a:r>
            <a:r>
              <a:rPr lang="en-US" dirty="0" smtClean="0"/>
              <a:t> next instruction from current instruction</a:t>
            </a:r>
          </a:p>
          <a:p>
            <a:pPr lvl="1"/>
            <a:r>
              <a:rPr lang="en-US" dirty="0" smtClean="0"/>
              <a:t>If prediction is wrong, squash (kill) predicted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21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Principles of Pipelining</a:t>
            </a:r>
          </a:p>
          <a:p>
            <a:pPr lvl="1"/>
            <a:r>
              <a:rPr lang="en-US" dirty="0"/>
              <a:t>Goal</a:t>
            </a:r>
          </a:p>
          <a:p>
            <a:pPr lvl="1"/>
            <a:r>
              <a:rPr lang="en-US" dirty="0"/>
              <a:t>Difficulties</a:t>
            </a:r>
          </a:p>
          <a:p>
            <a:r>
              <a:rPr lang="en-US" dirty="0"/>
              <a:t>Creating a Pipelined Y86 Processor</a:t>
            </a:r>
          </a:p>
          <a:p>
            <a:pPr lvl="1"/>
            <a:r>
              <a:rPr lang="en-US" dirty="0"/>
              <a:t>Rearranging </a:t>
            </a:r>
            <a:r>
              <a:rPr lang="en-US" dirty="0" smtClean="0"/>
              <a:t>SEQ to create pipelined </a:t>
            </a:r>
            <a:r>
              <a:rPr lang="en-US" dirty="0" err="1" smtClean="0"/>
              <a:t>datapath</a:t>
            </a:r>
            <a:r>
              <a:rPr lang="en-US" dirty="0" smtClean="0"/>
              <a:t>, PIPE</a:t>
            </a:r>
            <a:endParaRPr lang="en-US" dirty="0"/>
          </a:p>
          <a:p>
            <a:pPr lvl="1"/>
            <a:r>
              <a:rPr lang="en-US" dirty="0"/>
              <a:t>Inserting pipeline registers</a:t>
            </a:r>
          </a:p>
          <a:p>
            <a:pPr lvl="1"/>
            <a:r>
              <a:rPr lang="en-US" dirty="0"/>
              <a:t>Problems with data and control hazards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SEQ+ Hardware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824287" cy="5213350"/>
          </a:xfrm>
        </p:spPr>
        <p:txBody>
          <a:bodyPr/>
          <a:lstStyle/>
          <a:p>
            <a:pPr lvl="1"/>
            <a:r>
              <a:rPr lang="en-US" sz="1800" dirty="0"/>
              <a:t>Still sequential implementation</a:t>
            </a:r>
          </a:p>
          <a:p>
            <a:pPr lvl="1"/>
            <a:r>
              <a:rPr lang="en-US" sz="1800" dirty="0"/>
              <a:t>Reorder PC stage to put at beginning</a:t>
            </a:r>
          </a:p>
          <a:p>
            <a:r>
              <a:rPr lang="en-US" sz="2000" dirty="0"/>
              <a:t>PC Stage</a:t>
            </a:r>
          </a:p>
          <a:p>
            <a:pPr lvl="1"/>
            <a:r>
              <a:rPr lang="en-US" sz="1800" dirty="0"/>
              <a:t>Task is to select PC for current instruction</a:t>
            </a:r>
          </a:p>
          <a:p>
            <a:pPr lvl="1"/>
            <a:r>
              <a:rPr lang="en-US" sz="1800" dirty="0"/>
              <a:t>Based on results computed by previous instruction</a:t>
            </a:r>
          </a:p>
          <a:p>
            <a:r>
              <a:rPr lang="en-US" sz="2000" dirty="0"/>
              <a:t>Processor State</a:t>
            </a:r>
          </a:p>
          <a:p>
            <a:pPr lvl="1"/>
            <a:r>
              <a:rPr lang="en-US" sz="1800" dirty="0"/>
              <a:t>PC is no longer stored in register</a:t>
            </a:r>
          </a:p>
          <a:p>
            <a:pPr lvl="1"/>
            <a:r>
              <a:rPr lang="en-US" sz="1800" dirty="0"/>
              <a:t>But, can determine PC based on other stored information</a:t>
            </a:r>
          </a:p>
        </p:txBody>
      </p:sp>
      <p:pic>
        <p:nvPicPr>
          <p:cNvPr id="4116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4700" y="155575"/>
            <a:ext cx="4248150" cy="6534150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8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2110" y="298450"/>
            <a:ext cx="5100740" cy="435768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2941637" cy="1270000"/>
          </a:xfrm>
        </p:spPr>
        <p:txBody>
          <a:bodyPr/>
          <a:lstStyle/>
          <a:p>
            <a:pPr algn="ctr"/>
            <a:r>
              <a:rPr lang="en-US" dirty="0"/>
              <a:t>Predicting the PC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4794250"/>
            <a:ext cx="8624887" cy="1524000"/>
          </a:xfrm>
        </p:spPr>
        <p:txBody>
          <a:bodyPr/>
          <a:lstStyle/>
          <a:p>
            <a:pPr lvl="1"/>
            <a:r>
              <a:rPr lang="en-US" dirty="0"/>
              <a:t>Start fetch of new instruction after current </a:t>
            </a:r>
            <a:r>
              <a:rPr lang="en-US" dirty="0" smtClean="0"/>
              <a:t>has been fetched</a:t>
            </a:r>
            <a:endParaRPr lang="en-US" dirty="0"/>
          </a:p>
          <a:p>
            <a:pPr lvl="2"/>
            <a:r>
              <a:rPr lang="en-US" dirty="0"/>
              <a:t>Not enough time to </a:t>
            </a:r>
            <a:r>
              <a:rPr lang="en-US" dirty="0" smtClean="0"/>
              <a:t>fully determine </a:t>
            </a:r>
            <a:r>
              <a:rPr lang="en-US" dirty="0"/>
              <a:t>next instruction</a:t>
            </a:r>
          </a:p>
          <a:p>
            <a:pPr lvl="1"/>
            <a:r>
              <a:rPr lang="en-US" dirty="0" smtClean="0"/>
              <a:t>Attempt to predict which instruction will be next</a:t>
            </a:r>
            <a:endParaRPr lang="en-US" dirty="0"/>
          </a:p>
          <a:p>
            <a:pPr lvl="2"/>
            <a:r>
              <a:rPr lang="en-US" dirty="0"/>
              <a:t>Recover if prediction was incorrect</a:t>
            </a:r>
          </a:p>
        </p:txBody>
      </p:sp>
    </p:spTree>
    <p:extLst>
      <p:ext uri="{BB962C8B-B14F-4D97-AF65-F5344CB8AC3E}">
        <p14:creationId xmlns:p14="http://schemas.microsoft.com/office/powerpoint/2010/main" val="1684350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Prediction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219200"/>
            <a:ext cx="8134350" cy="5213350"/>
          </a:xfrm>
        </p:spPr>
        <p:txBody>
          <a:bodyPr/>
          <a:lstStyle/>
          <a:p>
            <a:pPr lvl="1" algn="ctr">
              <a:buNone/>
            </a:pPr>
            <a:r>
              <a:rPr lang="en-US" sz="2400" i="1" dirty="0" smtClean="0">
                <a:solidFill>
                  <a:srgbClr val="FF3300"/>
                </a:solidFill>
              </a:rPr>
              <a:t>Predict next instruction from current instruction</a:t>
            </a:r>
            <a:endParaRPr lang="en-US" sz="2400" i="1" dirty="0">
              <a:solidFill>
                <a:srgbClr val="FF3300"/>
              </a:solidFill>
            </a:endParaRPr>
          </a:p>
          <a:p>
            <a:pPr lvl="2"/>
            <a:endParaRPr lang="en-US" dirty="0"/>
          </a:p>
          <a:p>
            <a:r>
              <a:rPr lang="en-US" sz="2000" dirty="0" smtClean="0"/>
              <a:t>Instructions </a:t>
            </a:r>
            <a:r>
              <a:rPr lang="en-US" sz="2000" dirty="0"/>
              <a:t>that Don’t Transfer Control</a:t>
            </a:r>
          </a:p>
          <a:p>
            <a:pPr lvl="1"/>
            <a:r>
              <a:rPr lang="en-US" sz="1800" dirty="0"/>
              <a:t>Predict next PC to be </a:t>
            </a:r>
            <a:r>
              <a:rPr lang="en-US" sz="1800" dirty="0" err="1"/>
              <a:t>valP</a:t>
            </a:r>
            <a:endParaRPr lang="en-US" sz="1800" dirty="0"/>
          </a:p>
          <a:p>
            <a:pPr lvl="1"/>
            <a:r>
              <a:rPr lang="en-US" sz="1800" dirty="0"/>
              <a:t>Always reliable</a:t>
            </a:r>
          </a:p>
          <a:p>
            <a:r>
              <a:rPr lang="en-US" sz="2000" dirty="0"/>
              <a:t>Call and Unconditional Jumps</a:t>
            </a:r>
          </a:p>
          <a:p>
            <a:pPr lvl="1"/>
            <a:r>
              <a:rPr lang="en-US" sz="1800" dirty="0"/>
              <a:t>Predict next PC to be </a:t>
            </a:r>
            <a:r>
              <a:rPr lang="en-US" sz="1800" dirty="0" err="1"/>
              <a:t>valC</a:t>
            </a:r>
            <a:r>
              <a:rPr lang="en-US" sz="1800" dirty="0"/>
              <a:t> </a:t>
            </a:r>
            <a:r>
              <a:rPr lang="en-US" sz="1800" dirty="0" smtClean="0"/>
              <a:t> (</a:t>
            </a:r>
            <a:r>
              <a:rPr lang="en-US" sz="1800" dirty="0"/>
              <a:t>destination)</a:t>
            </a:r>
          </a:p>
          <a:p>
            <a:pPr lvl="1"/>
            <a:r>
              <a:rPr lang="en-US" sz="1800" dirty="0"/>
              <a:t>Always reliable</a:t>
            </a:r>
          </a:p>
          <a:p>
            <a:r>
              <a:rPr lang="en-US" sz="2000" dirty="0"/>
              <a:t>Conditional Jumps</a:t>
            </a:r>
          </a:p>
          <a:p>
            <a:pPr lvl="1"/>
            <a:r>
              <a:rPr lang="en-US" sz="1800" dirty="0"/>
              <a:t>Predict next PC to be </a:t>
            </a:r>
            <a:r>
              <a:rPr lang="en-US" sz="1800" dirty="0" err="1"/>
              <a:t>valC</a:t>
            </a:r>
            <a:r>
              <a:rPr lang="en-US" sz="1800" dirty="0"/>
              <a:t> </a:t>
            </a:r>
            <a:r>
              <a:rPr lang="en-US" sz="1800" dirty="0" smtClean="0"/>
              <a:t> (</a:t>
            </a:r>
            <a:r>
              <a:rPr lang="en-US" sz="1800" dirty="0"/>
              <a:t>destination)</a:t>
            </a:r>
          </a:p>
          <a:p>
            <a:pPr lvl="1"/>
            <a:r>
              <a:rPr lang="en-US" sz="1800" dirty="0"/>
              <a:t>Only correct if branch is taken</a:t>
            </a:r>
          </a:p>
          <a:p>
            <a:pPr lvl="2"/>
            <a:r>
              <a:rPr lang="en-US" sz="1600" dirty="0"/>
              <a:t>Typically right 60% of time</a:t>
            </a:r>
          </a:p>
          <a:p>
            <a:r>
              <a:rPr lang="en-US" sz="2000" dirty="0"/>
              <a:t>Return Instruction</a:t>
            </a:r>
          </a:p>
          <a:p>
            <a:pPr lvl="1"/>
            <a:r>
              <a:rPr lang="en-US" sz="1800" dirty="0"/>
              <a:t>Don’t </a:t>
            </a:r>
            <a:r>
              <a:rPr lang="en-US" sz="1800" dirty="0" smtClean="0"/>
              <a:t>predict, just stall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4691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381000"/>
            <a:ext cx="3328988" cy="1593850"/>
          </a:xfrm>
        </p:spPr>
        <p:txBody>
          <a:bodyPr/>
          <a:lstStyle/>
          <a:p>
            <a:pPr algn="ctr"/>
            <a:r>
              <a:rPr lang="en-US" dirty="0"/>
              <a:t>Recovering from PC </a:t>
            </a:r>
            <a:r>
              <a:rPr lang="en-US" dirty="0" err="1"/>
              <a:t>Misprediction</a:t>
            </a:r>
            <a:endParaRPr lang="en-US" dirty="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4343400"/>
            <a:ext cx="8616950" cy="2089150"/>
          </a:xfrm>
        </p:spPr>
        <p:txBody>
          <a:bodyPr/>
          <a:lstStyle/>
          <a:p>
            <a:r>
              <a:rPr lang="en-US" sz="2000" dirty="0" err="1"/>
              <a:t>Mispredicted</a:t>
            </a:r>
            <a:r>
              <a:rPr lang="en-US" sz="2000" dirty="0"/>
              <a:t> Jump</a:t>
            </a:r>
          </a:p>
          <a:p>
            <a:pPr lvl="1"/>
            <a:r>
              <a:rPr lang="en-US" sz="1800" dirty="0" smtClean="0"/>
              <a:t>Will see branch condition </a:t>
            </a:r>
            <a:r>
              <a:rPr lang="en-US" sz="1800" dirty="0"/>
              <a:t>flag once instruction reaches memory stage</a:t>
            </a:r>
          </a:p>
          <a:p>
            <a:pPr lvl="1"/>
            <a:r>
              <a:rPr lang="en-US" sz="1800" dirty="0"/>
              <a:t>Can get fall-through PC from </a:t>
            </a:r>
            <a:r>
              <a:rPr lang="en-US" sz="1800" dirty="0" err="1" smtClean="0"/>
              <a:t>valA</a:t>
            </a:r>
            <a:r>
              <a:rPr lang="en-US" sz="1800" dirty="0" smtClean="0"/>
              <a:t> (value </a:t>
            </a:r>
            <a:r>
              <a:rPr lang="en-US" sz="1800" dirty="0" err="1" smtClean="0"/>
              <a:t>M_valA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2000" dirty="0"/>
              <a:t>Return Instruction</a:t>
            </a:r>
          </a:p>
          <a:p>
            <a:pPr lvl="1"/>
            <a:r>
              <a:rPr lang="en-US" sz="1800" dirty="0"/>
              <a:t>Will get return PC when </a:t>
            </a:r>
            <a:r>
              <a:rPr lang="en-US" sz="1800" dirty="0">
                <a:latin typeface="Courier New" pitchFamily="49" charset="0"/>
              </a:rPr>
              <a:t>ret</a:t>
            </a:r>
            <a:r>
              <a:rPr lang="en-US" sz="1800" dirty="0"/>
              <a:t> reaches write-back </a:t>
            </a:r>
            <a:r>
              <a:rPr lang="en-US" sz="1800" dirty="0" smtClean="0"/>
              <a:t>stage (</a:t>
            </a:r>
            <a:r>
              <a:rPr lang="en-US" sz="1800" dirty="0" err="1" smtClean="0"/>
              <a:t>W_valM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4198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1304" y="207962"/>
            <a:ext cx="5011546" cy="428148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121234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Stages</a:t>
            </a: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191000" cy="5213350"/>
          </a:xfrm>
        </p:spPr>
        <p:txBody>
          <a:bodyPr/>
          <a:lstStyle/>
          <a:p>
            <a:r>
              <a:rPr lang="en-US"/>
              <a:t>Fetch</a:t>
            </a:r>
          </a:p>
          <a:p>
            <a:pPr lvl="1"/>
            <a:r>
              <a:rPr lang="en-US"/>
              <a:t>Select current PC</a:t>
            </a:r>
          </a:p>
          <a:p>
            <a:pPr lvl="1"/>
            <a:r>
              <a:rPr lang="en-US"/>
              <a:t>Read instruction</a:t>
            </a:r>
          </a:p>
          <a:p>
            <a:pPr lvl="1"/>
            <a:r>
              <a:rPr lang="en-US"/>
              <a:t>Compute incremented PC</a:t>
            </a:r>
          </a:p>
          <a:p>
            <a:r>
              <a:rPr lang="en-US"/>
              <a:t>Decode</a:t>
            </a:r>
          </a:p>
          <a:p>
            <a:pPr lvl="1"/>
            <a:r>
              <a:rPr lang="en-US"/>
              <a:t>Read program registers</a:t>
            </a:r>
          </a:p>
          <a:p>
            <a:r>
              <a:rPr lang="en-US"/>
              <a:t>Execute</a:t>
            </a:r>
          </a:p>
          <a:p>
            <a:pPr lvl="1"/>
            <a:r>
              <a:rPr lang="en-US"/>
              <a:t>Operate ALU</a:t>
            </a:r>
          </a:p>
          <a:p>
            <a:r>
              <a:rPr lang="en-US"/>
              <a:t>Memory</a:t>
            </a:r>
          </a:p>
          <a:p>
            <a:pPr lvl="1"/>
            <a:r>
              <a:rPr lang="en-US"/>
              <a:t>Read or write data memory</a:t>
            </a:r>
          </a:p>
          <a:p>
            <a:r>
              <a:rPr lang="en-US"/>
              <a:t>Write Back</a:t>
            </a:r>
          </a:p>
          <a:p>
            <a:pPr lvl="1"/>
            <a:r>
              <a:rPr lang="en-US"/>
              <a:t>Update register file</a:t>
            </a:r>
          </a:p>
        </p:txBody>
      </p:sp>
      <p:pic>
        <p:nvPicPr>
          <p:cNvPr id="5" name="Picture 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1850" y="593724"/>
            <a:ext cx="4284876" cy="6105526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PIPE- Hardware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900487" cy="5213350"/>
          </a:xfrm>
        </p:spPr>
        <p:txBody>
          <a:bodyPr/>
          <a:lstStyle/>
          <a:p>
            <a:pPr lvl="1"/>
            <a:r>
              <a:rPr lang="en-US" dirty="0"/>
              <a:t>Pipeline registers hold intermediate values from instruction execution</a:t>
            </a:r>
          </a:p>
          <a:p>
            <a:r>
              <a:rPr lang="en-US" dirty="0"/>
              <a:t>Forward (Upward) Paths</a:t>
            </a:r>
          </a:p>
          <a:p>
            <a:pPr lvl="1"/>
            <a:r>
              <a:rPr lang="en-US" dirty="0"/>
              <a:t>Values passed from one stage to next</a:t>
            </a:r>
          </a:p>
          <a:p>
            <a:pPr lvl="1"/>
            <a:r>
              <a:rPr lang="en-US" dirty="0"/>
              <a:t>Cannot jump past stages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valC</a:t>
            </a:r>
            <a:r>
              <a:rPr lang="en-US" dirty="0"/>
              <a:t> passes through decode</a:t>
            </a:r>
          </a:p>
        </p:txBody>
      </p:sp>
      <p:pic>
        <p:nvPicPr>
          <p:cNvPr id="4167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9450" y="222250"/>
            <a:ext cx="4495800" cy="6391275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 Paths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900487" cy="5213350"/>
          </a:xfrm>
        </p:spPr>
        <p:txBody>
          <a:bodyPr/>
          <a:lstStyle/>
          <a:p>
            <a:r>
              <a:rPr lang="en-US" sz="2000" dirty="0" smtClean="0"/>
              <a:t>Important for distinguishing dependencies between pipeline stages</a:t>
            </a:r>
          </a:p>
          <a:p>
            <a:endParaRPr lang="en-US" sz="900" dirty="0"/>
          </a:p>
          <a:p>
            <a:r>
              <a:rPr lang="en-US" sz="2000" dirty="0" smtClean="0"/>
              <a:t>Predicted </a:t>
            </a:r>
            <a:r>
              <a:rPr lang="en-US" sz="2000" dirty="0"/>
              <a:t>PC</a:t>
            </a:r>
          </a:p>
          <a:p>
            <a:pPr lvl="1"/>
            <a:r>
              <a:rPr lang="en-US" sz="1800" dirty="0"/>
              <a:t>Guess value of next PC</a:t>
            </a:r>
          </a:p>
          <a:p>
            <a:r>
              <a:rPr lang="en-US" sz="2000" dirty="0"/>
              <a:t>Branch information</a:t>
            </a:r>
          </a:p>
          <a:p>
            <a:pPr lvl="1"/>
            <a:r>
              <a:rPr lang="en-US" sz="1800" dirty="0"/>
              <a:t>Jump taken/not-taken</a:t>
            </a:r>
          </a:p>
          <a:p>
            <a:pPr lvl="1"/>
            <a:r>
              <a:rPr lang="en-US" sz="1800" dirty="0"/>
              <a:t>Fall-through or target address</a:t>
            </a:r>
          </a:p>
          <a:p>
            <a:r>
              <a:rPr lang="en-US" sz="2000" dirty="0"/>
              <a:t>Return point</a:t>
            </a:r>
          </a:p>
          <a:p>
            <a:pPr lvl="1"/>
            <a:r>
              <a:rPr lang="en-US" sz="1800" dirty="0"/>
              <a:t>Read from memory</a:t>
            </a:r>
          </a:p>
          <a:p>
            <a:r>
              <a:rPr lang="en-US" sz="2000" dirty="0"/>
              <a:t>Register updates</a:t>
            </a:r>
          </a:p>
          <a:p>
            <a:pPr lvl="1"/>
            <a:r>
              <a:rPr lang="en-US" sz="1800" dirty="0"/>
              <a:t>To register file write ports</a:t>
            </a:r>
          </a:p>
        </p:txBody>
      </p:sp>
      <p:pic>
        <p:nvPicPr>
          <p:cNvPr id="41780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9425" y="217488"/>
            <a:ext cx="4619625" cy="6410325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19200"/>
            <a:ext cx="5494337" cy="3651250"/>
          </a:xfrm>
        </p:spPr>
        <p:txBody>
          <a:bodyPr/>
          <a:lstStyle/>
          <a:p>
            <a:r>
              <a:rPr lang="en-US" dirty="0" err="1" smtClean="0"/>
              <a:t>S_Field</a:t>
            </a:r>
            <a:endParaRPr lang="en-US" dirty="0" smtClean="0"/>
          </a:p>
          <a:p>
            <a:pPr lvl="1"/>
            <a:r>
              <a:rPr lang="en-US" dirty="0" smtClean="0"/>
              <a:t>Value of Field held in stage S pipeline register</a:t>
            </a:r>
          </a:p>
          <a:p>
            <a:r>
              <a:rPr lang="en-US" dirty="0" err="1" smtClean="0"/>
              <a:t>s_Field</a:t>
            </a:r>
            <a:endParaRPr lang="en-US" dirty="0" smtClean="0"/>
          </a:p>
          <a:p>
            <a:pPr lvl="1"/>
            <a:r>
              <a:rPr lang="en-US" dirty="0" smtClean="0"/>
              <a:t>Value of Field computed in stage 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7250" y="928687"/>
            <a:ext cx="21145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2813050"/>
            <a:ext cx="7762875" cy="1358900"/>
          </a:xfrm>
        </p:spPr>
        <p:txBody>
          <a:bodyPr/>
          <a:lstStyle/>
          <a:p>
            <a:pPr algn="ctr"/>
            <a:r>
              <a:rPr lang="en-US" cap="none" dirty="0" smtClean="0"/>
              <a:t>Dealing with Dependencies between Instructions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01886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Hazards</a:t>
            </a:r>
            <a:endParaRPr lang="en-US" dirty="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136650"/>
            <a:ext cx="8229600" cy="5213350"/>
          </a:xfrm>
        </p:spPr>
        <p:txBody>
          <a:bodyPr/>
          <a:lstStyle/>
          <a:p>
            <a:r>
              <a:rPr lang="en-US" dirty="0" smtClean="0"/>
              <a:t>Hazards</a:t>
            </a:r>
            <a:endParaRPr lang="en-US" dirty="0"/>
          </a:p>
          <a:p>
            <a:pPr lvl="1"/>
            <a:r>
              <a:rPr lang="en-US" dirty="0" smtClean="0"/>
              <a:t>Problems caused by dependencies between separate instructions in the pipeline</a:t>
            </a:r>
            <a:endParaRPr lang="en-US" dirty="0"/>
          </a:p>
          <a:p>
            <a:pPr lvl="2"/>
            <a:endParaRPr lang="en-US" sz="1000" dirty="0" smtClean="0"/>
          </a:p>
          <a:p>
            <a:r>
              <a:rPr lang="en-US" dirty="0" smtClean="0"/>
              <a:t>Data </a:t>
            </a:r>
            <a:r>
              <a:rPr lang="en-US" dirty="0"/>
              <a:t>Hazards</a:t>
            </a:r>
          </a:p>
          <a:p>
            <a:pPr lvl="1"/>
            <a:r>
              <a:rPr lang="en-US" dirty="0"/>
              <a:t>Instruction having register R as source follows shortly after instruction having register R as destination</a:t>
            </a:r>
          </a:p>
          <a:p>
            <a:pPr lvl="1"/>
            <a:r>
              <a:rPr lang="en-US" dirty="0"/>
              <a:t>Common condition, don’t want to slow down </a:t>
            </a:r>
            <a:r>
              <a:rPr lang="en-US" dirty="0" smtClean="0"/>
              <a:t>pipeline</a:t>
            </a:r>
          </a:p>
          <a:p>
            <a:pPr lvl="2"/>
            <a:endParaRPr lang="en-US" sz="1000" dirty="0"/>
          </a:p>
          <a:p>
            <a:r>
              <a:rPr lang="en-US" dirty="0"/>
              <a:t>Control Hazards</a:t>
            </a:r>
          </a:p>
          <a:p>
            <a:pPr lvl="1"/>
            <a:r>
              <a:rPr lang="en-US" dirty="0" err="1"/>
              <a:t>Mispredict</a:t>
            </a:r>
            <a:r>
              <a:rPr lang="en-US" dirty="0"/>
              <a:t> conditional branch</a:t>
            </a:r>
          </a:p>
          <a:p>
            <a:pPr lvl="2"/>
            <a:r>
              <a:rPr lang="en-US" dirty="0"/>
              <a:t>Our design predicts all branches as being taken</a:t>
            </a:r>
          </a:p>
          <a:p>
            <a:pPr lvl="2"/>
            <a:r>
              <a:rPr lang="en-US" dirty="0"/>
              <a:t>Naïve pipeline executes two extra instructions</a:t>
            </a:r>
          </a:p>
          <a:p>
            <a:pPr lvl="1"/>
            <a:r>
              <a:rPr lang="en-US" dirty="0"/>
              <a:t>Getting return address for </a:t>
            </a:r>
            <a:r>
              <a:rPr lang="en-US" dirty="0">
                <a:latin typeface="Courier New" pitchFamily="49" charset="0"/>
              </a:rPr>
              <a:t>ret</a:t>
            </a:r>
            <a:r>
              <a:rPr lang="en-US" dirty="0"/>
              <a:t> instruction</a:t>
            </a:r>
          </a:p>
          <a:p>
            <a:pPr lvl="2"/>
            <a:r>
              <a:rPr lang="en-US" dirty="0"/>
              <a:t>Naïve pipeline executes three extra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16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2813050"/>
            <a:ext cx="7762875" cy="1358900"/>
          </a:xfrm>
        </p:spPr>
        <p:txBody>
          <a:bodyPr/>
          <a:lstStyle/>
          <a:p>
            <a:pPr algn="ctr"/>
            <a:r>
              <a:rPr lang="en-US" cap="none" dirty="0" smtClean="0"/>
              <a:t>Fundamentals of</a:t>
            </a:r>
            <a:br>
              <a:rPr lang="en-US" cap="none" dirty="0" smtClean="0"/>
            </a:br>
            <a:r>
              <a:rPr lang="en-US" cap="none" dirty="0" smtClean="0"/>
              <a:t>Pipelining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911683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2203450"/>
            <a:ext cx="7762875" cy="1358900"/>
          </a:xfrm>
        </p:spPr>
        <p:txBody>
          <a:bodyPr/>
          <a:lstStyle/>
          <a:p>
            <a:pPr algn="ctr"/>
            <a:r>
              <a:rPr lang="en-US" cap="none" dirty="0" smtClean="0"/>
              <a:t>Dealing with Dependencies between Instructions</a:t>
            </a:r>
            <a:endParaRPr lang="en-US" cap="none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725" y="3651250"/>
            <a:ext cx="7762875" cy="747713"/>
          </a:xfrm>
        </p:spPr>
        <p:txBody>
          <a:bodyPr/>
          <a:lstStyle/>
          <a:p>
            <a:pPr algn="ctr"/>
            <a:r>
              <a:rPr lang="en-US" sz="3200" dirty="0" smtClean="0"/>
              <a:t>Data Hazards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9901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Dependencies </a:t>
            </a:r>
            <a:br>
              <a:rPr lang="en-US" dirty="0" smtClean="0"/>
            </a:br>
            <a:r>
              <a:rPr lang="en-US" sz="3200" dirty="0"/>
              <a:t>	</a:t>
            </a:r>
            <a:r>
              <a:rPr lang="en-US" sz="3200" dirty="0" smtClean="0"/>
              <a:t>- not a problem in SEQ</a:t>
            </a:r>
            <a:endParaRPr lang="en-US" sz="3200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486400"/>
            <a:ext cx="8294687" cy="946150"/>
          </a:xfrm>
        </p:spPr>
        <p:txBody>
          <a:bodyPr/>
          <a:lstStyle/>
          <a:p>
            <a:r>
              <a:rPr lang="en-US"/>
              <a:t>System</a:t>
            </a:r>
          </a:p>
          <a:p>
            <a:pPr lvl="1"/>
            <a:r>
              <a:rPr lang="en-US"/>
              <a:t>Each operation depends on result from preceding one</a:t>
            </a:r>
          </a:p>
        </p:txBody>
      </p:sp>
      <p:grpSp>
        <p:nvGrpSpPr>
          <p:cNvPr id="408600" name="Group 24"/>
          <p:cNvGrpSpPr>
            <a:grpSpLocks/>
          </p:cNvGrpSpPr>
          <p:nvPr/>
        </p:nvGrpSpPr>
        <p:grpSpPr bwMode="auto">
          <a:xfrm>
            <a:off x="2432050" y="1517650"/>
            <a:ext cx="4267200" cy="2514600"/>
            <a:chOff x="1152" y="720"/>
            <a:chExt cx="2688" cy="1584"/>
          </a:xfrm>
        </p:grpSpPr>
        <p:sp>
          <p:nvSpPr>
            <p:cNvPr id="408586" name="Line 10"/>
            <p:cNvSpPr>
              <a:spLocks noChangeShapeType="1"/>
            </p:cNvSpPr>
            <p:nvPr/>
          </p:nvSpPr>
          <p:spPr bwMode="auto">
            <a:xfrm>
              <a:off x="1200" y="1445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3355" y="2094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8588" name="Rectangle 12"/>
            <p:cNvSpPr>
              <a:spLocks noChangeArrowheads="1"/>
            </p:cNvSpPr>
            <p:nvPr/>
          </p:nvSpPr>
          <p:spPr bwMode="auto">
            <a:xfrm>
              <a:off x="1492" y="1065"/>
              <a:ext cx="1724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Combinational</a:t>
              </a:r>
            </a:p>
            <a:p>
              <a:pPr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logic</a:t>
              </a:r>
            </a:p>
          </p:txBody>
        </p:sp>
        <p:sp>
          <p:nvSpPr>
            <p:cNvPr id="408589" name="Rectangle 13"/>
            <p:cNvSpPr>
              <a:spLocks noChangeArrowheads="1"/>
            </p:cNvSpPr>
            <p:nvPr/>
          </p:nvSpPr>
          <p:spPr bwMode="auto">
            <a:xfrm>
              <a:off x="3504" y="105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8590" name="Line 14"/>
            <p:cNvSpPr>
              <a:spLocks noChangeShapeType="1"/>
            </p:cNvSpPr>
            <p:nvPr/>
          </p:nvSpPr>
          <p:spPr bwMode="auto">
            <a:xfrm>
              <a:off x="3212" y="143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91" name="Line 15"/>
            <p:cNvSpPr>
              <a:spLocks noChangeShapeType="1"/>
            </p:cNvSpPr>
            <p:nvPr/>
          </p:nvSpPr>
          <p:spPr bwMode="auto">
            <a:xfrm>
              <a:off x="3596" y="186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94" name="Freeform 18"/>
            <p:cNvSpPr>
              <a:spLocks/>
            </p:cNvSpPr>
            <p:nvPr/>
          </p:nvSpPr>
          <p:spPr bwMode="auto">
            <a:xfrm>
              <a:off x="1152" y="720"/>
              <a:ext cx="2688" cy="480"/>
            </a:xfrm>
            <a:custGeom>
              <a:avLst/>
              <a:gdLst/>
              <a:ahLst/>
              <a:cxnLst>
                <a:cxn ang="0">
                  <a:pos x="2496" y="432"/>
                </a:cxn>
                <a:cxn ang="0">
                  <a:pos x="2688" y="432"/>
                </a:cxn>
                <a:cxn ang="0">
                  <a:pos x="268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336" y="480"/>
                </a:cxn>
              </a:cxnLst>
              <a:rect l="0" t="0" r="r" b="b"/>
              <a:pathLst>
                <a:path w="2688" h="480">
                  <a:moveTo>
                    <a:pt x="2496" y="432"/>
                  </a:moveTo>
                  <a:lnTo>
                    <a:pt x="2688" y="432"/>
                  </a:lnTo>
                  <a:lnTo>
                    <a:pt x="268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336" y="480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8599" name="Group 23"/>
          <p:cNvGrpSpPr>
            <a:grpSpLocks/>
          </p:cNvGrpSpPr>
          <p:nvPr/>
        </p:nvGrpSpPr>
        <p:grpSpPr bwMode="auto">
          <a:xfrm>
            <a:off x="984250" y="3921125"/>
            <a:ext cx="6400800" cy="1254125"/>
            <a:chOff x="912" y="2483"/>
            <a:chExt cx="4032" cy="790"/>
          </a:xfrm>
        </p:grpSpPr>
        <p:sp>
          <p:nvSpPr>
            <p:cNvPr id="408580" name="Line 4"/>
            <p:cNvSpPr>
              <a:spLocks noChangeShapeType="1"/>
            </p:cNvSpPr>
            <p:nvPr/>
          </p:nvSpPr>
          <p:spPr bwMode="auto">
            <a:xfrm>
              <a:off x="1440" y="3264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1911" y="3063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8582" name="Rectangle 6"/>
            <p:cNvSpPr>
              <a:spLocks noChangeArrowheads="1"/>
            </p:cNvSpPr>
            <p:nvPr/>
          </p:nvSpPr>
          <p:spPr bwMode="auto">
            <a:xfrm>
              <a:off x="912" y="2483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912" y="2675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912" y="2867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sp>
          <p:nvSpPr>
            <p:cNvPr id="408592" name="Rectangle 16"/>
            <p:cNvSpPr>
              <a:spLocks noChangeArrowheads="1"/>
            </p:cNvSpPr>
            <p:nvPr/>
          </p:nvSpPr>
          <p:spPr bwMode="auto">
            <a:xfrm>
              <a:off x="1488" y="2487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/>
            </a:p>
          </p:txBody>
        </p:sp>
        <p:sp>
          <p:nvSpPr>
            <p:cNvPr id="408593" name="Freeform 17"/>
            <p:cNvSpPr>
              <a:spLocks/>
            </p:cNvSpPr>
            <p:nvPr/>
          </p:nvSpPr>
          <p:spPr bwMode="auto">
            <a:xfrm>
              <a:off x="2493" y="2574"/>
              <a:ext cx="264" cy="21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95" name="Rectangle 19"/>
            <p:cNvSpPr>
              <a:spLocks noChangeArrowheads="1"/>
            </p:cNvSpPr>
            <p:nvPr/>
          </p:nvSpPr>
          <p:spPr bwMode="auto">
            <a:xfrm>
              <a:off x="2640" y="2688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/>
            </a:p>
          </p:txBody>
        </p:sp>
        <p:sp>
          <p:nvSpPr>
            <p:cNvPr id="408596" name="Rectangle 20"/>
            <p:cNvSpPr>
              <a:spLocks noChangeArrowheads="1"/>
            </p:cNvSpPr>
            <p:nvPr/>
          </p:nvSpPr>
          <p:spPr bwMode="auto">
            <a:xfrm>
              <a:off x="3792" y="2889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/>
            </a:p>
          </p:txBody>
        </p:sp>
        <p:sp>
          <p:nvSpPr>
            <p:cNvPr id="408597" name="Freeform 21"/>
            <p:cNvSpPr>
              <a:spLocks/>
            </p:cNvSpPr>
            <p:nvPr/>
          </p:nvSpPr>
          <p:spPr bwMode="auto">
            <a:xfrm>
              <a:off x="3648" y="2784"/>
              <a:ext cx="264" cy="21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81487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04262" cy="1193800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Hazards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	- </a:t>
            </a:r>
            <a:r>
              <a:rPr lang="en-US" sz="2800" dirty="0" smtClean="0"/>
              <a:t>the problems caused by data 					dependences in pipelined </a:t>
            </a:r>
            <a:r>
              <a:rPr lang="en-US" sz="2800" dirty="0" err="1" smtClean="0"/>
              <a:t>datapaths</a:t>
            </a:r>
            <a:endParaRPr lang="en-US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410200"/>
            <a:ext cx="8294687" cy="831850"/>
          </a:xfrm>
        </p:spPr>
        <p:txBody>
          <a:bodyPr/>
          <a:lstStyle/>
          <a:p>
            <a:pPr lvl="1"/>
            <a:r>
              <a:rPr lang="en-US" dirty="0"/>
              <a:t>Result does not feed back around in time for next operation</a:t>
            </a:r>
          </a:p>
          <a:p>
            <a:pPr lvl="1"/>
            <a:r>
              <a:rPr lang="en-US" dirty="0"/>
              <a:t>Pipelining has changed behavior of system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3000" y="1895213"/>
            <a:ext cx="6629400" cy="1908437"/>
            <a:chOff x="1143000" y="1853938"/>
            <a:chExt cx="6629400" cy="1908437"/>
          </a:xfrm>
        </p:grpSpPr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2978150" y="2013675"/>
              <a:ext cx="215900" cy="1132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9605" name="Line 5"/>
            <p:cNvSpPr>
              <a:spLocks noChangeShapeType="1"/>
            </p:cNvSpPr>
            <p:nvPr/>
          </p:nvSpPr>
          <p:spPr bwMode="auto">
            <a:xfrm>
              <a:off x="1143000" y="2546132"/>
              <a:ext cx="457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06" name="Line 6"/>
            <p:cNvSpPr>
              <a:spLocks noChangeShapeType="1"/>
            </p:cNvSpPr>
            <p:nvPr/>
          </p:nvSpPr>
          <p:spPr bwMode="auto">
            <a:xfrm>
              <a:off x="2514600" y="2546132"/>
              <a:ext cx="457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07" name="Line 7"/>
            <p:cNvSpPr>
              <a:spLocks noChangeShapeType="1"/>
            </p:cNvSpPr>
            <p:nvPr/>
          </p:nvSpPr>
          <p:spPr bwMode="auto">
            <a:xfrm>
              <a:off x="3124200" y="3151451"/>
              <a:ext cx="0" cy="182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08" name="Rectangle 8"/>
            <p:cNvSpPr>
              <a:spLocks noChangeArrowheads="1"/>
            </p:cNvSpPr>
            <p:nvPr/>
          </p:nvSpPr>
          <p:spPr bwMode="auto">
            <a:xfrm>
              <a:off x="6856413" y="3468123"/>
              <a:ext cx="687388" cy="294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1606550" y="2013675"/>
              <a:ext cx="901700" cy="1132171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5035550" y="2013675"/>
              <a:ext cx="215900" cy="1132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9611" name="Line 11"/>
            <p:cNvSpPr>
              <a:spLocks noChangeShapeType="1"/>
            </p:cNvSpPr>
            <p:nvPr/>
          </p:nvSpPr>
          <p:spPr bwMode="auto">
            <a:xfrm>
              <a:off x="3200400" y="2546132"/>
              <a:ext cx="457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2" name="Line 12"/>
            <p:cNvSpPr>
              <a:spLocks noChangeShapeType="1"/>
            </p:cNvSpPr>
            <p:nvPr/>
          </p:nvSpPr>
          <p:spPr bwMode="auto">
            <a:xfrm>
              <a:off x="4572000" y="2546132"/>
              <a:ext cx="457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3" name="Line 13"/>
            <p:cNvSpPr>
              <a:spLocks noChangeShapeType="1"/>
            </p:cNvSpPr>
            <p:nvPr/>
          </p:nvSpPr>
          <p:spPr bwMode="auto">
            <a:xfrm>
              <a:off x="5181600" y="3151451"/>
              <a:ext cx="0" cy="182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4" name="Rectangle 14"/>
            <p:cNvSpPr>
              <a:spLocks noChangeArrowheads="1"/>
            </p:cNvSpPr>
            <p:nvPr/>
          </p:nvSpPr>
          <p:spPr bwMode="auto">
            <a:xfrm>
              <a:off x="3663950" y="2013675"/>
              <a:ext cx="901700" cy="1132171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B</a:t>
              </a:r>
            </a:p>
          </p:txBody>
        </p:sp>
        <p:sp>
          <p:nvSpPr>
            <p:cNvPr id="409615" name="Rectangle 15"/>
            <p:cNvSpPr>
              <a:spLocks noChangeArrowheads="1"/>
            </p:cNvSpPr>
            <p:nvPr/>
          </p:nvSpPr>
          <p:spPr bwMode="auto">
            <a:xfrm>
              <a:off x="7092950" y="2013675"/>
              <a:ext cx="215900" cy="1132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9616" name="Line 16"/>
            <p:cNvSpPr>
              <a:spLocks noChangeShapeType="1"/>
            </p:cNvSpPr>
            <p:nvPr/>
          </p:nvSpPr>
          <p:spPr bwMode="auto">
            <a:xfrm>
              <a:off x="5257800" y="2546132"/>
              <a:ext cx="457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7" name="Line 17"/>
            <p:cNvSpPr>
              <a:spLocks noChangeShapeType="1"/>
            </p:cNvSpPr>
            <p:nvPr/>
          </p:nvSpPr>
          <p:spPr bwMode="auto">
            <a:xfrm>
              <a:off x="6629400" y="2546132"/>
              <a:ext cx="457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8" name="Line 18"/>
            <p:cNvSpPr>
              <a:spLocks noChangeShapeType="1"/>
            </p:cNvSpPr>
            <p:nvPr/>
          </p:nvSpPr>
          <p:spPr bwMode="auto">
            <a:xfrm>
              <a:off x="7239000" y="3151451"/>
              <a:ext cx="0" cy="3839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9" name="Rectangle 19"/>
            <p:cNvSpPr>
              <a:spLocks noChangeArrowheads="1"/>
            </p:cNvSpPr>
            <p:nvPr/>
          </p:nvSpPr>
          <p:spPr bwMode="auto">
            <a:xfrm>
              <a:off x="5721350" y="2013675"/>
              <a:ext cx="901700" cy="1132171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409620" name="Line 20"/>
            <p:cNvSpPr>
              <a:spLocks noChangeShapeType="1"/>
            </p:cNvSpPr>
            <p:nvPr/>
          </p:nvSpPr>
          <p:spPr bwMode="auto">
            <a:xfrm>
              <a:off x="3124200" y="3333607"/>
              <a:ext cx="411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21" name="Freeform 21"/>
            <p:cNvSpPr>
              <a:spLocks/>
            </p:cNvSpPr>
            <p:nvPr/>
          </p:nvSpPr>
          <p:spPr bwMode="auto">
            <a:xfrm>
              <a:off x="1219200" y="1853938"/>
              <a:ext cx="6553200" cy="336289"/>
            </a:xfrm>
            <a:custGeom>
              <a:avLst/>
              <a:gdLst/>
              <a:ahLst/>
              <a:cxnLst>
                <a:cxn ang="0">
                  <a:pos x="3840" y="480"/>
                </a:cxn>
                <a:cxn ang="0">
                  <a:pos x="4128" y="480"/>
                </a:cxn>
                <a:cxn ang="0">
                  <a:pos x="412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240" y="480"/>
                </a:cxn>
              </a:cxnLst>
              <a:rect l="0" t="0" r="r" b="b"/>
              <a:pathLst>
                <a:path w="4128" h="480">
                  <a:moveTo>
                    <a:pt x="3840" y="480"/>
                  </a:moveTo>
                  <a:lnTo>
                    <a:pt x="4128" y="480"/>
                  </a:lnTo>
                  <a:lnTo>
                    <a:pt x="412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46" name="Group 46"/>
          <p:cNvGrpSpPr>
            <a:grpSpLocks/>
          </p:cNvGrpSpPr>
          <p:nvPr/>
        </p:nvGrpSpPr>
        <p:grpSpPr bwMode="auto">
          <a:xfrm>
            <a:off x="1905000" y="3581400"/>
            <a:ext cx="4572000" cy="1558925"/>
            <a:chOff x="144" y="3332"/>
            <a:chExt cx="2880" cy="982"/>
          </a:xfrm>
        </p:grpSpPr>
        <p:sp>
          <p:nvSpPr>
            <p:cNvPr id="409623" name="Line 23"/>
            <p:cNvSpPr>
              <a:spLocks noChangeShapeType="1"/>
            </p:cNvSpPr>
            <p:nvPr/>
          </p:nvSpPr>
          <p:spPr bwMode="auto">
            <a:xfrm>
              <a:off x="720" y="4296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1143" y="410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144" y="333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9626" name="Rectangle 26"/>
            <p:cNvSpPr>
              <a:spLocks noChangeArrowheads="1"/>
            </p:cNvSpPr>
            <p:nvPr/>
          </p:nvSpPr>
          <p:spPr bwMode="auto">
            <a:xfrm>
              <a:off x="144" y="352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9627" name="Rectangle 27"/>
            <p:cNvSpPr>
              <a:spLocks noChangeArrowheads="1"/>
            </p:cNvSpPr>
            <p:nvPr/>
          </p:nvSpPr>
          <p:spPr bwMode="auto">
            <a:xfrm>
              <a:off x="144" y="371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grpSp>
          <p:nvGrpSpPr>
            <p:cNvPr id="409628" name="Group 28"/>
            <p:cNvGrpSpPr>
              <a:grpSpLocks/>
            </p:cNvGrpSpPr>
            <p:nvPr/>
          </p:nvGrpSpPr>
          <p:grpSpPr bwMode="auto">
            <a:xfrm>
              <a:off x="720" y="3336"/>
              <a:ext cx="1152" cy="192"/>
              <a:chOff x="768" y="2400"/>
              <a:chExt cx="1152" cy="192"/>
            </a:xfrm>
          </p:grpSpPr>
          <p:sp>
            <p:nvSpPr>
              <p:cNvPr id="409629" name="Rectangle 2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30" name="Rectangle 3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31" name="Rectangle 3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409632" name="Group 32"/>
            <p:cNvGrpSpPr>
              <a:grpSpLocks/>
            </p:cNvGrpSpPr>
            <p:nvPr/>
          </p:nvGrpSpPr>
          <p:grpSpPr bwMode="auto">
            <a:xfrm>
              <a:off x="1104" y="3528"/>
              <a:ext cx="1152" cy="192"/>
              <a:chOff x="768" y="2400"/>
              <a:chExt cx="1152" cy="192"/>
            </a:xfrm>
          </p:grpSpPr>
          <p:sp>
            <p:nvSpPr>
              <p:cNvPr id="409633" name="Rectangle 3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34" name="Rectangle 3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35" name="Rectangle 3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409636" name="Group 36"/>
            <p:cNvGrpSpPr>
              <a:grpSpLocks/>
            </p:cNvGrpSpPr>
            <p:nvPr/>
          </p:nvGrpSpPr>
          <p:grpSpPr bwMode="auto">
            <a:xfrm>
              <a:off x="1488" y="3720"/>
              <a:ext cx="1152" cy="192"/>
              <a:chOff x="768" y="2400"/>
              <a:chExt cx="1152" cy="192"/>
            </a:xfrm>
          </p:grpSpPr>
          <p:sp>
            <p:nvSpPr>
              <p:cNvPr id="409637" name="Rectangle 3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38" name="Rectangle 3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39" name="Rectangle 3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sp>
          <p:nvSpPr>
            <p:cNvPr id="409640" name="Rectangle 40"/>
            <p:cNvSpPr>
              <a:spLocks noChangeArrowheads="1"/>
            </p:cNvSpPr>
            <p:nvPr/>
          </p:nvSpPr>
          <p:spPr bwMode="auto">
            <a:xfrm>
              <a:off x="144" y="390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OP4</a:t>
              </a:r>
            </a:p>
          </p:txBody>
        </p:sp>
        <p:grpSp>
          <p:nvGrpSpPr>
            <p:cNvPr id="409641" name="Group 41"/>
            <p:cNvGrpSpPr>
              <a:grpSpLocks/>
            </p:cNvGrpSpPr>
            <p:nvPr/>
          </p:nvGrpSpPr>
          <p:grpSpPr bwMode="auto">
            <a:xfrm>
              <a:off x="1872" y="3912"/>
              <a:ext cx="1152" cy="192"/>
              <a:chOff x="768" y="2400"/>
              <a:chExt cx="1152" cy="192"/>
            </a:xfrm>
          </p:grpSpPr>
          <p:sp>
            <p:nvSpPr>
              <p:cNvPr id="409642" name="Rectangle 42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 dirty="0"/>
                  <a:t>A</a:t>
                </a:r>
              </a:p>
            </p:txBody>
          </p:sp>
          <p:sp>
            <p:nvSpPr>
              <p:cNvPr id="409643" name="Rectangle 43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44" name="Rectangle 44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sp>
          <p:nvSpPr>
            <p:cNvPr id="409645" name="Freeform 45"/>
            <p:cNvSpPr>
              <a:spLocks/>
            </p:cNvSpPr>
            <p:nvPr/>
          </p:nvSpPr>
          <p:spPr bwMode="auto">
            <a:xfrm>
              <a:off x="1725" y="3423"/>
              <a:ext cx="264" cy="60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3340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04262" cy="1041400"/>
          </a:xfrm>
        </p:spPr>
        <p:txBody>
          <a:bodyPr/>
          <a:lstStyle/>
          <a:p>
            <a:r>
              <a:rPr lang="en-US" dirty="0"/>
              <a:t>Data Dependencies </a:t>
            </a:r>
            <a:r>
              <a:rPr lang="en-US" dirty="0" smtClean="0"/>
              <a:t>between 	Instructions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314700"/>
            <a:ext cx="8294687" cy="3232150"/>
          </a:xfrm>
        </p:spPr>
        <p:txBody>
          <a:bodyPr/>
          <a:lstStyle/>
          <a:p>
            <a:pPr lvl="1"/>
            <a:r>
              <a:rPr lang="en-US" dirty="0"/>
              <a:t>Result from one instruction used as operand for another</a:t>
            </a:r>
          </a:p>
          <a:p>
            <a:pPr lvl="2"/>
            <a:r>
              <a:rPr lang="en-US" dirty="0"/>
              <a:t>Read-after-write (RAW) </a:t>
            </a:r>
            <a:r>
              <a:rPr lang="en-US" dirty="0" smtClean="0"/>
              <a:t>dependency</a:t>
            </a:r>
          </a:p>
          <a:p>
            <a:pPr lvl="2"/>
            <a:r>
              <a:rPr lang="en-US" dirty="0" smtClean="0"/>
              <a:t>Dependency is between </a:t>
            </a:r>
            <a:r>
              <a:rPr lang="en-US" dirty="0" err="1" smtClean="0"/>
              <a:t>writeback</a:t>
            </a:r>
            <a:r>
              <a:rPr lang="en-US" dirty="0" smtClean="0"/>
              <a:t> stage of earlier instruction and decode stage of later instruction</a:t>
            </a:r>
            <a:endParaRPr lang="en-US" dirty="0"/>
          </a:p>
          <a:p>
            <a:pPr lvl="1"/>
            <a:r>
              <a:rPr lang="en-US" dirty="0"/>
              <a:t>Very common in actual programs</a:t>
            </a:r>
          </a:p>
          <a:p>
            <a:pPr lvl="1"/>
            <a:r>
              <a:rPr lang="en-US" dirty="0"/>
              <a:t>Must make sure our pipeline handles these properly</a:t>
            </a:r>
          </a:p>
          <a:p>
            <a:pPr lvl="2"/>
            <a:r>
              <a:rPr lang="en-US" dirty="0"/>
              <a:t>Get correct results</a:t>
            </a:r>
          </a:p>
          <a:p>
            <a:pPr lvl="2"/>
            <a:r>
              <a:rPr lang="en-US" dirty="0"/>
              <a:t>Minimize performance impact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0" y="1746250"/>
            <a:ext cx="3200400" cy="1219200"/>
            <a:chOff x="2667000" y="1524000"/>
            <a:chExt cx="3200400" cy="1219200"/>
          </a:xfrm>
        </p:grpSpPr>
        <p:sp>
          <p:nvSpPr>
            <p:cNvPr id="410628" name="Rectangle 4"/>
            <p:cNvSpPr>
              <a:spLocks noChangeArrowheads="1"/>
            </p:cNvSpPr>
            <p:nvPr/>
          </p:nvSpPr>
          <p:spPr bwMode="auto">
            <a:xfrm>
              <a:off x="2667000" y="1524000"/>
              <a:ext cx="3200400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>
                  <a:solidFill>
                    <a:srgbClr val="0000FF"/>
                  </a:solidFill>
                  <a:latin typeface="Courier New" pitchFamily="49" charset="0"/>
                </a:rPr>
                <a:t>1</a:t>
              </a:r>
              <a:r>
                <a:rPr lang="en-US" sz="1200">
                  <a:latin typeface="Courier New" pitchFamily="49" charset="0"/>
                </a:rPr>
                <a:t>    irmovl $50, %eax</a:t>
              </a:r>
            </a:p>
          </p:txBody>
        </p:sp>
        <p:sp>
          <p:nvSpPr>
            <p:cNvPr id="410629" name="Rectangle 5"/>
            <p:cNvSpPr>
              <a:spLocks noChangeArrowheads="1"/>
            </p:cNvSpPr>
            <p:nvPr/>
          </p:nvSpPr>
          <p:spPr bwMode="auto">
            <a:xfrm>
              <a:off x="2667000" y="1981200"/>
              <a:ext cx="3200400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>
                  <a:solidFill>
                    <a:srgbClr val="0000FF"/>
                  </a:solidFill>
                  <a:latin typeface="Courier New" pitchFamily="49" charset="0"/>
                </a:rPr>
                <a:t>2</a:t>
              </a:r>
              <a:r>
                <a:rPr lang="en-US" sz="1200">
                  <a:latin typeface="Courier New" pitchFamily="49" charset="0"/>
                </a:rPr>
                <a:t>    addl %eax ,  %ebx</a:t>
              </a:r>
            </a:p>
          </p:txBody>
        </p:sp>
        <p:sp>
          <p:nvSpPr>
            <p:cNvPr id="410630" name="Rectangle 6"/>
            <p:cNvSpPr>
              <a:spLocks noChangeArrowheads="1"/>
            </p:cNvSpPr>
            <p:nvPr/>
          </p:nvSpPr>
          <p:spPr bwMode="auto">
            <a:xfrm>
              <a:off x="2667000" y="2438400"/>
              <a:ext cx="3200400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>
                  <a:solidFill>
                    <a:srgbClr val="0000FF"/>
                  </a:solidFill>
                  <a:latin typeface="Courier New" pitchFamily="49" charset="0"/>
                </a:rPr>
                <a:t>3</a:t>
              </a:r>
              <a:r>
                <a:rPr lang="en-US" sz="1200">
                  <a:latin typeface="Courier New" pitchFamily="49" charset="0"/>
                </a:rPr>
                <a:t>    mrmovl 100( %ebx ),  %edx</a:t>
              </a:r>
            </a:p>
          </p:txBody>
        </p:sp>
        <p:grpSp>
          <p:nvGrpSpPr>
            <p:cNvPr id="410637" name="Group 13"/>
            <p:cNvGrpSpPr>
              <a:grpSpLocks/>
            </p:cNvGrpSpPr>
            <p:nvPr/>
          </p:nvGrpSpPr>
          <p:grpSpPr bwMode="auto">
            <a:xfrm>
              <a:off x="3632200" y="1524000"/>
              <a:ext cx="1092200" cy="762000"/>
              <a:chOff x="2288" y="960"/>
              <a:chExt cx="688" cy="480"/>
            </a:xfrm>
          </p:grpSpPr>
          <p:sp>
            <p:nvSpPr>
              <p:cNvPr id="410631" name="Oval 7"/>
              <p:cNvSpPr>
                <a:spLocks noChangeArrowheads="1"/>
              </p:cNvSpPr>
              <p:nvPr/>
            </p:nvSpPr>
            <p:spPr bwMode="auto">
              <a:xfrm>
                <a:off x="2688" y="960"/>
                <a:ext cx="288" cy="192"/>
              </a:xfrm>
              <a:prstGeom prst="ellips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32" name="Oval 8"/>
              <p:cNvSpPr>
                <a:spLocks noChangeArrowheads="1"/>
              </p:cNvSpPr>
              <p:nvPr/>
            </p:nvSpPr>
            <p:spPr bwMode="auto">
              <a:xfrm>
                <a:off x="2288" y="1248"/>
                <a:ext cx="288" cy="192"/>
              </a:xfrm>
              <a:prstGeom prst="ellips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35" name="Line 11"/>
              <p:cNvSpPr>
                <a:spLocks noChangeShapeType="1"/>
              </p:cNvSpPr>
              <p:nvPr/>
            </p:nvSpPr>
            <p:spPr bwMode="auto">
              <a:xfrm flipH="1">
                <a:off x="2552" y="1116"/>
                <a:ext cx="172" cy="17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638" name="Group 14"/>
            <p:cNvGrpSpPr>
              <a:grpSpLocks/>
            </p:cNvGrpSpPr>
            <p:nvPr/>
          </p:nvGrpSpPr>
          <p:grpSpPr bwMode="auto">
            <a:xfrm>
              <a:off x="4267200" y="1981200"/>
              <a:ext cx="546100" cy="762000"/>
              <a:chOff x="2688" y="1248"/>
              <a:chExt cx="344" cy="480"/>
            </a:xfrm>
          </p:grpSpPr>
          <p:sp>
            <p:nvSpPr>
              <p:cNvPr id="410633" name="Oval 9"/>
              <p:cNvSpPr>
                <a:spLocks noChangeArrowheads="1"/>
              </p:cNvSpPr>
              <p:nvPr/>
            </p:nvSpPr>
            <p:spPr bwMode="auto">
              <a:xfrm>
                <a:off x="2744" y="1248"/>
                <a:ext cx="288" cy="192"/>
              </a:xfrm>
              <a:prstGeom prst="ellips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34" name="Oval 10"/>
              <p:cNvSpPr>
                <a:spLocks noChangeArrowheads="1"/>
              </p:cNvSpPr>
              <p:nvPr/>
            </p:nvSpPr>
            <p:spPr bwMode="auto">
              <a:xfrm>
                <a:off x="2688" y="1536"/>
                <a:ext cx="288" cy="192"/>
              </a:xfrm>
              <a:prstGeom prst="ellips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36" name="Line 12"/>
              <p:cNvSpPr>
                <a:spLocks noChangeShapeType="1"/>
              </p:cNvSpPr>
              <p:nvPr/>
            </p:nvSpPr>
            <p:spPr bwMode="auto">
              <a:xfrm flipH="1">
                <a:off x="2832" y="1440"/>
                <a:ext cx="56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6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660650" y="433705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dirty="0" err="1" smtClean="0">
                <a:latin typeface="Courier New" pitchFamily="49" charset="0"/>
              </a:rPr>
              <a:t>rmmovl</a:t>
            </a:r>
            <a:r>
              <a:rPr lang="en-US" sz="1200" dirty="0" smtClean="0">
                <a:latin typeface="Courier New" pitchFamily="49" charset="0"/>
              </a:rPr>
              <a:t>   %</a:t>
            </a:r>
            <a:r>
              <a:rPr lang="en-US" sz="1200" dirty="0" err="1" smtClean="0">
                <a:latin typeface="Courier New" pitchFamily="49" charset="0"/>
              </a:rPr>
              <a:t>edi</a:t>
            </a:r>
            <a:r>
              <a:rPr lang="en-US" sz="1200" dirty="0" smtClean="0">
                <a:latin typeface="Courier New" pitchFamily="49" charset="0"/>
              </a:rPr>
              <a:t>, 0(%</a:t>
            </a:r>
            <a:r>
              <a:rPr lang="en-US" sz="1200" dirty="0" err="1" smtClean="0">
                <a:latin typeface="Courier New" pitchFamily="49" charset="0"/>
              </a:rPr>
              <a:t>edx</a:t>
            </a:r>
            <a:r>
              <a:rPr lang="en-US" sz="1200" dirty="0" smtClean="0">
                <a:latin typeface="Courier New" pitchFamily="49" charset="0"/>
              </a:rPr>
              <a:t>)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24957" y="296545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dirty="0" smtClean="0">
                <a:latin typeface="Courier New" pitchFamily="49" charset="0"/>
              </a:rPr>
              <a:t>LOOP:   </a:t>
            </a:r>
            <a:r>
              <a:rPr lang="en-US" sz="1200" dirty="0" err="1" smtClean="0">
                <a:latin typeface="Courier New" pitchFamily="49" charset="0"/>
              </a:rPr>
              <a:t>mrmovl</a:t>
            </a:r>
            <a:r>
              <a:rPr lang="en-US" sz="1200" dirty="0" smtClean="0">
                <a:latin typeface="Courier New" pitchFamily="49" charset="0"/>
              </a:rPr>
              <a:t>  0(%</a:t>
            </a:r>
            <a:r>
              <a:rPr lang="en-US" sz="1200" dirty="0" err="1" smtClean="0">
                <a:latin typeface="Courier New" pitchFamily="49" charset="0"/>
              </a:rPr>
              <a:t>ecx</a:t>
            </a:r>
            <a:r>
              <a:rPr lang="en-US" sz="1200" dirty="0" smtClean="0">
                <a:latin typeface="Courier New" pitchFamily="49" charset="0"/>
              </a:rPr>
              <a:t>), </a:t>
            </a:r>
            <a:r>
              <a:rPr lang="en-US" sz="1200" dirty="0">
                <a:latin typeface="Courier New" pitchFamily="49" charset="0"/>
              </a:rPr>
              <a:t>%</a:t>
            </a:r>
            <a:r>
              <a:rPr lang="en-US" sz="1200" dirty="0" err="1" smtClean="0">
                <a:latin typeface="Courier New" pitchFamily="49" charset="0"/>
              </a:rPr>
              <a:t>edi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667000" y="2452007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dirty="0" err="1" smtClean="0">
                <a:latin typeface="Courier New" pitchFamily="49" charset="0"/>
              </a:rPr>
              <a:t>mrmovl</a:t>
            </a:r>
            <a:r>
              <a:rPr lang="en-US" sz="1200" dirty="0" smtClean="0">
                <a:latin typeface="Courier New" pitchFamily="49" charset="0"/>
              </a:rPr>
              <a:t>  12(%</a:t>
            </a:r>
            <a:r>
              <a:rPr lang="en-US" sz="1200" dirty="0" err="1" smtClean="0">
                <a:latin typeface="Courier New" pitchFamily="49" charset="0"/>
              </a:rPr>
              <a:t>esp</a:t>
            </a:r>
            <a:r>
              <a:rPr lang="en-US" sz="1200" dirty="0" smtClean="0">
                <a:latin typeface="Courier New" pitchFamily="49" charset="0"/>
              </a:rPr>
              <a:t>),%</a:t>
            </a:r>
            <a:r>
              <a:rPr lang="en-US" sz="1200" dirty="0" err="1" smtClean="0">
                <a:latin typeface="Courier New" pitchFamily="49" charset="0"/>
              </a:rPr>
              <a:t>ebx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667000" y="197485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dirty="0" err="1" smtClean="0">
                <a:latin typeface="Courier New" pitchFamily="49" charset="0"/>
              </a:rPr>
              <a:t>mrmovl</a:t>
            </a:r>
            <a:r>
              <a:rPr lang="en-US" sz="1200" dirty="0" smtClean="0">
                <a:latin typeface="Courier New" pitchFamily="49" charset="0"/>
              </a:rPr>
              <a:t>  8(%</a:t>
            </a:r>
            <a:r>
              <a:rPr lang="en-US" sz="1200" dirty="0" err="1" smtClean="0">
                <a:latin typeface="Courier New" pitchFamily="49" charset="0"/>
              </a:rPr>
              <a:t>esp</a:t>
            </a:r>
            <a:r>
              <a:rPr lang="en-US" sz="1200" dirty="0" smtClean="0">
                <a:latin typeface="Courier New" pitchFamily="49" charset="0"/>
              </a:rPr>
              <a:t>), </a:t>
            </a:r>
            <a:r>
              <a:rPr lang="en-US" sz="1200" dirty="0">
                <a:latin typeface="Courier New" pitchFamily="49" charset="0"/>
              </a:rPr>
              <a:t>%</a:t>
            </a:r>
            <a:r>
              <a:rPr lang="en-US" sz="1200" dirty="0" err="1" smtClean="0">
                <a:latin typeface="Courier New" pitchFamily="49" charset="0"/>
              </a:rPr>
              <a:t>edx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04262" cy="1041400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Dependencies – Loop-Carried		Dependencies</a:t>
            </a:r>
            <a:endParaRPr lang="en-US" dirty="0"/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2667000" y="151765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dirty="0" err="1" smtClean="0">
                <a:latin typeface="Courier New" pitchFamily="49" charset="0"/>
              </a:rPr>
              <a:t>mrmovl</a:t>
            </a:r>
            <a:r>
              <a:rPr lang="en-US" sz="1200" dirty="0" smtClean="0">
                <a:latin typeface="Courier New" pitchFamily="49" charset="0"/>
              </a:rPr>
              <a:t>  4(%</a:t>
            </a:r>
            <a:r>
              <a:rPr lang="en-US" sz="1200" dirty="0" err="1" smtClean="0">
                <a:latin typeface="Courier New" pitchFamily="49" charset="0"/>
              </a:rPr>
              <a:t>esp</a:t>
            </a:r>
            <a:r>
              <a:rPr lang="en-US" sz="1200" dirty="0" smtClean="0">
                <a:latin typeface="Courier New" pitchFamily="49" charset="0"/>
              </a:rPr>
              <a:t>), </a:t>
            </a:r>
            <a:r>
              <a:rPr lang="en-US" sz="1200" dirty="0">
                <a:latin typeface="Courier New" pitchFamily="49" charset="0"/>
              </a:rPr>
              <a:t>%</a:t>
            </a:r>
            <a:r>
              <a:rPr lang="en-US" sz="1200" dirty="0" err="1" smtClean="0">
                <a:latin typeface="Courier New" pitchFamily="49" charset="0"/>
              </a:rPr>
              <a:t>ecx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410631" name="Oval 7"/>
          <p:cNvSpPr>
            <a:spLocks noChangeArrowheads="1"/>
          </p:cNvSpPr>
          <p:nvPr/>
        </p:nvSpPr>
        <p:spPr bwMode="auto">
          <a:xfrm>
            <a:off x="4267200" y="1517650"/>
            <a:ext cx="457200" cy="304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2" name="Oval 8"/>
          <p:cNvSpPr>
            <a:spLocks noChangeArrowheads="1"/>
          </p:cNvSpPr>
          <p:nvPr/>
        </p:nvSpPr>
        <p:spPr bwMode="auto">
          <a:xfrm>
            <a:off x="3632200" y="2965450"/>
            <a:ext cx="457200" cy="304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 flipH="1">
            <a:off x="3861707" y="1765300"/>
            <a:ext cx="462643" cy="12001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33" name="Oval 9"/>
          <p:cNvSpPr>
            <a:spLocks noChangeArrowheads="1"/>
          </p:cNvSpPr>
          <p:nvPr/>
        </p:nvSpPr>
        <p:spPr bwMode="auto">
          <a:xfrm>
            <a:off x="4311650" y="1974850"/>
            <a:ext cx="457200" cy="304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6" name="Line 12"/>
          <p:cNvSpPr>
            <a:spLocks noChangeShapeType="1"/>
          </p:cNvSpPr>
          <p:nvPr/>
        </p:nvSpPr>
        <p:spPr bwMode="auto">
          <a:xfrm flipH="1">
            <a:off x="3956050" y="2279650"/>
            <a:ext cx="533400" cy="1143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660650" y="342265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dirty="0" err="1" smtClean="0">
                <a:latin typeface="Courier New" pitchFamily="49" charset="0"/>
              </a:rPr>
              <a:t>mrmovl</a:t>
            </a:r>
            <a:r>
              <a:rPr lang="en-US" sz="1200" dirty="0" smtClean="0">
                <a:latin typeface="Courier New" pitchFamily="49" charset="0"/>
              </a:rPr>
              <a:t>  0(%</a:t>
            </a:r>
            <a:r>
              <a:rPr lang="en-US" sz="1200" dirty="0" err="1" smtClean="0">
                <a:latin typeface="Courier New" pitchFamily="49" charset="0"/>
              </a:rPr>
              <a:t>edx</a:t>
            </a:r>
            <a:r>
              <a:rPr lang="en-US" sz="1200" dirty="0" smtClean="0">
                <a:latin typeface="Courier New" pitchFamily="49" charset="0"/>
              </a:rPr>
              <a:t>), </a:t>
            </a:r>
            <a:r>
              <a:rPr lang="en-US" sz="1200" dirty="0">
                <a:latin typeface="Courier New" pitchFamily="49" charset="0"/>
              </a:rPr>
              <a:t>%</a:t>
            </a:r>
            <a:r>
              <a:rPr lang="en-US" sz="1200" dirty="0" err="1" smtClean="0">
                <a:latin typeface="Courier New" pitchFamily="49" charset="0"/>
              </a:rPr>
              <a:t>eax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3633107" y="3422650"/>
            <a:ext cx="457200" cy="304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660650" y="387985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dirty="0" err="1" smtClean="0">
                <a:latin typeface="Courier New" pitchFamily="49" charset="0"/>
              </a:rPr>
              <a:t>addl</a:t>
            </a:r>
            <a:r>
              <a:rPr lang="en-US" sz="1200" dirty="0" smtClean="0">
                <a:latin typeface="Courier New" pitchFamily="49" charset="0"/>
              </a:rPr>
              <a:t>      %</a:t>
            </a:r>
            <a:r>
              <a:rPr lang="en-US" sz="1200" dirty="0" err="1" smtClean="0">
                <a:latin typeface="Courier New" pitchFamily="49" charset="0"/>
              </a:rPr>
              <a:t>eax</a:t>
            </a:r>
            <a:r>
              <a:rPr lang="en-US" sz="1200" dirty="0" smtClean="0">
                <a:latin typeface="Courier New" pitchFamily="49" charset="0"/>
              </a:rPr>
              <a:t>,  %</a:t>
            </a:r>
            <a:r>
              <a:rPr lang="en-US" sz="1200" dirty="0" err="1" smtClean="0">
                <a:latin typeface="Courier New" pitchFamily="49" charset="0"/>
              </a:rPr>
              <a:t>edi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4311650" y="3422650"/>
            <a:ext cx="457200" cy="304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4294414" y="2959100"/>
            <a:ext cx="457200" cy="304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H="1">
            <a:off x="4089400" y="3685269"/>
            <a:ext cx="297996" cy="23563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Oval 10"/>
          <p:cNvSpPr>
            <a:spLocks noChangeArrowheads="1"/>
          </p:cNvSpPr>
          <p:nvPr/>
        </p:nvSpPr>
        <p:spPr bwMode="auto">
          <a:xfrm>
            <a:off x="4292827" y="3866243"/>
            <a:ext cx="457200" cy="304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3651250" y="3872593"/>
            <a:ext cx="457200" cy="304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rc 4"/>
          <p:cNvSpPr/>
          <p:nvPr/>
        </p:nvSpPr>
        <p:spPr bwMode="auto">
          <a:xfrm>
            <a:off x="4413249" y="3111500"/>
            <a:ext cx="712107" cy="920750"/>
          </a:xfrm>
          <a:prstGeom prst="arc">
            <a:avLst>
              <a:gd name="adj1" fmla="val 16200000"/>
              <a:gd name="adj2" fmla="val 548879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4271736" y="4337050"/>
            <a:ext cx="457200" cy="304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rc 31"/>
          <p:cNvSpPr/>
          <p:nvPr/>
        </p:nvSpPr>
        <p:spPr bwMode="auto">
          <a:xfrm>
            <a:off x="4032250" y="2127250"/>
            <a:ext cx="1524000" cy="2368550"/>
          </a:xfrm>
          <a:prstGeom prst="arc">
            <a:avLst>
              <a:gd name="adj1" fmla="val 16200000"/>
              <a:gd name="adj2" fmla="val 548879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3543300" y="4337050"/>
            <a:ext cx="457200" cy="304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3956050" y="4148818"/>
            <a:ext cx="381000" cy="24947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2660650" y="479425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dirty="0" err="1" smtClean="0">
                <a:latin typeface="Courier New" pitchFamily="49" charset="0"/>
              </a:rPr>
              <a:t>iaddl</a:t>
            </a:r>
            <a:r>
              <a:rPr lang="en-US" sz="1200" dirty="0" smtClean="0">
                <a:latin typeface="Courier New" pitchFamily="49" charset="0"/>
              </a:rPr>
              <a:t>     $4,    %</a:t>
            </a:r>
            <a:r>
              <a:rPr lang="en-US" sz="1200" dirty="0" err="1" smtClean="0">
                <a:latin typeface="Courier New" pitchFamily="49" charset="0"/>
              </a:rPr>
              <a:t>ecx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2667000" y="5156201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dirty="0" err="1" smtClean="0">
                <a:latin typeface="Courier New" pitchFamily="49" charset="0"/>
              </a:rPr>
              <a:t>iaddl</a:t>
            </a:r>
            <a:r>
              <a:rPr lang="en-US" sz="1200" dirty="0" smtClean="0">
                <a:latin typeface="Courier New" pitchFamily="49" charset="0"/>
              </a:rPr>
              <a:t>     $4,    %</a:t>
            </a:r>
            <a:r>
              <a:rPr lang="en-US" sz="1200" dirty="0" err="1" smtClean="0">
                <a:latin typeface="Courier New" pitchFamily="49" charset="0"/>
              </a:rPr>
              <a:t>edx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2660650" y="555625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dirty="0" err="1" smtClean="0">
                <a:latin typeface="Courier New" pitchFamily="49" charset="0"/>
              </a:rPr>
              <a:t>iaddl</a:t>
            </a:r>
            <a:r>
              <a:rPr lang="en-US" sz="1200" dirty="0" smtClean="0">
                <a:latin typeface="Courier New" pitchFamily="49" charset="0"/>
              </a:rPr>
              <a:t>    $-1,    %</a:t>
            </a:r>
            <a:r>
              <a:rPr lang="en-US" sz="1200" dirty="0" err="1" smtClean="0">
                <a:latin typeface="Courier New" pitchFamily="49" charset="0"/>
              </a:rPr>
              <a:t>ebx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2660650" y="601345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dirty="0" err="1" smtClean="0">
                <a:latin typeface="Courier New" pitchFamily="49" charset="0"/>
              </a:rPr>
              <a:t>jne</a:t>
            </a:r>
            <a:r>
              <a:rPr lang="en-US" sz="1200" dirty="0" smtClean="0">
                <a:latin typeface="Courier New" pitchFamily="49" charset="0"/>
              </a:rPr>
              <a:t>      LOOP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4287157" y="2452007"/>
            <a:ext cx="457200" cy="304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rc 39"/>
          <p:cNvSpPr/>
          <p:nvPr/>
        </p:nvSpPr>
        <p:spPr bwMode="auto">
          <a:xfrm>
            <a:off x="4191000" y="2584450"/>
            <a:ext cx="1136650" cy="3128736"/>
          </a:xfrm>
          <a:prstGeom prst="arc">
            <a:avLst>
              <a:gd name="adj1" fmla="val 16200000"/>
              <a:gd name="adj2" fmla="val 548879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4267200" y="5560786"/>
            <a:ext cx="457200" cy="304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0"/>
          <p:cNvSpPr>
            <a:spLocks noChangeArrowheads="1"/>
          </p:cNvSpPr>
          <p:nvPr/>
        </p:nvSpPr>
        <p:spPr bwMode="auto">
          <a:xfrm>
            <a:off x="4287157" y="4794250"/>
            <a:ext cx="457200" cy="304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4294414" y="5156201"/>
            <a:ext cx="457200" cy="304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rc 44"/>
          <p:cNvSpPr/>
          <p:nvPr/>
        </p:nvSpPr>
        <p:spPr bwMode="auto">
          <a:xfrm>
            <a:off x="3956050" y="1517650"/>
            <a:ext cx="1600200" cy="3790952"/>
          </a:xfrm>
          <a:prstGeom prst="arc">
            <a:avLst>
              <a:gd name="adj1" fmla="val 113266"/>
              <a:gd name="adj2" fmla="val 548879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Arc 45"/>
          <p:cNvSpPr/>
          <p:nvPr/>
        </p:nvSpPr>
        <p:spPr bwMode="auto">
          <a:xfrm>
            <a:off x="3651250" y="1670050"/>
            <a:ext cx="2209800" cy="3276600"/>
          </a:xfrm>
          <a:prstGeom prst="arc">
            <a:avLst>
              <a:gd name="adj1" fmla="val 16200000"/>
              <a:gd name="adj2" fmla="val 548879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7" name="Arc 46"/>
          <p:cNvSpPr/>
          <p:nvPr/>
        </p:nvSpPr>
        <p:spPr bwMode="auto">
          <a:xfrm rot="10800000">
            <a:off x="450850" y="3117850"/>
            <a:ext cx="1752600" cy="1828800"/>
          </a:xfrm>
          <a:prstGeom prst="arc">
            <a:avLst>
              <a:gd name="adj1" fmla="val 16200000"/>
              <a:gd name="adj2" fmla="val 548879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50" y="3843018"/>
            <a:ext cx="64472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sz="1400" dirty="0" err="1" smtClean="0">
                <a:latin typeface="Courier New" pitchFamily="49" charset="0"/>
              </a:rPr>
              <a:t>ecx</a:t>
            </a:r>
            <a:endParaRPr lang="en-US" dirty="0"/>
          </a:p>
        </p:txBody>
      </p:sp>
      <p:sp>
        <p:nvSpPr>
          <p:cNvPr id="51" name="Arc 50"/>
          <p:cNvSpPr/>
          <p:nvPr/>
        </p:nvSpPr>
        <p:spPr bwMode="auto">
          <a:xfrm rot="10800000">
            <a:off x="1517650" y="3575050"/>
            <a:ext cx="1143000" cy="1733552"/>
          </a:xfrm>
          <a:prstGeom prst="arc">
            <a:avLst>
              <a:gd name="adj1" fmla="val 16200000"/>
              <a:gd name="adj2" fmla="val 548879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60450" y="4224018"/>
            <a:ext cx="800099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sz="1400" dirty="0" err="1" smtClean="0">
                <a:latin typeface="Courier New" pitchFamily="49" charset="0"/>
              </a:rPr>
              <a:t>edx</a:t>
            </a:r>
            <a:endParaRPr lang="en-US" dirty="0"/>
          </a:p>
        </p:txBody>
      </p:sp>
      <p:sp>
        <p:nvSpPr>
          <p:cNvPr id="53" name="Arc 52"/>
          <p:cNvSpPr/>
          <p:nvPr/>
        </p:nvSpPr>
        <p:spPr bwMode="auto">
          <a:xfrm rot="10800000">
            <a:off x="1708149" y="4489450"/>
            <a:ext cx="952501" cy="819152"/>
          </a:xfrm>
          <a:prstGeom prst="arc">
            <a:avLst>
              <a:gd name="adj1" fmla="val 16200000"/>
              <a:gd name="adj2" fmla="val 548879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65250" y="4489450"/>
            <a:ext cx="800099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sz="1400" dirty="0" err="1" smtClean="0">
                <a:latin typeface="Courier New" pitchFamily="49" charset="0"/>
              </a:rPr>
              <a:t>edx</a:t>
            </a:r>
            <a:endParaRPr lang="en-US" dirty="0"/>
          </a:p>
        </p:txBody>
      </p:sp>
      <p:sp>
        <p:nvSpPr>
          <p:cNvPr id="55" name="Arc 54"/>
          <p:cNvSpPr/>
          <p:nvPr/>
        </p:nvSpPr>
        <p:spPr bwMode="auto">
          <a:xfrm rot="10800000">
            <a:off x="755649" y="4718050"/>
            <a:ext cx="571501" cy="514351"/>
          </a:xfrm>
          <a:prstGeom prst="arc">
            <a:avLst>
              <a:gd name="adj1" fmla="val 11761712"/>
              <a:gd name="adj2" fmla="val 9785805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8450" y="4757418"/>
            <a:ext cx="64472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sz="1400" dirty="0" err="1" smtClean="0">
                <a:latin typeface="Courier New" pitchFamily="49" charset="0"/>
              </a:rPr>
              <a:t>ecx</a:t>
            </a:r>
            <a:endParaRPr lang="en-US" dirty="0"/>
          </a:p>
        </p:txBody>
      </p:sp>
      <p:sp>
        <p:nvSpPr>
          <p:cNvPr id="57" name="Arc 56"/>
          <p:cNvSpPr/>
          <p:nvPr/>
        </p:nvSpPr>
        <p:spPr bwMode="auto">
          <a:xfrm rot="10800000">
            <a:off x="1593849" y="5041899"/>
            <a:ext cx="571501" cy="514351"/>
          </a:xfrm>
          <a:prstGeom prst="arc">
            <a:avLst>
              <a:gd name="adj1" fmla="val 11761712"/>
              <a:gd name="adj2" fmla="val 9785805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36650" y="5081267"/>
            <a:ext cx="644728" cy="348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sz="1400" dirty="0" err="1" smtClean="0">
                <a:latin typeface="Courier New" pitchFamily="49" charset="0"/>
              </a:rPr>
              <a:t>edx</a:t>
            </a:r>
            <a:endParaRPr lang="en-US" dirty="0"/>
          </a:p>
        </p:txBody>
      </p:sp>
      <p:sp>
        <p:nvSpPr>
          <p:cNvPr id="59" name="Arc 58"/>
          <p:cNvSpPr/>
          <p:nvPr/>
        </p:nvSpPr>
        <p:spPr bwMode="auto">
          <a:xfrm rot="10800000">
            <a:off x="755649" y="5422899"/>
            <a:ext cx="571501" cy="514351"/>
          </a:xfrm>
          <a:prstGeom prst="arc">
            <a:avLst>
              <a:gd name="adj1" fmla="val 11761712"/>
              <a:gd name="adj2" fmla="val 9785805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8450" y="5462267"/>
            <a:ext cx="644728" cy="348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sz="1400" dirty="0" err="1" smtClean="0">
                <a:latin typeface="Courier New" pitchFamily="49" charset="0"/>
              </a:rPr>
              <a:t>ebx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2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Demonstration</a:t>
            </a:r>
          </a:p>
        </p:txBody>
      </p:sp>
      <p:grpSp>
        <p:nvGrpSpPr>
          <p:cNvPr id="421953" name="Group 65"/>
          <p:cNvGrpSpPr>
            <a:grpSpLocks/>
          </p:cNvGrpSpPr>
          <p:nvPr/>
        </p:nvGrpSpPr>
        <p:grpSpPr bwMode="auto">
          <a:xfrm>
            <a:off x="1143000" y="990600"/>
            <a:ext cx="7010400" cy="5486400"/>
            <a:chOff x="336" y="1056"/>
            <a:chExt cx="4416" cy="3456"/>
          </a:xfrm>
        </p:grpSpPr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336" y="1296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irmovl   $1,%eax  #I1</a:t>
              </a:r>
            </a:p>
          </p:txBody>
        </p:sp>
        <p:sp>
          <p:nvSpPr>
            <p:cNvPr id="421894" name="Rectangle 6"/>
            <p:cNvSpPr>
              <a:spLocks noChangeArrowheads="1"/>
            </p:cNvSpPr>
            <p:nvPr/>
          </p:nvSpPr>
          <p:spPr bwMode="auto">
            <a:xfrm>
              <a:off x="2160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895" name="Rectangle 7"/>
            <p:cNvSpPr>
              <a:spLocks noChangeArrowheads="1"/>
            </p:cNvSpPr>
            <p:nvPr/>
          </p:nvSpPr>
          <p:spPr bwMode="auto">
            <a:xfrm>
              <a:off x="2448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896" name="Rectangle 8"/>
            <p:cNvSpPr>
              <a:spLocks noChangeArrowheads="1"/>
            </p:cNvSpPr>
            <p:nvPr/>
          </p:nvSpPr>
          <p:spPr bwMode="auto">
            <a:xfrm>
              <a:off x="2736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897" name="Rectangle 9"/>
            <p:cNvSpPr>
              <a:spLocks noChangeArrowheads="1"/>
            </p:cNvSpPr>
            <p:nvPr/>
          </p:nvSpPr>
          <p:spPr bwMode="auto">
            <a:xfrm>
              <a:off x="3024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21898" name="Rectangle 10"/>
            <p:cNvSpPr>
              <a:spLocks noChangeArrowheads="1"/>
            </p:cNvSpPr>
            <p:nvPr/>
          </p:nvSpPr>
          <p:spPr bwMode="auto">
            <a:xfrm>
              <a:off x="3312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421899" name="Rectangle 11"/>
            <p:cNvSpPr>
              <a:spLocks noChangeArrowheads="1"/>
            </p:cNvSpPr>
            <p:nvPr/>
          </p:nvSpPr>
          <p:spPr bwMode="auto">
            <a:xfrm>
              <a:off x="3600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421900" name="Rectangle 12"/>
            <p:cNvSpPr>
              <a:spLocks noChangeArrowheads="1"/>
            </p:cNvSpPr>
            <p:nvPr/>
          </p:nvSpPr>
          <p:spPr bwMode="auto">
            <a:xfrm>
              <a:off x="3888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421901" name="Rectangle 13"/>
            <p:cNvSpPr>
              <a:spLocks noChangeArrowheads="1"/>
            </p:cNvSpPr>
            <p:nvPr/>
          </p:nvSpPr>
          <p:spPr bwMode="auto">
            <a:xfrm>
              <a:off x="4176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421902" name="Rectangle 14"/>
            <p:cNvSpPr>
              <a:spLocks noChangeArrowheads="1"/>
            </p:cNvSpPr>
            <p:nvPr/>
          </p:nvSpPr>
          <p:spPr bwMode="auto">
            <a:xfrm>
              <a:off x="4464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421903" name="Rectangle 15"/>
            <p:cNvSpPr>
              <a:spLocks noChangeArrowheads="1"/>
            </p:cNvSpPr>
            <p:nvPr/>
          </p:nvSpPr>
          <p:spPr bwMode="auto">
            <a:xfrm>
              <a:off x="216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421904" name="Rectangle 16"/>
            <p:cNvSpPr>
              <a:spLocks noChangeArrowheads="1"/>
            </p:cNvSpPr>
            <p:nvPr/>
          </p:nvSpPr>
          <p:spPr bwMode="auto">
            <a:xfrm>
              <a:off x="244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21905" name="Rectangle 17"/>
            <p:cNvSpPr>
              <a:spLocks noChangeArrowheads="1"/>
            </p:cNvSpPr>
            <p:nvPr/>
          </p:nvSpPr>
          <p:spPr bwMode="auto">
            <a:xfrm>
              <a:off x="273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21906" name="Rectangle 18"/>
            <p:cNvSpPr>
              <a:spLocks noChangeArrowheads="1"/>
            </p:cNvSpPr>
            <p:nvPr/>
          </p:nvSpPr>
          <p:spPr bwMode="auto">
            <a:xfrm>
              <a:off x="302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21907" name="Rectangle 19"/>
            <p:cNvSpPr>
              <a:spLocks noChangeArrowheads="1"/>
            </p:cNvSpPr>
            <p:nvPr/>
          </p:nvSpPr>
          <p:spPr bwMode="auto">
            <a:xfrm>
              <a:off x="3600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421908" name="Rectangle 20"/>
            <p:cNvSpPr>
              <a:spLocks noChangeArrowheads="1"/>
            </p:cNvSpPr>
            <p:nvPr/>
          </p:nvSpPr>
          <p:spPr bwMode="auto">
            <a:xfrm>
              <a:off x="336" y="1488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irmovl   $2,%ecx  #I2</a:t>
              </a:r>
            </a:p>
          </p:txBody>
        </p:sp>
        <p:sp>
          <p:nvSpPr>
            <p:cNvPr id="421909" name="Rectangle 21"/>
            <p:cNvSpPr>
              <a:spLocks noChangeArrowheads="1"/>
            </p:cNvSpPr>
            <p:nvPr/>
          </p:nvSpPr>
          <p:spPr bwMode="auto">
            <a:xfrm>
              <a:off x="2448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421910" name="Rectangle 22"/>
            <p:cNvSpPr>
              <a:spLocks noChangeArrowheads="1"/>
            </p:cNvSpPr>
            <p:nvPr/>
          </p:nvSpPr>
          <p:spPr bwMode="auto">
            <a:xfrm>
              <a:off x="2736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21911" name="Rectangle 23"/>
            <p:cNvSpPr>
              <a:spLocks noChangeArrowheads="1"/>
            </p:cNvSpPr>
            <p:nvPr/>
          </p:nvSpPr>
          <p:spPr bwMode="auto">
            <a:xfrm>
              <a:off x="3024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21912" name="Rectangle 24"/>
            <p:cNvSpPr>
              <a:spLocks noChangeArrowheads="1"/>
            </p:cNvSpPr>
            <p:nvPr/>
          </p:nvSpPr>
          <p:spPr bwMode="auto">
            <a:xfrm>
              <a:off x="3312" y="1488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21913" name="Rectangle 25"/>
            <p:cNvSpPr>
              <a:spLocks noChangeArrowheads="1"/>
            </p:cNvSpPr>
            <p:nvPr/>
          </p:nvSpPr>
          <p:spPr bwMode="auto">
            <a:xfrm>
              <a:off x="3312" y="1296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421914" name="Rectangle 26"/>
            <p:cNvSpPr>
              <a:spLocks noChangeArrowheads="1"/>
            </p:cNvSpPr>
            <p:nvPr/>
          </p:nvSpPr>
          <p:spPr bwMode="auto">
            <a:xfrm>
              <a:off x="336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irmovl   $3,%edx  #I3</a:t>
              </a:r>
            </a:p>
          </p:txBody>
        </p:sp>
        <p:grpSp>
          <p:nvGrpSpPr>
            <p:cNvPr id="421915" name="Group 27"/>
            <p:cNvGrpSpPr>
              <a:grpSpLocks/>
            </p:cNvGrpSpPr>
            <p:nvPr/>
          </p:nvGrpSpPr>
          <p:grpSpPr bwMode="auto">
            <a:xfrm>
              <a:off x="2736" y="1680"/>
              <a:ext cx="1440" cy="192"/>
              <a:chOff x="2784" y="1872"/>
              <a:chExt cx="1440" cy="192"/>
            </a:xfrm>
          </p:grpSpPr>
          <p:sp>
            <p:nvSpPr>
              <p:cNvPr id="421916" name="Rectangle 28"/>
              <p:cNvSpPr>
                <a:spLocks noChangeArrowheads="1"/>
              </p:cNvSpPr>
              <p:nvPr/>
            </p:nvSpPr>
            <p:spPr bwMode="auto">
              <a:xfrm>
                <a:off x="2784" y="187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F</a:t>
                </a:r>
              </a:p>
            </p:txBody>
          </p:sp>
          <p:sp>
            <p:nvSpPr>
              <p:cNvPr id="421917" name="Rectangle 29"/>
              <p:cNvSpPr>
                <a:spLocks noChangeArrowheads="1"/>
              </p:cNvSpPr>
              <p:nvPr/>
            </p:nvSpPr>
            <p:spPr bwMode="auto">
              <a:xfrm>
                <a:off x="3072" y="187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D</a:t>
                </a:r>
              </a:p>
            </p:txBody>
          </p:sp>
          <p:sp>
            <p:nvSpPr>
              <p:cNvPr id="421918" name="Rectangle 30"/>
              <p:cNvSpPr>
                <a:spLocks noChangeArrowheads="1"/>
              </p:cNvSpPr>
              <p:nvPr/>
            </p:nvSpPr>
            <p:spPr bwMode="auto">
              <a:xfrm>
                <a:off x="3360" y="1872"/>
                <a:ext cx="288" cy="192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E</a:t>
                </a:r>
              </a:p>
            </p:txBody>
          </p:sp>
          <p:sp>
            <p:nvSpPr>
              <p:cNvPr id="421919" name="Rectangle 31"/>
              <p:cNvSpPr>
                <a:spLocks noChangeArrowheads="1"/>
              </p:cNvSpPr>
              <p:nvPr/>
            </p:nvSpPr>
            <p:spPr bwMode="auto">
              <a:xfrm>
                <a:off x="3648" y="187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M</a:t>
                </a:r>
              </a:p>
            </p:txBody>
          </p:sp>
          <p:sp>
            <p:nvSpPr>
              <p:cNvPr id="421920" name="Rectangle 32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W</a:t>
                </a:r>
              </a:p>
            </p:txBody>
          </p:sp>
        </p:grpSp>
        <p:sp>
          <p:nvSpPr>
            <p:cNvPr id="421921" name="Rectangle 33"/>
            <p:cNvSpPr>
              <a:spLocks noChangeArrowheads="1"/>
            </p:cNvSpPr>
            <p:nvPr/>
          </p:nvSpPr>
          <p:spPr bwMode="auto">
            <a:xfrm>
              <a:off x="336" y="1872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irmovl   $4,%ebx  #I4</a:t>
              </a:r>
            </a:p>
          </p:txBody>
        </p:sp>
        <p:grpSp>
          <p:nvGrpSpPr>
            <p:cNvPr id="421922" name="Group 34"/>
            <p:cNvGrpSpPr>
              <a:grpSpLocks/>
            </p:cNvGrpSpPr>
            <p:nvPr/>
          </p:nvGrpSpPr>
          <p:grpSpPr bwMode="auto">
            <a:xfrm>
              <a:off x="3024" y="1872"/>
              <a:ext cx="1440" cy="192"/>
              <a:chOff x="3072" y="2064"/>
              <a:chExt cx="1440" cy="192"/>
            </a:xfrm>
          </p:grpSpPr>
          <p:sp>
            <p:nvSpPr>
              <p:cNvPr id="421923" name="Rectangle 35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F</a:t>
                </a:r>
              </a:p>
            </p:txBody>
          </p:sp>
          <p:sp>
            <p:nvSpPr>
              <p:cNvPr id="421924" name="Rectangle 36"/>
              <p:cNvSpPr>
                <a:spLocks noChangeArrowheads="1"/>
              </p:cNvSpPr>
              <p:nvPr/>
            </p:nvSpPr>
            <p:spPr bwMode="auto">
              <a:xfrm>
                <a:off x="3360" y="2064"/>
                <a:ext cx="288" cy="192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D</a:t>
                </a:r>
              </a:p>
            </p:txBody>
          </p:sp>
          <p:sp>
            <p:nvSpPr>
              <p:cNvPr id="421925" name="Rectangle 37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E</a:t>
                </a:r>
              </a:p>
            </p:txBody>
          </p:sp>
          <p:sp>
            <p:nvSpPr>
              <p:cNvPr id="421926" name="Rectangle 38"/>
              <p:cNvSpPr>
                <a:spLocks noChangeArrowheads="1"/>
              </p:cNvSpPr>
              <p:nvPr/>
            </p:nvSpPr>
            <p:spPr bwMode="auto">
              <a:xfrm>
                <a:off x="3936" y="206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M</a:t>
                </a:r>
              </a:p>
            </p:txBody>
          </p:sp>
          <p:sp>
            <p:nvSpPr>
              <p:cNvPr id="421927" name="Rectangle 39"/>
              <p:cNvSpPr>
                <a:spLocks noChangeArrowheads="1"/>
              </p:cNvSpPr>
              <p:nvPr/>
            </p:nvSpPr>
            <p:spPr bwMode="auto">
              <a:xfrm>
                <a:off x="4224" y="206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W</a:t>
                </a:r>
              </a:p>
            </p:txBody>
          </p:sp>
        </p:grpSp>
        <p:sp>
          <p:nvSpPr>
            <p:cNvPr id="421928" name="Rectangle 40"/>
            <p:cNvSpPr>
              <a:spLocks noChangeArrowheads="1"/>
            </p:cNvSpPr>
            <p:nvPr/>
          </p:nvSpPr>
          <p:spPr bwMode="auto">
            <a:xfrm>
              <a:off x="336" y="2064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halt              #I5</a:t>
              </a:r>
            </a:p>
          </p:txBody>
        </p:sp>
        <p:grpSp>
          <p:nvGrpSpPr>
            <p:cNvPr id="421929" name="Group 41"/>
            <p:cNvGrpSpPr>
              <a:grpSpLocks/>
            </p:cNvGrpSpPr>
            <p:nvPr/>
          </p:nvGrpSpPr>
          <p:grpSpPr bwMode="auto">
            <a:xfrm>
              <a:off x="3312" y="2064"/>
              <a:ext cx="1440" cy="192"/>
              <a:chOff x="3360" y="2256"/>
              <a:chExt cx="1440" cy="192"/>
            </a:xfrm>
          </p:grpSpPr>
          <p:sp>
            <p:nvSpPr>
              <p:cNvPr id="421930" name="Rectangle 42"/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288" cy="192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F</a:t>
                </a:r>
              </a:p>
            </p:txBody>
          </p:sp>
          <p:sp>
            <p:nvSpPr>
              <p:cNvPr id="421931" name="Rectangle 43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D</a:t>
                </a:r>
              </a:p>
            </p:txBody>
          </p:sp>
          <p:sp>
            <p:nvSpPr>
              <p:cNvPr id="421932" name="Rectangle 44"/>
              <p:cNvSpPr>
                <a:spLocks noChangeArrowheads="1"/>
              </p:cNvSpPr>
              <p:nvPr/>
            </p:nvSpPr>
            <p:spPr bwMode="auto">
              <a:xfrm>
                <a:off x="3936" y="225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E</a:t>
                </a:r>
              </a:p>
            </p:txBody>
          </p:sp>
          <p:sp>
            <p:nvSpPr>
              <p:cNvPr id="421933" name="Rectangle 45"/>
              <p:cNvSpPr>
                <a:spLocks noChangeArrowheads="1"/>
              </p:cNvSpPr>
              <p:nvPr/>
            </p:nvSpPr>
            <p:spPr bwMode="auto">
              <a:xfrm>
                <a:off x="4224" y="225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M</a:t>
                </a:r>
              </a:p>
            </p:txBody>
          </p:sp>
          <p:sp>
            <p:nvSpPr>
              <p:cNvPr id="421934" name="Rectangle 46"/>
              <p:cNvSpPr>
                <a:spLocks noChangeArrowheads="1"/>
              </p:cNvSpPr>
              <p:nvPr/>
            </p:nvSpPr>
            <p:spPr bwMode="auto">
              <a:xfrm>
                <a:off x="4512" y="225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W</a:t>
                </a:r>
              </a:p>
            </p:txBody>
          </p:sp>
        </p:grpSp>
        <p:sp>
          <p:nvSpPr>
            <p:cNvPr id="421935" name="Line 47"/>
            <p:cNvSpPr>
              <a:spLocks noChangeShapeType="1"/>
            </p:cNvSpPr>
            <p:nvPr/>
          </p:nvSpPr>
          <p:spPr bwMode="auto">
            <a:xfrm flipH="1">
              <a:off x="3168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36" name="Line 48"/>
            <p:cNvSpPr>
              <a:spLocks noChangeShapeType="1"/>
            </p:cNvSpPr>
            <p:nvPr/>
          </p:nvSpPr>
          <p:spPr bwMode="auto">
            <a:xfrm>
              <a:off x="3600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37" name="Rectangle 49"/>
            <p:cNvSpPr>
              <a:spLocks noChangeArrowheads="1"/>
            </p:cNvSpPr>
            <p:nvPr/>
          </p:nvSpPr>
          <p:spPr bwMode="auto">
            <a:xfrm>
              <a:off x="3168" y="23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Cycle 5</a:t>
              </a:r>
            </a:p>
          </p:txBody>
        </p:sp>
        <p:grpSp>
          <p:nvGrpSpPr>
            <p:cNvPr id="421938" name="Group 50"/>
            <p:cNvGrpSpPr>
              <a:grpSpLocks/>
            </p:cNvGrpSpPr>
            <p:nvPr/>
          </p:nvGrpSpPr>
          <p:grpSpPr bwMode="auto">
            <a:xfrm>
              <a:off x="3168" y="2592"/>
              <a:ext cx="576" cy="384"/>
              <a:chOff x="3408" y="1632"/>
              <a:chExt cx="576" cy="384"/>
            </a:xfrm>
          </p:grpSpPr>
          <p:sp>
            <p:nvSpPr>
              <p:cNvPr id="421939" name="Rectangle 51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W</a:t>
                </a:r>
              </a:p>
            </p:txBody>
          </p:sp>
          <p:sp>
            <p:nvSpPr>
              <p:cNvPr id="421940" name="Rectangle 52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I1</a:t>
                </a:r>
              </a:p>
            </p:txBody>
          </p:sp>
        </p:grpSp>
        <p:grpSp>
          <p:nvGrpSpPr>
            <p:cNvPr id="421941" name="Group 53"/>
            <p:cNvGrpSpPr>
              <a:grpSpLocks/>
            </p:cNvGrpSpPr>
            <p:nvPr/>
          </p:nvGrpSpPr>
          <p:grpSpPr bwMode="auto">
            <a:xfrm>
              <a:off x="3168" y="2976"/>
              <a:ext cx="576" cy="384"/>
              <a:chOff x="3408" y="1632"/>
              <a:chExt cx="576" cy="384"/>
            </a:xfrm>
          </p:grpSpPr>
          <p:sp>
            <p:nvSpPr>
              <p:cNvPr id="421942" name="Rectangle 54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M</a:t>
                </a:r>
              </a:p>
            </p:txBody>
          </p:sp>
          <p:sp>
            <p:nvSpPr>
              <p:cNvPr id="421943" name="Rectangle 55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I2</a:t>
                </a:r>
              </a:p>
            </p:txBody>
          </p:sp>
        </p:grpSp>
        <p:grpSp>
          <p:nvGrpSpPr>
            <p:cNvPr id="421944" name="Group 56"/>
            <p:cNvGrpSpPr>
              <a:grpSpLocks/>
            </p:cNvGrpSpPr>
            <p:nvPr/>
          </p:nvGrpSpPr>
          <p:grpSpPr bwMode="auto">
            <a:xfrm>
              <a:off x="3168" y="3360"/>
              <a:ext cx="576" cy="384"/>
              <a:chOff x="3408" y="1632"/>
              <a:chExt cx="576" cy="384"/>
            </a:xfrm>
          </p:grpSpPr>
          <p:sp>
            <p:nvSpPr>
              <p:cNvPr id="421945" name="Rectangle 57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E</a:t>
                </a:r>
              </a:p>
            </p:txBody>
          </p:sp>
          <p:sp>
            <p:nvSpPr>
              <p:cNvPr id="421946" name="Rectangle 58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I3</a:t>
                </a:r>
              </a:p>
            </p:txBody>
          </p:sp>
        </p:grpSp>
        <p:grpSp>
          <p:nvGrpSpPr>
            <p:cNvPr id="421947" name="Group 59"/>
            <p:cNvGrpSpPr>
              <a:grpSpLocks/>
            </p:cNvGrpSpPr>
            <p:nvPr/>
          </p:nvGrpSpPr>
          <p:grpSpPr bwMode="auto">
            <a:xfrm>
              <a:off x="3168" y="3744"/>
              <a:ext cx="576" cy="384"/>
              <a:chOff x="3408" y="1632"/>
              <a:chExt cx="576" cy="384"/>
            </a:xfrm>
          </p:grpSpPr>
          <p:sp>
            <p:nvSpPr>
              <p:cNvPr id="421948" name="Rectangle 60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D</a:t>
                </a:r>
              </a:p>
            </p:txBody>
          </p:sp>
          <p:sp>
            <p:nvSpPr>
              <p:cNvPr id="421949" name="Rectangle 61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I4</a:t>
                </a:r>
              </a:p>
            </p:txBody>
          </p:sp>
        </p:grpSp>
        <p:grpSp>
          <p:nvGrpSpPr>
            <p:cNvPr id="421950" name="Group 62"/>
            <p:cNvGrpSpPr>
              <a:grpSpLocks/>
            </p:cNvGrpSpPr>
            <p:nvPr/>
          </p:nvGrpSpPr>
          <p:grpSpPr bwMode="auto">
            <a:xfrm>
              <a:off x="3168" y="4128"/>
              <a:ext cx="576" cy="384"/>
              <a:chOff x="3408" y="1632"/>
              <a:chExt cx="576" cy="384"/>
            </a:xfrm>
          </p:grpSpPr>
          <p:sp>
            <p:nvSpPr>
              <p:cNvPr id="421951" name="Rectangle 63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F</a:t>
                </a:r>
              </a:p>
            </p:txBody>
          </p:sp>
          <p:sp>
            <p:nvSpPr>
              <p:cNvPr id="421952" name="Rectangle 64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I5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43923" y="4731746"/>
            <a:ext cx="4509077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All the instructions are independent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of each other</a:t>
            </a:r>
          </a:p>
          <a:p>
            <a:r>
              <a:rPr lang="en-US" dirty="0" smtClean="0"/>
              <a:t>- No dependencies exist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04263" cy="779463"/>
          </a:xfrm>
        </p:spPr>
        <p:txBody>
          <a:bodyPr/>
          <a:lstStyle/>
          <a:p>
            <a:r>
              <a:rPr lang="en-US"/>
              <a:t>Data Dependencies: 3 Nop’s</a:t>
            </a:r>
          </a:p>
        </p:txBody>
      </p:sp>
      <p:grpSp>
        <p:nvGrpSpPr>
          <p:cNvPr id="424330" name="Group 394"/>
          <p:cNvGrpSpPr>
            <a:grpSpLocks/>
          </p:cNvGrpSpPr>
          <p:nvPr/>
        </p:nvGrpSpPr>
        <p:grpSpPr bwMode="auto">
          <a:xfrm>
            <a:off x="990600" y="838200"/>
            <a:ext cx="7926388" cy="5868988"/>
            <a:chOff x="624" y="528"/>
            <a:chExt cx="4993" cy="3697"/>
          </a:xfrm>
        </p:grpSpPr>
        <p:sp>
          <p:nvSpPr>
            <p:cNvPr id="424074" name="Rectangle 138"/>
            <p:cNvSpPr>
              <a:spLocks noChangeArrowheads="1"/>
            </p:cNvSpPr>
            <p:nvPr/>
          </p:nvSpPr>
          <p:spPr bwMode="auto">
            <a:xfrm>
              <a:off x="624" y="768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75" name="Rectangle 139"/>
            <p:cNvSpPr>
              <a:spLocks noChangeArrowheads="1"/>
            </p:cNvSpPr>
            <p:nvPr/>
          </p:nvSpPr>
          <p:spPr bwMode="auto">
            <a:xfrm>
              <a:off x="682" y="807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4076" name="Rectangle 140"/>
            <p:cNvSpPr>
              <a:spLocks noChangeArrowheads="1"/>
            </p:cNvSpPr>
            <p:nvPr/>
          </p:nvSpPr>
          <p:spPr bwMode="auto">
            <a:xfrm>
              <a:off x="1184" y="807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24077" name="Rectangle 141"/>
            <p:cNvSpPr>
              <a:spLocks noChangeArrowheads="1"/>
            </p:cNvSpPr>
            <p:nvPr/>
          </p:nvSpPr>
          <p:spPr bwMode="auto">
            <a:xfrm>
              <a:off x="1620" y="807"/>
              <a:ext cx="402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4078" name="Rectangle 142"/>
            <p:cNvSpPr>
              <a:spLocks noChangeArrowheads="1"/>
            </p:cNvSpPr>
            <p:nvPr/>
          </p:nvSpPr>
          <p:spPr bwMode="auto">
            <a:xfrm>
              <a:off x="1988" y="807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4079" name="Rectangle 143"/>
            <p:cNvSpPr>
              <a:spLocks noChangeArrowheads="1"/>
            </p:cNvSpPr>
            <p:nvPr/>
          </p:nvSpPr>
          <p:spPr bwMode="auto">
            <a:xfrm>
              <a:off x="244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0" name="Rectangle 144"/>
            <p:cNvSpPr>
              <a:spLocks noChangeArrowheads="1"/>
            </p:cNvSpPr>
            <p:nvPr/>
          </p:nvSpPr>
          <p:spPr bwMode="auto">
            <a:xfrm>
              <a:off x="2565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4081" name="Rectangle 145"/>
            <p:cNvSpPr>
              <a:spLocks noChangeArrowheads="1"/>
            </p:cNvSpPr>
            <p:nvPr/>
          </p:nvSpPr>
          <p:spPr bwMode="auto">
            <a:xfrm>
              <a:off x="2736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2" name="Rectangle 146"/>
            <p:cNvSpPr>
              <a:spLocks noChangeArrowheads="1"/>
            </p:cNvSpPr>
            <p:nvPr/>
          </p:nvSpPr>
          <p:spPr bwMode="auto">
            <a:xfrm>
              <a:off x="2853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4083" name="Rectangle 147"/>
            <p:cNvSpPr>
              <a:spLocks noChangeArrowheads="1"/>
            </p:cNvSpPr>
            <p:nvPr/>
          </p:nvSpPr>
          <p:spPr bwMode="auto">
            <a:xfrm>
              <a:off x="3024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4" name="Rectangle 148"/>
            <p:cNvSpPr>
              <a:spLocks noChangeArrowheads="1"/>
            </p:cNvSpPr>
            <p:nvPr/>
          </p:nvSpPr>
          <p:spPr bwMode="auto">
            <a:xfrm>
              <a:off x="3141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4085" name="Rectangle 149"/>
            <p:cNvSpPr>
              <a:spLocks noChangeArrowheads="1"/>
            </p:cNvSpPr>
            <p:nvPr/>
          </p:nvSpPr>
          <p:spPr bwMode="auto">
            <a:xfrm>
              <a:off x="3312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6" name="Rectangle 150"/>
            <p:cNvSpPr>
              <a:spLocks noChangeArrowheads="1"/>
            </p:cNvSpPr>
            <p:nvPr/>
          </p:nvSpPr>
          <p:spPr bwMode="auto">
            <a:xfrm>
              <a:off x="3429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4087" name="Rectangle 151"/>
            <p:cNvSpPr>
              <a:spLocks noChangeArrowheads="1"/>
            </p:cNvSpPr>
            <p:nvPr/>
          </p:nvSpPr>
          <p:spPr bwMode="auto">
            <a:xfrm>
              <a:off x="3600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8" name="Rectangle 152"/>
            <p:cNvSpPr>
              <a:spLocks noChangeArrowheads="1"/>
            </p:cNvSpPr>
            <p:nvPr/>
          </p:nvSpPr>
          <p:spPr bwMode="auto">
            <a:xfrm>
              <a:off x="3717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4089" name="Rectangle 153"/>
            <p:cNvSpPr>
              <a:spLocks noChangeArrowheads="1"/>
            </p:cNvSpPr>
            <p:nvPr/>
          </p:nvSpPr>
          <p:spPr bwMode="auto">
            <a:xfrm>
              <a:off x="388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0" name="Rectangle 154"/>
            <p:cNvSpPr>
              <a:spLocks noChangeArrowheads="1"/>
            </p:cNvSpPr>
            <p:nvPr/>
          </p:nvSpPr>
          <p:spPr bwMode="auto">
            <a:xfrm>
              <a:off x="4005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4091" name="Rectangle 155"/>
            <p:cNvSpPr>
              <a:spLocks noChangeArrowheads="1"/>
            </p:cNvSpPr>
            <p:nvPr/>
          </p:nvSpPr>
          <p:spPr bwMode="auto">
            <a:xfrm>
              <a:off x="4176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2" name="Rectangle 156"/>
            <p:cNvSpPr>
              <a:spLocks noChangeArrowheads="1"/>
            </p:cNvSpPr>
            <p:nvPr/>
          </p:nvSpPr>
          <p:spPr bwMode="auto">
            <a:xfrm>
              <a:off x="4293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4093" name="Rectangle 157"/>
            <p:cNvSpPr>
              <a:spLocks noChangeArrowheads="1"/>
            </p:cNvSpPr>
            <p:nvPr/>
          </p:nvSpPr>
          <p:spPr bwMode="auto">
            <a:xfrm>
              <a:off x="4464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4" name="Rectangle 158"/>
            <p:cNvSpPr>
              <a:spLocks noChangeArrowheads="1"/>
            </p:cNvSpPr>
            <p:nvPr/>
          </p:nvSpPr>
          <p:spPr bwMode="auto">
            <a:xfrm>
              <a:off x="4581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4095" name="Rectangle 159"/>
            <p:cNvSpPr>
              <a:spLocks noChangeArrowheads="1"/>
            </p:cNvSpPr>
            <p:nvPr/>
          </p:nvSpPr>
          <p:spPr bwMode="auto">
            <a:xfrm>
              <a:off x="4752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6" name="Rectangle 160"/>
            <p:cNvSpPr>
              <a:spLocks noChangeArrowheads="1"/>
            </p:cNvSpPr>
            <p:nvPr/>
          </p:nvSpPr>
          <p:spPr bwMode="auto">
            <a:xfrm>
              <a:off x="4869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24097" name="Rectangle 161"/>
            <p:cNvSpPr>
              <a:spLocks noChangeArrowheads="1"/>
            </p:cNvSpPr>
            <p:nvPr/>
          </p:nvSpPr>
          <p:spPr bwMode="auto">
            <a:xfrm>
              <a:off x="2448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8" name="Rectangle 162"/>
            <p:cNvSpPr>
              <a:spLocks noChangeArrowheads="1"/>
            </p:cNvSpPr>
            <p:nvPr/>
          </p:nvSpPr>
          <p:spPr bwMode="auto">
            <a:xfrm>
              <a:off x="2553" y="79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099" name="Rectangle 163"/>
            <p:cNvSpPr>
              <a:spLocks noChangeArrowheads="1"/>
            </p:cNvSpPr>
            <p:nvPr/>
          </p:nvSpPr>
          <p:spPr bwMode="auto">
            <a:xfrm>
              <a:off x="2736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0" name="Rectangle 164"/>
            <p:cNvSpPr>
              <a:spLocks noChangeArrowheads="1"/>
            </p:cNvSpPr>
            <p:nvPr/>
          </p:nvSpPr>
          <p:spPr bwMode="auto">
            <a:xfrm>
              <a:off x="2834" y="79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01" name="Rectangle 165"/>
            <p:cNvSpPr>
              <a:spLocks noChangeArrowheads="1"/>
            </p:cNvSpPr>
            <p:nvPr/>
          </p:nvSpPr>
          <p:spPr bwMode="auto">
            <a:xfrm>
              <a:off x="3024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2" name="Rectangle 166"/>
            <p:cNvSpPr>
              <a:spLocks noChangeArrowheads="1"/>
            </p:cNvSpPr>
            <p:nvPr/>
          </p:nvSpPr>
          <p:spPr bwMode="auto">
            <a:xfrm>
              <a:off x="3125" y="79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03" name="Rectangle 167"/>
            <p:cNvSpPr>
              <a:spLocks noChangeArrowheads="1"/>
            </p:cNvSpPr>
            <p:nvPr/>
          </p:nvSpPr>
          <p:spPr bwMode="auto">
            <a:xfrm>
              <a:off x="3312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4" name="Rectangle 168"/>
            <p:cNvSpPr>
              <a:spLocks noChangeArrowheads="1"/>
            </p:cNvSpPr>
            <p:nvPr/>
          </p:nvSpPr>
          <p:spPr bwMode="auto">
            <a:xfrm>
              <a:off x="3402" y="79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05" name="Rectangle 169"/>
            <p:cNvSpPr>
              <a:spLocks noChangeArrowheads="1"/>
            </p:cNvSpPr>
            <p:nvPr/>
          </p:nvSpPr>
          <p:spPr bwMode="auto">
            <a:xfrm>
              <a:off x="3600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6" name="Rectangle 170"/>
            <p:cNvSpPr>
              <a:spLocks noChangeArrowheads="1"/>
            </p:cNvSpPr>
            <p:nvPr/>
          </p:nvSpPr>
          <p:spPr bwMode="auto">
            <a:xfrm>
              <a:off x="3681" y="79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07" name="Rectangle 171"/>
            <p:cNvSpPr>
              <a:spLocks noChangeArrowheads="1"/>
            </p:cNvSpPr>
            <p:nvPr/>
          </p:nvSpPr>
          <p:spPr bwMode="auto">
            <a:xfrm>
              <a:off x="2448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8" name="Rectangle 172"/>
            <p:cNvSpPr>
              <a:spLocks noChangeArrowheads="1"/>
            </p:cNvSpPr>
            <p:nvPr/>
          </p:nvSpPr>
          <p:spPr bwMode="auto">
            <a:xfrm>
              <a:off x="2553" y="79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09" name="Rectangle 173"/>
            <p:cNvSpPr>
              <a:spLocks noChangeArrowheads="1"/>
            </p:cNvSpPr>
            <p:nvPr/>
          </p:nvSpPr>
          <p:spPr bwMode="auto">
            <a:xfrm>
              <a:off x="2736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0" name="Rectangle 174"/>
            <p:cNvSpPr>
              <a:spLocks noChangeArrowheads="1"/>
            </p:cNvSpPr>
            <p:nvPr/>
          </p:nvSpPr>
          <p:spPr bwMode="auto">
            <a:xfrm>
              <a:off x="2834" y="79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11" name="Rectangle 175"/>
            <p:cNvSpPr>
              <a:spLocks noChangeArrowheads="1"/>
            </p:cNvSpPr>
            <p:nvPr/>
          </p:nvSpPr>
          <p:spPr bwMode="auto">
            <a:xfrm>
              <a:off x="3024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2" name="Rectangle 176"/>
            <p:cNvSpPr>
              <a:spLocks noChangeArrowheads="1"/>
            </p:cNvSpPr>
            <p:nvPr/>
          </p:nvSpPr>
          <p:spPr bwMode="auto">
            <a:xfrm>
              <a:off x="3125" y="79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13" name="Rectangle 177"/>
            <p:cNvSpPr>
              <a:spLocks noChangeArrowheads="1"/>
            </p:cNvSpPr>
            <p:nvPr/>
          </p:nvSpPr>
          <p:spPr bwMode="auto">
            <a:xfrm>
              <a:off x="3312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4" name="Rectangle 178"/>
            <p:cNvSpPr>
              <a:spLocks noChangeArrowheads="1"/>
            </p:cNvSpPr>
            <p:nvPr/>
          </p:nvSpPr>
          <p:spPr bwMode="auto">
            <a:xfrm>
              <a:off x="3402" y="79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15" name="Rectangle 179"/>
            <p:cNvSpPr>
              <a:spLocks noChangeArrowheads="1"/>
            </p:cNvSpPr>
            <p:nvPr/>
          </p:nvSpPr>
          <p:spPr bwMode="auto">
            <a:xfrm>
              <a:off x="3600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6" name="Rectangle 180"/>
            <p:cNvSpPr>
              <a:spLocks noChangeArrowheads="1"/>
            </p:cNvSpPr>
            <p:nvPr/>
          </p:nvSpPr>
          <p:spPr bwMode="auto">
            <a:xfrm>
              <a:off x="3681" y="79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17" name="Rectangle 181"/>
            <p:cNvSpPr>
              <a:spLocks noChangeArrowheads="1"/>
            </p:cNvSpPr>
            <p:nvPr/>
          </p:nvSpPr>
          <p:spPr bwMode="auto">
            <a:xfrm>
              <a:off x="624" y="960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8" name="Rectangle 182"/>
            <p:cNvSpPr>
              <a:spLocks noChangeArrowheads="1"/>
            </p:cNvSpPr>
            <p:nvPr/>
          </p:nvSpPr>
          <p:spPr bwMode="auto">
            <a:xfrm>
              <a:off x="682" y="999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0x006: </a:t>
              </a:r>
              <a:endParaRPr lang="en-US"/>
            </a:p>
          </p:txBody>
        </p:sp>
        <p:sp>
          <p:nvSpPr>
            <p:cNvPr id="424119" name="Rectangle 183"/>
            <p:cNvSpPr>
              <a:spLocks noChangeArrowheads="1"/>
            </p:cNvSpPr>
            <p:nvPr/>
          </p:nvSpPr>
          <p:spPr bwMode="auto">
            <a:xfrm>
              <a:off x="1184" y="999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24120" name="Rectangle 184"/>
            <p:cNvSpPr>
              <a:spLocks noChangeArrowheads="1"/>
            </p:cNvSpPr>
            <p:nvPr/>
          </p:nvSpPr>
          <p:spPr bwMode="auto">
            <a:xfrm>
              <a:off x="1687" y="999"/>
              <a:ext cx="33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4121" name="Rectangle 185"/>
            <p:cNvSpPr>
              <a:spLocks noChangeArrowheads="1"/>
            </p:cNvSpPr>
            <p:nvPr/>
          </p:nvSpPr>
          <p:spPr bwMode="auto">
            <a:xfrm>
              <a:off x="1988" y="999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4122" name="Rectangle 186"/>
            <p:cNvSpPr>
              <a:spLocks noChangeArrowheads="1"/>
            </p:cNvSpPr>
            <p:nvPr/>
          </p:nvSpPr>
          <p:spPr bwMode="auto">
            <a:xfrm>
              <a:off x="2736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3" name="Rectangle 187"/>
            <p:cNvSpPr>
              <a:spLocks noChangeArrowheads="1"/>
            </p:cNvSpPr>
            <p:nvPr/>
          </p:nvSpPr>
          <p:spPr bwMode="auto">
            <a:xfrm>
              <a:off x="2841" y="988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24" name="Rectangle 188"/>
            <p:cNvSpPr>
              <a:spLocks noChangeArrowheads="1"/>
            </p:cNvSpPr>
            <p:nvPr/>
          </p:nvSpPr>
          <p:spPr bwMode="auto">
            <a:xfrm>
              <a:off x="3024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5" name="Rectangle 189"/>
            <p:cNvSpPr>
              <a:spLocks noChangeArrowheads="1"/>
            </p:cNvSpPr>
            <p:nvPr/>
          </p:nvSpPr>
          <p:spPr bwMode="auto">
            <a:xfrm>
              <a:off x="3122" y="988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26" name="Rectangle 190"/>
            <p:cNvSpPr>
              <a:spLocks noChangeArrowheads="1"/>
            </p:cNvSpPr>
            <p:nvPr/>
          </p:nvSpPr>
          <p:spPr bwMode="auto">
            <a:xfrm>
              <a:off x="3312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7" name="Rectangle 191"/>
            <p:cNvSpPr>
              <a:spLocks noChangeArrowheads="1"/>
            </p:cNvSpPr>
            <p:nvPr/>
          </p:nvSpPr>
          <p:spPr bwMode="auto">
            <a:xfrm>
              <a:off x="3413" y="988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28" name="Rectangle 192"/>
            <p:cNvSpPr>
              <a:spLocks noChangeArrowheads="1"/>
            </p:cNvSpPr>
            <p:nvPr/>
          </p:nvSpPr>
          <p:spPr bwMode="auto">
            <a:xfrm>
              <a:off x="3600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9" name="Rectangle 193"/>
            <p:cNvSpPr>
              <a:spLocks noChangeArrowheads="1"/>
            </p:cNvSpPr>
            <p:nvPr/>
          </p:nvSpPr>
          <p:spPr bwMode="auto">
            <a:xfrm>
              <a:off x="3690" y="988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30" name="Rectangle 194"/>
            <p:cNvSpPr>
              <a:spLocks noChangeArrowheads="1"/>
            </p:cNvSpPr>
            <p:nvPr/>
          </p:nvSpPr>
          <p:spPr bwMode="auto">
            <a:xfrm>
              <a:off x="3888" y="960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1" name="Rectangle 195"/>
            <p:cNvSpPr>
              <a:spLocks noChangeArrowheads="1"/>
            </p:cNvSpPr>
            <p:nvPr/>
          </p:nvSpPr>
          <p:spPr bwMode="auto">
            <a:xfrm>
              <a:off x="3969" y="988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32" name="Rectangle 196"/>
            <p:cNvSpPr>
              <a:spLocks noChangeArrowheads="1"/>
            </p:cNvSpPr>
            <p:nvPr/>
          </p:nvSpPr>
          <p:spPr bwMode="auto">
            <a:xfrm>
              <a:off x="2736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3" name="Rectangle 197"/>
            <p:cNvSpPr>
              <a:spLocks noChangeArrowheads="1"/>
            </p:cNvSpPr>
            <p:nvPr/>
          </p:nvSpPr>
          <p:spPr bwMode="auto">
            <a:xfrm>
              <a:off x="2841" y="988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34" name="Rectangle 198"/>
            <p:cNvSpPr>
              <a:spLocks noChangeArrowheads="1"/>
            </p:cNvSpPr>
            <p:nvPr/>
          </p:nvSpPr>
          <p:spPr bwMode="auto">
            <a:xfrm>
              <a:off x="3024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5" name="Rectangle 199"/>
            <p:cNvSpPr>
              <a:spLocks noChangeArrowheads="1"/>
            </p:cNvSpPr>
            <p:nvPr/>
          </p:nvSpPr>
          <p:spPr bwMode="auto">
            <a:xfrm>
              <a:off x="3122" y="988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36" name="Rectangle 200"/>
            <p:cNvSpPr>
              <a:spLocks noChangeArrowheads="1"/>
            </p:cNvSpPr>
            <p:nvPr/>
          </p:nvSpPr>
          <p:spPr bwMode="auto">
            <a:xfrm>
              <a:off x="3312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7" name="Rectangle 201"/>
            <p:cNvSpPr>
              <a:spLocks noChangeArrowheads="1"/>
            </p:cNvSpPr>
            <p:nvPr/>
          </p:nvSpPr>
          <p:spPr bwMode="auto">
            <a:xfrm>
              <a:off x="3413" y="988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38" name="Rectangle 202"/>
            <p:cNvSpPr>
              <a:spLocks noChangeArrowheads="1"/>
            </p:cNvSpPr>
            <p:nvPr/>
          </p:nvSpPr>
          <p:spPr bwMode="auto">
            <a:xfrm>
              <a:off x="3600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9" name="Rectangle 203"/>
            <p:cNvSpPr>
              <a:spLocks noChangeArrowheads="1"/>
            </p:cNvSpPr>
            <p:nvPr/>
          </p:nvSpPr>
          <p:spPr bwMode="auto">
            <a:xfrm>
              <a:off x="3690" y="988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40" name="Rectangle 204"/>
            <p:cNvSpPr>
              <a:spLocks noChangeArrowheads="1"/>
            </p:cNvSpPr>
            <p:nvPr/>
          </p:nvSpPr>
          <p:spPr bwMode="auto">
            <a:xfrm>
              <a:off x="3888" y="960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1" name="Rectangle 205"/>
            <p:cNvSpPr>
              <a:spLocks noChangeArrowheads="1"/>
            </p:cNvSpPr>
            <p:nvPr/>
          </p:nvSpPr>
          <p:spPr bwMode="auto">
            <a:xfrm>
              <a:off x="3969" y="988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42" name="Rectangle 206"/>
            <p:cNvSpPr>
              <a:spLocks noChangeArrowheads="1"/>
            </p:cNvSpPr>
            <p:nvPr/>
          </p:nvSpPr>
          <p:spPr bwMode="auto">
            <a:xfrm>
              <a:off x="624" y="1152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3" name="Rectangle 207"/>
            <p:cNvSpPr>
              <a:spLocks noChangeArrowheads="1"/>
            </p:cNvSpPr>
            <p:nvPr/>
          </p:nvSpPr>
          <p:spPr bwMode="auto">
            <a:xfrm>
              <a:off x="682" y="1191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0x00c: </a:t>
              </a:r>
              <a:endParaRPr lang="en-US"/>
            </a:p>
          </p:txBody>
        </p:sp>
        <p:sp>
          <p:nvSpPr>
            <p:cNvPr id="424144" name="Rectangle 208"/>
            <p:cNvSpPr>
              <a:spLocks noChangeArrowheads="1"/>
            </p:cNvSpPr>
            <p:nvPr/>
          </p:nvSpPr>
          <p:spPr bwMode="auto">
            <a:xfrm>
              <a:off x="1184" y="1191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4145" name="Rectangle 209"/>
            <p:cNvSpPr>
              <a:spLocks noChangeArrowheads="1"/>
            </p:cNvSpPr>
            <p:nvPr/>
          </p:nvSpPr>
          <p:spPr bwMode="auto">
            <a:xfrm>
              <a:off x="3024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6" name="Rectangle 210"/>
            <p:cNvSpPr>
              <a:spLocks noChangeArrowheads="1"/>
            </p:cNvSpPr>
            <p:nvPr/>
          </p:nvSpPr>
          <p:spPr bwMode="auto">
            <a:xfrm>
              <a:off x="3129" y="1180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47" name="Rectangle 211"/>
            <p:cNvSpPr>
              <a:spLocks noChangeArrowheads="1"/>
            </p:cNvSpPr>
            <p:nvPr/>
          </p:nvSpPr>
          <p:spPr bwMode="auto">
            <a:xfrm>
              <a:off x="3312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8" name="Rectangle 212"/>
            <p:cNvSpPr>
              <a:spLocks noChangeArrowheads="1"/>
            </p:cNvSpPr>
            <p:nvPr/>
          </p:nvSpPr>
          <p:spPr bwMode="auto">
            <a:xfrm>
              <a:off x="3410" y="1180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49" name="Rectangle 213"/>
            <p:cNvSpPr>
              <a:spLocks noChangeArrowheads="1"/>
            </p:cNvSpPr>
            <p:nvPr/>
          </p:nvSpPr>
          <p:spPr bwMode="auto">
            <a:xfrm>
              <a:off x="3600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0" name="Rectangle 214"/>
            <p:cNvSpPr>
              <a:spLocks noChangeArrowheads="1"/>
            </p:cNvSpPr>
            <p:nvPr/>
          </p:nvSpPr>
          <p:spPr bwMode="auto">
            <a:xfrm>
              <a:off x="3701" y="1180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51" name="Rectangle 215"/>
            <p:cNvSpPr>
              <a:spLocks noChangeArrowheads="1"/>
            </p:cNvSpPr>
            <p:nvPr/>
          </p:nvSpPr>
          <p:spPr bwMode="auto">
            <a:xfrm>
              <a:off x="3888" y="1152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2" name="Rectangle 216"/>
            <p:cNvSpPr>
              <a:spLocks noChangeArrowheads="1"/>
            </p:cNvSpPr>
            <p:nvPr/>
          </p:nvSpPr>
          <p:spPr bwMode="auto">
            <a:xfrm>
              <a:off x="3978" y="1180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53" name="Rectangle 217"/>
            <p:cNvSpPr>
              <a:spLocks noChangeArrowheads="1"/>
            </p:cNvSpPr>
            <p:nvPr/>
          </p:nvSpPr>
          <p:spPr bwMode="auto">
            <a:xfrm>
              <a:off x="4176" y="1152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4" name="Rectangle 218"/>
            <p:cNvSpPr>
              <a:spLocks noChangeArrowheads="1"/>
            </p:cNvSpPr>
            <p:nvPr/>
          </p:nvSpPr>
          <p:spPr bwMode="auto">
            <a:xfrm>
              <a:off x="4257" y="1180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55" name="Rectangle 219"/>
            <p:cNvSpPr>
              <a:spLocks noChangeArrowheads="1"/>
            </p:cNvSpPr>
            <p:nvPr/>
          </p:nvSpPr>
          <p:spPr bwMode="auto">
            <a:xfrm>
              <a:off x="3024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6" name="Rectangle 220"/>
            <p:cNvSpPr>
              <a:spLocks noChangeArrowheads="1"/>
            </p:cNvSpPr>
            <p:nvPr/>
          </p:nvSpPr>
          <p:spPr bwMode="auto">
            <a:xfrm>
              <a:off x="3129" y="1180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57" name="Rectangle 221"/>
            <p:cNvSpPr>
              <a:spLocks noChangeArrowheads="1"/>
            </p:cNvSpPr>
            <p:nvPr/>
          </p:nvSpPr>
          <p:spPr bwMode="auto">
            <a:xfrm>
              <a:off x="3312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8" name="Rectangle 222"/>
            <p:cNvSpPr>
              <a:spLocks noChangeArrowheads="1"/>
            </p:cNvSpPr>
            <p:nvPr/>
          </p:nvSpPr>
          <p:spPr bwMode="auto">
            <a:xfrm>
              <a:off x="3410" y="1180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59" name="Rectangle 223"/>
            <p:cNvSpPr>
              <a:spLocks noChangeArrowheads="1"/>
            </p:cNvSpPr>
            <p:nvPr/>
          </p:nvSpPr>
          <p:spPr bwMode="auto">
            <a:xfrm>
              <a:off x="3600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0" name="Rectangle 224"/>
            <p:cNvSpPr>
              <a:spLocks noChangeArrowheads="1"/>
            </p:cNvSpPr>
            <p:nvPr/>
          </p:nvSpPr>
          <p:spPr bwMode="auto">
            <a:xfrm>
              <a:off x="3701" y="1180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61" name="Rectangle 225"/>
            <p:cNvSpPr>
              <a:spLocks noChangeArrowheads="1"/>
            </p:cNvSpPr>
            <p:nvPr/>
          </p:nvSpPr>
          <p:spPr bwMode="auto">
            <a:xfrm>
              <a:off x="3888" y="1152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2" name="Rectangle 226"/>
            <p:cNvSpPr>
              <a:spLocks noChangeArrowheads="1"/>
            </p:cNvSpPr>
            <p:nvPr/>
          </p:nvSpPr>
          <p:spPr bwMode="auto">
            <a:xfrm>
              <a:off x="3978" y="1180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63" name="Rectangle 227"/>
            <p:cNvSpPr>
              <a:spLocks noChangeArrowheads="1"/>
            </p:cNvSpPr>
            <p:nvPr/>
          </p:nvSpPr>
          <p:spPr bwMode="auto">
            <a:xfrm>
              <a:off x="4176" y="1152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4" name="Rectangle 228"/>
            <p:cNvSpPr>
              <a:spLocks noChangeArrowheads="1"/>
            </p:cNvSpPr>
            <p:nvPr/>
          </p:nvSpPr>
          <p:spPr bwMode="auto">
            <a:xfrm>
              <a:off x="4257" y="1180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65" name="Rectangle 229"/>
            <p:cNvSpPr>
              <a:spLocks noChangeArrowheads="1"/>
            </p:cNvSpPr>
            <p:nvPr/>
          </p:nvSpPr>
          <p:spPr bwMode="auto">
            <a:xfrm>
              <a:off x="624" y="1344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6" name="Rectangle 230"/>
            <p:cNvSpPr>
              <a:spLocks noChangeArrowheads="1"/>
            </p:cNvSpPr>
            <p:nvPr/>
          </p:nvSpPr>
          <p:spPr bwMode="auto">
            <a:xfrm>
              <a:off x="682" y="1383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0x00d: </a:t>
              </a:r>
              <a:endParaRPr lang="en-US"/>
            </a:p>
          </p:txBody>
        </p:sp>
        <p:sp>
          <p:nvSpPr>
            <p:cNvPr id="424167" name="Rectangle 231"/>
            <p:cNvSpPr>
              <a:spLocks noChangeArrowheads="1"/>
            </p:cNvSpPr>
            <p:nvPr/>
          </p:nvSpPr>
          <p:spPr bwMode="auto">
            <a:xfrm>
              <a:off x="1184" y="1383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4168" name="Rectangle 232"/>
            <p:cNvSpPr>
              <a:spLocks noChangeArrowheads="1"/>
            </p:cNvSpPr>
            <p:nvPr/>
          </p:nvSpPr>
          <p:spPr bwMode="auto">
            <a:xfrm>
              <a:off x="3312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9" name="Rectangle 233"/>
            <p:cNvSpPr>
              <a:spLocks noChangeArrowheads="1"/>
            </p:cNvSpPr>
            <p:nvPr/>
          </p:nvSpPr>
          <p:spPr bwMode="auto">
            <a:xfrm>
              <a:off x="3417" y="1372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70" name="Rectangle 234"/>
            <p:cNvSpPr>
              <a:spLocks noChangeArrowheads="1"/>
            </p:cNvSpPr>
            <p:nvPr/>
          </p:nvSpPr>
          <p:spPr bwMode="auto">
            <a:xfrm>
              <a:off x="3600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1" name="Rectangle 235"/>
            <p:cNvSpPr>
              <a:spLocks noChangeArrowheads="1"/>
            </p:cNvSpPr>
            <p:nvPr/>
          </p:nvSpPr>
          <p:spPr bwMode="auto">
            <a:xfrm>
              <a:off x="3698" y="1372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72" name="Rectangle 236"/>
            <p:cNvSpPr>
              <a:spLocks noChangeArrowheads="1"/>
            </p:cNvSpPr>
            <p:nvPr/>
          </p:nvSpPr>
          <p:spPr bwMode="auto">
            <a:xfrm>
              <a:off x="3888" y="1344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3" name="Rectangle 237"/>
            <p:cNvSpPr>
              <a:spLocks noChangeArrowheads="1"/>
            </p:cNvSpPr>
            <p:nvPr/>
          </p:nvSpPr>
          <p:spPr bwMode="auto">
            <a:xfrm>
              <a:off x="3989" y="1372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74" name="Rectangle 238"/>
            <p:cNvSpPr>
              <a:spLocks noChangeArrowheads="1"/>
            </p:cNvSpPr>
            <p:nvPr/>
          </p:nvSpPr>
          <p:spPr bwMode="auto">
            <a:xfrm>
              <a:off x="4176" y="134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5" name="Rectangle 239"/>
            <p:cNvSpPr>
              <a:spLocks noChangeArrowheads="1"/>
            </p:cNvSpPr>
            <p:nvPr/>
          </p:nvSpPr>
          <p:spPr bwMode="auto">
            <a:xfrm>
              <a:off x="4266" y="1372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76" name="Rectangle 240"/>
            <p:cNvSpPr>
              <a:spLocks noChangeArrowheads="1"/>
            </p:cNvSpPr>
            <p:nvPr/>
          </p:nvSpPr>
          <p:spPr bwMode="auto">
            <a:xfrm>
              <a:off x="4464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7" name="Rectangle 241"/>
            <p:cNvSpPr>
              <a:spLocks noChangeArrowheads="1"/>
            </p:cNvSpPr>
            <p:nvPr/>
          </p:nvSpPr>
          <p:spPr bwMode="auto">
            <a:xfrm>
              <a:off x="4545" y="1372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78" name="Rectangle 242"/>
            <p:cNvSpPr>
              <a:spLocks noChangeArrowheads="1"/>
            </p:cNvSpPr>
            <p:nvPr/>
          </p:nvSpPr>
          <p:spPr bwMode="auto">
            <a:xfrm>
              <a:off x="3312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9" name="Rectangle 243"/>
            <p:cNvSpPr>
              <a:spLocks noChangeArrowheads="1"/>
            </p:cNvSpPr>
            <p:nvPr/>
          </p:nvSpPr>
          <p:spPr bwMode="auto">
            <a:xfrm>
              <a:off x="3417" y="1372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80" name="Rectangle 244"/>
            <p:cNvSpPr>
              <a:spLocks noChangeArrowheads="1"/>
            </p:cNvSpPr>
            <p:nvPr/>
          </p:nvSpPr>
          <p:spPr bwMode="auto">
            <a:xfrm>
              <a:off x="3600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1" name="Rectangle 245"/>
            <p:cNvSpPr>
              <a:spLocks noChangeArrowheads="1"/>
            </p:cNvSpPr>
            <p:nvPr/>
          </p:nvSpPr>
          <p:spPr bwMode="auto">
            <a:xfrm>
              <a:off x="3698" y="1372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82" name="Rectangle 246"/>
            <p:cNvSpPr>
              <a:spLocks noChangeArrowheads="1"/>
            </p:cNvSpPr>
            <p:nvPr/>
          </p:nvSpPr>
          <p:spPr bwMode="auto">
            <a:xfrm>
              <a:off x="3888" y="1344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3" name="Rectangle 247"/>
            <p:cNvSpPr>
              <a:spLocks noChangeArrowheads="1"/>
            </p:cNvSpPr>
            <p:nvPr/>
          </p:nvSpPr>
          <p:spPr bwMode="auto">
            <a:xfrm>
              <a:off x="3989" y="1372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84" name="Rectangle 248"/>
            <p:cNvSpPr>
              <a:spLocks noChangeArrowheads="1"/>
            </p:cNvSpPr>
            <p:nvPr/>
          </p:nvSpPr>
          <p:spPr bwMode="auto">
            <a:xfrm>
              <a:off x="4176" y="134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5" name="Rectangle 249"/>
            <p:cNvSpPr>
              <a:spLocks noChangeArrowheads="1"/>
            </p:cNvSpPr>
            <p:nvPr/>
          </p:nvSpPr>
          <p:spPr bwMode="auto">
            <a:xfrm>
              <a:off x="4266" y="1372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86" name="Rectangle 250"/>
            <p:cNvSpPr>
              <a:spLocks noChangeArrowheads="1"/>
            </p:cNvSpPr>
            <p:nvPr/>
          </p:nvSpPr>
          <p:spPr bwMode="auto">
            <a:xfrm>
              <a:off x="4464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7" name="Rectangle 251"/>
            <p:cNvSpPr>
              <a:spLocks noChangeArrowheads="1"/>
            </p:cNvSpPr>
            <p:nvPr/>
          </p:nvSpPr>
          <p:spPr bwMode="auto">
            <a:xfrm>
              <a:off x="4545" y="1372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88" name="Rectangle 252"/>
            <p:cNvSpPr>
              <a:spLocks noChangeArrowheads="1"/>
            </p:cNvSpPr>
            <p:nvPr/>
          </p:nvSpPr>
          <p:spPr bwMode="auto">
            <a:xfrm>
              <a:off x="624" y="1536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9" name="Rectangle 253"/>
            <p:cNvSpPr>
              <a:spLocks noChangeArrowheads="1"/>
            </p:cNvSpPr>
            <p:nvPr/>
          </p:nvSpPr>
          <p:spPr bwMode="auto">
            <a:xfrm>
              <a:off x="682" y="1575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0x00e: </a:t>
              </a:r>
              <a:endParaRPr lang="en-US"/>
            </a:p>
          </p:txBody>
        </p:sp>
        <p:sp>
          <p:nvSpPr>
            <p:cNvPr id="424190" name="Rectangle 254"/>
            <p:cNvSpPr>
              <a:spLocks noChangeArrowheads="1"/>
            </p:cNvSpPr>
            <p:nvPr/>
          </p:nvSpPr>
          <p:spPr bwMode="auto">
            <a:xfrm>
              <a:off x="1184" y="1575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4191" name="Rectangle 255"/>
            <p:cNvSpPr>
              <a:spLocks noChangeArrowheads="1"/>
            </p:cNvSpPr>
            <p:nvPr/>
          </p:nvSpPr>
          <p:spPr bwMode="auto">
            <a:xfrm>
              <a:off x="3600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2" name="Rectangle 256"/>
            <p:cNvSpPr>
              <a:spLocks noChangeArrowheads="1"/>
            </p:cNvSpPr>
            <p:nvPr/>
          </p:nvSpPr>
          <p:spPr bwMode="auto">
            <a:xfrm>
              <a:off x="3705" y="1564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93" name="Rectangle 257"/>
            <p:cNvSpPr>
              <a:spLocks noChangeArrowheads="1"/>
            </p:cNvSpPr>
            <p:nvPr/>
          </p:nvSpPr>
          <p:spPr bwMode="auto">
            <a:xfrm>
              <a:off x="3888" y="1536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4" name="Rectangle 258"/>
            <p:cNvSpPr>
              <a:spLocks noChangeArrowheads="1"/>
            </p:cNvSpPr>
            <p:nvPr/>
          </p:nvSpPr>
          <p:spPr bwMode="auto">
            <a:xfrm>
              <a:off x="3986" y="1564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95" name="Rectangle 259"/>
            <p:cNvSpPr>
              <a:spLocks noChangeArrowheads="1"/>
            </p:cNvSpPr>
            <p:nvPr/>
          </p:nvSpPr>
          <p:spPr bwMode="auto">
            <a:xfrm>
              <a:off x="4176" y="1536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6" name="Rectangle 260"/>
            <p:cNvSpPr>
              <a:spLocks noChangeArrowheads="1"/>
            </p:cNvSpPr>
            <p:nvPr/>
          </p:nvSpPr>
          <p:spPr bwMode="auto">
            <a:xfrm>
              <a:off x="4277" y="1564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97" name="Rectangle 261"/>
            <p:cNvSpPr>
              <a:spLocks noChangeArrowheads="1"/>
            </p:cNvSpPr>
            <p:nvPr/>
          </p:nvSpPr>
          <p:spPr bwMode="auto">
            <a:xfrm>
              <a:off x="4464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8" name="Rectangle 262"/>
            <p:cNvSpPr>
              <a:spLocks noChangeArrowheads="1"/>
            </p:cNvSpPr>
            <p:nvPr/>
          </p:nvSpPr>
          <p:spPr bwMode="auto">
            <a:xfrm>
              <a:off x="4554" y="1564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99" name="Rectangle 263"/>
            <p:cNvSpPr>
              <a:spLocks noChangeArrowheads="1"/>
            </p:cNvSpPr>
            <p:nvPr/>
          </p:nvSpPr>
          <p:spPr bwMode="auto">
            <a:xfrm>
              <a:off x="4752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0" name="Rectangle 264"/>
            <p:cNvSpPr>
              <a:spLocks noChangeArrowheads="1"/>
            </p:cNvSpPr>
            <p:nvPr/>
          </p:nvSpPr>
          <p:spPr bwMode="auto">
            <a:xfrm>
              <a:off x="4833" y="1564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01" name="Rectangle 265"/>
            <p:cNvSpPr>
              <a:spLocks noChangeArrowheads="1"/>
            </p:cNvSpPr>
            <p:nvPr/>
          </p:nvSpPr>
          <p:spPr bwMode="auto">
            <a:xfrm>
              <a:off x="3600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2" name="Rectangle 266"/>
            <p:cNvSpPr>
              <a:spLocks noChangeArrowheads="1"/>
            </p:cNvSpPr>
            <p:nvPr/>
          </p:nvSpPr>
          <p:spPr bwMode="auto">
            <a:xfrm>
              <a:off x="3705" y="1564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203" name="Rectangle 267"/>
            <p:cNvSpPr>
              <a:spLocks noChangeArrowheads="1"/>
            </p:cNvSpPr>
            <p:nvPr/>
          </p:nvSpPr>
          <p:spPr bwMode="auto">
            <a:xfrm>
              <a:off x="3888" y="1536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4" name="Rectangle 268"/>
            <p:cNvSpPr>
              <a:spLocks noChangeArrowheads="1"/>
            </p:cNvSpPr>
            <p:nvPr/>
          </p:nvSpPr>
          <p:spPr bwMode="auto">
            <a:xfrm>
              <a:off x="3986" y="1564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05" name="Rectangle 269"/>
            <p:cNvSpPr>
              <a:spLocks noChangeArrowheads="1"/>
            </p:cNvSpPr>
            <p:nvPr/>
          </p:nvSpPr>
          <p:spPr bwMode="auto">
            <a:xfrm>
              <a:off x="4176" y="1536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6" name="Rectangle 270"/>
            <p:cNvSpPr>
              <a:spLocks noChangeArrowheads="1"/>
            </p:cNvSpPr>
            <p:nvPr/>
          </p:nvSpPr>
          <p:spPr bwMode="auto">
            <a:xfrm>
              <a:off x="4277" y="1564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207" name="Rectangle 271"/>
            <p:cNvSpPr>
              <a:spLocks noChangeArrowheads="1"/>
            </p:cNvSpPr>
            <p:nvPr/>
          </p:nvSpPr>
          <p:spPr bwMode="auto">
            <a:xfrm>
              <a:off x="4464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8" name="Rectangle 272"/>
            <p:cNvSpPr>
              <a:spLocks noChangeArrowheads="1"/>
            </p:cNvSpPr>
            <p:nvPr/>
          </p:nvSpPr>
          <p:spPr bwMode="auto">
            <a:xfrm>
              <a:off x="4554" y="1564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209" name="Rectangle 273"/>
            <p:cNvSpPr>
              <a:spLocks noChangeArrowheads="1"/>
            </p:cNvSpPr>
            <p:nvPr/>
          </p:nvSpPr>
          <p:spPr bwMode="auto">
            <a:xfrm>
              <a:off x="4752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10" name="Rectangle 274"/>
            <p:cNvSpPr>
              <a:spLocks noChangeArrowheads="1"/>
            </p:cNvSpPr>
            <p:nvPr/>
          </p:nvSpPr>
          <p:spPr bwMode="auto">
            <a:xfrm>
              <a:off x="4833" y="1564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11" name="Rectangle 275"/>
            <p:cNvSpPr>
              <a:spLocks noChangeArrowheads="1"/>
            </p:cNvSpPr>
            <p:nvPr/>
          </p:nvSpPr>
          <p:spPr bwMode="auto">
            <a:xfrm>
              <a:off x="624" y="1728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12" name="Rectangle 276"/>
            <p:cNvSpPr>
              <a:spLocks noChangeArrowheads="1"/>
            </p:cNvSpPr>
            <p:nvPr/>
          </p:nvSpPr>
          <p:spPr bwMode="auto">
            <a:xfrm>
              <a:off x="682" y="1767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0x00f: </a:t>
              </a:r>
              <a:endParaRPr lang="en-US"/>
            </a:p>
          </p:txBody>
        </p:sp>
        <p:sp>
          <p:nvSpPr>
            <p:cNvPr id="424213" name="Rectangle 277"/>
            <p:cNvSpPr>
              <a:spLocks noChangeArrowheads="1"/>
            </p:cNvSpPr>
            <p:nvPr/>
          </p:nvSpPr>
          <p:spPr bwMode="auto">
            <a:xfrm>
              <a:off x="1184" y="1767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addl</a:t>
              </a:r>
              <a:endParaRPr lang="en-US"/>
            </a:p>
          </p:txBody>
        </p:sp>
        <p:sp>
          <p:nvSpPr>
            <p:cNvPr id="424214" name="Rectangle 278"/>
            <p:cNvSpPr>
              <a:spLocks noChangeArrowheads="1"/>
            </p:cNvSpPr>
            <p:nvPr/>
          </p:nvSpPr>
          <p:spPr bwMode="auto">
            <a:xfrm>
              <a:off x="1486" y="1767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15" name="Rectangle 279"/>
            <p:cNvSpPr>
              <a:spLocks noChangeArrowheads="1"/>
            </p:cNvSpPr>
            <p:nvPr/>
          </p:nvSpPr>
          <p:spPr bwMode="auto">
            <a:xfrm>
              <a:off x="1586" y="1767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4216" name="Rectangle 280"/>
            <p:cNvSpPr>
              <a:spLocks noChangeArrowheads="1"/>
            </p:cNvSpPr>
            <p:nvPr/>
          </p:nvSpPr>
          <p:spPr bwMode="auto">
            <a:xfrm>
              <a:off x="1754" y="1767"/>
              <a:ext cx="20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4217" name="Rectangle 281"/>
            <p:cNvSpPr>
              <a:spLocks noChangeArrowheads="1"/>
            </p:cNvSpPr>
            <p:nvPr/>
          </p:nvSpPr>
          <p:spPr bwMode="auto">
            <a:xfrm>
              <a:off x="1921" y="1767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4218" name="Rectangle 282"/>
            <p:cNvSpPr>
              <a:spLocks noChangeArrowheads="1"/>
            </p:cNvSpPr>
            <p:nvPr/>
          </p:nvSpPr>
          <p:spPr bwMode="auto">
            <a:xfrm>
              <a:off x="3888" y="1728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19" name="Rectangle 283"/>
            <p:cNvSpPr>
              <a:spLocks noChangeArrowheads="1"/>
            </p:cNvSpPr>
            <p:nvPr/>
          </p:nvSpPr>
          <p:spPr bwMode="auto">
            <a:xfrm>
              <a:off x="3993" y="175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220" name="Rectangle 284"/>
            <p:cNvSpPr>
              <a:spLocks noChangeArrowheads="1"/>
            </p:cNvSpPr>
            <p:nvPr/>
          </p:nvSpPr>
          <p:spPr bwMode="auto">
            <a:xfrm>
              <a:off x="4176" y="1728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1" name="Rectangle 285"/>
            <p:cNvSpPr>
              <a:spLocks noChangeArrowheads="1"/>
            </p:cNvSpPr>
            <p:nvPr/>
          </p:nvSpPr>
          <p:spPr bwMode="auto">
            <a:xfrm>
              <a:off x="4274" y="175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22" name="Rectangle 286"/>
            <p:cNvSpPr>
              <a:spLocks noChangeArrowheads="1"/>
            </p:cNvSpPr>
            <p:nvPr/>
          </p:nvSpPr>
          <p:spPr bwMode="auto">
            <a:xfrm>
              <a:off x="4464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3" name="Rectangle 287"/>
            <p:cNvSpPr>
              <a:spLocks noChangeArrowheads="1"/>
            </p:cNvSpPr>
            <p:nvPr/>
          </p:nvSpPr>
          <p:spPr bwMode="auto">
            <a:xfrm>
              <a:off x="4565" y="175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224" name="Rectangle 288"/>
            <p:cNvSpPr>
              <a:spLocks noChangeArrowheads="1"/>
            </p:cNvSpPr>
            <p:nvPr/>
          </p:nvSpPr>
          <p:spPr bwMode="auto">
            <a:xfrm>
              <a:off x="4752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5" name="Rectangle 289"/>
            <p:cNvSpPr>
              <a:spLocks noChangeArrowheads="1"/>
            </p:cNvSpPr>
            <p:nvPr/>
          </p:nvSpPr>
          <p:spPr bwMode="auto">
            <a:xfrm>
              <a:off x="4842" y="175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226" name="Rectangle 290"/>
            <p:cNvSpPr>
              <a:spLocks noChangeArrowheads="1"/>
            </p:cNvSpPr>
            <p:nvPr/>
          </p:nvSpPr>
          <p:spPr bwMode="auto">
            <a:xfrm>
              <a:off x="5040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7" name="Rectangle 291"/>
            <p:cNvSpPr>
              <a:spLocks noChangeArrowheads="1"/>
            </p:cNvSpPr>
            <p:nvPr/>
          </p:nvSpPr>
          <p:spPr bwMode="auto">
            <a:xfrm>
              <a:off x="5121" y="175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28" name="Rectangle 292"/>
            <p:cNvSpPr>
              <a:spLocks noChangeArrowheads="1"/>
            </p:cNvSpPr>
            <p:nvPr/>
          </p:nvSpPr>
          <p:spPr bwMode="auto">
            <a:xfrm>
              <a:off x="3888" y="1728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9" name="Rectangle 293"/>
            <p:cNvSpPr>
              <a:spLocks noChangeArrowheads="1"/>
            </p:cNvSpPr>
            <p:nvPr/>
          </p:nvSpPr>
          <p:spPr bwMode="auto">
            <a:xfrm>
              <a:off x="3993" y="175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230" name="Rectangle 294"/>
            <p:cNvSpPr>
              <a:spLocks noChangeArrowheads="1"/>
            </p:cNvSpPr>
            <p:nvPr/>
          </p:nvSpPr>
          <p:spPr bwMode="auto">
            <a:xfrm>
              <a:off x="4176" y="1728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1" name="Rectangle 295"/>
            <p:cNvSpPr>
              <a:spLocks noChangeArrowheads="1"/>
            </p:cNvSpPr>
            <p:nvPr/>
          </p:nvSpPr>
          <p:spPr bwMode="auto">
            <a:xfrm>
              <a:off x="4274" y="175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32" name="Rectangle 296"/>
            <p:cNvSpPr>
              <a:spLocks noChangeArrowheads="1"/>
            </p:cNvSpPr>
            <p:nvPr/>
          </p:nvSpPr>
          <p:spPr bwMode="auto">
            <a:xfrm>
              <a:off x="4464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3" name="Rectangle 297"/>
            <p:cNvSpPr>
              <a:spLocks noChangeArrowheads="1"/>
            </p:cNvSpPr>
            <p:nvPr/>
          </p:nvSpPr>
          <p:spPr bwMode="auto">
            <a:xfrm>
              <a:off x="4565" y="175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234" name="Rectangle 298"/>
            <p:cNvSpPr>
              <a:spLocks noChangeArrowheads="1"/>
            </p:cNvSpPr>
            <p:nvPr/>
          </p:nvSpPr>
          <p:spPr bwMode="auto">
            <a:xfrm>
              <a:off x="4752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5" name="Rectangle 299"/>
            <p:cNvSpPr>
              <a:spLocks noChangeArrowheads="1"/>
            </p:cNvSpPr>
            <p:nvPr/>
          </p:nvSpPr>
          <p:spPr bwMode="auto">
            <a:xfrm>
              <a:off x="4842" y="175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236" name="Rectangle 300"/>
            <p:cNvSpPr>
              <a:spLocks noChangeArrowheads="1"/>
            </p:cNvSpPr>
            <p:nvPr/>
          </p:nvSpPr>
          <p:spPr bwMode="auto">
            <a:xfrm>
              <a:off x="5040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7" name="Rectangle 301"/>
            <p:cNvSpPr>
              <a:spLocks noChangeArrowheads="1"/>
            </p:cNvSpPr>
            <p:nvPr/>
          </p:nvSpPr>
          <p:spPr bwMode="auto">
            <a:xfrm>
              <a:off x="5121" y="175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38" name="Line 302"/>
            <p:cNvSpPr>
              <a:spLocks noChangeShapeType="1"/>
            </p:cNvSpPr>
            <p:nvPr/>
          </p:nvSpPr>
          <p:spPr bwMode="auto">
            <a:xfrm flipH="1">
              <a:off x="2976" y="1920"/>
              <a:ext cx="912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9" name="Line 303"/>
            <p:cNvSpPr>
              <a:spLocks noChangeShapeType="1"/>
            </p:cNvSpPr>
            <p:nvPr/>
          </p:nvSpPr>
          <p:spPr bwMode="auto">
            <a:xfrm>
              <a:off x="4176" y="1920"/>
              <a:ext cx="1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0" name="Rectangle 304"/>
            <p:cNvSpPr>
              <a:spLocks noChangeArrowheads="1"/>
            </p:cNvSpPr>
            <p:nvPr/>
          </p:nvSpPr>
          <p:spPr bwMode="auto">
            <a:xfrm>
              <a:off x="5040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1" name="Rectangle 305"/>
            <p:cNvSpPr>
              <a:spLocks noChangeArrowheads="1"/>
            </p:cNvSpPr>
            <p:nvPr/>
          </p:nvSpPr>
          <p:spPr bwMode="auto">
            <a:xfrm>
              <a:off x="5131" y="572"/>
              <a:ext cx="148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10</a:t>
              </a:r>
              <a:endParaRPr lang="en-US"/>
            </a:p>
          </p:txBody>
        </p:sp>
        <p:sp>
          <p:nvSpPr>
            <p:cNvPr id="424242" name="Rectangle 306"/>
            <p:cNvSpPr>
              <a:spLocks noChangeArrowheads="1"/>
            </p:cNvSpPr>
            <p:nvPr/>
          </p:nvSpPr>
          <p:spPr bwMode="auto">
            <a:xfrm>
              <a:off x="2976" y="2592"/>
              <a:ext cx="1201" cy="62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3" name="Rectangle 307"/>
            <p:cNvSpPr>
              <a:spLocks noChangeArrowheads="1"/>
            </p:cNvSpPr>
            <p:nvPr/>
          </p:nvSpPr>
          <p:spPr bwMode="auto">
            <a:xfrm>
              <a:off x="3513" y="2633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44" name="Rectangle 308"/>
            <p:cNvSpPr>
              <a:spLocks noChangeArrowheads="1"/>
            </p:cNvSpPr>
            <p:nvPr/>
          </p:nvSpPr>
          <p:spPr bwMode="auto">
            <a:xfrm>
              <a:off x="2976" y="2832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5" name="Rectangle 309"/>
            <p:cNvSpPr>
              <a:spLocks noChangeArrowheads="1"/>
            </p:cNvSpPr>
            <p:nvPr/>
          </p:nvSpPr>
          <p:spPr bwMode="auto">
            <a:xfrm>
              <a:off x="3038" y="286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46" name="Rectangle 310"/>
            <p:cNvSpPr>
              <a:spLocks noChangeArrowheads="1"/>
            </p:cNvSpPr>
            <p:nvPr/>
          </p:nvSpPr>
          <p:spPr bwMode="auto">
            <a:xfrm>
              <a:off x="3150" y="287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47" name="Rectangle 311"/>
            <p:cNvSpPr>
              <a:spLocks noChangeArrowheads="1"/>
            </p:cNvSpPr>
            <p:nvPr/>
          </p:nvSpPr>
          <p:spPr bwMode="auto">
            <a:xfrm>
              <a:off x="3250" y="287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4248" name="Rectangle 312"/>
            <p:cNvSpPr>
              <a:spLocks noChangeArrowheads="1"/>
            </p:cNvSpPr>
            <p:nvPr/>
          </p:nvSpPr>
          <p:spPr bwMode="auto">
            <a:xfrm>
              <a:off x="3418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49" name="Rectangle 313"/>
            <p:cNvSpPr>
              <a:spLocks noChangeArrowheads="1"/>
            </p:cNvSpPr>
            <p:nvPr/>
          </p:nvSpPr>
          <p:spPr bwMode="auto">
            <a:xfrm>
              <a:off x="3480" y="285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50" name="Rectangle 314"/>
            <p:cNvSpPr>
              <a:spLocks noChangeArrowheads="1"/>
            </p:cNvSpPr>
            <p:nvPr/>
          </p:nvSpPr>
          <p:spPr bwMode="auto">
            <a:xfrm>
              <a:off x="3611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51" name="Rectangle 315"/>
            <p:cNvSpPr>
              <a:spLocks noChangeArrowheads="1"/>
            </p:cNvSpPr>
            <p:nvPr/>
          </p:nvSpPr>
          <p:spPr bwMode="auto">
            <a:xfrm>
              <a:off x="2976" y="2592"/>
              <a:ext cx="1201" cy="62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52" name="Rectangle 316"/>
            <p:cNvSpPr>
              <a:spLocks noChangeArrowheads="1"/>
            </p:cNvSpPr>
            <p:nvPr/>
          </p:nvSpPr>
          <p:spPr bwMode="auto">
            <a:xfrm>
              <a:off x="3513" y="2633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53" name="Rectangle 317"/>
            <p:cNvSpPr>
              <a:spLocks noChangeArrowheads="1"/>
            </p:cNvSpPr>
            <p:nvPr/>
          </p:nvSpPr>
          <p:spPr bwMode="auto">
            <a:xfrm>
              <a:off x="2976" y="2832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54" name="Rectangle 318"/>
            <p:cNvSpPr>
              <a:spLocks noChangeArrowheads="1"/>
            </p:cNvSpPr>
            <p:nvPr/>
          </p:nvSpPr>
          <p:spPr bwMode="auto">
            <a:xfrm>
              <a:off x="3038" y="286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55" name="Rectangle 319"/>
            <p:cNvSpPr>
              <a:spLocks noChangeArrowheads="1"/>
            </p:cNvSpPr>
            <p:nvPr/>
          </p:nvSpPr>
          <p:spPr bwMode="auto">
            <a:xfrm>
              <a:off x="3150" y="287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56" name="Rectangle 320"/>
            <p:cNvSpPr>
              <a:spLocks noChangeArrowheads="1"/>
            </p:cNvSpPr>
            <p:nvPr/>
          </p:nvSpPr>
          <p:spPr bwMode="auto">
            <a:xfrm>
              <a:off x="3250" y="287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4257" name="Rectangle 321"/>
            <p:cNvSpPr>
              <a:spLocks noChangeArrowheads="1"/>
            </p:cNvSpPr>
            <p:nvPr/>
          </p:nvSpPr>
          <p:spPr bwMode="auto">
            <a:xfrm>
              <a:off x="3418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58" name="Rectangle 322"/>
            <p:cNvSpPr>
              <a:spLocks noChangeArrowheads="1"/>
            </p:cNvSpPr>
            <p:nvPr/>
          </p:nvSpPr>
          <p:spPr bwMode="auto">
            <a:xfrm>
              <a:off x="3480" y="285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59" name="Rectangle 323"/>
            <p:cNvSpPr>
              <a:spLocks noChangeArrowheads="1"/>
            </p:cNvSpPr>
            <p:nvPr/>
          </p:nvSpPr>
          <p:spPr bwMode="auto">
            <a:xfrm>
              <a:off x="3611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60" name="Rectangle 324"/>
            <p:cNvSpPr>
              <a:spLocks noChangeArrowheads="1"/>
            </p:cNvSpPr>
            <p:nvPr/>
          </p:nvSpPr>
          <p:spPr bwMode="auto">
            <a:xfrm>
              <a:off x="4176" y="3600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61" name="Rectangle 325"/>
            <p:cNvSpPr>
              <a:spLocks noChangeArrowheads="1"/>
            </p:cNvSpPr>
            <p:nvPr/>
          </p:nvSpPr>
          <p:spPr bwMode="auto">
            <a:xfrm>
              <a:off x="4730" y="3641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62" name="Rectangle 326"/>
            <p:cNvSpPr>
              <a:spLocks noChangeArrowheads="1"/>
            </p:cNvSpPr>
            <p:nvPr/>
          </p:nvSpPr>
          <p:spPr bwMode="auto">
            <a:xfrm>
              <a:off x="4176" y="3840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63" name="Rectangle 327"/>
            <p:cNvSpPr>
              <a:spLocks noChangeArrowheads="1"/>
            </p:cNvSpPr>
            <p:nvPr/>
          </p:nvSpPr>
          <p:spPr bwMode="auto">
            <a:xfrm>
              <a:off x="4262" y="3872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valA</a:t>
              </a:r>
              <a:endParaRPr lang="en-US"/>
            </a:p>
          </p:txBody>
        </p:sp>
        <p:sp>
          <p:nvSpPr>
            <p:cNvPr id="424264" name="Rectangle 328"/>
            <p:cNvSpPr>
              <a:spLocks noChangeArrowheads="1"/>
            </p:cNvSpPr>
            <p:nvPr/>
          </p:nvSpPr>
          <p:spPr bwMode="auto">
            <a:xfrm>
              <a:off x="4486" y="386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65" name="Rectangle 329"/>
            <p:cNvSpPr>
              <a:spLocks noChangeArrowheads="1"/>
            </p:cNvSpPr>
            <p:nvPr/>
          </p:nvSpPr>
          <p:spPr bwMode="auto">
            <a:xfrm>
              <a:off x="4617" y="387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66" name="Rectangle 330"/>
            <p:cNvSpPr>
              <a:spLocks noChangeArrowheads="1"/>
            </p:cNvSpPr>
            <p:nvPr/>
          </p:nvSpPr>
          <p:spPr bwMode="auto">
            <a:xfrm>
              <a:off x="4729" y="388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67" name="Rectangle 331"/>
            <p:cNvSpPr>
              <a:spLocks noChangeArrowheads="1"/>
            </p:cNvSpPr>
            <p:nvPr/>
          </p:nvSpPr>
          <p:spPr bwMode="auto">
            <a:xfrm>
              <a:off x="4829" y="388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4268" name="Rectangle 332"/>
            <p:cNvSpPr>
              <a:spLocks noChangeArrowheads="1"/>
            </p:cNvSpPr>
            <p:nvPr/>
          </p:nvSpPr>
          <p:spPr bwMode="auto">
            <a:xfrm>
              <a:off x="4997" y="387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69" name="Rectangle 333"/>
            <p:cNvSpPr>
              <a:spLocks noChangeArrowheads="1"/>
            </p:cNvSpPr>
            <p:nvPr/>
          </p:nvSpPr>
          <p:spPr bwMode="auto">
            <a:xfrm>
              <a:off x="5059" y="387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70" name="Rectangle 334"/>
            <p:cNvSpPr>
              <a:spLocks noChangeArrowheads="1"/>
            </p:cNvSpPr>
            <p:nvPr/>
          </p:nvSpPr>
          <p:spPr bwMode="auto">
            <a:xfrm>
              <a:off x="5155" y="3872"/>
              <a:ext cx="17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24271" name="Rectangle 335"/>
            <p:cNvSpPr>
              <a:spLocks noChangeArrowheads="1"/>
            </p:cNvSpPr>
            <p:nvPr/>
          </p:nvSpPr>
          <p:spPr bwMode="auto">
            <a:xfrm>
              <a:off x="4262" y="4019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valB</a:t>
              </a:r>
              <a:endParaRPr lang="en-US"/>
            </a:p>
          </p:txBody>
        </p:sp>
        <p:sp>
          <p:nvSpPr>
            <p:cNvPr id="424272" name="Rectangle 336"/>
            <p:cNvSpPr>
              <a:spLocks noChangeArrowheads="1"/>
            </p:cNvSpPr>
            <p:nvPr/>
          </p:nvSpPr>
          <p:spPr bwMode="auto">
            <a:xfrm>
              <a:off x="4486" y="4015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73" name="Rectangle 337"/>
            <p:cNvSpPr>
              <a:spLocks noChangeArrowheads="1"/>
            </p:cNvSpPr>
            <p:nvPr/>
          </p:nvSpPr>
          <p:spPr bwMode="auto">
            <a:xfrm>
              <a:off x="4617" y="4019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74" name="Rectangle 338"/>
            <p:cNvSpPr>
              <a:spLocks noChangeArrowheads="1"/>
            </p:cNvSpPr>
            <p:nvPr/>
          </p:nvSpPr>
          <p:spPr bwMode="auto">
            <a:xfrm>
              <a:off x="4729" y="4031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75" name="Rectangle 339"/>
            <p:cNvSpPr>
              <a:spLocks noChangeArrowheads="1"/>
            </p:cNvSpPr>
            <p:nvPr/>
          </p:nvSpPr>
          <p:spPr bwMode="auto">
            <a:xfrm>
              <a:off x="4829" y="4031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4276" name="Rectangle 340"/>
            <p:cNvSpPr>
              <a:spLocks noChangeArrowheads="1"/>
            </p:cNvSpPr>
            <p:nvPr/>
          </p:nvSpPr>
          <p:spPr bwMode="auto">
            <a:xfrm>
              <a:off x="4997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77" name="Rectangle 341"/>
            <p:cNvSpPr>
              <a:spLocks noChangeArrowheads="1"/>
            </p:cNvSpPr>
            <p:nvPr/>
          </p:nvSpPr>
          <p:spPr bwMode="auto">
            <a:xfrm>
              <a:off x="5059" y="4019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78" name="Rectangle 342"/>
            <p:cNvSpPr>
              <a:spLocks noChangeArrowheads="1"/>
            </p:cNvSpPr>
            <p:nvPr/>
          </p:nvSpPr>
          <p:spPr bwMode="auto">
            <a:xfrm>
              <a:off x="5155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79" name="Rectangle 343"/>
            <p:cNvSpPr>
              <a:spLocks noChangeArrowheads="1"/>
            </p:cNvSpPr>
            <p:nvPr/>
          </p:nvSpPr>
          <p:spPr bwMode="auto">
            <a:xfrm>
              <a:off x="4176" y="3600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80" name="Rectangle 344"/>
            <p:cNvSpPr>
              <a:spLocks noChangeArrowheads="1"/>
            </p:cNvSpPr>
            <p:nvPr/>
          </p:nvSpPr>
          <p:spPr bwMode="auto">
            <a:xfrm>
              <a:off x="4730" y="3641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81" name="Rectangle 345"/>
            <p:cNvSpPr>
              <a:spLocks noChangeArrowheads="1"/>
            </p:cNvSpPr>
            <p:nvPr/>
          </p:nvSpPr>
          <p:spPr bwMode="auto">
            <a:xfrm>
              <a:off x="4176" y="3840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82" name="Rectangle 346"/>
            <p:cNvSpPr>
              <a:spLocks noChangeArrowheads="1"/>
            </p:cNvSpPr>
            <p:nvPr/>
          </p:nvSpPr>
          <p:spPr bwMode="auto">
            <a:xfrm>
              <a:off x="4262" y="3872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valA</a:t>
              </a:r>
              <a:endParaRPr lang="en-US"/>
            </a:p>
          </p:txBody>
        </p:sp>
        <p:sp>
          <p:nvSpPr>
            <p:cNvPr id="424283" name="Rectangle 347"/>
            <p:cNvSpPr>
              <a:spLocks noChangeArrowheads="1"/>
            </p:cNvSpPr>
            <p:nvPr/>
          </p:nvSpPr>
          <p:spPr bwMode="auto">
            <a:xfrm>
              <a:off x="4486" y="386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84" name="Rectangle 348"/>
            <p:cNvSpPr>
              <a:spLocks noChangeArrowheads="1"/>
            </p:cNvSpPr>
            <p:nvPr/>
          </p:nvSpPr>
          <p:spPr bwMode="auto">
            <a:xfrm>
              <a:off x="4617" y="387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85" name="Rectangle 349"/>
            <p:cNvSpPr>
              <a:spLocks noChangeArrowheads="1"/>
            </p:cNvSpPr>
            <p:nvPr/>
          </p:nvSpPr>
          <p:spPr bwMode="auto">
            <a:xfrm>
              <a:off x="4729" y="388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86" name="Rectangle 350"/>
            <p:cNvSpPr>
              <a:spLocks noChangeArrowheads="1"/>
            </p:cNvSpPr>
            <p:nvPr/>
          </p:nvSpPr>
          <p:spPr bwMode="auto">
            <a:xfrm>
              <a:off x="4829" y="388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4287" name="Rectangle 351"/>
            <p:cNvSpPr>
              <a:spLocks noChangeArrowheads="1"/>
            </p:cNvSpPr>
            <p:nvPr/>
          </p:nvSpPr>
          <p:spPr bwMode="auto">
            <a:xfrm>
              <a:off x="4997" y="387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88" name="Rectangle 352"/>
            <p:cNvSpPr>
              <a:spLocks noChangeArrowheads="1"/>
            </p:cNvSpPr>
            <p:nvPr/>
          </p:nvSpPr>
          <p:spPr bwMode="auto">
            <a:xfrm>
              <a:off x="5059" y="387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89" name="Rectangle 353"/>
            <p:cNvSpPr>
              <a:spLocks noChangeArrowheads="1"/>
            </p:cNvSpPr>
            <p:nvPr/>
          </p:nvSpPr>
          <p:spPr bwMode="auto">
            <a:xfrm>
              <a:off x="5155" y="3872"/>
              <a:ext cx="17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24290" name="Rectangle 354"/>
            <p:cNvSpPr>
              <a:spLocks noChangeArrowheads="1"/>
            </p:cNvSpPr>
            <p:nvPr/>
          </p:nvSpPr>
          <p:spPr bwMode="auto">
            <a:xfrm>
              <a:off x="4262" y="4019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valB</a:t>
              </a:r>
              <a:endParaRPr lang="en-US"/>
            </a:p>
          </p:txBody>
        </p:sp>
        <p:sp>
          <p:nvSpPr>
            <p:cNvPr id="424291" name="Rectangle 355"/>
            <p:cNvSpPr>
              <a:spLocks noChangeArrowheads="1"/>
            </p:cNvSpPr>
            <p:nvPr/>
          </p:nvSpPr>
          <p:spPr bwMode="auto">
            <a:xfrm>
              <a:off x="4486" y="4015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92" name="Rectangle 356"/>
            <p:cNvSpPr>
              <a:spLocks noChangeArrowheads="1"/>
            </p:cNvSpPr>
            <p:nvPr/>
          </p:nvSpPr>
          <p:spPr bwMode="auto">
            <a:xfrm>
              <a:off x="4617" y="4019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93" name="Rectangle 357"/>
            <p:cNvSpPr>
              <a:spLocks noChangeArrowheads="1"/>
            </p:cNvSpPr>
            <p:nvPr/>
          </p:nvSpPr>
          <p:spPr bwMode="auto">
            <a:xfrm>
              <a:off x="4729" y="4031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94" name="Rectangle 358"/>
            <p:cNvSpPr>
              <a:spLocks noChangeArrowheads="1"/>
            </p:cNvSpPr>
            <p:nvPr/>
          </p:nvSpPr>
          <p:spPr bwMode="auto">
            <a:xfrm>
              <a:off x="4829" y="4031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4295" name="Rectangle 359"/>
            <p:cNvSpPr>
              <a:spLocks noChangeArrowheads="1"/>
            </p:cNvSpPr>
            <p:nvPr/>
          </p:nvSpPr>
          <p:spPr bwMode="auto">
            <a:xfrm>
              <a:off x="4997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96" name="Rectangle 360"/>
            <p:cNvSpPr>
              <a:spLocks noChangeArrowheads="1"/>
            </p:cNvSpPr>
            <p:nvPr/>
          </p:nvSpPr>
          <p:spPr bwMode="auto">
            <a:xfrm>
              <a:off x="5059" y="4019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97" name="Rectangle 361"/>
            <p:cNvSpPr>
              <a:spLocks noChangeArrowheads="1"/>
            </p:cNvSpPr>
            <p:nvPr/>
          </p:nvSpPr>
          <p:spPr bwMode="auto">
            <a:xfrm>
              <a:off x="5155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98" name="Rectangle 362"/>
            <p:cNvSpPr>
              <a:spLocks noChangeArrowheads="1"/>
            </p:cNvSpPr>
            <p:nvPr/>
          </p:nvSpPr>
          <p:spPr bwMode="auto">
            <a:xfrm>
              <a:off x="624" y="576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300" name="Rectangle 364"/>
            <p:cNvSpPr>
              <a:spLocks noChangeArrowheads="1"/>
            </p:cNvSpPr>
            <p:nvPr/>
          </p:nvSpPr>
          <p:spPr bwMode="auto">
            <a:xfrm>
              <a:off x="3024" y="2352"/>
              <a:ext cx="110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301" name="Rectangle 365"/>
            <p:cNvSpPr>
              <a:spLocks noChangeArrowheads="1"/>
            </p:cNvSpPr>
            <p:nvPr/>
          </p:nvSpPr>
          <p:spPr bwMode="auto">
            <a:xfrm>
              <a:off x="3364" y="2390"/>
              <a:ext cx="48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Cycle 6</a:t>
              </a:r>
              <a:endParaRPr lang="en-US"/>
            </a:p>
          </p:txBody>
        </p:sp>
        <p:sp>
          <p:nvSpPr>
            <p:cNvPr id="424302" name="Rectangle 366"/>
            <p:cNvSpPr>
              <a:spLocks noChangeArrowheads="1"/>
            </p:cNvSpPr>
            <p:nvPr/>
          </p:nvSpPr>
          <p:spPr bwMode="auto">
            <a:xfrm>
              <a:off x="532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303" name="Rectangle 367"/>
            <p:cNvSpPr>
              <a:spLocks noChangeArrowheads="1"/>
            </p:cNvSpPr>
            <p:nvPr/>
          </p:nvSpPr>
          <p:spPr bwMode="auto">
            <a:xfrm>
              <a:off x="5419" y="572"/>
              <a:ext cx="148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11</a:t>
              </a:r>
              <a:endParaRPr lang="en-US"/>
            </a:p>
          </p:txBody>
        </p:sp>
        <p:sp>
          <p:nvSpPr>
            <p:cNvPr id="424304" name="Rectangle 368"/>
            <p:cNvSpPr>
              <a:spLocks noChangeArrowheads="1"/>
            </p:cNvSpPr>
            <p:nvPr/>
          </p:nvSpPr>
          <p:spPr bwMode="auto">
            <a:xfrm>
              <a:off x="624" y="1920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305" name="Rectangle 369"/>
            <p:cNvSpPr>
              <a:spLocks noChangeArrowheads="1"/>
            </p:cNvSpPr>
            <p:nvPr/>
          </p:nvSpPr>
          <p:spPr bwMode="auto">
            <a:xfrm>
              <a:off x="682" y="1959"/>
              <a:ext cx="80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0x011: halt</a:t>
              </a:r>
              <a:endParaRPr lang="en-US"/>
            </a:p>
          </p:txBody>
        </p:sp>
        <p:grpSp>
          <p:nvGrpSpPr>
            <p:cNvPr id="424329" name="Group 393"/>
            <p:cNvGrpSpPr>
              <a:grpSpLocks/>
            </p:cNvGrpSpPr>
            <p:nvPr/>
          </p:nvGrpSpPr>
          <p:grpSpPr bwMode="auto">
            <a:xfrm>
              <a:off x="4176" y="1920"/>
              <a:ext cx="1441" cy="1701"/>
              <a:chOff x="4176" y="1920"/>
              <a:chExt cx="1441" cy="1701"/>
            </a:xfrm>
          </p:grpSpPr>
          <p:sp>
            <p:nvSpPr>
              <p:cNvPr id="424306" name="Rectangle 370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9" cy="193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07" name="Rectangle 371"/>
              <p:cNvSpPr>
                <a:spLocks noChangeArrowheads="1"/>
              </p:cNvSpPr>
              <p:nvPr/>
            </p:nvSpPr>
            <p:spPr bwMode="auto">
              <a:xfrm>
                <a:off x="4281" y="1948"/>
                <a:ext cx="135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F</a:t>
                </a:r>
                <a:endParaRPr lang="en-US"/>
              </a:p>
            </p:txBody>
          </p:sp>
          <p:sp>
            <p:nvSpPr>
              <p:cNvPr id="424308" name="Rectangle 37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09" name="Rectangle 373"/>
              <p:cNvSpPr>
                <a:spLocks noChangeArrowheads="1"/>
              </p:cNvSpPr>
              <p:nvPr/>
            </p:nvSpPr>
            <p:spPr bwMode="auto">
              <a:xfrm>
                <a:off x="4562" y="19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4310" name="Rectangle 374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1" name="Rectangle 375"/>
              <p:cNvSpPr>
                <a:spLocks noChangeArrowheads="1"/>
              </p:cNvSpPr>
              <p:nvPr/>
            </p:nvSpPr>
            <p:spPr bwMode="auto">
              <a:xfrm>
                <a:off x="4853" y="1948"/>
                <a:ext cx="14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424312" name="Rectangle 376"/>
              <p:cNvSpPr>
                <a:spLocks noChangeArrowheads="1"/>
              </p:cNvSpPr>
              <p:nvPr/>
            </p:nvSpPr>
            <p:spPr bwMode="auto">
              <a:xfrm>
                <a:off x="5040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3" name="Rectangle 377"/>
              <p:cNvSpPr>
                <a:spLocks noChangeArrowheads="1"/>
              </p:cNvSpPr>
              <p:nvPr/>
            </p:nvSpPr>
            <p:spPr bwMode="auto">
              <a:xfrm>
                <a:off x="5130" y="1948"/>
                <a:ext cx="16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4314" name="Rectangle 378"/>
              <p:cNvSpPr>
                <a:spLocks noChangeArrowheads="1"/>
              </p:cNvSpPr>
              <p:nvPr/>
            </p:nvSpPr>
            <p:spPr bwMode="auto">
              <a:xfrm>
                <a:off x="5328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5" name="Rectangle 379"/>
              <p:cNvSpPr>
                <a:spLocks noChangeArrowheads="1"/>
              </p:cNvSpPr>
              <p:nvPr/>
            </p:nvSpPr>
            <p:spPr bwMode="auto">
              <a:xfrm>
                <a:off x="5409" y="1948"/>
                <a:ext cx="18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4316" name="Rectangle 380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9" cy="193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7" name="Rectangle 381"/>
              <p:cNvSpPr>
                <a:spLocks noChangeArrowheads="1"/>
              </p:cNvSpPr>
              <p:nvPr/>
            </p:nvSpPr>
            <p:spPr bwMode="auto">
              <a:xfrm>
                <a:off x="4281" y="1948"/>
                <a:ext cx="135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F</a:t>
                </a:r>
                <a:endParaRPr lang="en-US"/>
              </a:p>
            </p:txBody>
          </p:sp>
          <p:sp>
            <p:nvSpPr>
              <p:cNvPr id="424318" name="Rectangle 38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9" name="Rectangle 383"/>
              <p:cNvSpPr>
                <a:spLocks noChangeArrowheads="1"/>
              </p:cNvSpPr>
              <p:nvPr/>
            </p:nvSpPr>
            <p:spPr bwMode="auto">
              <a:xfrm>
                <a:off x="4562" y="19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4320" name="Rectangle 384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1" name="Rectangle 385"/>
              <p:cNvSpPr>
                <a:spLocks noChangeArrowheads="1"/>
              </p:cNvSpPr>
              <p:nvPr/>
            </p:nvSpPr>
            <p:spPr bwMode="auto">
              <a:xfrm>
                <a:off x="4853" y="1948"/>
                <a:ext cx="14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424322" name="Rectangle 386"/>
              <p:cNvSpPr>
                <a:spLocks noChangeArrowheads="1"/>
              </p:cNvSpPr>
              <p:nvPr/>
            </p:nvSpPr>
            <p:spPr bwMode="auto">
              <a:xfrm>
                <a:off x="5040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3" name="Rectangle 387"/>
              <p:cNvSpPr>
                <a:spLocks noChangeArrowheads="1"/>
              </p:cNvSpPr>
              <p:nvPr/>
            </p:nvSpPr>
            <p:spPr bwMode="auto">
              <a:xfrm>
                <a:off x="5130" y="1948"/>
                <a:ext cx="16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4324" name="Rectangle 388"/>
              <p:cNvSpPr>
                <a:spLocks noChangeArrowheads="1"/>
              </p:cNvSpPr>
              <p:nvPr/>
            </p:nvSpPr>
            <p:spPr bwMode="auto">
              <a:xfrm>
                <a:off x="5328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5" name="Rectangle 389"/>
              <p:cNvSpPr>
                <a:spLocks noChangeArrowheads="1"/>
              </p:cNvSpPr>
              <p:nvPr/>
            </p:nvSpPr>
            <p:spPr bwMode="auto">
              <a:xfrm>
                <a:off x="5409" y="1948"/>
                <a:ext cx="18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4326" name="Line 390"/>
              <p:cNvSpPr>
                <a:spLocks noChangeShapeType="1"/>
              </p:cNvSpPr>
              <p:nvPr/>
            </p:nvSpPr>
            <p:spPr bwMode="auto">
              <a:xfrm>
                <a:off x="4464" y="2112"/>
                <a:ext cx="912" cy="1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7" name="Rectangle 391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15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8" name="Rectangle 392"/>
              <p:cNvSpPr>
                <a:spLocks noChangeArrowheads="1"/>
              </p:cNvSpPr>
              <p:nvPr/>
            </p:nvSpPr>
            <p:spPr bwMode="auto">
              <a:xfrm>
                <a:off x="4540" y="3446"/>
                <a:ext cx="480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7</a:t>
                </a:r>
                <a:endParaRPr lang="en-US"/>
              </a:p>
            </p:txBody>
          </p:sp>
        </p:grpSp>
      </p:grpSp>
      <p:sp>
        <p:nvSpPr>
          <p:cNvPr id="260" name="TextBox 259"/>
          <p:cNvSpPr txBox="1"/>
          <p:nvPr/>
        </p:nvSpPr>
        <p:spPr>
          <a:xfrm>
            <a:off x="259411" y="3575050"/>
            <a:ext cx="4230039" cy="268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The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sz="1600" dirty="0" smtClean="0">
                <a:solidFill>
                  <a:schemeClr val="tx2"/>
                </a:solidFill>
              </a:rPr>
              <a:t> instruction depends on the first two instructions</a:t>
            </a:r>
          </a:p>
          <a:p>
            <a:endParaRPr lang="en-US" sz="1000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sz="1600" dirty="0" smtClean="0"/>
              <a:t> depends upon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600" dirty="0" smtClean="0"/>
              <a:t>from the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</a:t>
            </a:r>
            <a:r>
              <a:rPr lang="en-US" sz="1600" dirty="0" err="1" smtClean="0"/>
              <a:t>instr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sz="1600" dirty="0" smtClean="0"/>
              <a:t> depends upon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/>
              <a:t> </a:t>
            </a:r>
            <a:r>
              <a:rPr lang="en-US" sz="1600" dirty="0" smtClean="0"/>
              <a:t>	from the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</a:t>
            </a:r>
            <a:r>
              <a:rPr lang="en-US" sz="1600" dirty="0" err="1"/>
              <a:t>instr</a:t>
            </a:r>
            <a:endParaRPr lang="en-US" sz="1600" dirty="0"/>
          </a:p>
          <a:p>
            <a:endParaRPr lang="en-US" sz="1000" dirty="0" smtClean="0"/>
          </a:p>
          <a:p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sz="1600" dirty="0" smtClean="0">
                <a:solidFill>
                  <a:schemeClr val="tx2"/>
                </a:solidFill>
              </a:rPr>
              <a:t> must wait 3 cycles after the 2</a:t>
            </a:r>
            <a:r>
              <a:rPr lang="en-US" sz="1600" baseline="30000" dirty="0" smtClean="0">
                <a:solidFill>
                  <a:schemeClr val="tx2"/>
                </a:solidFill>
              </a:rPr>
              <a:t>nd</a:t>
            </a:r>
            <a:r>
              <a:rPr lang="en-US" sz="1600" dirty="0" smtClean="0">
                <a:solidFill>
                  <a:schemeClr val="tx2"/>
                </a:solidFill>
              </a:rPr>
              <a:t> instruction, so that it doesn’t fetch the two registers before they’ve been written to the register file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7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04263" cy="779463"/>
          </a:xfrm>
        </p:spPr>
        <p:txBody>
          <a:bodyPr/>
          <a:lstStyle/>
          <a:p>
            <a:r>
              <a:rPr lang="en-US"/>
              <a:t>Data Dependencies: 2 Nop’s</a:t>
            </a:r>
          </a:p>
        </p:txBody>
      </p:sp>
      <p:grpSp>
        <p:nvGrpSpPr>
          <p:cNvPr id="425492" name="Group 532"/>
          <p:cNvGrpSpPr>
            <a:grpSpLocks/>
          </p:cNvGrpSpPr>
          <p:nvPr/>
        </p:nvGrpSpPr>
        <p:grpSpPr bwMode="auto">
          <a:xfrm>
            <a:off x="762000" y="762000"/>
            <a:ext cx="7469188" cy="5564188"/>
            <a:chOff x="519" y="399"/>
            <a:chExt cx="4705" cy="3505"/>
          </a:xfrm>
        </p:grpSpPr>
        <p:sp>
          <p:nvSpPr>
            <p:cNvPr id="425221" name="Rectangle 261"/>
            <p:cNvSpPr>
              <a:spLocks noChangeArrowheads="1"/>
            </p:cNvSpPr>
            <p:nvPr/>
          </p:nvSpPr>
          <p:spPr bwMode="auto">
            <a:xfrm>
              <a:off x="519" y="63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2" name="Rectangle 262"/>
            <p:cNvSpPr>
              <a:spLocks noChangeArrowheads="1"/>
            </p:cNvSpPr>
            <p:nvPr/>
          </p:nvSpPr>
          <p:spPr bwMode="auto">
            <a:xfrm>
              <a:off x="610" y="678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5223" name="Rectangle 263"/>
            <p:cNvSpPr>
              <a:spLocks noChangeArrowheads="1"/>
            </p:cNvSpPr>
            <p:nvPr/>
          </p:nvSpPr>
          <p:spPr bwMode="auto">
            <a:xfrm>
              <a:off x="1079" y="678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25224" name="Rectangle 264"/>
            <p:cNvSpPr>
              <a:spLocks noChangeArrowheads="1"/>
            </p:cNvSpPr>
            <p:nvPr/>
          </p:nvSpPr>
          <p:spPr bwMode="auto">
            <a:xfrm>
              <a:off x="1548" y="678"/>
              <a:ext cx="3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5225" name="Rectangle 265"/>
            <p:cNvSpPr>
              <a:spLocks noChangeArrowheads="1"/>
            </p:cNvSpPr>
            <p:nvPr/>
          </p:nvSpPr>
          <p:spPr bwMode="auto">
            <a:xfrm>
              <a:off x="1883" y="678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5226" name="Rectangle 266"/>
            <p:cNvSpPr>
              <a:spLocks noChangeArrowheads="1"/>
            </p:cNvSpPr>
            <p:nvPr/>
          </p:nvSpPr>
          <p:spPr bwMode="auto">
            <a:xfrm>
              <a:off x="2343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7" name="Rectangle 267"/>
            <p:cNvSpPr>
              <a:spLocks noChangeArrowheads="1"/>
            </p:cNvSpPr>
            <p:nvPr/>
          </p:nvSpPr>
          <p:spPr bwMode="auto">
            <a:xfrm>
              <a:off x="2481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5228" name="Rectangle 268"/>
            <p:cNvSpPr>
              <a:spLocks noChangeArrowheads="1"/>
            </p:cNvSpPr>
            <p:nvPr/>
          </p:nvSpPr>
          <p:spPr bwMode="auto">
            <a:xfrm>
              <a:off x="2631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9" name="Rectangle 269"/>
            <p:cNvSpPr>
              <a:spLocks noChangeArrowheads="1"/>
            </p:cNvSpPr>
            <p:nvPr/>
          </p:nvSpPr>
          <p:spPr bwMode="auto">
            <a:xfrm>
              <a:off x="2769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5230" name="Rectangle 270"/>
            <p:cNvSpPr>
              <a:spLocks noChangeArrowheads="1"/>
            </p:cNvSpPr>
            <p:nvPr/>
          </p:nvSpPr>
          <p:spPr bwMode="auto">
            <a:xfrm>
              <a:off x="2919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1" name="Rectangle 271"/>
            <p:cNvSpPr>
              <a:spLocks noChangeArrowheads="1"/>
            </p:cNvSpPr>
            <p:nvPr/>
          </p:nvSpPr>
          <p:spPr bwMode="auto">
            <a:xfrm>
              <a:off x="3057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5232" name="Rectangle 272"/>
            <p:cNvSpPr>
              <a:spLocks noChangeArrowheads="1"/>
            </p:cNvSpPr>
            <p:nvPr/>
          </p:nvSpPr>
          <p:spPr bwMode="auto">
            <a:xfrm>
              <a:off x="3207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3" name="Rectangle 273"/>
            <p:cNvSpPr>
              <a:spLocks noChangeArrowheads="1"/>
            </p:cNvSpPr>
            <p:nvPr/>
          </p:nvSpPr>
          <p:spPr bwMode="auto">
            <a:xfrm>
              <a:off x="3345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5234" name="Rectangle 274"/>
            <p:cNvSpPr>
              <a:spLocks noChangeArrowheads="1"/>
            </p:cNvSpPr>
            <p:nvPr/>
          </p:nvSpPr>
          <p:spPr bwMode="auto">
            <a:xfrm>
              <a:off x="3495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5" name="Rectangle 275"/>
            <p:cNvSpPr>
              <a:spLocks noChangeArrowheads="1"/>
            </p:cNvSpPr>
            <p:nvPr/>
          </p:nvSpPr>
          <p:spPr bwMode="auto">
            <a:xfrm>
              <a:off x="3633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5236" name="Rectangle 276"/>
            <p:cNvSpPr>
              <a:spLocks noChangeArrowheads="1"/>
            </p:cNvSpPr>
            <p:nvPr/>
          </p:nvSpPr>
          <p:spPr bwMode="auto">
            <a:xfrm>
              <a:off x="3783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7" name="Rectangle 277"/>
            <p:cNvSpPr>
              <a:spLocks noChangeArrowheads="1"/>
            </p:cNvSpPr>
            <p:nvPr/>
          </p:nvSpPr>
          <p:spPr bwMode="auto">
            <a:xfrm>
              <a:off x="3921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5238" name="Rectangle 278"/>
            <p:cNvSpPr>
              <a:spLocks noChangeArrowheads="1"/>
            </p:cNvSpPr>
            <p:nvPr/>
          </p:nvSpPr>
          <p:spPr bwMode="auto">
            <a:xfrm>
              <a:off x="4071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9" name="Rectangle 279"/>
            <p:cNvSpPr>
              <a:spLocks noChangeArrowheads="1"/>
            </p:cNvSpPr>
            <p:nvPr/>
          </p:nvSpPr>
          <p:spPr bwMode="auto">
            <a:xfrm>
              <a:off x="4209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5240" name="Rectangle 280"/>
            <p:cNvSpPr>
              <a:spLocks noChangeArrowheads="1"/>
            </p:cNvSpPr>
            <p:nvPr/>
          </p:nvSpPr>
          <p:spPr bwMode="auto">
            <a:xfrm>
              <a:off x="4359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1" name="Rectangle 281"/>
            <p:cNvSpPr>
              <a:spLocks noChangeArrowheads="1"/>
            </p:cNvSpPr>
            <p:nvPr/>
          </p:nvSpPr>
          <p:spPr bwMode="auto">
            <a:xfrm>
              <a:off x="4497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5242" name="Rectangle 282"/>
            <p:cNvSpPr>
              <a:spLocks noChangeArrowheads="1"/>
            </p:cNvSpPr>
            <p:nvPr/>
          </p:nvSpPr>
          <p:spPr bwMode="auto">
            <a:xfrm>
              <a:off x="4647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3" name="Rectangle 283"/>
            <p:cNvSpPr>
              <a:spLocks noChangeArrowheads="1"/>
            </p:cNvSpPr>
            <p:nvPr/>
          </p:nvSpPr>
          <p:spPr bwMode="auto">
            <a:xfrm>
              <a:off x="4785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25244" name="Rectangle 284"/>
            <p:cNvSpPr>
              <a:spLocks noChangeArrowheads="1"/>
            </p:cNvSpPr>
            <p:nvPr/>
          </p:nvSpPr>
          <p:spPr bwMode="auto">
            <a:xfrm>
              <a:off x="2343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5" name="Rectangle 285"/>
            <p:cNvSpPr>
              <a:spLocks noChangeArrowheads="1"/>
            </p:cNvSpPr>
            <p:nvPr/>
          </p:nvSpPr>
          <p:spPr bwMode="auto">
            <a:xfrm>
              <a:off x="2476" y="6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46" name="Rectangle 286"/>
            <p:cNvSpPr>
              <a:spLocks noChangeArrowheads="1"/>
            </p:cNvSpPr>
            <p:nvPr/>
          </p:nvSpPr>
          <p:spPr bwMode="auto">
            <a:xfrm>
              <a:off x="2631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7" name="Rectangle 287"/>
            <p:cNvSpPr>
              <a:spLocks noChangeArrowheads="1"/>
            </p:cNvSpPr>
            <p:nvPr/>
          </p:nvSpPr>
          <p:spPr bwMode="auto">
            <a:xfrm>
              <a:off x="2757" y="6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48" name="Rectangle 288"/>
            <p:cNvSpPr>
              <a:spLocks noChangeArrowheads="1"/>
            </p:cNvSpPr>
            <p:nvPr/>
          </p:nvSpPr>
          <p:spPr bwMode="auto">
            <a:xfrm>
              <a:off x="2919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9" name="Rectangle 289"/>
            <p:cNvSpPr>
              <a:spLocks noChangeArrowheads="1"/>
            </p:cNvSpPr>
            <p:nvPr/>
          </p:nvSpPr>
          <p:spPr bwMode="auto">
            <a:xfrm>
              <a:off x="3048" y="6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50" name="Rectangle 290"/>
            <p:cNvSpPr>
              <a:spLocks noChangeArrowheads="1"/>
            </p:cNvSpPr>
            <p:nvPr/>
          </p:nvSpPr>
          <p:spPr bwMode="auto">
            <a:xfrm>
              <a:off x="3207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1" name="Rectangle 291"/>
            <p:cNvSpPr>
              <a:spLocks noChangeArrowheads="1"/>
            </p:cNvSpPr>
            <p:nvPr/>
          </p:nvSpPr>
          <p:spPr bwMode="auto">
            <a:xfrm>
              <a:off x="3325" y="6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52" name="Rectangle 292"/>
            <p:cNvSpPr>
              <a:spLocks noChangeArrowheads="1"/>
            </p:cNvSpPr>
            <p:nvPr/>
          </p:nvSpPr>
          <p:spPr bwMode="auto">
            <a:xfrm>
              <a:off x="3495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3" name="Rectangle 293"/>
            <p:cNvSpPr>
              <a:spLocks noChangeArrowheads="1"/>
            </p:cNvSpPr>
            <p:nvPr/>
          </p:nvSpPr>
          <p:spPr bwMode="auto">
            <a:xfrm>
              <a:off x="3604" y="6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54" name="Rectangle 294"/>
            <p:cNvSpPr>
              <a:spLocks noChangeArrowheads="1"/>
            </p:cNvSpPr>
            <p:nvPr/>
          </p:nvSpPr>
          <p:spPr bwMode="auto">
            <a:xfrm>
              <a:off x="2343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5" name="Rectangle 295"/>
            <p:cNvSpPr>
              <a:spLocks noChangeArrowheads="1"/>
            </p:cNvSpPr>
            <p:nvPr/>
          </p:nvSpPr>
          <p:spPr bwMode="auto">
            <a:xfrm>
              <a:off x="2476" y="6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56" name="Rectangle 296"/>
            <p:cNvSpPr>
              <a:spLocks noChangeArrowheads="1"/>
            </p:cNvSpPr>
            <p:nvPr/>
          </p:nvSpPr>
          <p:spPr bwMode="auto">
            <a:xfrm>
              <a:off x="2631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7" name="Rectangle 297"/>
            <p:cNvSpPr>
              <a:spLocks noChangeArrowheads="1"/>
            </p:cNvSpPr>
            <p:nvPr/>
          </p:nvSpPr>
          <p:spPr bwMode="auto">
            <a:xfrm>
              <a:off x="2757" y="6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58" name="Rectangle 298"/>
            <p:cNvSpPr>
              <a:spLocks noChangeArrowheads="1"/>
            </p:cNvSpPr>
            <p:nvPr/>
          </p:nvSpPr>
          <p:spPr bwMode="auto">
            <a:xfrm>
              <a:off x="2919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9" name="Rectangle 299"/>
            <p:cNvSpPr>
              <a:spLocks noChangeArrowheads="1"/>
            </p:cNvSpPr>
            <p:nvPr/>
          </p:nvSpPr>
          <p:spPr bwMode="auto">
            <a:xfrm>
              <a:off x="3048" y="6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60" name="Rectangle 300"/>
            <p:cNvSpPr>
              <a:spLocks noChangeArrowheads="1"/>
            </p:cNvSpPr>
            <p:nvPr/>
          </p:nvSpPr>
          <p:spPr bwMode="auto">
            <a:xfrm>
              <a:off x="3207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1" name="Rectangle 301"/>
            <p:cNvSpPr>
              <a:spLocks noChangeArrowheads="1"/>
            </p:cNvSpPr>
            <p:nvPr/>
          </p:nvSpPr>
          <p:spPr bwMode="auto">
            <a:xfrm>
              <a:off x="3325" y="6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62" name="Rectangle 302"/>
            <p:cNvSpPr>
              <a:spLocks noChangeArrowheads="1"/>
            </p:cNvSpPr>
            <p:nvPr/>
          </p:nvSpPr>
          <p:spPr bwMode="auto">
            <a:xfrm>
              <a:off x="3495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3" name="Rectangle 303"/>
            <p:cNvSpPr>
              <a:spLocks noChangeArrowheads="1"/>
            </p:cNvSpPr>
            <p:nvPr/>
          </p:nvSpPr>
          <p:spPr bwMode="auto">
            <a:xfrm>
              <a:off x="3604" y="6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64" name="Rectangle 304"/>
            <p:cNvSpPr>
              <a:spLocks noChangeArrowheads="1"/>
            </p:cNvSpPr>
            <p:nvPr/>
          </p:nvSpPr>
          <p:spPr bwMode="auto">
            <a:xfrm>
              <a:off x="519" y="83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5" name="Rectangle 305"/>
            <p:cNvSpPr>
              <a:spLocks noChangeArrowheads="1"/>
            </p:cNvSpPr>
            <p:nvPr/>
          </p:nvSpPr>
          <p:spPr bwMode="auto">
            <a:xfrm>
              <a:off x="610" y="870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0x006: </a:t>
              </a:r>
              <a:endParaRPr lang="en-US"/>
            </a:p>
          </p:txBody>
        </p:sp>
        <p:sp>
          <p:nvSpPr>
            <p:cNvPr id="425266" name="Rectangle 306"/>
            <p:cNvSpPr>
              <a:spLocks noChangeArrowheads="1"/>
            </p:cNvSpPr>
            <p:nvPr/>
          </p:nvSpPr>
          <p:spPr bwMode="auto">
            <a:xfrm>
              <a:off x="1079" y="870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25267" name="Rectangle 307"/>
            <p:cNvSpPr>
              <a:spLocks noChangeArrowheads="1"/>
            </p:cNvSpPr>
            <p:nvPr/>
          </p:nvSpPr>
          <p:spPr bwMode="auto">
            <a:xfrm>
              <a:off x="1615" y="870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5268" name="Rectangle 308"/>
            <p:cNvSpPr>
              <a:spLocks noChangeArrowheads="1"/>
            </p:cNvSpPr>
            <p:nvPr/>
          </p:nvSpPr>
          <p:spPr bwMode="auto">
            <a:xfrm>
              <a:off x="1883" y="870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5269" name="Rectangle 30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0" name="Rectangle 310"/>
            <p:cNvSpPr>
              <a:spLocks noChangeArrowheads="1"/>
            </p:cNvSpPr>
            <p:nvPr/>
          </p:nvSpPr>
          <p:spPr bwMode="auto">
            <a:xfrm>
              <a:off x="2764" y="859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71" name="Rectangle 311"/>
            <p:cNvSpPr>
              <a:spLocks noChangeArrowheads="1"/>
            </p:cNvSpPr>
            <p:nvPr/>
          </p:nvSpPr>
          <p:spPr bwMode="auto">
            <a:xfrm>
              <a:off x="2919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2" name="Rectangle 312"/>
            <p:cNvSpPr>
              <a:spLocks noChangeArrowheads="1"/>
            </p:cNvSpPr>
            <p:nvPr/>
          </p:nvSpPr>
          <p:spPr bwMode="auto">
            <a:xfrm>
              <a:off x="3045" y="859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73" name="Rectangle 31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4" name="Rectangle 314"/>
            <p:cNvSpPr>
              <a:spLocks noChangeArrowheads="1"/>
            </p:cNvSpPr>
            <p:nvPr/>
          </p:nvSpPr>
          <p:spPr bwMode="auto">
            <a:xfrm>
              <a:off x="3336" y="859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75" name="Rectangle 315"/>
            <p:cNvSpPr>
              <a:spLocks noChangeArrowheads="1"/>
            </p:cNvSpPr>
            <p:nvPr/>
          </p:nvSpPr>
          <p:spPr bwMode="auto">
            <a:xfrm>
              <a:off x="3495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6" name="Rectangle 316"/>
            <p:cNvSpPr>
              <a:spLocks noChangeArrowheads="1"/>
            </p:cNvSpPr>
            <p:nvPr/>
          </p:nvSpPr>
          <p:spPr bwMode="auto">
            <a:xfrm>
              <a:off x="3613" y="859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77" name="Rectangle 31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8" name="Rectangle 318"/>
            <p:cNvSpPr>
              <a:spLocks noChangeArrowheads="1"/>
            </p:cNvSpPr>
            <p:nvPr/>
          </p:nvSpPr>
          <p:spPr bwMode="auto">
            <a:xfrm>
              <a:off x="3892" y="859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79" name="Rectangle 31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0" name="Rectangle 320"/>
            <p:cNvSpPr>
              <a:spLocks noChangeArrowheads="1"/>
            </p:cNvSpPr>
            <p:nvPr/>
          </p:nvSpPr>
          <p:spPr bwMode="auto">
            <a:xfrm>
              <a:off x="2764" y="859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81" name="Rectangle 321"/>
            <p:cNvSpPr>
              <a:spLocks noChangeArrowheads="1"/>
            </p:cNvSpPr>
            <p:nvPr/>
          </p:nvSpPr>
          <p:spPr bwMode="auto">
            <a:xfrm>
              <a:off x="2919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2" name="Rectangle 322"/>
            <p:cNvSpPr>
              <a:spLocks noChangeArrowheads="1"/>
            </p:cNvSpPr>
            <p:nvPr/>
          </p:nvSpPr>
          <p:spPr bwMode="auto">
            <a:xfrm>
              <a:off x="3045" y="859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83" name="Rectangle 32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4" name="Rectangle 324"/>
            <p:cNvSpPr>
              <a:spLocks noChangeArrowheads="1"/>
            </p:cNvSpPr>
            <p:nvPr/>
          </p:nvSpPr>
          <p:spPr bwMode="auto">
            <a:xfrm>
              <a:off x="3336" y="859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85" name="Rectangle 325"/>
            <p:cNvSpPr>
              <a:spLocks noChangeArrowheads="1"/>
            </p:cNvSpPr>
            <p:nvPr/>
          </p:nvSpPr>
          <p:spPr bwMode="auto">
            <a:xfrm>
              <a:off x="3495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6" name="Rectangle 326"/>
            <p:cNvSpPr>
              <a:spLocks noChangeArrowheads="1"/>
            </p:cNvSpPr>
            <p:nvPr/>
          </p:nvSpPr>
          <p:spPr bwMode="auto">
            <a:xfrm>
              <a:off x="3613" y="859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87" name="Rectangle 32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8" name="Rectangle 328"/>
            <p:cNvSpPr>
              <a:spLocks noChangeArrowheads="1"/>
            </p:cNvSpPr>
            <p:nvPr/>
          </p:nvSpPr>
          <p:spPr bwMode="auto">
            <a:xfrm>
              <a:off x="3892" y="859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89" name="Rectangle 329"/>
            <p:cNvSpPr>
              <a:spLocks noChangeArrowheads="1"/>
            </p:cNvSpPr>
            <p:nvPr/>
          </p:nvSpPr>
          <p:spPr bwMode="auto">
            <a:xfrm>
              <a:off x="519" y="102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0" name="Rectangle 330"/>
            <p:cNvSpPr>
              <a:spLocks noChangeArrowheads="1"/>
            </p:cNvSpPr>
            <p:nvPr/>
          </p:nvSpPr>
          <p:spPr bwMode="auto">
            <a:xfrm>
              <a:off x="610" y="1062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0x00c: </a:t>
              </a:r>
              <a:endParaRPr lang="en-US"/>
            </a:p>
          </p:txBody>
        </p:sp>
        <p:sp>
          <p:nvSpPr>
            <p:cNvPr id="425291" name="Rectangle 331"/>
            <p:cNvSpPr>
              <a:spLocks noChangeArrowheads="1"/>
            </p:cNvSpPr>
            <p:nvPr/>
          </p:nvSpPr>
          <p:spPr bwMode="auto">
            <a:xfrm>
              <a:off x="1079" y="1062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5292" name="Rectangle 332"/>
            <p:cNvSpPr>
              <a:spLocks noChangeArrowheads="1"/>
            </p:cNvSpPr>
            <p:nvPr/>
          </p:nvSpPr>
          <p:spPr bwMode="auto">
            <a:xfrm>
              <a:off x="2919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3" name="Rectangle 333"/>
            <p:cNvSpPr>
              <a:spLocks noChangeArrowheads="1"/>
            </p:cNvSpPr>
            <p:nvPr/>
          </p:nvSpPr>
          <p:spPr bwMode="auto">
            <a:xfrm>
              <a:off x="3052" y="1051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94" name="Rectangle 33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5" name="Rectangle 335"/>
            <p:cNvSpPr>
              <a:spLocks noChangeArrowheads="1"/>
            </p:cNvSpPr>
            <p:nvPr/>
          </p:nvSpPr>
          <p:spPr bwMode="auto">
            <a:xfrm>
              <a:off x="3333" y="1051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96" name="Rectangle 336"/>
            <p:cNvSpPr>
              <a:spLocks noChangeArrowheads="1"/>
            </p:cNvSpPr>
            <p:nvPr/>
          </p:nvSpPr>
          <p:spPr bwMode="auto">
            <a:xfrm>
              <a:off x="3495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7" name="Rectangle 337"/>
            <p:cNvSpPr>
              <a:spLocks noChangeArrowheads="1"/>
            </p:cNvSpPr>
            <p:nvPr/>
          </p:nvSpPr>
          <p:spPr bwMode="auto">
            <a:xfrm>
              <a:off x="3624" y="1051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98" name="Rectangle 33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9" name="Rectangle 339"/>
            <p:cNvSpPr>
              <a:spLocks noChangeArrowheads="1"/>
            </p:cNvSpPr>
            <p:nvPr/>
          </p:nvSpPr>
          <p:spPr bwMode="auto">
            <a:xfrm>
              <a:off x="3901" y="1051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00" name="Rectangle 340"/>
            <p:cNvSpPr>
              <a:spLocks noChangeArrowheads="1"/>
            </p:cNvSpPr>
            <p:nvPr/>
          </p:nvSpPr>
          <p:spPr bwMode="auto">
            <a:xfrm>
              <a:off x="4071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1" name="Rectangle 341"/>
            <p:cNvSpPr>
              <a:spLocks noChangeArrowheads="1"/>
            </p:cNvSpPr>
            <p:nvPr/>
          </p:nvSpPr>
          <p:spPr bwMode="auto">
            <a:xfrm>
              <a:off x="4180" y="1051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02" name="Rectangle 342"/>
            <p:cNvSpPr>
              <a:spLocks noChangeArrowheads="1"/>
            </p:cNvSpPr>
            <p:nvPr/>
          </p:nvSpPr>
          <p:spPr bwMode="auto">
            <a:xfrm>
              <a:off x="2919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3" name="Rectangle 343"/>
            <p:cNvSpPr>
              <a:spLocks noChangeArrowheads="1"/>
            </p:cNvSpPr>
            <p:nvPr/>
          </p:nvSpPr>
          <p:spPr bwMode="auto">
            <a:xfrm>
              <a:off x="3052" y="1051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04" name="Rectangle 34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5" name="Rectangle 345"/>
            <p:cNvSpPr>
              <a:spLocks noChangeArrowheads="1"/>
            </p:cNvSpPr>
            <p:nvPr/>
          </p:nvSpPr>
          <p:spPr bwMode="auto">
            <a:xfrm>
              <a:off x="3333" y="1051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06" name="Rectangle 346"/>
            <p:cNvSpPr>
              <a:spLocks noChangeArrowheads="1"/>
            </p:cNvSpPr>
            <p:nvPr/>
          </p:nvSpPr>
          <p:spPr bwMode="auto">
            <a:xfrm>
              <a:off x="3495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7" name="Rectangle 347"/>
            <p:cNvSpPr>
              <a:spLocks noChangeArrowheads="1"/>
            </p:cNvSpPr>
            <p:nvPr/>
          </p:nvSpPr>
          <p:spPr bwMode="auto">
            <a:xfrm>
              <a:off x="3624" y="1051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08" name="Rectangle 34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9" name="Rectangle 349"/>
            <p:cNvSpPr>
              <a:spLocks noChangeArrowheads="1"/>
            </p:cNvSpPr>
            <p:nvPr/>
          </p:nvSpPr>
          <p:spPr bwMode="auto">
            <a:xfrm>
              <a:off x="3901" y="1051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10" name="Rectangle 350"/>
            <p:cNvSpPr>
              <a:spLocks noChangeArrowheads="1"/>
            </p:cNvSpPr>
            <p:nvPr/>
          </p:nvSpPr>
          <p:spPr bwMode="auto">
            <a:xfrm>
              <a:off x="4071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1" name="Rectangle 351"/>
            <p:cNvSpPr>
              <a:spLocks noChangeArrowheads="1"/>
            </p:cNvSpPr>
            <p:nvPr/>
          </p:nvSpPr>
          <p:spPr bwMode="auto">
            <a:xfrm>
              <a:off x="4180" y="1051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12" name="Rectangle 352"/>
            <p:cNvSpPr>
              <a:spLocks noChangeArrowheads="1"/>
            </p:cNvSpPr>
            <p:nvPr/>
          </p:nvSpPr>
          <p:spPr bwMode="auto">
            <a:xfrm>
              <a:off x="519" y="121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3" name="Rectangle 353"/>
            <p:cNvSpPr>
              <a:spLocks noChangeArrowheads="1"/>
            </p:cNvSpPr>
            <p:nvPr/>
          </p:nvSpPr>
          <p:spPr bwMode="auto">
            <a:xfrm>
              <a:off x="610" y="1254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0x00d: </a:t>
              </a:r>
              <a:endParaRPr lang="en-US"/>
            </a:p>
          </p:txBody>
        </p:sp>
        <p:sp>
          <p:nvSpPr>
            <p:cNvPr id="425314" name="Rectangle 354"/>
            <p:cNvSpPr>
              <a:spLocks noChangeArrowheads="1"/>
            </p:cNvSpPr>
            <p:nvPr/>
          </p:nvSpPr>
          <p:spPr bwMode="auto">
            <a:xfrm>
              <a:off x="1079" y="125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5315" name="Rectangle 355"/>
            <p:cNvSpPr>
              <a:spLocks noChangeArrowheads="1"/>
            </p:cNvSpPr>
            <p:nvPr/>
          </p:nvSpPr>
          <p:spPr bwMode="auto">
            <a:xfrm>
              <a:off x="3207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6" name="Rectangle 356"/>
            <p:cNvSpPr>
              <a:spLocks noChangeArrowheads="1"/>
            </p:cNvSpPr>
            <p:nvPr/>
          </p:nvSpPr>
          <p:spPr bwMode="auto">
            <a:xfrm>
              <a:off x="3340" y="124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17" name="Rectangle 357"/>
            <p:cNvSpPr>
              <a:spLocks noChangeArrowheads="1"/>
            </p:cNvSpPr>
            <p:nvPr/>
          </p:nvSpPr>
          <p:spPr bwMode="auto">
            <a:xfrm>
              <a:off x="3495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8" name="Rectangle 358"/>
            <p:cNvSpPr>
              <a:spLocks noChangeArrowheads="1"/>
            </p:cNvSpPr>
            <p:nvPr/>
          </p:nvSpPr>
          <p:spPr bwMode="auto">
            <a:xfrm>
              <a:off x="3621" y="124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19" name="Rectangle 359"/>
            <p:cNvSpPr>
              <a:spLocks noChangeArrowheads="1"/>
            </p:cNvSpPr>
            <p:nvPr/>
          </p:nvSpPr>
          <p:spPr bwMode="auto">
            <a:xfrm>
              <a:off x="3783" y="121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0" name="Rectangle 360"/>
            <p:cNvSpPr>
              <a:spLocks noChangeArrowheads="1"/>
            </p:cNvSpPr>
            <p:nvPr/>
          </p:nvSpPr>
          <p:spPr bwMode="auto">
            <a:xfrm>
              <a:off x="3912" y="124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21" name="Rectangle 361"/>
            <p:cNvSpPr>
              <a:spLocks noChangeArrowheads="1"/>
            </p:cNvSpPr>
            <p:nvPr/>
          </p:nvSpPr>
          <p:spPr bwMode="auto">
            <a:xfrm>
              <a:off x="4071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2" name="Rectangle 362"/>
            <p:cNvSpPr>
              <a:spLocks noChangeArrowheads="1"/>
            </p:cNvSpPr>
            <p:nvPr/>
          </p:nvSpPr>
          <p:spPr bwMode="auto">
            <a:xfrm>
              <a:off x="4189" y="124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23" name="Rectangle 363"/>
            <p:cNvSpPr>
              <a:spLocks noChangeArrowheads="1"/>
            </p:cNvSpPr>
            <p:nvPr/>
          </p:nvSpPr>
          <p:spPr bwMode="auto">
            <a:xfrm>
              <a:off x="4359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4" name="Rectangle 364"/>
            <p:cNvSpPr>
              <a:spLocks noChangeArrowheads="1"/>
            </p:cNvSpPr>
            <p:nvPr/>
          </p:nvSpPr>
          <p:spPr bwMode="auto">
            <a:xfrm>
              <a:off x="4468" y="124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25" name="Rectangle 365"/>
            <p:cNvSpPr>
              <a:spLocks noChangeArrowheads="1"/>
            </p:cNvSpPr>
            <p:nvPr/>
          </p:nvSpPr>
          <p:spPr bwMode="auto">
            <a:xfrm>
              <a:off x="3207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6" name="Rectangle 366"/>
            <p:cNvSpPr>
              <a:spLocks noChangeArrowheads="1"/>
            </p:cNvSpPr>
            <p:nvPr/>
          </p:nvSpPr>
          <p:spPr bwMode="auto">
            <a:xfrm>
              <a:off x="3340" y="124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27" name="Rectangle 367"/>
            <p:cNvSpPr>
              <a:spLocks noChangeArrowheads="1"/>
            </p:cNvSpPr>
            <p:nvPr/>
          </p:nvSpPr>
          <p:spPr bwMode="auto">
            <a:xfrm>
              <a:off x="3495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8" name="Rectangle 368"/>
            <p:cNvSpPr>
              <a:spLocks noChangeArrowheads="1"/>
            </p:cNvSpPr>
            <p:nvPr/>
          </p:nvSpPr>
          <p:spPr bwMode="auto">
            <a:xfrm>
              <a:off x="3621" y="124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29" name="Rectangle 369"/>
            <p:cNvSpPr>
              <a:spLocks noChangeArrowheads="1"/>
            </p:cNvSpPr>
            <p:nvPr/>
          </p:nvSpPr>
          <p:spPr bwMode="auto">
            <a:xfrm>
              <a:off x="3783" y="121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0" name="Rectangle 370"/>
            <p:cNvSpPr>
              <a:spLocks noChangeArrowheads="1"/>
            </p:cNvSpPr>
            <p:nvPr/>
          </p:nvSpPr>
          <p:spPr bwMode="auto">
            <a:xfrm>
              <a:off x="3912" y="124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31" name="Rectangle 371"/>
            <p:cNvSpPr>
              <a:spLocks noChangeArrowheads="1"/>
            </p:cNvSpPr>
            <p:nvPr/>
          </p:nvSpPr>
          <p:spPr bwMode="auto">
            <a:xfrm>
              <a:off x="4071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2" name="Rectangle 372"/>
            <p:cNvSpPr>
              <a:spLocks noChangeArrowheads="1"/>
            </p:cNvSpPr>
            <p:nvPr/>
          </p:nvSpPr>
          <p:spPr bwMode="auto">
            <a:xfrm>
              <a:off x="4189" y="124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33" name="Rectangle 373"/>
            <p:cNvSpPr>
              <a:spLocks noChangeArrowheads="1"/>
            </p:cNvSpPr>
            <p:nvPr/>
          </p:nvSpPr>
          <p:spPr bwMode="auto">
            <a:xfrm>
              <a:off x="4359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4" name="Rectangle 374"/>
            <p:cNvSpPr>
              <a:spLocks noChangeArrowheads="1"/>
            </p:cNvSpPr>
            <p:nvPr/>
          </p:nvSpPr>
          <p:spPr bwMode="auto">
            <a:xfrm>
              <a:off x="4468" y="124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35" name="Rectangle 375"/>
            <p:cNvSpPr>
              <a:spLocks noChangeArrowheads="1"/>
            </p:cNvSpPr>
            <p:nvPr/>
          </p:nvSpPr>
          <p:spPr bwMode="auto">
            <a:xfrm>
              <a:off x="519" y="140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6" name="Rectangle 376"/>
            <p:cNvSpPr>
              <a:spLocks noChangeArrowheads="1"/>
            </p:cNvSpPr>
            <p:nvPr/>
          </p:nvSpPr>
          <p:spPr bwMode="auto">
            <a:xfrm>
              <a:off x="610" y="1446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0x00e: </a:t>
              </a:r>
              <a:endParaRPr lang="en-US"/>
            </a:p>
          </p:txBody>
        </p:sp>
        <p:sp>
          <p:nvSpPr>
            <p:cNvPr id="425337" name="Rectangle 377"/>
            <p:cNvSpPr>
              <a:spLocks noChangeArrowheads="1"/>
            </p:cNvSpPr>
            <p:nvPr/>
          </p:nvSpPr>
          <p:spPr bwMode="auto">
            <a:xfrm>
              <a:off x="1079" y="1446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addl</a:t>
              </a:r>
              <a:endParaRPr lang="en-US"/>
            </a:p>
          </p:txBody>
        </p:sp>
        <p:sp>
          <p:nvSpPr>
            <p:cNvPr id="425338" name="Rectangle 378"/>
            <p:cNvSpPr>
              <a:spLocks noChangeArrowheads="1"/>
            </p:cNvSpPr>
            <p:nvPr/>
          </p:nvSpPr>
          <p:spPr bwMode="auto">
            <a:xfrm>
              <a:off x="1414" y="1446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5339" name="Rectangle 379"/>
            <p:cNvSpPr>
              <a:spLocks noChangeArrowheads="1"/>
            </p:cNvSpPr>
            <p:nvPr/>
          </p:nvSpPr>
          <p:spPr bwMode="auto">
            <a:xfrm>
              <a:off x="1481" y="1446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5340" name="Rectangle 380"/>
            <p:cNvSpPr>
              <a:spLocks noChangeArrowheads="1"/>
            </p:cNvSpPr>
            <p:nvPr/>
          </p:nvSpPr>
          <p:spPr bwMode="auto">
            <a:xfrm>
              <a:off x="1682" y="1446"/>
              <a:ext cx="13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5341" name="Rectangle 381"/>
            <p:cNvSpPr>
              <a:spLocks noChangeArrowheads="1"/>
            </p:cNvSpPr>
            <p:nvPr/>
          </p:nvSpPr>
          <p:spPr bwMode="auto">
            <a:xfrm>
              <a:off x="1816" y="1446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5342" name="Rectangle 382"/>
            <p:cNvSpPr>
              <a:spLocks noChangeArrowheads="1"/>
            </p:cNvSpPr>
            <p:nvPr/>
          </p:nvSpPr>
          <p:spPr bwMode="auto">
            <a:xfrm>
              <a:off x="3495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3" name="Rectangle 383"/>
            <p:cNvSpPr>
              <a:spLocks noChangeArrowheads="1"/>
            </p:cNvSpPr>
            <p:nvPr/>
          </p:nvSpPr>
          <p:spPr bwMode="auto">
            <a:xfrm>
              <a:off x="3628" y="143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44" name="Rectangle 38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5" name="Rectangle 385"/>
            <p:cNvSpPr>
              <a:spLocks noChangeArrowheads="1"/>
            </p:cNvSpPr>
            <p:nvPr/>
          </p:nvSpPr>
          <p:spPr bwMode="auto">
            <a:xfrm>
              <a:off x="3909" y="143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46" name="Rectangle 386"/>
            <p:cNvSpPr>
              <a:spLocks noChangeArrowheads="1"/>
            </p:cNvSpPr>
            <p:nvPr/>
          </p:nvSpPr>
          <p:spPr bwMode="auto">
            <a:xfrm>
              <a:off x="4071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7" name="Rectangle 387"/>
            <p:cNvSpPr>
              <a:spLocks noChangeArrowheads="1"/>
            </p:cNvSpPr>
            <p:nvPr/>
          </p:nvSpPr>
          <p:spPr bwMode="auto">
            <a:xfrm>
              <a:off x="4200" y="143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48" name="Rectangle 38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9" name="Rectangle 389"/>
            <p:cNvSpPr>
              <a:spLocks noChangeArrowheads="1"/>
            </p:cNvSpPr>
            <p:nvPr/>
          </p:nvSpPr>
          <p:spPr bwMode="auto">
            <a:xfrm>
              <a:off x="4477" y="143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50" name="Rectangle 390"/>
            <p:cNvSpPr>
              <a:spLocks noChangeArrowheads="1"/>
            </p:cNvSpPr>
            <p:nvPr/>
          </p:nvSpPr>
          <p:spPr bwMode="auto">
            <a:xfrm>
              <a:off x="4647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1" name="Rectangle 391"/>
            <p:cNvSpPr>
              <a:spLocks noChangeArrowheads="1"/>
            </p:cNvSpPr>
            <p:nvPr/>
          </p:nvSpPr>
          <p:spPr bwMode="auto">
            <a:xfrm>
              <a:off x="4756" y="143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52" name="Rectangle 392"/>
            <p:cNvSpPr>
              <a:spLocks noChangeArrowheads="1"/>
            </p:cNvSpPr>
            <p:nvPr/>
          </p:nvSpPr>
          <p:spPr bwMode="auto">
            <a:xfrm>
              <a:off x="3495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3" name="Rectangle 393"/>
            <p:cNvSpPr>
              <a:spLocks noChangeArrowheads="1"/>
            </p:cNvSpPr>
            <p:nvPr/>
          </p:nvSpPr>
          <p:spPr bwMode="auto">
            <a:xfrm>
              <a:off x="3628" y="143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54" name="Rectangle 39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5" name="Rectangle 395"/>
            <p:cNvSpPr>
              <a:spLocks noChangeArrowheads="1"/>
            </p:cNvSpPr>
            <p:nvPr/>
          </p:nvSpPr>
          <p:spPr bwMode="auto">
            <a:xfrm>
              <a:off x="3909" y="143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56" name="Rectangle 396"/>
            <p:cNvSpPr>
              <a:spLocks noChangeArrowheads="1"/>
            </p:cNvSpPr>
            <p:nvPr/>
          </p:nvSpPr>
          <p:spPr bwMode="auto">
            <a:xfrm>
              <a:off x="4071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7" name="Rectangle 397"/>
            <p:cNvSpPr>
              <a:spLocks noChangeArrowheads="1"/>
            </p:cNvSpPr>
            <p:nvPr/>
          </p:nvSpPr>
          <p:spPr bwMode="auto">
            <a:xfrm>
              <a:off x="4200" y="143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58" name="Rectangle 39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9" name="Rectangle 399"/>
            <p:cNvSpPr>
              <a:spLocks noChangeArrowheads="1"/>
            </p:cNvSpPr>
            <p:nvPr/>
          </p:nvSpPr>
          <p:spPr bwMode="auto">
            <a:xfrm>
              <a:off x="4477" y="143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60" name="Rectangle 400"/>
            <p:cNvSpPr>
              <a:spLocks noChangeArrowheads="1"/>
            </p:cNvSpPr>
            <p:nvPr/>
          </p:nvSpPr>
          <p:spPr bwMode="auto">
            <a:xfrm>
              <a:off x="4647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1" name="Rectangle 401"/>
            <p:cNvSpPr>
              <a:spLocks noChangeArrowheads="1"/>
            </p:cNvSpPr>
            <p:nvPr/>
          </p:nvSpPr>
          <p:spPr bwMode="auto">
            <a:xfrm>
              <a:off x="4756" y="143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62" name="Rectangle 402"/>
            <p:cNvSpPr>
              <a:spLocks noChangeArrowheads="1"/>
            </p:cNvSpPr>
            <p:nvPr/>
          </p:nvSpPr>
          <p:spPr bwMode="auto">
            <a:xfrm>
              <a:off x="519" y="159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3" name="Rectangle 403"/>
            <p:cNvSpPr>
              <a:spLocks noChangeArrowheads="1"/>
            </p:cNvSpPr>
            <p:nvPr/>
          </p:nvSpPr>
          <p:spPr bwMode="auto">
            <a:xfrm>
              <a:off x="610" y="1638"/>
              <a:ext cx="73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0x010: halt</a:t>
              </a:r>
              <a:endParaRPr lang="en-US"/>
            </a:p>
          </p:txBody>
        </p:sp>
        <p:sp>
          <p:nvSpPr>
            <p:cNvPr id="425364" name="Rectangle 40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5" name="Rectangle 405"/>
            <p:cNvSpPr>
              <a:spLocks noChangeArrowheads="1"/>
            </p:cNvSpPr>
            <p:nvPr/>
          </p:nvSpPr>
          <p:spPr bwMode="auto">
            <a:xfrm>
              <a:off x="3916" y="162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66" name="Rectangle 406"/>
            <p:cNvSpPr>
              <a:spLocks noChangeArrowheads="1"/>
            </p:cNvSpPr>
            <p:nvPr/>
          </p:nvSpPr>
          <p:spPr bwMode="auto">
            <a:xfrm>
              <a:off x="4071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7" name="Rectangle 407"/>
            <p:cNvSpPr>
              <a:spLocks noChangeArrowheads="1"/>
            </p:cNvSpPr>
            <p:nvPr/>
          </p:nvSpPr>
          <p:spPr bwMode="auto">
            <a:xfrm>
              <a:off x="4197" y="162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68" name="Rectangle 40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9" name="Rectangle 409"/>
            <p:cNvSpPr>
              <a:spLocks noChangeArrowheads="1"/>
            </p:cNvSpPr>
            <p:nvPr/>
          </p:nvSpPr>
          <p:spPr bwMode="auto">
            <a:xfrm>
              <a:off x="4488" y="162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70" name="Rectangle 410"/>
            <p:cNvSpPr>
              <a:spLocks noChangeArrowheads="1"/>
            </p:cNvSpPr>
            <p:nvPr/>
          </p:nvSpPr>
          <p:spPr bwMode="auto">
            <a:xfrm>
              <a:off x="4647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1" name="Rectangle 411"/>
            <p:cNvSpPr>
              <a:spLocks noChangeArrowheads="1"/>
            </p:cNvSpPr>
            <p:nvPr/>
          </p:nvSpPr>
          <p:spPr bwMode="auto">
            <a:xfrm>
              <a:off x="4765" y="162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72" name="Rectangle 41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3" name="Rectangle 413"/>
            <p:cNvSpPr>
              <a:spLocks noChangeArrowheads="1"/>
            </p:cNvSpPr>
            <p:nvPr/>
          </p:nvSpPr>
          <p:spPr bwMode="auto">
            <a:xfrm>
              <a:off x="5044" y="162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74" name="Rectangle 41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5" name="Rectangle 415"/>
            <p:cNvSpPr>
              <a:spLocks noChangeArrowheads="1"/>
            </p:cNvSpPr>
            <p:nvPr/>
          </p:nvSpPr>
          <p:spPr bwMode="auto">
            <a:xfrm>
              <a:off x="3916" y="162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76" name="Rectangle 416"/>
            <p:cNvSpPr>
              <a:spLocks noChangeArrowheads="1"/>
            </p:cNvSpPr>
            <p:nvPr/>
          </p:nvSpPr>
          <p:spPr bwMode="auto">
            <a:xfrm>
              <a:off x="4071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7" name="Rectangle 417"/>
            <p:cNvSpPr>
              <a:spLocks noChangeArrowheads="1"/>
            </p:cNvSpPr>
            <p:nvPr/>
          </p:nvSpPr>
          <p:spPr bwMode="auto">
            <a:xfrm>
              <a:off x="4197" y="162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78" name="Rectangle 41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9" name="Rectangle 419"/>
            <p:cNvSpPr>
              <a:spLocks noChangeArrowheads="1"/>
            </p:cNvSpPr>
            <p:nvPr/>
          </p:nvSpPr>
          <p:spPr bwMode="auto">
            <a:xfrm>
              <a:off x="4488" y="162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80" name="Rectangle 420"/>
            <p:cNvSpPr>
              <a:spLocks noChangeArrowheads="1"/>
            </p:cNvSpPr>
            <p:nvPr/>
          </p:nvSpPr>
          <p:spPr bwMode="auto">
            <a:xfrm>
              <a:off x="4647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1" name="Rectangle 421"/>
            <p:cNvSpPr>
              <a:spLocks noChangeArrowheads="1"/>
            </p:cNvSpPr>
            <p:nvPr/>
          </p:nvSpPr>
          <p:spPr bwMode="auto">
            <a:xfrm>
              <a:off x="4765" y="162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82" name="Rectangle 42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3" name="Rectangle 423"/>
            <p:cNvSpPr>
              <a:spLocks noChangeArrowheads="1"/>
            </p:cNvSpPr>
            <p:nvPr/>
          </p:nvSpPr>
          <p:spPr bwMode="auto">
            <a:xfrm>
              <a:off x="5044" y="162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84" name="Line 424"/>
            <p:cNvSpPr>
              <a:spLocks noChangeShapeType="1"/>
            </p:cNvSpPr>
            <p:nvPr/>
          </p:nvSpPr>
          <p:spPr bwMode="auto">
            <a:xfrm flipH="1">
              <a:off x="3303" y="1791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5" name="Line 425"/>
            <p:cNvSpPr>
              <a:spLocks noChangeShapeType="1"/>
            </p:cNvSpPr>
            <p:nvPr/>
          </p:nvSpPr>
          <p:spPr bwMode="auto">
            <a:xfrm>
              <a:off x="4071" y="1791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6" name="Rectangle 426"/>
            <p:cNvSpPr>
              <a:spLocks noChangeArrowheads="1"/>
            </p:cNvSpPr>
            <p:nvPr/>
          </p:nvSpPr>
          <p:spPr bwMode="auto">
            <a:xfrm>
              <a:off x="4935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7" name="Rectangle 427"/>
            <p:cNvSpPr>
              <a:spLocks noChangeArrowheads="1"/>
            </p:cNvSpPr>
            <p:nvPr/>
          </p:nvSpPr>
          <p:spPr bwMode="auto">
            <a:xfrm>
              <a:off x="5047" y="443"/>
              <a:ext cx="106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10</a:t>
              </a:r>
              <a:endParaRPr lang="en-US"/>
            </a:p>
          </p:txBody>
        </p:sp>
        <p:sp>
          <p:nvSpPr>
            <p:cNvPr id="425388" name="Rectangle 428"/>
            <p:cNvSpPr>
              <a:spLocks noChangeArrowheads="1"/>
            </p:cNvSpPr>
            <p:nvPr/>
          </p:nvSpPr>
          <p:spPr bwMode="auto">
            <a:xfrm>
              <a:off x="519" y="44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5399" name="Group 439"/>
            <p:cNvGrpSpPr>
              <a:grpSpLocks/>
            </p:cNvGrpSpPr>
            <p:nvPr/>
          </p:nvGrpSpPr>
          <p:grpSpPr bwMode="auto">
            <a:xfrm>
              <a:off x="3303" y="2271"/>
              <a:ext cx="1201" cy="625"/>
              <a:chOff x="3303" y="2271"/>
              <a:chExt cx="1201" cy="625"/>
            </a:xfrm>
          </p:grpSpPr>
          <p:sp>
            <p:nvSpPr>
              <p:cNvPr id="425390" name="Rectangle 430"/>
              <p:cNvSpPr>
                <a:spLocks noChangeArrowheads="1"/>
              </p:cNvSpPr>
              <p:nvPr/>
            </p:nvSpPr>
            <p:spPr bwMode="auto">
              <a:xfrm>
                <a:off x="3303" y="2271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391" name="Rectangle 431"/>
              <p:cNvSpPr>
                <a:spLocks noChangeArrowheads="1"/>
              </p:cNvSpPr>
              <p:nvPr/>
            </p:nvSpPr>
            <p:spPr bwMode="auto">
              <a:xfrm>
                <a:off x="3868" y="2312"/>
                <a:ext cx="12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5392" name="Rectangle 432"/>
              <p:cNvSpPr>
                <a:spLocks noChangeArrowheads="1"/>
              </p:cNvSpPr>
              <p:nvPr/>
            </p:nvSpPr>
            <p:spPr bwMode="auto">
              <a:xfrm>
                <a:off x="3303" y="2511"/>
                <a:ext cx="1201" cy="19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393" name="Rectangle 433"/>
              <p:cNvSpPr>
                <a:spLocks noChangeArrowheads="1"/>
              </p:cNvSpPr>
              <p:nvPr/>
            </p:nvSpPr>
            <p:spPr bwMode="auto">
              <a:xfrm>
                <a:off x="3389" y="254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394" name="Rectangle 434"/>
              <p:cNvSpPr>
                <a:spLocks noChangeArrowheads="1"/>
              </p:cNvSpPr>
              <p:nvPr/>
            </p:nvSpPr>
            <p:spPr bwMode="auto">
              <a:xfrm>
                <a:off x="3510" y="255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395" name="Rectangle 435"/>
              <p:cNvSpPr>
                <a:spLocks noChangeArrowheads="1"/>
              </p:cNvSpPr>
              <p:nvPr/>
            </p:nvSpPr>
            <p:spPr bwMode="auto">
              <a:xfrm>
                <a:off x="3577" y="2553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5396" name="Rectangle 436"/>
              <p:cNvSpPr>
                <a:spLocks noChangeArrowheads="1"/>
              </p:cNvSpPr>
              <p:nvPr/>
            </p:nvSpPr>
            <p:spPr bwMode="auto">
              <a:xfrm>
                <a:off x="3769" y="254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397" name="Rectangle 437"/>
              <p:cNvSpPr>
                <a:spLocks noChangeArrowheads="1"/>
              </p:cNvSpPr>
              <p:nvPr/>
            </p:nvSpPr>
            <p:spPr bwMode="auto">
              <a:xfrm>
                <a:off x="3850" y="253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398" name="Rectangle 438"/>
              <p:cNvSpPr>
                <a:spLocks noChangeArrowheads="1"/>
              </p:cNvSpPr>
              <p:nvPr/>
            </p:nvSpPr>
            <p:spPr bwMode="auto">
              <a:xfrm>
                <a:off x="3962" y="254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</p:grpSp>
        <p:grpSp>
          <p:nvGrpSpPr>
            <p:cNvPr id="425419" name="Group 459"/>
            <p:cNvGrpSpPr>
              <a:grpSpLocks/>
            </p:cNvGrpSpPr>
            <p:nvPr/>
          </p:nvGrpSpPr>
          <p:grpSpPr bwMode="auto">
            <a:xfrm>
              <a:off x="3303" y="3279"/>
              <a:ext cx="1201" cy="625"/>
              <a:chOff x="3303" y="3279"/>
              <a:chExt cx="1201" cy="625"/>
            </a:xfrm>
          </p:grpSpPr>
          <p:sp>
            <p:nvSpPr>
              <p:cNvPr id="425400" name="Rectangle 440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01" name="Rectangle 441"/>
              <p:cNvSpPr>
                <a:spLocks noChangeArrowheads="1"/>
              </p:cNvSpPr>
              <p:nvPr/>
            </p:nvSpPr>
            <p:spPr bwMode="auto">
              <a:xfrm>
                <a:off x="3885" y="3320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02" name="Rectangle 442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03" name="Rectangle 443"/>
              <p:cNvSpPr>
                <a:spLocks noChangeArrowheads="1"/>
              </p:cNvSpPr>
              <p:nvPr/>
            </p:nvSpPr>
            <p:spPr bwMode="auto">
              <a:xfrm>
                <a:off x="3389" y="3551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04" name="Rectangle 444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05" name="Rectangle 445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06" name="Rectangle 446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07" name="Rectangle 447"/>
              <p:cNvSpPr>
                <a:spLocks noChangeArrowheads="1"/>
              </p:cNvSpPr>
              <p:nvPr/>
            </p:nvSpPr>
            <p:spPr bwMode="auto">
              <a:xfrm>
                <a:off x="3956" y="3563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sp>
            <p:nvSpPr>
              <p:cNvPr id="425408" name="Rectangle 448"/>
              <p:cNvSpPr>
                <a:spLocks noChangeArrowheads="1"/>
              </p:cNvSpPr>
              <p:nvPr/>
            </p:nvSpPr>
            <p:spPr bwMode="auto">
              <a:xfrm>
                <a:off x="4148" y="355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09" name="Rectangle 449"/>
              <p:cNvSpPr>
                <a:spLocks noChangeArrowheads="1"/>
              </p:cNvSpPr>
              <p:nvPr/>
            </p:nvSpPr>
            <p:spPr bwMode="auto">
              <a:xfrm>
                <a:off x="4210" y="3551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10" name="Rectangle 450"/>
              <p:cNvSpPr>
                <a:spLocks noChangeArrowheads="1"/>
              </p:cNvSpPr>
              <p:nvPr/>
            </p:nvSpPr>
            <p:spPr bwMode="auto">
              <a:xfrm>
                <a:off x="4306" y="3551"/>
                <a:ext cx="1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25411" name="Rectangle 451"/>
              <p:cNvSpPr>
                <a:spLocks noChangeArrowheads="1"/>
              </p:cNvSpPr>
              <p:nvPr/>
            </p:nvSpPr>
            <p:spPr bwMode="auto">
              <a:xfrm>
                <a:off x="3389" y="3698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12" name="Rectangle 452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13" name="Rectangle 453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14" name="Rectangle 454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15" name="Rectangle 455"/>
              <p:cNvSpPr>
                <a:spLocks noChangeArrowheads="1"/>
              </p:cNvSpPr>
              <p:nvPr/>
            </p:nvSpPr>
            <p:spPr bwMode="auto">
              <a:xfrm>
                <a:off x="3956" y="3710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5416" name="Rectangle 456"/>
              <p:cNvSpPr>
                <a:spLocks noChangeArrowheads="1"/>
              </p:cNvSpPr>
              <p:nvPr/>
            </p:nvSpPr>
            <p:spPr bwMode="auto">
              <a:xfrm>
                <a:off x="4148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17" name="Rectangle 457"/>
              <p:cNvSpPr>
                <a:spLocks noChangeArrowheads="1"/>
              </p:cNvSpPr>
              <p:nvPr/>
            </p:nvSpPr>
            <p:spPr bwMode="auto">
              <a:xfrm>
                <a:off x="4210" y="3698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18" name="Rectangle 458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</p:grpSp>
        <p:sp>
          <p:nvSpPr>
            <p:cNvPr id="425420" name="Rectangle 460"/>
            <p:cNvSpPr>
              <a:spLocks noChangeArrowheads="1"/>
            </p:cNvSpPr>
            <p:nvPr/>
          </p:nvSpPr>
          <p:spPr bwMode="auto">
            <a:xfrm>
              <a:off x="3831" y="2895"/>
              <a:ext cx="16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21" name="Rectangle 461"/>
            <p:cNvSpPr>
              <a:spLocks noChangeArrowheads="1"/>
            </p:cNvSpPr>
            <p:nvPr/>
          </p:nvSpPr>
          <p:spPr bwMode="auto">
            <a:xfrm>
              <a:off x="3917" y="2896"/>
              <a:ext cx="4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25422" name="Rectangle 462"/>
            <p:cNvSpPr>
              <a:spLocks noChangeArrowheads="1"/>
            </p:cNvSpPr>
            <p:nvPr/>
          </p:nvSpPr>
          <p:spPr bwMode="auto">
            <a:xfrm>
              <a:off x="3917" y="3004"/>
              <a:ext cx="4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25423" name="Rectangle 463"/>
            <p:cNvSpPr>
              <a:spLocks noChangeArrowheads="1"/>
            </p:cNvSpPr>
            <p:nvPr/>
          </p:nvSpPr>
          <p:spPr bwMode="auto">
            <a:xfrm>
              <a:off x="3917" y="3112"/>
              <a:ext cx="4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25424" name="Rectangle 464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25" name="Rectangle 465"/>
            <p:cNvSpPr>
              <a:spLocks noChangeArrowheads="1"/>
            </p:cNvSpPr>
            <p:nvPr/>
          </p:nvSpPr>
          <p:spPr bwMode="auto">
            <a:xfrm>
              <a:off x="3868" y="2312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426" name="Rectangle 466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27" name="Rectangle 467"/>
            <p:cNvSpPr>
              <a:spLocks noChangeArrowheads="1"/>
            </p:cNvSpPr>
            <p:nvPr/>
          </p:nvSpPr>
          <p:spPr bwMode="auto">
            <a:xfrm>
              <a:off x="3389" y="2541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5428" name="Rectangle 468"/>
            <p:cNvSpPr>
              <a:spLocks noChangeArrowheads="1"/>
            </p:cNvSpPr>
            <p:nvPr/>
          </p:nvSpPr>
          <p:spPr bwMode="auto">
            <a:xfrm>
              <a:off x="3510" y="2553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5429" name="Rectangle 469"/>
            <p:cNvSpPr>
              <a:spLocks noChangeArrowheads="1"/>
            </p:cNvSpPr>
            <p:nvPr/>
          </p:nvSpPr>
          <p:spPr bwMode="auto">
            <a:xfrm>
              <a:off x="3577" y="2553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5430" name="Rectangle 470"/>
            <p:cNvSpPr>
              <a:spLocks noChangeArrowheads="1"/>
            </p:cNvSpPr>
            <p:nvPr/>
          </p:nvSpPr>
          <p:spPr bwMode="auto">
            <a:xfrm>
              <a:off x="3769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5431" name="Rectangle 471"/>
            <p:cNvSpPr>
              <a:spLocks noChangeArrowheads="1"/>
            </p:cNvSpPr>
            <p:nvPr/>
          </p:nvSpPr>
          <p:spPr bwMode="auto">
            <a:xfrm>
              <a:off x="3850" y="2537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5432" name="Rectangle 472"/>
            <p:cNvSpPr>
              <a:spLocks noChangeArrowheads="1"/>
            </p:cNvSpPr>
            <p:nvPr/>
          </p:nvSpPr>
          <p:spPr bwMode="auto">
            <a:xfrm>
              <a:off x="3962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5433" name="Rectangle 473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34" name="Rectangle 474"/>
            <p:cNvSpPr>
              <a:spLocks noChangeArrowheads="1"/>
            </p:cNvSpPr>
            <p:nvPr/>
          </p:nvSpPr>
          <p:spPr bwMode="auto">
            <a:xfrm>
              <a:off x="3868" y="2312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435" name="Rectangle 475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36" name="Rectangle 476"/>
            <p:cNvSpPr>
              <a:spLocks noChangeArrowheads="1"/>
            </p:cNvSpPr>
            <p:nvPr/>
          </p:nvSpPr>
          <p:spPr bwMode="auto">
            <a:xfrm>
              <a:off x="3389" y="2541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5437" name="Rectangle 477"/>
            <p:cNvSpPr>
              <a:spLocks noChangeArrowheads="1"/>
            </p:cNvSpPr>
            <p:nvPr/>
          </p:nvSpPr>
          <p:spPr bwMode="auto">
            <a:xfrm>
              <a:off x="3510" y="2553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5438" name="Rectangle 478"/>
            <p:cNvSpPr>
              <a:spLocks noChangeArrowheads="1"/>
            </p:cNvSpPr>
            <p:nvPr/>
          </p:nvSpPr>
          <p:spPr bwMode="auto">
            <a:xfrm>
              <a:off x="3577" y="2553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5439" name="Rectangle 479"/>
            <p:cNvSpPr>
              <a:spLocks noChangeArrowheads="1"/>
            </p:cNvSpPr>
            <p:nvPr/>
          </p:nvSpPr>
          <p:spPr bwMode="auto">
            <a:xfrm>
              <a:off x="3769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5440" name="Rectangle 480"/>
            <p:cNvSpPr>
              <a:spLocks noChangeArrowheads="1"/>
            </p:cNvSpPr>
            <p:nvPr/>
          </p:nvSpPr>
          <p:spPr bwMode="auto">
            <a:xfrm>
              <a:off x="3850" y="2537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5441" name="Rectangle 481"/>
            <p:cNvSpPr>
              <a:spLocks noChangeArrowheads="1"/>
            </p:cNvSpPr>
            <p:nvPr/>
          </p:nvSpPr>
          <p:spPr bwMode="auto">
            <a:xfrm>
              <a:off x="3962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grpSp>
          <p:nvGrpSpPr>
            <p:cNvPr id="425491" name="Group 531"/>
            <p:cNvGrpSpPr>
              <a:grpSpLocks/>
            </p:cNvGrpSpPr>
            <p:nvPr/>
          </p:nvGrpSpPr>
          <p:grpSpPr bwMode="auto">
            <a:xfrm>
              <a:off x="3303" y="2031"/>
              <a:ext cx="1709" cy="1873"/>
              <a:chOff x="3303" y="2031"/>
              <a:chExt cx="1709" cy="1873"/>
            </a:xfrm>
          </p:grpSpPr>
          <p:sp>
            <p:nvSpPr>
              <p:cNvPr id="425442" name="Rectangle 482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43" name="Rectangle 483"/>
              <p:cNvSpPr>
                <a:spLocks noChangeArrowheads="1"/>
              </p:cNvSpPr>
              <p:nvPr/>
            </p:nvSpPr>
            <p:spPr bwMode="auto">
              <a:xfrm>
                <a:off x="3885" y="3320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44" name="Rectangle 484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45" name="Rectangle 485"/>
              <p:cNvSpPr>
                <a:spLocks noChangeArrowheads="1"/>
              </p:cNvSpPr>
              <p:nvPr/>
            </p:nvSpPr>
            <p:spPr bwMode="auto">
              <a:xfrm>
                <a:off x="3389" y="3551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46" name="Rectangle 486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47" name="Rectangle 487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48" name="Rectangle 488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49" name="Rectangle 489"/>
              <p:cNvSpPr>
                <a:spLocks noChangeArrowheads="1"/>
              </p:cNvSpPr>
              <p:nvPr/>
            </p:nvSpPr>
            <p:spPr bwMode="auto">
              <a:xfrm>
                <a:off x="3956" y="3563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sp>
            <p:nvSpPr>
              <p:cNvPr id="425450" name="Rectangle 490"/>
              <p:cNvSpPr>
                <a:spLocks noChangeArrowheads="1"/>
              </p:cNvSpPr>
              <p:nvPr/>
            </p:nvSpPr>
            <p:spPr bwMode="auto">
              <a:xfrm>
                <a:off x="4148" y="355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51" name="Rectangle 491"/>
              <p:cNvSpPr>
                <a:spLocks noChangeArrowheads="1"/>
              </p:cNvSpPr>
              <p:nvPr/>
            </p:nvSpPr>
            <p:spPr bwMode="auto">
              <a:xfrm>
                <a:off x="4210" y="3551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52" name="Rectangle 492"/>
              <p:cNvSpPr>
                <a:spLocks noChangeArrowheads="1"/>
              </p:cNvSpPr>
              <p:nvPr/>
            </p:nvSpPr>
            <p:spPr bwMode="auto">
              <a:xfrm>
                <a:off x="4306" y="3551"/>
                <a:ext cx="1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25453" name="Rectangle 493"/>
              <p:cNvSpPr>
                <a:spLocks noChangeArrowheads="1"/>
              </p:cNvSpPr>
              <p:nvPr/>
            </p:nvSpPr>
            <p:spPr bwMode="auto">
              <a:xfrm>
                <a:off x="3389" y="3698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54" name="Rectangle 494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55" name="Rectangle 495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56" name="Rectangle 496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57" name="Rectangle 497"/>
              <p:cNvSpPr>
                <a:spLocks noChangeArrowheads="1"/>
              </p:cNvSpPr>
              <p:nvPr/>
            </p:nvSpPr>
            <p:spPr bwMode="auto">
              <a:xfrm>
                <a:off x="3956" y="3710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5458" name="Rectangle 498"/>
              <p:cNvSpPr>
                <a:spLocks noChangeArrowheads="1"/>
              </p:cNvSpPr>
              <p:nvPr/>
            </p:nvSpPr>
            <p:spPr bwMode="auto">
              <a:xfrm>
                <a:off x="4148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59" name="Rectangle 499"/>
              <p:cNvSpPr>
                <a:spLocks noChangeArrowheads="1"/>
              </p:cNvSpPr>
              <p:nvPr/>
            </p:nvSpPr>
            <p:spPr bwMode="auto">
              <a:xfrm>
                <a:off x="4210" y="3698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60" name="Rectangle 500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5461" name="Rectangle 501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62" name="Rectangle 502"/>
              <p:cNvSpPr>
                <a:spLocks noChangeArrowheads="1"/>
              </p:cNvSpPr>
              <p:nvPr/>
            </p:nvSpPr>
            <p:spPr bwMode="auto">
              <a:xfrm>
                <a:off x="3885" y="3320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63" name="Rectangle 503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64" name="Rectangle 504"/>
              <p:cNvSpPr>
                <a:spLocks noChangeArrowheads="1"/>
              </p:cNvSpPr>
              <p:nvPr/>
            </p:nvSpPr>
            <p:spPr bwMode="auto">
              <a:xfrm>
                <a:off x="3389" y="3551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65" name="Rectangle 505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66" name="Rectangle 506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67" name="Rectangle 507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68" name="Rectangle 508"/>
              <p:cNvSpPr>
                <a:spLocks noChangeArrowheads="1"/>
              </p:cNvSpPr>
              <p:nvPr/>
            </p:nvSpPr>
            <p:spPr bwMode="auto">
              <a:xfrm>
                <a:off x="3956" y="3563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sp>
            <p:nvSpPr>
              <p:cNvPr id="425469" name="Rectangle 509"/>
              <p:cNvSpPr>
                <a:spLocks noChangeArrowheads="1"/>
              </p:cNvSpPr>
              <p:nvPr/>
            </p:nvSpPr>
            <p:spPr bwMode="auto">
              <a:xfrm>
                <a:off x="4148" y="355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70" name="Rectangle 510"/>
              <p:cNvSpPr>
                <a:spLocks noChangeArrowheads="1"/>
              </p:cNvSpPr>
              <p:nvPr/>
            </p:nvSpPr>
            <p:spPr bwMode="auto">
              <a:xfrm>
                <a:off x="4210" y="3551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71" name="Rectangle 511"/>
              <p:cNvSpPr>
                <a:spLocks noChangeArrowheads="1"/>
              </p:cNvSpPr>
              <p:nvPr/>
            </p:nvSpPr>
            <p:spPr bwMode="auto">
              <a:xfrm>
                <a:off x="4306" y="3551"/>
                <a:ext cx="1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25472" name="Rectangle 512"/>
              <p:cNvSpPr>
                <a:spLocks noChangeArrowheads="1"/>
              </p:cNvSpPr>
              <p:nvPr/>
            </p:nvSpPr>
            <p:spPr bwMode="auto">
              <a:xfrm>
                <a:off x="3389" y="3698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73" name="Rectangle 513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74" name="Rectangle 514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75" name="Rectangle 515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76" name="Rectangle 516"/>
              <p:cNvSpPr>
                <a:spLocks noChangeArrowheads="1"/>
              </p:cNvSpPr>
              <p:nvPr/>
            </p:nvSpPr>
            <p:spPr bwMode="auto">
              <a:xfrm>
                <a:off x="3956" y="3710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5477" name="Rectangle 517"/>
              <p:cNvSpPr>
                <a:spLocks noChangeArrowheads="1"/>
              </p:cNvSpPr>
              <p:nvPr/>
            </p:nvSpPr>
            <p:spPr bwMode="auto">
              <a:xfrm>
                <a:off x="4148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78" name="Rectangle 518"/>
              <p:cNvSpPr>
                <a:spLocks noChangeArrowheads="1"/>
              </p:cNvSpPr>
              <p:nvPr/>
            </p:nvSpPr>
            <p:spPr bwMode="auto">
              <a:xfrm>
                <a:off x="4210" y="3698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79" name="Rectangle 519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5480" name="Rectangle 520"/>
              <p:cNvSpPr>
                <a:spLocks noChangeArrowheads="1"/>
              </p:cNvSpPr>
              <p:nvPr/>
            </p:nvSpPr>
            <p:spPr bwMode="auto">
              <a:xfrm>
                <a:off x="3831" y="2895"/>
                <a:ext cx="162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81" name="Rectangle 521"/>
              <p:cNvSpPr>
                <a:spLocks noChangeArrowheads="1"/>
              </p:cNvSpPr>
              <p:nvPr/>
            </p:nvSpPr>
            <p:spPr bwMode="auto">
              <a:xfrm>
                <a:off x="3917" y="2896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5482" name="Rectangle 522"/>
              <p:cNvSpPr>
                <a:spLocks noChangeArrowheads="1"/>
              </p:cNvSpPr>
              <p:nvPr/>
            </p:nvSpPr>
            <p:spPr bwMode="auto">
              <a:xfrm>
                <a:off x="3917" y="3004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5483" name="Rectangle 523"/>
              <p:cNvSpPr>
                <a:spLocks noChangeArrowheads="1"/>
              </p:cNvSpPr>
              <p:nvPr/>
            </p:nvSpPr>
            <p:spPr bwMode="auto">
              <a:xfrm>
                <a:off x="3917" y="3112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5484" name="Rectangle 524"/>
              <p:cNvSpPr>
                <a:spLocks noChangeArrowheads="1"/>
              </p:cNvSpPr>
              <p:nvPr/>
            </p:nvSpPr>
            <p:spPr bwMode="auto">
              <a:xfrm>
                <a:off x="3303" y="2031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85" name="Rectangle 525"/>
              <p:cNvSpPr>
                <a:spLocks noChangeArrowheads="1"/>
              </p:cNvSpPr>
              <p:nvPr/>
            </p:nvSpPr>
            <p:spPr bwMode="auto">
              <a:xfrm>
                <a:off x="3719" y="2069"/>
                <a:ext cx="423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6</a:t>
                </a:r>
                <a:endParaRPr lang="en-US"/>
              </a:p>
            </p:txBody>
          </p:sp>
          <p:grpSp>
            <p:nvGrpSpPr>
              <p:cNvPr id="425488" name="Group 528"/>
              <p:cNvGrpSpPr>
                <a:grpSpLocks/>
              </p:cNvGrpSpPr>
              <p:nvPr/>
            </p:nvGrpSpPr>
            <p:grpSpPr bwMode="auto">
              <a:xfrm>
                <a:off x="4359" y="3615"/>
                <a:ext cx="336" cy="109"/>
                <a:chOff x="4359" y="3615"/>
                <a:chExt cx="336" cy="109"/>
              </a:xfrm>
            </p:grpSpPr>
            <p:sp>
              <p:nvSpPr>
                <p:cNvPr id="425486" name="Line 526"/>
                <p:cNvSpPr>
                  <a:spLocks noChangeShapeType="1"/>
                </p:cNvSpPr>
                <p:nvPr/>
              </p:nvSpPr>
              <p:spPr bwMode="auto">
                <a:xfrm flipH="1">
                  <a:off x="4417" y="3615"/>
                  <a:ext cx="278" cy="7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487" name="Freeform 527"/>
                <p:cNvSpPr>
                  <a:spLocks/>
                </p:cNvSpPr>
                <p:nvPr/>
              </p:nvSpPr>
              <p:spPr bwMode="auto">
                <a:xfrm>
                  <a:off x="4359" y="3664"/>
                  <a:ext cx="69" cy="60"/>
                </a:xfrm>
                <a:custGeom>
                  <a:avLst/>
                  <a:gdLst/>
                  <a:ahLst/>
                  <a:cxnLst>
                    <a:cxn ang="0">
                      <a:pos x="52" y="0"/>
                    </a:cxn>
                    <a:cxn ang="0">
                      <a:pos x="0" y="47"/>
                    </a:cxn>
                    <a:cxn ang="0">
                      <a:pos x="69" y="60"/>
                    </a:cxn>
                    <a:cxn ang="0">
                      <a:pos x="52" y="0"/>
                    </a:cxn>
                  </a:cxnLst>
                  <a:rect l="0" t="0" r="r" b="b"/>
                  <a:pathLst>
                    <a:path w="69" h="60">
                      <a:moveTo>
                        <a:pt x="52" y="0"/>
                      </a:moveTo>
                      <a:lnTo>
                        <a:pt x="0" y="47"/>
                      </a:lnTo>
                      <a:lnTo>
                        <a:pt x="69" y="6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5489" name="Rectangle 529"/>
              <p:cNvSpPr>
                <a:spLocks noChangeArrowheads="1"/>
              </p:cNvSpPr>
              <p:nvPr/>
            </p:nvSpPr>
            <p:spPr bwMode="auto">
              <a:xfrm>
                <a:off x="4647" y="3519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90" name="Rectangle 530"/>
              <p:cNvSpPr>
                <a:spLocks noChangeArrowheads="1"/>
              </p:cNvSpPr>
              <p:nvPr/>
            </p:nvSpPr>
            <p:spPr bwMode="auto">
              <a:xfrm>
                <a:off x="4729" y="3555"/>
                <a:ext cx="248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/>
              </a:p>
            </p:txBody>
          </p:sp>
        </p:grpSp>
      </p:grpSp>
      <p:sp>
        <p:nvSpPr>
          <p:cNvPr id="275" name="TextBox 274"/>
          <p:cNvSpPr txBox="1"/>
          <p:nvPr/>
        </p:nvSpPr>
        <p:spPr>
          <a:xfrm>
            <a:off x="411884" y="4319723"/>
            <a:ext cx="407367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If 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dirty="0" smtClean="0">
                <a:solidFill>
                  <a:schemeClr val="tx2"/>
                </a:solidFill>
              </a:rPr>
              <a:t> executes one cycle earlier, it gets the wrong value for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800" dirty="0" smtClean="0">
              <a:solidFill>
                <a:schemeClr val="tx2"/>
              </a:solidFill>
            </a:endParaRPr>
          </a:p>
          <a:p>
            <a:endParaRPr lang="en-US" sz="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04263" cy="779463"/>
          </a:xfrm>
        </p:spPr>
        <p:txBody>
          <a:bodyPr/>
          <a:lstStyle/>
          <a:p>
            <a:r>
              <a:rPr lang="en-US"/>
              <a:t>Data Dependencies: 1 Nop</a:t>
            </a:r>
          </a:p>
        </p:txBody>
      </p:sp>
      <p:grpSp>
        <p:nvGrpSpPr>
          <p:cNvPr id="426659" name="Group 675"/>
          <p:cNvGrpSpPr>
            <a:grpSpLocks/>
          </p:cNvGrpSpPr>
          <p:nvPr/>
        </p:nvGrpSpPr>
        <p:grpSpPr bwMode="auto">
          <a:xfrm>
            <a:off x="1066800" y="685800"/>
            <a:ext cx="7011988" cy="6097588"/>
            <a:chOff x="663" y="231"/>
            <a:chExt cx="4417" cy="3841"/>
          </a:xfrm>
        </p:grpSpPr>
        <p:sp>
          <p:nvSpPr>
            <p:cNvPr id="426453" name="Rectangle 469"/>
            <p:cNvSpPr>
              <a:spLocks noChangeArrowheads="1"/>
            </p:cNvSpPr>
            <p:nvPr/>
          </p:nvSpPr>
          <p:spPr bwMode="auto">
            <a:xfrm>
              <a:off x="663" y="47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54" name="Rectangle 470"/>
            <p:cNvSpPr>
              <a:spLocks noChangeArrowheads="1"/>
            </p:cNvSpPr>
            <p:nvPr/>
          </p:nvSpPr>
          <p:spPr bwMode="auto">
            <a:xfrm>
              <a:off x="754" y="510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6455" name="Rectangle 471"/>
            <p:cNvSpPr>
              <a:spLocks noChangeArrowheads="1"/>
            </p:cNvSpPr>
            <p:nvPr/>
          </p:nvSpPr>
          <p:spPr bwMode="auto">
            <a:xfrm>
              <a:off x="1223" y="510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26456" name="Rectangle 472"/>
            <p:cNvSpPr>
              <a:spLocks noChangeArrowheads="1"/>
            </p:cNvSpPr>
            <p:nvPr/>
          </p:nvSpPr>
          <p:spPr bwMode="auto">
            <a:xfrm>
              <a:off x="1692" y="510"/>
              <a:ext cx="3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6457" name="Rectangle 473"/>
            <p:cNvSpPr>
              <a:spLocks noChangeArrowheads="1"/>
            </p:cNvSpPr>
            <p:nvPr/>
          </p:nvSpPr>
          <p:spPr bwMode="auto">
            <a:xfrm>
              <a:off x="2027" y="510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6458" name="Rectangle 474"/>
            <p:cNvSpPr>
              <a:spLocks noChangeArrowheads="1"/>
            </p:cNvSpPr>
            <p:nvPr/>
          </p:nvSpPr>
          <p:spPr bwMode="auto">
            <a:xfrm>
              <a:off x="2487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59" name="Rectangle 475"/>
            <p:cNvSpPr>
              <a:spLocks noChangeArrowheads="1"/>
            </p:cNvSpPr>
            <p:nvPr/>
          </p:nvSpPr>
          <p:spPr bwMode="auto">
            <a:xfrm>
              <a:off x="2625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6460" name="Rectangle 476"/>
            <p:cNvSpPr>
              <a:spLocks noChangeArrowheads="1"/>
            </p:cNvSpPr>
            <p:nvPr/>
          </p:nvSpPr>
          <p:spPr bwMode="auto">
            <a:xfrm>
              <a:off x="2775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1" name="Rectangle 477"/>
            <p:cNvSpPr>
              <a:spLocks noChangeArrowheads="1"/>
            </p:cNvSpPr>
            <p:nvPr/>
          </p:nvSpPr>
          <p:spPr bwMode="auto">
            <a:xfrm>
              <a:off x="2913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6462" name="Rectangle 478"/>
            <p:cNvSpPr>
              <a:spLocks noChangeArrowheads="1"/>
            </p:cNvSpPr>
            <p:nvPr/>
          </p:nvSpPr>
          <p:spPr bwMode="auto">
            <a:xfrm>
              <a:off x="3063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3" name="Rectangle 479"/>
            <p:cNvSpPr>
              <a:spLocks noChangeArrowheads="1"/>
            </p:cNvSpPr>
            <p:nvPr/>
          </p:nvSpPr>
          <p:spPr bwMode="auto">
            <a:xfrm>
              <a:off x="3201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6464" name="Rectangle 480"/>
            <p:cNvSpPr>
              <a:spLocks noChangeArrowheads="1"/>
            </p:cNvSpPr>
            <p:nvPr/>
          </p:nvSpPr>
          <p:spPr bwMode="auto">
            <a:xfrm>
              <a:off x="3351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5" name="Rectangle 481"/>
            <p:cNvSpPr>
              <a:spLocks noChangeArrowheads="1"/>
            </p:cNvSpPr>
            <p:nvPr/>
          </p:nvSpPr>
          <p:spPr bwMode="auto">
            <a:xfrm>
              <a:off x="3489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6466" name="Rectangle 482"/>
            <p:cNvSpPr>
              <a:spLocks noChangeArrowheads="1"/>
            </p:cNvSpPr>
            <p:nvPr/>
          </p:nvSpPr>
          <p:spPr bwMode="auto">
            <a:xfrm>
              <a:off x="3639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7" name="Rectangle 483"/>
            <p:cNvSpPr>
              <a:spLocks noChangeArrowheads="1"/>
            </p:cNvSpPr>
            <p:nvPr/>
          </p:nvSpPr>
          <p:spPr bwMode="auto">
            <a:xfrm>
              <a:off x="3777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6468" name="Rectangle 484"/>
            <p:cNvSpPr>
              <a:spLocks noChangeArrowheads="1"/>
            </p:cNvSpPr>
            <p:nvPr/>
          </p:nvSpPr>
          <p:spPr bwMode="auto">
            <a:xfrm>
              <a:off x="3927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9" name="Rectangle 485"/>
            <p:cNvSpPr>
              <a:spLocks noChangeArrowheads="1"/>
            </p:cNvSpPr>
            <p:nvPr/>
          </p:nvSpPr>
          <p:spPr bwMode="auto">
            <a:xfrm>
              <a:off x="4065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6470" name="Rectangle 486"/>
            <p:cNvSpPr>
              <a:spLocks noChangeArrowheads="1"/>
            </p:cNvSpPr>
            <p:nvPr/>
          </p:nvSpPr>
          <p:spPr bwMode="auto">
            <a:xfrm>
              <a:off x="4215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1" name="Rectangle 487"/>
            <p:cNvSpPr>
              <a:spLocks noChangeArrowheads="1"/>
            </p:cNvSpPr>
            <p:nvPr/>
          </p:nvSpPr>
          <p:spPr bwMode="auto">
            <a:xfrm>
              <a:off x="4353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6472" name="Rectangle 488"/>
            <p:cNvSpPr>
              <a:spLocks noChangeArrowheads="1"/>
            </p:cNvSpPr>
            <p:nvPr/>
          </p:nvSpPr>
          <p:spPr bwMode="auto">
            <a:xfrm>
              <a:off x="4503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3" name="Rectangle 489"/>
            <p:cNvSpPr>
              <a:spLocks noChangeArrowheads="1"/>
            </p:cNvSpPr>
            <p:nvPr/>
          </p:nvSpPr>
          <p:spPr bwMode="auto">
            <a:xfrm>
              <a:off x="4641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6474" name="Rectangle 490"/>
            <p:cNvSpPr>
              <a:spLocks noChangeArrowheads="1"/>
            </p:cNvSpPr>
            <p:nvPr/>
          </p:nvSpPr>
          <p:spPr bwMode="auto">
            <a:xfrm>
              <a:off x="4791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5" name="Rectangle 491"/>
            <p:cNvSpPr>
              <a:spLocks noChangeArrowheads="1"/>
            </p:cNvSpPr>
            <p:nvPr/>
          </p:nvSpPr>
          <p:spPr bwMode="auto">
            <a:xfrm>
              <a:off x="4929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26476" name="Rectangle 492"/>
            <p:cNvSpPr>
              <a:spLocks noChangeArrowheads="1"/>
            </p:cNvSpPr>
            <p:nvPr/>
          </p:nvSpPr>
          <p:spPr bwMode="auto">
            <a:xfrm>
              <a:off x="2487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7" name="Rectangle 493"/>
            <p:cNvSpPr>
              <a:spLocks noChangeArrowheads="1"/>
            </p:cNvSpPr>
            <p:nvPr/>
          </p:nvSpPr>
          <p:spPr bwMode="auto">
            <a:xfrm>
              <a:off x="2620" y="499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478" name="Rectangle 494"/>
            <p:cNvSpPr>
              <a:spLocks noChangeArrowheads="1"/>
            </p:cNvSpPr>
            <p:nvPr/>
          </p:nvSpPr>
          <p:spPr bwMode="auto">
            <a:xfrm>
              <a:off x="2775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9" name="Rectangle 495"/>
            <p:cNvSpPr>
              <a:spLocks noChangeArrowheads="1"/>
            </p:cNvSpPr>
            <p:nvPr/>
          </p:nvSpPr>
          <p:spPr bwMode="auto">
            <a:xfrm>
              <a:off x="2901" y="499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480" name="Rectangle 496"/>
            <p:cNvSpPr>
              <a:spLocks noChangeArrowheads="1"/>
            </p:cNvSpPr>
            <p:nvPr/>
          </p:nvSpPr>
          <p:spPr bwMode="auto">
            <a:xfrm>
              <a:off x="3063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1" name="Rectangle 497"/>
            <p:cNvSpPr>
              <a:spLocks noChangeArrowheads="1"/>
            </p:cNvSpPr>
            <p:nvPr/>
          </p:nvSpPr>
          <p:spPr bwMode="auto">
            <a:xfrm>
              <a:off x="3192" y="499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482" name="Rectangle 498"/>
            <p:cNvSpPr>
              <a:spLocks noChangeArrowheads="1"/>
            </p:cNvSpPr>
            <p:nvPr/>
          </p:nvSpPr>
          <p:spPr bwMode="auto">
            <a:xfrm>
              <a:off x="3351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3" name="Rectangle 499"/>
            <p:cNvSpPr>
              <a:spLocks noChangeArrowheads="1"/>
            </p:cNvSpPr>
            <p:nvPr/>
          </p:nvSpPr>
          <p:spPr bwMode="auto">
            <a:xfrm>
              <a:off x="3469" y="499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484" name="Rectangle 500"/>
            <p:cNvSpPr>
              <a:spLocks noChangeArrowheads="1"/>
            </p:cNvSpPr>
            <p:nvPr/>
          </p:nvSpPr>
          <p:spPr bwMode="auto">
            <a:xfrm>
              <a:off x="3927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5" name="Rectangle 501"/>
            <p:cNvSpPr>
              <a:spLocks noChangeArrowheads="1"/>
            </p:cNvSpPr>
            <p:nvPr/>
          </p:nvSpPr>
          <p:spPr bwMode="auto">
            <a:xfrm>
              <a:off x="4036" y="691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486" name="Rectangle 502"/>
            <p:cNvSpPr>
              <a:spLocks noChangeArrowheads="1"/>
            </p:cNvSpPr>
            <p:nvPr/>
          </p:nvSpPr>
          <p:spPr bwMode="auto">
            <a:xfrm>
              <a:off x="663" y="66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7" name="Rectangle 503"/>
            <p:cNvSpPr>
              <a:spLocks noChangeArrowheads="1"/>
            </p:cNvSpPr>
            <p:nvPr/>
          </p:nvSpPr>
          <p:spPr bwMode="auto">
            <a:xfrm>
              <a:off x="754" y="702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0x006: </a:t>
              </a:r>
              <a:endParaRPr lang="en-US"/>
            </a:p>
          </p:txBody>
        </p:sp>
        <p:sp>
          <p:nvSpPr>
            <p:cNvPr id="426488" name="Rectangle 504"/>
            <p:cNvSpPr>
              <a:spLocks noChangeArrowheads="1"/>
            </p:cNvSpPr>
            <p:nvPr/>
          </p:nvSpPr>
          <p:spPr bwMode="auto">
            <a:xfrm>
              <a:off x="1223" y="702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26489" name="Rectangle 505"/>
            <p:cNvSpPr>
              <a:spLocks noChangeArrowheads="1"/>
            </p:cNvSpPr>
            <p:nvPr/>
          </p:nvSpPr>
          <p:spPr bwMode="auto">
            <a:xfrm>
              <a:off x="1759" y="702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6490" name="Rectangle 506"/>
            <p:cNvSpPr>
              <a:spLocks noChangeArrowheads="1"/>
            </p:cNvSpPr>
            <p:nvPr/>
          </p:nvSpPr>
          <p:spPr bwMode="auto">
            <a:xfrm>
              <a:off x="2027" y="702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6491" name="Rectangle 507"/>
            <p:cNvSpPr>
              <a:spLocks noChangeArrowheads="1"/>
            </p:cNvSpPr>
            <p:nvPr/>
          </p:nvSpPr>
          <p:spPr bwMode="auto">
            <a:xfrm>
              <a:off x="2775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2" name="Rectangle 508"/>
            <p:cNvSpPr>
              <a:spLocks noChangeArrowheads="1"/>
            </p:cNvSpPr>
            <p:nvPr/>
          </p:nvSpPr>
          <p:spPr bwMode="auto">
            <a:xfrm>
              <a:off x="2908" y="691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493" name="Rectangle 509"/>
            <p:cNvSpPr>
              <a:spLocks noChangeArrowheads="1"/>
            </p:cNvSpPr>
            <p:nvPr/>
          </p:nvSpPr>
          <p:spPr bwMode="auto">
            <a:xfrm>
              <a:off x="3063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4" name="Rectangle 510"/>
            <p:cNvSpPr>
              <a:spLocks noChangeArrowheads="1"/>
            </p:cNvSpPr>
            <p:nvPr/>
          </p:nvSpPr>
          <p:spPr bwMode="auto">
            <a:xfrm>
              <a:off x="3189" y="691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495" name="Rectangle 511"/>
            <p:cNvSpPr>
              <a:spLocks noChangeArrowheads="1"/>
            </p:cNvSpPr>
            <p:nvPr/>
          </p:nvSpPr>
          <p:spPr bwMode="auto">
            <a:xfrm>
              <a:off x="3351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6" name="Rectangle 512"/>
            <p:cNvSpPr>
              <a:spLocks noChangeArrowheads="1"/>
            </p:cNvSpPr>
            <p:nvPr/>
          </p:nvSpPr>
          <p:spPr bwMode="auto">
            <a:xfrm>
              <a:off x="3480" y="691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497" name="Rectangle 513"/>
            <p:cNvSpPr>
              <a:spLocks noChangeArrowheads="1"/>
            </p:cNvSpPr>
            <p:nvPr/>
          </p:nvSpPr>
          <p:spPr bwMode="auto">
            <a:xfrm>
              <a:off x="3639" y="66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8" name="Rectangle 514"/>
            <p:cNvSpPr>
              <a:spLocks noChangeArrowheads="1"/>
            </p:cNvSpPr>
            <p:nvPr/>
          </p:nvSpPr>
          <p:spPr bwMode="auto">
            <a:xfrm>
              <a:off x="3757" y="691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499" name="Rectangle 515"/>
            <p:cNvSpPr>
              <a:spLocks noChangeArrowheads="1"/>
            </p:cNvSpPr>
            <p:nvPr/>
          </p:nvSpPr>
          <p:spPr bwMode="auto">
            <a:xfrm>
              <a:off x="3639" y="47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0" name="Rectangle 516"/>
            <p:cNvSpPr>
              <a:spLocks noChangeArrowheads="1"/>
            </p:cNvSpPr>
            <p:nvPr/>
          </p:nvSpPr>
          <p:spPr bwMode="auto">
            <a:xfrm>
              <a:off x="3748" y="499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01" name="Rectangle 517"/>
            <p:cNvSpPr>
              <a:spLocks noChangeArrowheads="1"/>
            </p:cNvSpPr>
            <p:nvPr/>
          </p:nvSpPr>
          <p:spPr bwMode="auto">
            <a:xfrm>
              <a:off x="663" y="85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2" name="Rectangle 518"/>
            <p:cNvSpPr>
              <a:spLocks noChangeArrowheads="1"/>
            </p:cNvSpPr>
            <p:nvPr/>
          </p:nvSpPr>
          <p:spPr bwMode="auto">
            <a:xfrm>
              <a:off x="754" y="894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0x00c: </a:t>
              </a:r>
              <a:endParaRPr lang="en-US"/>
            </a:p>
          </p:txBody>
        </p:sp>
        <p:sp>
          <p:nvSpPr>
            <p:cNvPr id="426503" name="Rectangle 519"/>
            <p:cNvSpPr>
              <a:spLocks noChangeArrowheads="1"/>
            </p:cNvSpPr>
            <p:nvPr/>
          </p:nvSpPr>
          <p:spPr bwMode="auto">
            <a:xfrm>
              <a:off x="1223" y="89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6504" name="Rectangle 52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5" name="Rectangle 521"/>
            <p:cNvSpPr>
              <a:spLocks noChangeArrowheads="1"/>
            </p:cNvSpPr>
            <p:nvPr/>
          </p:nvSpPr>
          <p:spPr bwMode="auto">
            <a:xfrm>
              <a:off x="3196" y="88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06" name="Rectangle 522"/>
            <p:cNvSpPr>
              <a:spLocks noChangeArrowheads="1"/>
            </p:cNvSpPr>
            <p:nvPr/>
          </p:nvSpPr>
          <p:spPr bwMode="auto">
            <a:xfrm>
              <a:off x="3351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7" name="Rectangle 523"/>
            <p:cNvSpPr>
              <a:spLocks noChangeArrowheads="1"/>
            </p:cNvSpPr>
            <p:nvPr/>
          </p:nvSpPr>
          <p:spPr bwMode="auto">
            <a:xfrm>
              <a:off x="3477" y="88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08" name="Rectangle 52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9" name="Rectangle 525"/>
            <p:cNvSpPr>
              <a:spLocks noChangeArrowheads="1"/>
            </p:cNvSpPr>
            <p:nvPr/>
          </p:nvSpPr>
          <p:spPr bwMode="auto">
            <a:xfrm>
              <a:off x="3768" y="88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10" name="Rectangle 526"/>
            <p:cNvSpPr>
              <a:spLocks noChangeArrowheads="1"/>
            </p:cNvSpPr>
            <p:nvPr/>
          </p:nvSpPr>
          <p:spPr bwMode="auto">
            <a:xfrm>
              <a:off x="3927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1" name="Rectangle 527"/>
            <p:cNvSpPr>
              <a:spLocks noChangeArrowheads="1"/>
            </p:cNvSpPr>
            <p:nvPr/>
          </p:nvSpPr>
          <p:spPr bwMode="auto">
            <a:xfrm>
              <a:off x="4045" y="88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12" name="Rectangle 52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3" name="Rectangle 529"/>
            <p:cNvSpPr>
              <a:spLocks noChangeArrowheads="1"/>
            </p:cNvSpPr>
            <p:nvPr/>
          </p:nvSpPr>
          <p:spPr bwMode="auto">
            <a:xfrm>
              <a:off x="4324" y="88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14" name="Rectangle 53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5" name="Rectangle 531"/>
            <p:cNvSpPr>
              <a:spLocks noChangeArrowheads="1"/>
            </p:cNvSpPr>
            <p:nvPr/>
          </p:nvSpPr>
          <p:spPr bwMode="auto">
            <a:xfrm>
              <a:off x="3196" y="88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16" name="Rectangle 532"/>
            <p:cNvSpPr>
              <a:spLocks noChangeArrowheads="1"/>
            </p:cNvSpPr>
            <p:nvPr/>
          </p:nvSpPr>
          <p:spPr bwMode="auto">
            <a:xfrm>
              <a:off x="3351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7" name="Rectangle 533"/>
            <p:cNvSpPr>
              <a:spLocks noChangeArrowheads="1"/>
            </p:cNvSpPr>
            <p:nvPr/>
          </p:nvSpPr>
          <p:spPr bwMode="auto">
            <a:xfrm>
              <a:off x="3477" y="88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18" name="Rectangle 53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9" name="Rectangle 535"/>
            <p:cNvSpPr>
              <a:spLocks noChangeArrowheads="1"/>
            </p:cNvSpPr>
            <p:nvPr/>
          </p:nvSpPr>
          <p:spPr bwMode="auto">
            <a:xfrm>
              <a:off x="3768" y="88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20" name="Rectangle 536"/>
            <p:cNvSpPr>
              <a:spLocks noChangeArrowheads="1"/>
            </p:cNvSpPr>
            <p:nvPr/>
          </p:nvSpPr>
          <p:spPr bwMode="auto">
            <a:xfrm>
              <a:off x="3927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21" name="Rectangle 537"/>
            <p:cNvSpPr>
              <a:spLocks noChangeArrowheads="1"/>
            </p:cNvSpPr>
            <p:nvPr/>
          </p:nvSpPr>
          <p:spPr bwMode="auto">
            <a:xfrm>
              <a:off x="4045" y="88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22" name="Rectangle 53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23" name="Rectangle 539"/>
            <p:cNvSpPr>
              <a:spLocks noChangeArrowheads="1"/>
            </p:cNvSpPr>
            <p:nvPr/>
          </p:nvSpPr>
          <p:spPr bwMode="auto">
            <a:xfrm>
              <a:off x="4324" y="88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24" name="Rectangle 540"/>
            <p:cNvSpPr>
              <a:spLocks noChangeArrowheads="1"/>
            </p:cNvSpPr>
            <p:nvPr/>
          </p:nvSpPr>
          <p:spPr bwMode="auto">
            <a:xfrm>
              <a:off x="663" y="104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25" name="Rectangle 541"/>
            <p:cNvSpPr>
              <a:spLocks noChangeArrowheads="1"/>
            </p:cNvSpPr>
            <p:nvPr/>
          </p:nvSpPr>
          <p:spPr bwMode="auto">
            <a:xfrm>
              <a:off x="754" y="1086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0x00d: </a:t>
              </a:r>
              <a:endParaRPr lang="en-US"/>
            </a:p>
          </p:txBody>
        </p:sp>
        <p:sp>
          <p:nvSpPr>
            <p:cNvPr id="426526" name="Rectangle 542"/>
            <p:cNvSpPr>
              <a:spLocks noChangeArrowheads="1"/>
            </p:cNvSpPr>
            <p:nvPr/>
          </p:nvSpPr>
          <p:spPr bwMode="auto">
            <a:xfrm>
              <a:off x="1223" y="1086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addl</a:t>
              </a:r>
              <a:endParaRPr lang="en-US"/>
            </a:p>
          </p:txBody>
        </p:sp>
        <p:sp>
          <p:nvSpPr>
            <p:cNvPr id="426527" name="Rectangle 543"/>
            <p:cNvSpPr>
              <a:spLocks noChangeArrowheads="1"/>
            </p:cNvSpPr>
            <p:nvPr/>
          </p:nvSpPr>
          <p:spPr bwMode="auto">
            <a:xfrm>
              <a:off x="1558" y="1086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6528" name="Rectangle 544"/>
            <p:cNvSpPr>
              <a:spLocks noChangeArrowheads="1"/>
            </p:cNvSpPr>
            <p:nvPr/>
          </p:nvSpPr>
          <p:spPr bwMode="auto">
            <a:xfrm>
              <a:off x="1625" y="1086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6529" name="Rectangle 545"/>
            <p:cNvSpPr>
              <a:spLocks noChangeArrowheads="1"/>
            </p:cNvSpPr>
            <p:nvPr/>
          </p:nvSpPr>
          <p:spPr bwMode="auto">
            <a:xfrm>
              <a:off x="1826" y="1086"/>
              <a:ext cx="13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6530" name="Rectangle 546"/>
            <p:cNvSpPr>
              <a:spLocks noChangeArrowheads="1"/>
            </p:cNvSpPr>
            <p:nvPr/>
          </p:nvSpPr>
          <p:spPr bwMode="auto">
            <a:xfrm>
              <a:off x="1960" y="1086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6531" name="Rectangle 547"/>
            <p:cNvSpPr>
              <a:spLocks noChangeArrowheads="1"/>
            </p:cNvSpPr>
            <p:nvPr/>
          </p:nvSpPr>
          <p:spPr bwMode="auto">
            <a:xfrm>
              <a:off x="3351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2" name="Rectangle 548"/>
            <p:cNvSpPr>
              <a:spLocks noChangeArrowheads="1"/>
            </p:cNvSpPr>
            <p:nvPr/>
          </p:nvSpPr>
          <p:spPr bwMode="auto">
            <a:xfrm>
              <a:off x="3484" y="107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33" name="Rectangle 549"/>
            <p:cNvSpPr>
              <a:spLocks noChangeArrowheads="1"/>
            </p:cNvSpPr>
            <p:nvPr/>
          </p:nvSpPr>
          <p:spPr bwMode="auto">
            <a:xfrm>
              <a:off x="3639" y="104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4" name="Rectangle 550"/>
            <p:cNvSpPr>
              <a:spLocks noChangeArrowheads="1"/>
            </p:cNvSpPr>
            <p:nvPr/>
          </p:nvSpPr>
          <p:spPr bwMode="auto">
            <a:xfrm>
              <a:off x="3765" y="107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35" name="Rectangle 551"/>
            <p:cNvSpPr>
              <a:spLocks noChangeArrowheads="1"/>
            </p:cNvSpPr>
            <p:nvPr/>
          </p:nvSpPr>
          <p:spPr bwMode="auto">
            <a:xfrm>
              <a:off x="3927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6" name="Rectangle 552"/>
            <p:cNvSpPr>
              <a:spLocks noChangeArrowheads="1"/>
            </p:cNvSpPr>
            <p:nvPr/>
          </p:nvSpPr>
          <p:spPr bwMode="auto">
            <a:xfrm>
              <a:off x="4056" y="107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37" name="Rectangle 553"/>
            <p:cNvSpPr>
              <a:spLocks noChangeArrowheads="1"/>
            </p:cNvSpPr>
            <p:nvPr/>
          </p:nvSpPr>
          <p:spPr bwMode="auto">
            <a:xfrm>
              <a:off x="4215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8" name="Rectangle 554"/>
            <p:cNvSpPr>
              <a:spLocks noChangeArrowheads="1"/>
            </p:cNvSpPr>
            <p:nvPr/>
          </p:nvSpPr>
          <p:spPr bwMode="auto">
            <a:xfrm>
              <a:off x="4333" y="107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39" name="Rectangle 555"/>
            <p:cNvSpPr>
              <a:spLocks noChangeArrowheads="1"/>
            </p:cNvSpPr>
            <p:nvPr/>
          </p:nvSpPr>
          <p:spPr bwMode="auto">
            <a:xfrm>
              <a:off x="4503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0" name="Rectangle 556"/>
            <p:cNvSpPr>
              <a:spLocks noChangeArrowheads="1"/>
            </p:cNvSpPr>
            <p:nvPr/>
          </p:nvSpPr>
          <p:spPr bwMode="auto">
            <a:xfrm>
              <a:off x="4612" y="107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41" name="Rectangle 557"/>
            <p:cNvSpPr>
              <a:spLocks noChangeArrowheads="1"/>
            </p:cNvSpPr>
            <p:nvPr/>
          </p:nvSpPr>
          <p:spPr bwMode="auto">
            <a:xfrm>
              <a:off x="3351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2" name="Rectangle 558"/>
            <p:cNvSpPr>
              <a:spLocks noChangeArrowheads="1"/>
            </p:cNvSpPr>
            <p:nvPr/>
          </p:nvSpPr>
          <p:spPr bwMode="auto">
            <a:xfrm>
              <a:off x="3484" y="107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43" name="Rectangle 559"/>
            <p:cNvSpPr>
              <a:spLocks noChangeArrowheads="1"/>
            </p:cNvSpPr>
            <p:nvPr/>
          </p:nvSpPr>
          <p:spPr bwMode="auto">
            <a:xfrm>
              <a:off x="3639" y="104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4" name="Rectangle 560"/>
            <p:cNvSpPr>
              <a:spLocks noChangeArrowheads="1"/>
            </p:cNvSpPr>
            <p:nvPr/>
          </p:nvSpPr>
          <p:spPr bwMode="auto">
            <a:xfrm>
              <a:off x="3765" y="107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45" name="Rectangle 561"/>
            <p:cNvSpPr>
              <a:spLocks noChangeArrowheads="1"/>
            </p:cNvSpPr>
            <p:nvPr/>
          </p:nvSpPr>
          <p:spPr bwMode="auto">
            <a:xfrm>
              <a:off x="3927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6" name="Rectangle 562"/>
            <p:cNvSpPr>
              <a:spLocks noChangeArrowheads="1"/>
            </p:cNvSpPr>
            <p:nvPr/>
          </p:nvSpPr>
          <p:spPr bwMode="auto">
            <a:xfrm>
              <a:off x="4056" y="107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47" name="Rectangle 563"/>
            <p:cNvSpPr>
              <a:spLocks noChangeArrowheads="1"/>
            </p:cNvSpPr>
            <p:nvPr/>
          </p:nvSpPr>
          <p:spPr bwMode="auto">
            <a:xfrm>
              <a:off x="4215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8" name="Rectangle 564"/>
            <p:cNvSpPr>
              <a:spLocks noChangeArrowheads="1"/>
            </p:cNvSpPr>
            <p:nvPr/>
          </p:nvSpPr>
          <p:spPr bwMode="auto">
            <a:xfrm>
              <a:off x="4333" y="107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49" name="Rectangle 565"/>
            <p:cNvSpPr>
              <a:spLocks noChangeArrowheads="1"/>
            </p:cNvSpPr>
            <p:nvPr/>
          </p:nvSpPr>
          <p:spPr bwMode="auto">
            <a:xfrm>
              <a:off x="4503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0" name="Rectangle 566"/>
            <p:cNvSpPr>
              <a:spLocks noChangeArrowheads="1"/>
            </p:cNvSpPr>
            <p:nvPr/>
          </p:nvSpPr>
          <p:spPr bwMode="auto">
            <a:xfrm>
              <a:off x="4612" y="107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51" name="Rectangle 567"/>
            <p:cNvSpPr>
              <a:spLocks noChangeArrowheads="1"/>
            </p:cNvSpPr>
            <p:nvPr/>
          </p:nvSpPr>
          <p:spPr bwMode="auto">
            <a:xfrm>
              <a:off x="663" y="123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2" name="Rectangle 568"/>
            <p:cNvSpPr>
              <a:spLocks noChangeArrowheads="1"/>
            </p:cNvSpPr>
            <p:nvPr/>
          </p:nvSpPr>
          <p:spPr bwMode="auto">
            <a:xfrm>
              <a:off x="754" y="1278"/>
              <a:ext cx="73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0x00f: halt</a:t>
              </a:r>
              <a:endParaRPr lang="en-US"/>
            </a:p>
          </p:txBody>
        </p:sp>
        <p:sp>
          <p:nvSpPr>
            <p:cNvPr id="426553" name="Rectangle 56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4" name="Rectangle 570"/>
            <p:cNvSpPr>
              <a:spLocks noChangeArrowheads="1"/>
            </p:cNvSpPr>
            <p:nvPr/>
          </p:nvSpPr>
          <p:spPr bwMode="auto">
            <a:xfrm>
              <a:off x="3772" y="12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55" name="Rectangle 571"/>
            <p:cNvSpPr>
              <a:spLocks noChangeArrowheads="1"/>
            </p:cNvSpPr>
            <p:nvPr/>
          </p:nvSpPr>
          <p:spPr bwMode="auto">
            <a:xfrm>
              <a:off x="3927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6" name="Rectangle 572"/>
            <p:cNvSpPr>
              <a:spLocks noChangeArrowheads="1"/>
            </p:cNvSpPr>
            <p:nvPr/>
          </p:nvSpPr>
          <p:spPr bwMode="auto">
            <a:xfrm>
              <a:off x="4053" y="12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57" name="Rectangle 57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8" name="Rectangle 574"/>
            <p:cNvSpPr>
              <a:spLocks noChangeArrowheads="1"/>
            </p:cNvSpPr>
            <p:nvPr/>
          </p:nvSpPr>
          <p:spPr bwMode="auto">
            <a:xfrm>
              <a:off x="4344" y="12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59" name="Rectangle 575"/>
            <p:cNvSpPr>
              <a:spLocks noChangeArrowheads="1"/>
            </p:cNvSpPr>
            <p:nvPr/>
          </p:nvSpPr>
          <p:spPr bwMode="auto">
            <a:xfrm>
              <a:off x="4503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0" name="Rectangle 576"/>
            <p:cNvSpPr>
              <a:spLocks noChangeArrowheads="1"/>
            </p:cNvSpPr>
            <p:nvPr/>
          </p:nvSpPr>
          <p:spPr bwMode="auto">
            <a:xfrm>
              <a:off x="4621" y="12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61" name="Rectangle 57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2" name="Rectangle 578"/>
            <p:cNvSpPr>
              <a:spLocks noChangeArrowheads="1"/>
            </p:cNvSpPr>
            <p:nvPr/>
          </p:nvSpPr>
          <p:spPr bwMode="auto">
            <a:xfrm>
              <a:off x="4900" y="12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63" name="Rectangle 57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4" name="Rectangle 580"/>
            <p:cNvSpPr>
              <a:spLocks noChangeArrowheads="1"/>
            </p:cNvSpPr>
            <p:nvPr/>
          </p:nvSpPr>
          <p:spPr bwMode="auto">
            <a:xfrm>
              <a:off x="3772" y="12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65" name="Rectangle 581"/>
            <p:cNvSpPr>
              <a:spLocks noChangeArrowheads="1"/>
            </p:cNvSpPr>
            <p:nvPr/>
          </p:nvSpPr>
          <p:spPr bwMode="auto">
            <a:xfrm>
              <a:off x="3927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6" name="Rectangle 582"/>
            <p:cNvSpPr>
              <a:spLocks noChangeArrowheads="1"/>
            </p:cNvSpPr>
            <p:nvPr/>
          </p:nvSpPr>
          <p:spPr bwMode="auto">
            <a:xfrm>
              <a:off x="4053" y="12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67" name="Rectangle 58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8" name="Rectangle 584"/>
            <p:cNvSpPr>
              <a:spLocks noChangeArrowheads="1"/>
            </p:cNvSpPr>
            <p:nvPr/>
          </p:nvSpPr>
          <p:spPr bwMode="auto">
            <a:xfrm>
              <a:off x="4344" y="12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69" name="Rectangle 585"/>
            <p:cNvSpPr>
              <a:spLocks noChangeArrowheads="1"/>
            </p:cNvSpPr>
            <p:nvPr/>
          </p:nvSpPr>
          <p:spPr bwMode="auto">
            <a:xfrm>
              <a:off x="4503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0" name="Rectangle 586"/>
            <p:cNvSpPr>
              <a:spLocks noChangeArrowheads="1"/>
            </p:cNvSpPr>
            <p:nvPr/>
          </p:nvSpPr>
          <p:spPr bwMode="auto">
            <a:xfrm>
              <a:off x="4621" y="12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71" name="Rectangle 58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2" name="Rectangle 588"/>
            <p:cNvSpPr>
              <a:spLocks noChangeArrowheads="1"/>
            </p:cNvSpPr>
            <p:nvPr/>
          </p:nvSpPr>
          <p:spPr bwMode="auto">
            <a:xfrm>
              <a:off x="4900" y="12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73" name="Rectangle 589"/>
            <p:cNvSpPr>
              <a:spLocks noChangeArrowheads="1"/>
            </p:cNvSpPr>
            <p:nvPr/>
          </p:nvSpPr>
          <p:spPr bwMode="auto">
            <a:xfrm>
              <a:off x="663" y="23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5" name="Line 591"/>
            <p:cNvSpPr>
              <a:spLocks noChangeShapeType="1"/>
            </p:cNvSpPr>
            <p:nvPr/>
          </p:nvSpPr>
          <p:spPr bwMode="auto">
            <a:xfrm flipH="1">
              <a:off x="3159" y="1431"/>
              <a:ext cx="48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6" name="Line 592"/>
            <p:cNvSpPr>
              <a:spLocks noChangeShapeType="1"/>
            </p:cNvSpPr>
            <p:nvPr/>
          </p:nvSpPr>
          <p:spPr bwMode="auto">
            <a:xfrm>
              <a:off x="3927" y="1431"/>
              <a:ext cx="43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7" name="Rectangle 593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8" name="Rectangle 594"/>
            <p:cNvSpPr>
              <a:spLocks noChangeArrowheads="1"/>
            </p:cNvSpPr>
            <p:nvPr/>
          </p:nvSpPr>
          <p:spPr bwMode="auto">
            <a:xfrm>
              <a:off x="3724" y="1856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79" name="Rectangle 595"/>
            <p:cNvSpPr>
              <a:spLocks noChangeArrowheads="1"/>
            </p:cNvSpPr>
            <p:nvPr/>
          </p:nvSpPr>
          <p:spPr bwMode="auto">
            <a:xfrm>
              <a:off x="3159" y="2055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80" name="Rectangle 596"/>
            <p:cNvSpPr>
              <a:spLocks noChangeArrowheads="1"/>
            </p:cNvSpPr>
            <p:nvPr/>
          </p:nvSpPr>
          <p:spPr bwMode="auto">
            <a:xfrm>
              <a:off x="3245" y="2085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6581" name="Rectangle 597"/>
            <p:cNvSpPr>
              <a:spLocks noChangeArrowheads="1"/>
            </p:cNvSpPr>
            <p:nvPr/>
          </p:nvSpPr>
          <p:spPr bwMode="auto">
            <a:xfrm>
              <a:off x="3366" y="2097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6582" name="Rectangle 598"/>
            <p:cNvSpPr>
              <a:spLocks noChangeArrowheads="1"/>
            </p:cNvSpPr>
            <p:nvPr/>
          </p:nvSpPr>
          <p:spPr bwMode="auto">
            <a:xfrm>
              <a:off x="3433" y="2097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6583" name="Rectangle 599"/>
            <p:cNvSpPr>
              <a:spLocks noChangeArrowheads="1"/>
            </p:cNvSpPr>
            <p:nvPr/>
          </p:nvSpPr>
          <p:spPr bwMode="auto">
            <a:xfrm>
              <a:off x="3625" y="2085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6584" name="Rectangle 600"/>
            <p:cNvSpPr>
              <a:spLocks noChangeArrowheads="1"/>
            </p:cNvSpPr>
            <p:nvPr/>
          </p:nvSpPr>
          <p:spPr bwMode="auto">
            <a:xfrm>
              <a:off x="3706" y="2081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6585" name="Rectangle 601"/>
            <p:cNvSpPr>
              <a:spLocks noChangeArrowheads="1"/>
            </p:cNvSpPr>
            <p:nvPr/>
          </p:nvSpPr>
          <p:spPr bwMode="auto">
            <a:xfrm>
              <a:off x="3818" y="2085"/>
              <a:ext cx="12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26586" name="Rectangle 602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87" name="Rectangle 603"/>
            <p:cNvSpPr>
              <a:spLocks noChangeArrowheads="1"/>
            </p:cNvSpPr>
            <p:nvPr/>
          </p:nvSpPr>
          <p:spPr bwMode="auto">
            <a:xfrm>
              <a:off x="3724" y="1856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88" name="Rectangle 604"/>
            <p:cNvSpPr>
              <a:spLocks noChangeArrowheads="1"/>
            </p:cNvSpPr>
            <p:nvPr/>
          </p:nvSpPr>
          <p:spPr bwMode="auto">
            <a:xfrm>
              <a:off x="3159" y="2055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89" name="Rectangle 605"/>
            <p:cNvSpPr>
              <a:spLocks noChangeArrowheads="1"/>
            </p:cNvSpPr>
            <p:nvPr/>
          </p:nvSpPr>
          <p:spPr bwMode="auto">
            <a:xfrm>
              <a:off x="3245" y="2085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6590" name="Rectangle 606"/>
            <p:cNvSpPr>
              <a:spLocks noChangeArrowheads="1"/>
            </p:cNvSpPr>
            <p:nvPr/>
          </p:nvSpPr>
          <p:spPr bwMode="auto">
            <a:xfrm>
              <a:off x="3366" y="2097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6591" name="Rectangle 607"/>
            <p:cNvSpPr>
              <a:spLocks noChangeArrowheads="1"/>
            </p:cNvSpPr>
            <p:nvPr/>
          </p:nvSpPr>
          <p:spPr bwMode="auto">
            <a:xfrm>
              <a:off x="3433" y="2097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6592" name="Rectangle 608"/>
            <p:cNvSpPr>
              <a:spLocks noChangeArrowheads="1"/>
            </p:cNvSpPr>
            <p:nvPr/>
          </p:nvSpPr>
          <p:spPr bwMode="auto">
            <a:xfrm>
              <a:off x="3625" y="2085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6593" name="Rectangle 609"/>
            <p:cNvSpPr>
              <a:spLocks noChangeArrowheads="1"/>
            </p:cNvSpPr>
            <p:nvPr/>
          </p:nvSpPr>
          <p:spPr bwMode="auto">
            <a:xfrm>
              <a:off x="3706" y="2081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6594" name="Rectangle 610"/>
            <p:cNvSpPr>
              <a:spLocks noChangeArrowheads="1"/>
            </p:cNvSpPr>
            <p:nvPr/>
          </p:nvSpPr>
          <p:spPr bwMode="auto">
            <a:xfrm>
              <a:off x="3818" y="2085"/>
              <a:ext cx="12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grpSp>
          <p:nvGrpSpPr>
            <p:cNvPr id="426658" name="Group 674"/>
            <p:cNvGrpSpPr>
              <a:grpSpLocks/>
            </p:cNvGrpSpPr>
            <p:nvPr/>
          </p:nvGrpSpPr>
          <p:grpSpPr bwMode="auto">
            <a:xfrm>
              <a:off x="3159" y="1575"/>
              <a:ext cx="1729" cy="2497"/>
              <a:chOff x="3159" y="1575"/>
              <a:chExt cx="1729" cy="2497"/>
            </a:xfrm>
          </p:grpSpPr>
          <p:sp>
            <p:nvSpPr>
              <p:cNvPr id="426595" name="Rectangle 611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596" name="Rectangle 612"/>
              <p:cNvSpPr>
                <a:spLocks noChangeArrowheads="1"/>
              </p:cNvSpPr>
              <p:nvPr/>
            </p:nvSpPr>
            <p:spPr bwMode="auto">
              <a:xfrm>
                <a:off x="3741" y="3488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6597" name="Rectangle 613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598" name="Rectangle 614"/>
              <p:cNvSpPr>
                <a:spLocks noChangeArrowheads="1"/>
              </p:cNvSpPr>
              <p:nvPr/>
            </p:nvSpPr>
            <p:spPr bwMode="auto">
              <a:xfrm>
                <a:off x="3245" y="371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6599" name="Rectangle 615"/>
              <p:cNvSpPr>
                <a:spLocks noChangeArrowheads="1"/>
              </p:cNvSpPr>
              <p:nvPr/>
            </p:nvSpPr>
            <p:spPr bwMode="auto">
              <a:xfrm>
                <a:off x="3512" y="3715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00" name="Rectangle 616"/>
              <p:cNvSpPr>
                <a:spLocks noChangeArrowheads="1"/>
              </p:cNvSpPr>
              <p:nvPr/>
            </p:nvSpPr>
            <p:spPr bwMode="auto">
              <a:xfrm>
                <a:off x="3624" y="3719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01" name="Rectangle 617"/>
              <p:cNvSpPr>
                <a:spLocks noChangeArrowheads="1"/>
              </p:cNvSpPr>
              <p:nvPr/>
            </p:nvSpPr>
            <p:spPr bwMode="auto">
              <a:xfrm>
                <a:off x="3745" y="3731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02" name="Rectangle 618"/>
              <p:cNvSpPr>
                <a:spLocks noChangeArrowheads="1"/>
              </p:cNvSpPr>
              <p:nvPr/>
            </p:nvSpPr>
            <p:spPr bwMode="auto">
              <a:xfrm>
                <a:off x="3812" y="3731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sp>
            <p:nvSpPr>
              <p:cNvPr id="426603" name="Rectangle 619"/>
              <p:cNvSpPr>
                <a:spLocks noChangeArrowheads="1"/>
              </p:cNvSpPr>
              <p:nvPr/>
            </p:nvSpPr>
            <p:spPr bwMode="auto">
              <a:xfrm>
                <a:off x="4004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04" name="Rectangle 620"/>
              <p:cNvSpPr>
                <a:spLocks noChangeArrowheads="1"/>
              </p:cNvSpPr>
              <p:nvPr/>
            </p:nvSpPr>
            <p:spPr bwMode="auto">
              <a:xfrm>
                <a:off x="4066" y="3719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05" name="Rectangle 621"/>
              <p:cNvSpPr>
                <a:spLocks noChangeArrowheads="1"/>
              </p:cNvSpPr>
              <p:nvPr/>
            </p:nvSpPr>
            <p:spPr bwMode="auto">
              <a:xfrm>
                <a:off x="4162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06" name="Rectangle 622"/>
              <p:cNvSpPr>
                <a:spLocks noChangeArrowheads="1"/>
              </p:cNvSpPr>
              <p:nvPr/>
            </p:nvSpPr>
            <p:spPr bwMode="auto">
              <a:xfrm>
                <a:off x="3245" y="386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6607" name="Rectangle 623"/>
              <p:cNvSpPr>
                <a:spLocks noChangeArrowheads="1"/>
              </p:cNvSpPr>
              <p:nvPr/>
            </p:nvSpPr>
            <p:spPr bwMode="auto">
              <a:xfrm>
                <a:off x="3512" y="3862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08" name="Rectangle 624"/>
              <p:cNvSpPr>
                <a:spLocks noChangeArrowheads="1"/>
              </p:cNvSpPr>
              <p:nvPr/>
            </p:nvSpPr>
            <p:spPr bwMode="auto">
              <a:xfrm>
                <a:off x="3624" y="3866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09" name="Rectangle 625"/>
              <p:cNvSpPr>
                <a:spLocks noChangeArrowheads="1"/>
              </p:cNvSpPr>
              <p:nvPr/>
            </p:nvSpPr>
            <p:spPr bwMode="auto">
              <a:xfrm>
                <a:off x="3745" y="3878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10" name="Rectangle 626"/>
              <p:cNvSpPr>
                <a:spLocks noChangeArrowheads="1"/>
              </p:cNvSpPr>
              <p:nvPr/>
            </p:nvSpPr>
            <p:spPr bwMode="auto">
              <a:xfrm>
                <a:off x="3812" y="3878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6611" name="Rectangle 627"/>
              <p:cNvSpPr>
                <a:spLocks noChangeArrowheads="1"/>
              </p:cNvSpPr>
              <p:nvPr/>
            </p:nvSpPr>
            <p:spPr bwMode="auto">
              <a:xfrm>
                <a:off x="4004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12" name="Rectangle 628"/>
              <p:cNvSpPr>
                <a:spLocks noChangeArrowheads="1"/>
              </p:cNvSpPr>
              <p:nvPr/>
            </p:nvSpPr>
            <p:spPr bwMode="auto">
              <a:xfrm>
                <a:off x="4066" y="3866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13" name="Rectangle 629"/>
              <p:cNvSpPr>
                <a:spLocks noChangeArrowheads="1"/>
              </p:cNvSpPr>
              <p:nvPr/>
            </p:nvSpPr>
            <p:spPr bwMode="auto">
              <a:xfrm>
                <a:off x="4162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14" name="Rectangle 630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15" name="Rectangle 631"/>
              <p:cNvSpPr>
                <a:spLocks noChangeArrowheads="1"/>
              </p:cNvSpPr>
              <p:nvPr/>
            </p:nvSpPr>
            <p:spPr bwMode="auto">
              <a:xfrm>
                <a:off x="3741" y="3488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6616" name="Rectangle 632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17" name="Rectangle 633"/>
              <p:cNvSpPr>
                <a:spLocks noChangeArrowheads="1"/>
              </p:cNvSpPr>
              <p:nvPr/>
            </p:nvSpPr>
            <p:spPr bwMode="auto">
              <a:xfrm>
                <a:off x="3245" y="371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6618" name="Rectangle 634"/>
              <p:cNvSpPr>
                <a:spLocks noChangeArrowheads="1"/>
              </p:cNvSpPr>
              <p:nvPr/>
            </p:nvSpPr>
            <p:spPr bwMode="auto">
              <a:xfrm>
                <a:off x="3512" y="3715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19" name="Rectangle 635"/>
              <p:cNvSpPr>
                <a:spLocks noChangeArrowheads="1"/>
              </p:cNvSpPr>
              <p:nvPr/>
            </p:nvSpPr>
            <p:spPr bwMode="auto">
              <a:xfrm>
                <a:off x="3624" y="3719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20" name="Rectangle 636"/>
              <p:cNvSpPr>
                <a:spLocks noChangeArrowheads="1"/>
              </p:cNvSpPr>
              <p:nvPr/>
            </p:nvSpPr>
            <p:spPr bwMode="auto">
              <a:xfrm>
                <a:off x="3745" y="3731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21" name="Rectangle 637"/>
              <p:cNvSpPr>
                <a:spLocks noChangeArrowheads="1"/>
              </p:cNvSpPr>
              <p:nvPr/>
            </p:nvSpPr>
            <p:spPr bwMode="auto">
              <a:xfrm>
                <a:off x="3812" y="3731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sp>
            <p:nvSpPr>
              <p:cNvPr id="426622" name="Rectangle 638"/>
              <p:cNvSpPr>
                <a:spLocks noChangeArrowheads="1"/>
              </p:cNvSpPr>
              <p:nvPr/>
            </p:nvSpPr>
            <p:spPr bwMode="auto">
              <a:xfrm>
                <a:off x="4004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23" name="Rectangle 639"/>
              <p:cNvSpPr>
                <a:spLocks noChangeArrowheads="1"/>
              </p:cNvSpPr>
              <p:nvPr/>
            </p:nvSpPr>
            <p:spPr bwMode="auto">
              <a:xfrm>
                <a:off x="4066" y="3719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24" name="Rectangle 640"/>
              <p:cNvSpPr>
                <a:spLocks noChangeArrowheads="1"/>
              </p:cNvSpPr>
              <p:nvPr/>
            </p:nvSpPr>
            <p:spPr bwMode="auto">
              <a:xfrm>
                <a:off x="4162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25" name="Rectangle 641"/>
              <p:cNvSpPr>
                <a:spLocks noChangeArrowheads="1"/>
              </p:cNvSpPr>
              <p:nvPr/>
            </p:nvSpPr>
            <p:spPr bwMode="auto">
              <a:xfrm>
                <a:off x="3245" y="386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6626" name="Rectangle 642"/>
              <p:cNvSpPr>
                <a:spLocks noChangeArrowheads="1"/>
              </p:cNvSpPr>
              <p:nvPr/>
            </p:nvSpPr>
            <p:spPr bwMode="auto">
              <a:xfrm>
                <a:off x="3512" y="3862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27" name="Rectangle 643"/>
              <p:cNvSpPr>
                <a:spLocks noChangeArrowheads="1"/>
              </p:cNvSpPr>
              <p:nvPr/>
            </p:nvSpPr>
            <p:spPr bwMode="auto">
              <a:xfrm>
                <a:off x="3624" y="3866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28" name="Rectangle 644"/>
              <p:cNvSpPr>
                <a:spLocks noChangeArrowheads="1"/>
              </p:cNvSpPr>
              <p:nvPr/>
            </p:nvSpPr>
            <p:spPr bwMode="auto">
              <a:xfrm>
                <a:off x="3745" y="3878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29" name="Rectangle 645"/>
              <p:cNvSpPr>
                <a:spLocks noChangeArrowheads="1"/>
              </p:cNvSpPr>
              <p:nvPr/>
            </p:nvSpPr>
            <p:spPr bwMode="auto">
              <a:xfrm>
                <a:off x="3812" y="3878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6630" name="Rectangle 646"/>
              <p:cNvSpPr>
                <a:spLocks noChangeArrowheads="1"/>
              </p:cNvSpPr>
              <p:nvPr/>
            </p:nvSpPr>
            <p:spPr bwMode="auto">
              <a:xfrm>
                <a:off x="4004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31" name="Rectangle 647"/>
              <p:cNvSpPr>
                <a:spLocks noChangeArrowheads="1"/>
              </p:cNvSpPr>
              <p:nvPr/>
            </p:nvSpPr>
            <p:spPr bwMode="auto">
              <a:xfrm>
                <a:off x="4066" y="3866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32" name="Rectangle 648"/>
              <p:cNvSpPr>
                <a:spLocks noChangeArrowheads="1"/>
              </p:cNvSpPr>
              <p:nvPr/>
            </p:nvSpPr>
            <p:spPr bwMode="auto">
              <a:xfrm>
                <a:off x="4162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33" name="Rectangle 649"/>
              <p:cNvSpPr>
                <a:spLocks noChangeArrowheads="1"/>
              </p:cNvSpPr>
              <p:nvPr/>
            </p:nvSpPr>
            <p:spPr bwMode="auto">
              <a:xfrm>
                <a:off x="3687" y="3063"/>
                <a:ext cx="162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34" name="Rectangle 650"/>
              <p:cNvSpPr>
                <a:spLocks noChangeArrowheads="1"/>
              </p:cNvSpPr>
              <p:nvPr/>
            </p:nvSpPr>
            <p:spPr bwMode="auto">
              <a:xfrm>
                <a:off x="3773" y="3064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6635" name="Rectangle 651"/>
              <p:cNvSpPr>
                <a:spLocks noChangeArrowheads="1"/>
              </p:cNvSpPr>
              <p:nvPr/>
            </p:nvSpPr>
            <p:spPr bwMode="auto">
              <a:xfrm>
                <a:off x="3773" y="3172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6636" name="Rectangle 652"/>
              <p:cNvSpPr>
                <a:spLocks noChangeArrowheads="1"/>
              </p:cNvSpPr>
              <p:nvPr/>
            </p:nvSpPr>
            <p:spPr bwMode="auto">
              <a:xfrm>
                <a:off x="3773" y="3280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6637" name="Rectangle 653"/>
              <p:cNvSpPr>
                <a:spLocks noChangeArrowheads="1"/>
              </p:cNvSpPr>
              <p:nvPr/>
            </p:nvSpPr>
            <p:spPr bwMode="auto">
              <a:xfrm>
                <a:off x="3159" y="1575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38" name="Rectangle 654"/>
              <p:cNvSpPr>
                <a:spLocks noChangeArrowheads="1"/>
              </p:cNvSpPr>
              <p:nvPr/>
            </p:nvSpPr>
            <p:spPr bwMode="auto">
              <a:xfrm>
                <a:off x="3575" y="1613"/>
                <a:ext cx="423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5</a:t>
                </a:r>
                <a:endParaRPr lang="en-US"/>
              </a:p>
            </p:txBody>
          </p:sp>
          <p:grpSp>
            <p:nvGrpSpPr>
              <p:cNvPr id="426641" name="Group 657"/>
              <p:cNvGrpSpPr>
                <a:grpSpLocks/>
              </p:cNvGrpSpPr>
              <p:nvPr/>
            </p:nvGrpSpPr>
            <p:grpSpPr bwMode="auto">
              <a:xfrm>
                <a:off x="4215" y="3735"/>
                <a:ext cx="336" cy="149"/>
                <a:chOff x="4215" y="3735"/>
                <a:chExt cx="336" cy="149"/>
              </a:xfrm>
            </p:grpSpPr>
            <p:sp>
              <p:nvSpPr>
                <p:cNvPr id="426639" name="Line 655"/>
                <p:cNvSpPr>
                  <a:spLocks noChangeShapeType="1"/>
                </p:cNvSpPr>
                <p:nvPr/>
              </p:nvSpPr>
              <p:spPr bwMode="auto">
                <a:xfrm flipH="1">
                  <a:off x="4270" y="3735"/>
                  <a:ext cx="281" cy="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640" name="Freeform 656"/>
                <p:cNvSpPr>
                  <a:spLocks/>
                </p:cNvSpPr>
                <p:nvPr/>
              </p:nvSpPr>
              <p:spPr bwMode="auto">
                <a:xfrm>
                  <a:off x="4215" y="3826"/>
                  <a:ext cx="70" cy="58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0" y="53"/>
                    </a:cxn>
                    <a:cxn ang="0">
                      <a:pos x="70" y="58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6642" name="Rectangle 658"/>
              <p:cNvSpPr>
                <a:spLocks noChangeArrowheads="1"/>
              </p:cNvSpPr>
              <p:nvPr/>
            </p:nvSpPr>
            <p:spPr bwMode="auto">
              <a:xfrm>
                <a:off x="4523" y="3591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43" name="Rectangle 659"/>
              <p:cNvSpPr>
                <a:spLocks noChangeArrowheads="1"/>
              </p:cNvSpPr>
              <p:nvPr/>
            </p:nvSpPr>
            <p:spPr bwMode="auto">
              <a:xfrm>
                <a:off x="4605" y="3627"/>
                <a:ext cx="248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/>
              </a:p>
            </p:txBody>
          </p:sp>
          <p:sp>
            <p:nvSpPr>
              <p:cNvPr id="426644" name="Rectangle 660"/>
              <p:cNvSpPr>
                <a:spLocks noChangeArrowheads="1"/>
              </p:cNvSpPr>
              <p:nvPr/>
            </p:nvSpPr>
            <p:spPr bwMode="auto">
              <a:xfrm>
                <a:off x="3159" y="243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45" name="Rectangle 661"/>
              <p:cNvSpPr>
                <a:spLocks noChangeArrowheads="1"/>
              </p:cNvSpPr>
              <p:nvPr/>
            </p:nvSpPr>
            <p:spPr bwMode="auto">
              <a:xfrm>
                <a:off x="3733" y="2480"/>
                <a:ext cx="107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6646" name="Rectangle 662"/>
              <p:cNvSpPr>
                <a:spLocks noChangeArrowheads="1"/>
              </p:cNvSpPr>
              <p:nvPr/>
            </p:nvSpPr>
            <p:spPr bwMode="auto">
              <a:xfrm>
                <a:off x="3159" y="2631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47" name="Rectangle 663"/>
              <p:cNvSpPr>
                <a:spLocks noChangeArrowheads="1"/>
              </p:cNvSpPr>
              <p:nvPr/>
            </p:nvSpPr>
            <p:spPr bwMode="auto">
              <a:xfrm>
                <a:off x="3245" y="2670"/>
                <a:ext cx="155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6648" name="Rectangle 664"/>
              <p:cNvSpPr>
                <a:spLocks noChangeArrowheads="1"/>
              </p:cNvSpPr>
              <p:nvPr/>
            </p:nvSpPr>
            <p:spPr bwMode="auto">
              <a:xfrm>
                <a:off x="3400" y="2670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valE</a:t>
                </a:r>
                <a:endParaRPr lang="en-US"/>
              </a:p>
            </p:txBody>
          </p:sp>
          <p:sp>
            <p:nvSpPr>
              <p:cNvPr id="426649" name="Rectangle 665"/>
              <p:cNvSpPr>
                <a:spLocks noChangeArrowheads="1"/>
              </p:cNvSpPr>
              <p:nvPr/>
            </p:nvSpPr>
            <p:spPr bwMode="auto">
              <a:xfrm>
                <a:off x="3648" y="2670"/>
                <a:ext cx="158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3</a:t>
                </a:r>
                <a:endParaRPr lang="en-US"/>
              </a:p>
            </p:txBody>
          </p:sp>
          <p:sp>
            <p:nvSpPr>
              <p:cNvPr id="426650" name="Rectangle 666"/>
              <p:cNvSpPr>
                <a:spLocks noChangeArrowheads="1"/>
              </p:cNvSpPr>
              <p:nvPr/>
            </p:nvSpPr>
            <p:spPr bwMode="auto">
              <a:xfrm>
                <a:off x="3245" y="2809"/>
                <a:ext cx="155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6651" name="Rectangle 667"/>
              <p:cNvSpPr>
                <a:spLocks noChangeArrowheads="1"/>
              </p:cNvSpPr>
              <p:nvPr/>
            </p:nvSpPr>
            <p:spPr bwMode="auto">
              <a:xfrm>
                <a:off x="3400" y="2809"/>
                <a:ext cx="2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dstE</a:t>
                </a:r>
                <a:endParaRPr lang="en-US"/>
              </a:p>
            </p:txBody>
          </p:sp>
          <p:sp>
            <p:nvSpPr>
              <p:cNvPr id="426652" name="Rectangle 668"/>
              <p:cNvSpPr>
                <a:spLocks noChangeArrowheads="1"/>
              </p:cNvSpPr>
              <p:nvPr/>
            </p:nvSpPr>
            <p:spPr bwMode="auto">
              <a:xfrm>
                <a:off x="3655" y="2809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53" name="Rectangle 669"/>
              <p:cNvSpPr>
                <a:spLocks noChangeArrowheads="1"/>
              </p:cNvSpPr>
              <p:nvPr/>
            </p:nvSpPr>
            <p:spPr bwMode="auto">
              <a:xfrm>
                <a:off x="3760" y="2821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54" name="Rectangle 670"/>
              <p:cNvSpPr>
                <a:spLocks noChangeArrowheads="1"/>
              </p:cNvSpPr>
              <p:nvPr/>
            </p:nvSpPr>
            <p:spPr bwMode="auto">
              <a:xfrm>
                <a:off x="3827" y="2821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grpSp>
            <p:nvGrpSpPr>
              <p:cNvPr id="426657" name="Group 673"/>
              <p:cNvGrpSpPr>
                <a:grpSpLocks/>
              </p:cNvGrpSpPr>
              <p:nvPr/>
            </p:nvGrpSpPr>
            <p:grpSpPr bwMode="auto">
              <a:xfrm>
                <a:off x="4215" y="3687"/>
                <a:ext cx="336" cy="70"/>
                <a:chOff x="4215" y="3687"/>
                <a:chExt cx="336" cy="70"/>
              </a:xfrm>
            </p:grpSpPr>
            <p:sp>
              <p:nvSpPr>
                <p:cNvPr id="426655" name="Line 671"/>
                <p:cNvSpPr>
                  <a:spLocks noChangeShapeType="1"/>
                </p:cNvSpPr>
                <p:nvPr/>
              </p:nvSpPr>
              <p:spPr bwMode="auto">
                <a:xfrm flipH="1">
                  <a:off x="4274" y="3687"/>
                  <a:ext cx="277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656" name="Freeform 672"/>
                <p:cNvSpPr>
                  <a:spLocks/>
                </p:cNvSpPr>
                <p:nvPr/>
              </p:nvSpPr>
              <p:spPr bwMode="auto">
                <a:xfrm>
                  <a:off x="4215" y="3695"/>
                  <a:ext cx="67" cy="62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0" y="40"/>
                    </a:cxn>
                    <a:cxn ang="0">
                      <a:pos x="67" y="62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11884" y="4319723"/>
            <a:ext cx="40736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If 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dirty="0" smtClean="0">
                <a:solidFill>
                  <a:schemeClr val="tx2"/>
                </a:solidFill>
              </a:rPr>
              <a:t> executes two cycles earlier, it gets the wrong value for both 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 smtClean="0">
                <a:solidFill>
                  <a:schemeClr val="tx2"/>
                </a:solidFill>
              </a:rPr>
              <a:t> and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edx</a:t>
            </a:r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800" dirty="0" smtClean="0">
              <a:solidFill>
                <a:schemeClr val="tx2"/>
              </a:solidFill>
            </a:endParaRPr>
          </a:p>
          <a:p>
            <a:endParaRPr lang="en-US" sz="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04263" cy="779463"/>
          </a:xfrm>
        </p:spPr>
        <p:txBody>
          <a:bodyPr/>
          <a:lstStyle/>
          <a:p>
            <a:r>
              <a:rPr lang="en-US"/>
              <a:t>Data Dependencies: No Nop</a:t>
            </a:r>
          </a:p>
        </p:txBody>
      </p:sp>
      <p:grpSp>
        <p:nvGrpSpPr>
          <p:cNvPr id="427420" name="Group 412"/>
          <p:cNvGrpSpPr>
            <a:grpSpLocks/>
          </p:cNvGrpSpPr>
          <p:nvPr/>
        </p:nvGrpSpPr>
        <p:grpSpPr bwMode="auto">
          <a:xfrm>
            <a:off x="1281113" y="747713"/>
            <a:ext cx="6554787" cy="5335587"/>
            <a:chOff x="807" y="471"/>
            <a:chExt cx="4129" cy="3361"/>
          </a:xfrm>
        </p:grpSpPr>
        <p:sp>
          <p:nvSpPr>
            <p:cNvPr id="427269" name="Rectangle 261"/>
            <p:cNvSpPr>
              <a:spLocks noChangeArrowheads="1"/>
            </p:cNvSpPr>
            <p:nvPr/>
          </p:nvSpPr>
          <p:spPr bwMode="auto">
            <a:xfrm>
              <a:off x="807" y="71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0" name="Rectangle 262"/>
            <p:cNvSpPr>
              <a:spLocks noChangeArrowheads="1"/>
            </p:cNvSpPr>
            <p:nvPr/>
          </p:nvSpPr>
          <p:spPr bwMode="auto">
            <a:xfrm>
              <a:off x="865" y="750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7271" name="Rectangle 263"/>
            <p:cNvSpPr>
              <a:spLocks noChangeArrowheads="1"/>
            </p:cNvSpPr>
            <p:nvPr/>
          </p:nvSpPr>
          <p:spPr bwMode="auto">
            <a:xfrm>
              <a:off x="1367" y="750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27272" name="Rectangle 264"/>
            <p:cNvSpPr>
              <a:spLocks noChangeArrowheads="1"/>
            </p:cNvSpPr>
            <p:nvPr/>
          </p:nvSpPr>
          <p:spPr bwMode="auto">
            <a:xfrm>
              <a:off x="1803" y="750"/>
              <a:ext cx="402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7273" name="Rectangle 265"/>
            <p:cNvSpPr>
              <a:spLocks noChangeArrowheads="1"/>
            </p:cNvSpPr>
            <p:nvPr/>
          </p:nvSpPr>
          <p:spPr bwMode="auto">
            <a:xfrm>
              <a:off x="2171" y="750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7274" name="Rectangle 266"/>
            <p:cNvSpPr>
              <a:spLocks noChangeArrowheads="1"/>
            </p:cNvSpPr>
            <p:nvPr/>
          </p:nvSpPr>
          <p:spPr bwMode="auto">
            <a:xfrm>
              <a:off x="2631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5" name="Rectangle 267"/>
            <p:cNvSpPr>
              <a:spLocks noChangeArrowheads="1"/>
            </p:cNvSpPr>
            <p:nvPr/>
          </p:nvSpPr>
          <p:spPr bwMode="auto">
            <a:xfrm>
              <a:off x="2748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7276" name="Rectangle 268"/>
            <p:cNvSpPr>
              <a:spLocks noChangeArrowheads="1"/>
            </p:cNvSpPr>
            <p:nvPr/>
          </p:nvSpPr>
          <p:spPr bwMode="auto">
            <a:xfrm>
              <a:off x="2919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7" name="Rectangle 269"/>
            <p:cNvSpPr>
              <a:spLocks noChangeArrowheads="1"/>
            </p:cNvSpPr>
            <p:nvPr/>
          </p:nvSpPr>
          <p:spPr bwMode="auto">
            <a:xfrm>
              <a:off x="3036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7278" name="Rectangle 270"/>
            <p:cNvSpPr>
              <a:spLocks noChangeArrowheads="1"/>
            </p:cNvSpPr>
            <p:nvPr/>
          </p:nvSpPr>
          <p:spPr bwMode="auto">
            <a:xfrm>
              <a:off x="3207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9" name="Rectangle 271"/>
            <p:cNvSpPr>
              <a:spLocks noChangeArrowheads="1"/>
            </p:cNvSpPr>
            <p:nvPr/>
          </p:nvSpPr>
          <p:spPr bwMode="auto">
            <a:xfrm>
              <a:off x="3324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7280" name="Rectangle 272"/>
            <p:cNvSpPr>
              <a:spLocks noChangeArrowheads="1"/>
            </p:cNvSpPr>
            <p:nvPr/>
          </p:nvSpPr>
          <p:spPr bwMode="auto">
            <a:xfrm>
              <a:off x="3495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1" name="Rectangle 273"/>
            <p:cNvSpPr>
              <a:spLocks noChangeArrowheads="1"/>
            </p:cNvSpPr>
            <p:nvPr/>
          </p:nvSpPr>
          <p:spPr bwMode="auto">
            <a:xfrm>
              <a:off x="3612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7282" name="Rectangle 274"/>
            <p:cNvSpPr>
              <a:spLocks noChangeArrowheads="1"/>
            </p:cNvSpPr>
            <p:nvPr/>
          </p:nvSpPr>
          <p:spPr bwMode="auto">
            <a:xfrm>
              <a:off x="3783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3" name="Rectangle 275"/>
            <p:cNvSpPr>
              <a:spLocks noChangeArrowheads="1"/>
            </p:cNvSpPr>
            <p:nvPr/>
          </p:nvSpPr>
          <p:spPr bwMode="auto">
            <a:xfrm>
              <a:off x="3900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7284" name="Rectangle 276"/>
            <p:cNvSpPr>
              <a:spLocks noChangeArrowheads="1"/>
            </p:cNvSpPr>
            <p:nvPr/>
          </p:nvSpPr>
          <p:spPr bwMode="auto">
            <a:xfrm>
              <a:off x="4071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5" name="Rectangle 277"/>
            <p:cNvSpPr>
              <a:spLocks noChangeArrowheads="1"/>
            </p:cNvSpPr>
            <p:nvPr/>
          </p:nvSpPr>
          <p:spPr bwMode="auto">
            <a:xfrm>
              <a:off x="4188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7286" name="Rectangle 278"/>
            <p:cNvSpPr>
              <a:spLocks noChangeArrowheads="1"/>
            </p:cNvSpPr>
            <p:nvPr/>
          </p:nvSpPr>
          <p:spPr bwMode="auto">
            <a:xfrm>
              <a:off x="4359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7" name="Rectangle 279"/>
            <p:cNvSpPr>
              <a:spLocks noChangeArrowheads="1"/>
            </p:cNvSpPr>
            <p:nvPr/>
          </p:nvSpPr>
          <p:spPr bwMode="auto">
            <a:xfrm>
              <a:off x="4476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7288" name="Rectangle 280"/>
            <p:cNvSpPr>
              <a:spLocks noChangeArrowheads="1"/>
            </p:cNvSpPr>
            <p:nvPr/>
          </p:nvSpPr>
          <p:spPr bwMode="auto">
            <a:xfrm>
              <a:off x="4647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9" name="Rectangle 281"/>
            <p:cNvSpPr>
              <a:spLocks noChangeArrowheads="1"/>
            </p:cNvSpPr>
            <p:nvPr/>
          </p:nvSpPr>
          <p:spPr bwMode="auto">
            <a:xfrm>
              <a:off x="4764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7290" name="Rectangle 282"/>
            <p:cNvSpPr>
              <a:spLocks noChangeArrowheads="1"/>
            </p:cNvSpPr>
            <p:nvPr/>
          </p:nvSpPr>
          <p:spPr bwMode="auto">
            <a:xfrm>
              <a:off x="2631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1" name="Rectangle 283"/>
            <p:cNvSpPr>
              <a:spLocks noChangeArrowheads="1"/>
            </p:cNvSpPr>
            <p:nvPr/>
          </p:nvSpPr>
          <p:spPr bwMode="auto">
            <a:xfrm>
              <a:off x="2736" y="739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292" name="Rectangle 284"/>
            <p:cNvSpPr>
              <a:spLocks noChangeArrowheads="1"/>
            </p:cNvSpPr>
            <p:nvPr/>
          </p:nvSpPr>
          <p:spPr bwMode="auto">
            <a:xfrm>
              <a:off x="2919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3" name="Rectangle 285"/>
            <p:cNvSpPr>
              <a:spLocks noChangeArrowheads="1"/>
            </p:cNvSpPr>
            <p:nvPr/>
          </p:nvSpPr>
          <p:spPr bwMode="auto">
            <a:xfrm>
              <a:off x="3017" y="739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294" name="Rectangle 286"/>
            <p:cNvSpPr>
              <a:spLocks noChangeArrowheads="1"/>
            </p:cNvSpPr>
            <p:nvPr/>
          </p:nvSpPr>
          <p:spPr bwMode="auto">
            <a:xfrm>
              <a:off x="3207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5" name="Rectangle 287"/>
            <p:cNvSpPr>
              <a:spLocks noChangeArrowheads="1"/>
            </p:cNvSpPr>
            <p:nvPr/>
          </p:nvSpPr>
          <p:spPr bwMode="auto">
            <a:xfrm>
              <a:off x="3308" y="739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296" name="Rectangle 288"/>
            <p:cNvSpPr>
              <a:spLocks noChangeArrowheads="1"/>
            </p:cNvSpPr>
            <p:nvPr/>
          </p:nvSpPr>
          <p:spPr bwMode="auto">
            <a:xfrm>
              <a:off x="3495" y="71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7" name="Rectangle 289"/>
            <p:cNvSpPr>
              <a:spLocks noChangeArrowheads="1"/>
            </p:cNvSpPr>
            <p:nvPr/>
          </p:nvSpPr>
          <p:spPr bwMode="auto">
            <a:xfrm>
              <a:off x="3585" y="739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298" name="Rectangle 290"/>
            <p:cNvSpPr>
              <a:spLocks noChangeArrowheads="1"/>
            </p:cNvSpPr>
            <p:nvPr/>
          </p:nvSpPr>
          <p:spPr bwMode="auto">
            <a:xfrm>
              <a:off x="4071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9" name="Rectangle 291"/>
            <p:cNvSpPr>
              <a:spLocks noChangeArrowheads="1"/>
            </p:cNvSpPr>
            <p:nvPr/>
          </p:nvSpPr>
          <p:spPr bwMode="auto">
            <a:xfrm>
              <a:off x="4152" y="931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00" name="Rectangle 292"/>
            <p:cNvSpPr>
              <a:spLocks noChangeArrowheads="1"/>
            </p:cNvSpPr>
            <p:nvPr/>
          </p:nvSpPr>
          <p:spPr bwMode="auto">
            <a:xfrm>
              <a:off x="807" y="90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01" name="Rectangle 293"/>
            <p:cNvSpPr>
              <a:spLocks noChangeArrowheads="1"/>
            </p:cNvSpPr>
            <p:nvPr/>
          </p:nvSpPr>
          <p:spPr bwMode="auto">
            <a:xfrm>
              <a:off x="865" y="942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0x006: </a:t>
              </a:r>
              <a:endParaRPr lang="en-US"/>
            </a:p>
          </p:txBody>
        </p:sp>
        <p:sp>
          <p:nvSpPr>
            <p:cNvPr id="427302" name="Rectangle 294"/>
            <p:cNvSpPr>
              <a:spLocks noChangeArrowheads="1"/>
            </p:cNvSpPr>
            <p:nvPr/>
          </p:nvSpPr>
          <p:spPr bwMode="auto">
            <a:xfrm>
              <a:off x="1367" y="942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27303" name="Rectangle 295"/>
            <p:cNvSpPr>
              <a:spLocks noChangeArrowheads="1"/>
            </p:cNvSpPr>
            <p:nvPr/>
          </p:nvSpPr>
          <p:spPr bwMode="auto">
            <a:xfrm>
              <a:off x="1870" y="942"/>
              <a:ext cx="33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7304" name="Rectangle 296"/>
            <p:cNvSpPr>
              <a:spLocks noChangeArrowheads="1"/>
            </p:cNvSpPr>
            <p:nvPr/>
          </p:nvSpPr>
          <p:spPr bwMode="auto">
            <a:xfrm>
              <a:off x="2171" y="942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7305" name="Rectangle 297"/>
            <p:cNvSpPr>
              <a:spLocks noChangeArrowheads="1"/>
            </p:cNvSpPr>
            <p:nvPr/>
          </p:nvSpPr>
          <p:spPr bwMode="auto">
            <a:xfrm>
              <a:off x="2919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06" name="Rectangle 298"/>
            <p:cNvSpPr>
              <a:spLocks noChangeArrowheads="1"/>
            </p:cNvSpPr>
            <p:nvPr/>
          </p:nvSpPr>
          <p:spPr bwMode="auto">
            <a:xfrm>
              <a:off x="3024" y="931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307" name="Rectangle 299"/>
            <p:cNvSpPr>
              <a:spLocks noChangeArrowheads="1"/>
            </p:cNvSpPr>
            <p:nvPr/>
          </p:nvSpPr>
          <p:spPr bwMode="auto">
            <a:xfrm>
              <a:off x="3207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08" name="Rectangle 300"/>
            <p:cNvSpPr>
              <a:spLocks noChangeArrowheads="1"/>
            </p:cNvSpPr>
            <p:nvPr/>
          </p:nvSpPr>
          <p:spPr bwMode="auto">
            <a:xfrm>
              <a:off x="3305" y="931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309" name="Rectangle 301"/>
            <p:cNvSpPr>
              <a:spLocks noChangeArrowheads="1"/>
            </p:cNvSpPr>
            <p:nvPr/>
          </p:nvSpPr>
          <p:spPr bwMode="auto">
            <a:xfrm>
              <a:off x="3495" y="90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0" name="Rectangle 302"/>
            <p:cNvSpPr>
              <a:spLocks noChangeArrowheads="1"/>
            </p:cNvSpPr>
            <p:nvPr/>
          </p:nvSpPr>
          <p:spPr bwMode="auto">
            <a:xfrm>
              <a:off x="3596" y="931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311" name="Rectangle 303"/>
            <p:cNvSpPr>
              <a:spLocks noChangeArrowheads="1"/>
            </p:cNvSpPr>
            <p:nvPr/>
          </p:nvSpPr>
          <p:spPr bwMode="auto">
            <a:xfrm>
              <a:off x="3783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2" name="Rectangle 304"/>
            <p:cNvSpPr>
              <a:spLocks noChangeArrowheads="1"/>
            </p:cNvSpPr>
            <p:nvPr/>
          </p:nvSpPr>
          <p:spPr bwMode="auto">
            <a:xfrm>
              <a:off x="3873" y="931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313" name="Rectangle 305"/>
            <p:cNvSpPr>
              <a:spLocks noChangeArrowheads="1"/>
            </p:cNvSpPr>
            <p:nvPr/>
          </p:nvSpPr>
          <p:spPr bwMode="auto">
            <a:xfrm>
              <a:off x="3783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4" name="Rectangle 306"/>
            <p:cNvSpPr>
              <a:spLocks noChangeArrowheads="1"/>
            </p:cNvSpPr>
            <p:nvPr/>
          </p:nvSpPr>
          <p:spPr bwMode="auto">
            <a:xfrm>
              <a:off x="3864" y="739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15" name="Rectangle 307"/>
            <p:cNvSpPr>
              <a:spLocks noChangeArrowheads="1"/>
            </p:cNvSpPr>
            <p:nvPr/>
          </p:nvSpPr>
          <p:spPr bwMode="auto">
            <a:xfrm>
              <a:off x="3207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6" name="Rectangle 308"/>
            <p:cNvSpPr>
              <a:spLocks noChangeArrowheads="1"/>
            </p:cNvSpPr>
            <p:nvPr/>
          </p:nvSpPr>
          <p:spPr bwMode="auto">
            <a:xfrm>
              <a:off x="3312" y="1123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317" name="Rectangle 309"/>
            <p:cNvSpPr>
              <a:spLocks noChangeArrowheads="1"/>
            </p:cNvSpPr>
            <p:nvPr/>
          </p:nvSpPr>
          <p:spPr bwMode="auto">
            <a:xfrm>
              <a:off x="3495" y="109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8" name="Rectangle 310"/>
            <p:cNvSpPr>
              <a:spLocks noChangeArrowheads="1"/>
            </p:cNvSpPr>
            <p:nvPr/>
          </p:nvSpPr>
          <p:spPr bwMode="auto">
            <a:xfrm>
              <a:off x="3593" y="1123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319" name="Rectangle 311"/>
            <p:cNvSpPr>
              <a:spLocks noChangeArrowheads="1"/>
            </p:cNvSpPr>
            <p:nvPr/>
          </p:nvSpPr>
          <p:spPr bwMode="auto">
            <a:xfrm>
              <a:off x="3783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0" name="Rectangle 312"/>
            <p:cNvSpPr>
              <a:spLocks noChangeArrowheads="1"/>
            </p:cNvSpPr>
            <p:nvPr/>
          </p:nvSpPr>
          <p:spPr bwMode="auto">
            <a:xfrm>
              <a:off x="3884" y="1123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321" name="Rectangle 313"/>
            <p:cNvSpPr>
              <a:spLocks noChangeArrowheads="1"/>
            </p:cNvSpPr>
            <p:nvPr/>
          </p:nvSpPr>
          <p:spPr bwMode="auto">
            <a:xfrm>
              <a:off x="4071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2" name="Rectangle 314"/>
            <p:cNvSpPr>
              <a:spLocks noChangeArrowheads="1"/>
            </p:cNvSpPr>
            <p:nvPr/>
          </p:nvSpPr>
          <p:spPr bwMode="auto">
            <a:xfrm>
              <a:off x="4161" y="1123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323" name="Rectangle 315"/>
            <p:cNvSpPr>
              <a:spLocks noChangeArrowheads="1"/>
            </p:cNvSpPr>
            <p:nvPr/>
          </p:nvSpPr>
          <p:spPr bwMode="auto">
            <a:xfrm>
              <a:off x="4359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4" name="Rectangle 316"/>
            <p:cNvSpPr>
              <a:spLocks noChangeArrowheads="1"/>
            </p:cNvSpPr>
            <p:nvPr/>
          </p:nvSpPr>
          <p:spPr bwMode="auto">
            <a:xfrm>
              <a:off x="4440" y="1123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25" name="Rectangle 317"/>
            <p:cNvSpPr>
              <a:spLocks noChangeArrowheads="1"/>
            </p:cNvSpPr>
            <p:nvPr/>
          </p:nvSpPr>
          <p:spPr bwMode="auto">
            <a:xfrm>
              <a:off x="807" y="109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6" name="Rectangle 318"/>
            <p:cNvSpPr>
              <a:spLocks noChangeArrowheads="1"/>
            </p:cNvSpPr>
            <p:nvPr/>
          </p:nvSpPr>
          <p:spPr bwMode="auto">
            <a:xfrm>
              <a:off x="865" y="1134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0x00c: </a:t>
              </a:r>
              <a:endParaRPr lang="en-US"/>
            </a:p>
          </p:txBody>
        </p:sp>
        <p:sp>
          <p:nvSpPr>
            <p:cNvPr id="427327" name="Rectangle 319"/>
            <p:cNvSpPr>
              <a:spLocks noChangeArrowheads="1"/>
            </p:cNvSpPr>
            <p:nvPr/>
          </p:nvSpPr>
          <p:spPr bwMode="auto">
            <a:xfrm>
              <a:off x="1367" y="1134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addl</a:t>
              </a:r>
              <a:endParaRPr lang="en-US"/>
            </a:p>
          </p:txBody>
        </p:sp>
        <p:sp>
          <p:nvSpPr>
            <p:cNvPr id="427328" name="Rectangle 320"/>
            <p:cNvSpPr>
              <a:spLocks noChangeArrowheads="1"/>
            </p:cNvSpPr>
            <p:nvPr/>
          </p:nvSpPr>
          <p:spPr bwMode="auto">
            <a:xfrm>
              <a:off x="1669" y="113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7329" name="Rectangle 321"/>
            <p:cNvSpPr>
              <a:spLocks noChangeArrowheads="1"/>
            </p:cNvSpPr>
            <p:nvPr/>
          </p:nvSpPr>
          <p:spPr bwMode="auto">
            <a:xfrm>
              <a:off x="1769" y="113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7330" name="Rectangle 322"/>
            <p:cNvSpPr>
              <a:spLocks noChangeArrowheads="1"/>
            </p:cNvSpPr>
            <p:nvPr/>
          </p:nvSpPr>
          <p:spPr bwMode="auto">
            <a:xfrm>
              <a:off x="1937" y="1134"/>
              <a:ext cx="20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7331" name="Rectangle 323"/>
            <p:cNvSpPr>
              <a:spLocks noChangeArrowheads="1"/>
            </p:cNvSpPr>
            <p:nvPr/>
          </p:nvSpPr>
          <p:spPr bwMode="auto">
            <a:xfrm>
              <a:off x="2104" y="113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7332" name="Rectangle 324"/>
            <p:cNvSpPr>
              <a:spLocks noChangeArrowheads="1"/>
            </p:cNvSpPr>
            <p:nvPr/>
          </p:nvSpPr>
          <p:spPr bwMode="auto">
            <a:xfrm>
              <a:off x="3495" y="128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3" name="Rectangle 325"/>
            <p:cNvSpPr>
              <a:spLocks noChangeArrowheads="1"/>
            </p:cNvSpPr>
            <p:nvPr/>
          </p:nvSpPr>
          <p:spPr bwMode="auto">
            <a:xfrm>
              <a:off x="3600" y="1315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334" name="Rectangle 326"/>
            <p:cNvSpPr>
              <a:spLocks noChangeArrowheads="1"/>
            </p:cNvSpPr>
            <p:nvPr/>
          </p:nvSpPr>
          <p:spPr bwMode="auto">
            <a:xfrm>
              <a:off x="3783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5" name="Rectangle 327"/>
            <p:cNvSpPr>
              <a:spLocks noChangeArrowheads="1"/>
            </p:cNvSpPr>
            <p:nvPr/>
          </p:nvSpPr>
          <p:spPr bwMode="auto">
            <a:xfrm>
              <a:off x="3881" y="1315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336" name="Rectangle 328"/>
            <p:cNvSpPr>
              <a:spLocks noChangeArrowheads="1"/>
            </p:cNvSpPr>
            <p:nvPr/>
          </p:nvSpPr>
          <p:spPr bwMode="auto">
            <a:xfrm>
              <a:off x="4071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7" name="Rectangle 329"/>
            <p:cNvSpPr>
              <a:spLocks noChangeArrowheads="1"/>
            </p:cNvSpPr>
            <p:nvPr/>
          </p:nvSpPr>
          <p:spPr bwMode="auto">
            <a:xfrm>
              <a:off x="4172" y="1315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338" name="Rectangle 330"/>
            <p:cNvSpPr>
              <a:spLocks noChangeArrowheads="1"/>
            </p:cNvSpPr>
            <p:nvPr/>
          </p:nvSpPr>
          <p:spPr bwMode="auto">
            <a:xfrm>
              <a:off x="4359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9" name="Rectangle 331"/>
            <p:cNvSpPr>
              <a:spLocks noChangeArrowheads="1"/>
            </p:cNvSpPr>
            <p:nvPr/>
          </p:nvSpPr>
          <p:spPr bwMode="auto">
            <a:xfrm>
              <a:off x="4449" y="1315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340" name="Rectangle 332"/>
            <p:cNvSpPr>
              <a:spLocks noChangeArrowheads="1"/>
            </p:cNvSpPr>
            <p:nvPr/>
          </p:nvSpPr>
          <p:spPr bwMode="auto">
            <a:xfrm>
              <a:off x="4647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1" name="Rectangle 333"/>
            <p:cNvSpPr>
              <a:spLocks noChangeArrowheads="1"/>
            </p:cNvSpPr>
            <p:nvPr/>
          </p:nvSpPr>
          <p:spPr bwMode="auto">
            <a:xfrm>
              <a:off x="4728" y="1315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42" name="Rectangle 334"/>
            <p:cNvSpPr>
              <a:spLocks noChangeArrowheads="1"/>
            </p:cNvSpPr>
            <p:nvPr/>
          </p:nvSpPr>
          <p:spPr bwMode="auto">
            <a:xfrm>
              <a:off x="807" y="128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3" name="Rectangle 335"/>
            <p:cNvSpPr>
              <a:spLocks noChangeArrowheads="1"/>
            </p:cNvSpPr>
            <p:nvPr/>
          </p:nvSpPr>
          <p:spPr bwMode="auto">
            <a:xfrm>
              <a:off x="865" y="1326"/>
              <a:ext cx="80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0x00e: halt</a:t>
              </a:r>
              <a:endParaRPr lang="en-US"/>
            </a:p>
          </p:txBody>
        </p:sp>
        <p:sp>
          <p:nvSpPr>
            <p:cNvPr id="427344" name="Rectangle 336"/>
            <p:cNvSpPr>
              <a:spLocks noChangeArrowheads="1"/>
            </p:cNvSpPr>
            <p:nvPr/>
          </p:nvSpPr>
          <p:spPr bwMode="auto">
            <a:xfrm>
              <a:off x="807" y="51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6" name="Line 338"/>
            <p:cNvSpPr>
              <a:spLocks noChangeShapeType="1"/>
            </p:cNvSpPr>
            <p:nvPr/>
          </p:nvSpPr>
          <p:spPr bwMode="auto">
            <a:xfrm flipH="1">
              <a:off x="3015" y="1479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7" name="Line 339"/>
            <p:cNvSpPr>
              <a:spLocks noChangeShapeType="1"/>
            </p:cNvSpPr>
            <p:nvPr/>
          </p:nvSpPr>
          <p:spPr bwMode="auto">
            <a:xfrm>
              <a:off x="3783" y="1479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8" name="Rectangle 340"/>
            <p:cNvSpPr>
              <a:spLocks noChangeArrowheads="1"/>
            </p:cNvSpPr>
            <p:nvPr/>
          </p:nvSpPr>
          <p:spPr bwMode="auto">
            <a:xfrm>
              <a:off x="3015" y="2583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9" name="Rectangle 341"/>
            <p:cNvSpPr>
              <a:spLocks noChangeArrowheads="1"/>
            </p:cNvSpPr>
            <p:nvPr/>
          </p:nvSpPr>
          <p:spPr bwMode="auto">
            <a:xfrm>
              <a:off x="3572" y="2624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grpSp>
          <p:nvGrpSpPr>
            <p:cNvPr id="427419" name="Group 411"/>
            <p:cNvGrpSpPr>
              <a:grpSpLocks/>
            </p:cNvGrpSpPr>
            <p:nvPr/>
          </p:nvGrpSpPr>
          <p:grpSpPr bwMode="auto">
            <a:xfrm>
              <a:off x="3015" y="1719"/>
              <a:ext cx="1729" cy="2113"/>
              <a:chOff x="3015" y="1719"/>
              <a:chExt cx="1729" cy="2113"/>
            </a:xfrm>
          </p:grpSpPr>
          <p:sp>
            <p:nvSpPr>
              <p:cNvPr id="427350" name="Rectangle 342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51" name="Rectangle 343"/>
              <p:cNvSpPr>
                <a:spLocks noChangeArrowheads="1"/>
              </p:cNvSpPr>
              <p:nvPr/>
            </p:nvSpPr>
            <p:spPr bwMode="auto">
              <a:xfrm>
                <a:off x="3569" y="32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7352" name="Rectangle 344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53" name="Rectangle 345"/>
              <p:cNvSpPr>
                <a:spLocks noChangeArrowheads="1"/>
              </p:cNvSpPr>
              <p:nvPr/>
            </p:nvSpPr>
            <p:spPr bwMode="auto">
              <a:xfrm>
                <a:off x="3101" y="347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7354" name="Rectangle 346"/>
              <p:cNvSpPr>
                <a:spLocks noChangeArrowheads="1"/>
              </p:cNvSpPr>
              <p:nvPr/>
            </p:nvSpPr>
            <p:spPr bwMode="auto">
              <a:xfrm>
                <a:off x="3325" y="3475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55" name="Rectangle 347"/>
              <p:cNvSpPr>
                <a:spLocks noChangeArrowheads="1"/>
              </p:cNvSpPr>
              <p:nvPr/>
            </p:nvSpPr>
            <p:spPr bwMode="auto">
              <a:xfrm>
                <a:off x="3456" y="3479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56" name="Rectangle 348"/>
              <p:cNvSpPr>
                <a:spLocks noChangeArrowheads="1"/>
              </p:cNvSpPr>
              <p:nvPr/>
            </p:nvSpPr>
            <p:spPr bwMode="auto">
              <a:xfrm>
                <a:off x="3568" y="3491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57" name="Rectangle 349"/>
              <p:cNvSpPr>
                <a:spLocks noChangeArrowheads="1"/>
              </p:cNvSpPr>
              <p:nvPr/>
            </p:nvSpPr>
            <p:spPr bwMode="auto">
              <a:xfrm>
                <a:off x="3668" y="3491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sp>
            <p:nvSpPr>
              <p:cNvPr id="427358" name="Rectangle 350"/>
              <p:cNvSpPr>
                <a:spLocks noChangeArrowheads="1"/>
              </p:cNvSpPr>
              <p:nvPr/>
            </p:nvSpPr>
            <p:spPr bwMode="auto">
              <a:xfrm>
                <a:off x="3836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59" name="Rectangle 351"/>
              <p:cNvSpPr>
                <a:spLocks noChangeArrowheads="1"/>
              </p:cNvSpPr>
              <p:nvPr/>
            </p:nvSpPr>
            <p:spPr bwMode="auto">
              <a:xfrm>
                <a:off x="3898" y="3479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60" name="Rectangle 352"/>
              <p:cNvSpPr>
                <a:spLocks noChangeArrowheads="1"/>
              </p:cNvSpPr>
              <p:nvPr/>
            </p:nvSpPr>
            <p:spPr bwMode="auto">
              <a:xfrm>
                <a:off x="3994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61" name="Rectangle 353"/>
              <p:cNvSpPr>
                <a:spLocks noChangeArrowheads="1"/>
              </p:cNvSpPr>
              <p:nvPr/>
            </p:nvSpPr>
            <p:spPr bwMode="auto">
              <a:xfrm>
                <a:off x="3101" y="362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7362" name="Rectangle 354"/>
              <p:cNvSpPr>
                <a:spLocks noChangeArrowheads="1"/>
              </p:cNvSpPr>
              <p:nvPr/>
            </p:nvSpPr>
            <p:spPr bwMode="auto">
              <a:xfrm>
                <a:off x="3325" y="3622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63" name="Rectangle 355"/>
              <p:cNvSpPr>
                <a:spLocks noChangeArrowheads="1"/>
              </p:cNvSpPr>
              <p:nvPr/>
            </p:nvSpPr>
            <p:spPr bwMode="auto">
              <a:xfrm>
                <a:off x="3456" y="3626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64" name="Rectangle 356"/>
              <p:cNvSpPr>
                <a:spLocks noChangeArrowheads="1"/>
              </p:cNvSpPr>
              <p:nvPr/>
            </p:nvSpPr>
            <p:spPr bwMode="auto">
              <a:xfrm>
                <a:off x="3568" y="3638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65" name="Rectangle 357"/>
              <p:cNvSpPr>
                <a:spLocks noChangeArrowheads="1"/>
              </p:cNvSpPr>
              <p:nvPr/>
            </p:nvSpPr>
            <p:spPr bwMode="auto">
              <a:xfrm>
                <a:off x="3668" y="3638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7366" name="Rectangle 358"/>
              <p:cNvSpPr>
                <a:spLocks noChangeArrowheads="1"/>
              </p:cNvSpPr>
              <p:nvPr/>
            </p:nvSpPr>
            <p:spPr bwMode="auto">
              <a:xfrm>
                <a:off x="3836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67" name="Rectangle 359"/>
              <p:cNvSpPr>
                <a:spLocks noChangeArrowheads="1"/>
              </p:cNvSpPr>
              <p:nvPr/>
            </p:nvSpPr>
            <p:spPr bwMode="auto">
              <a:xfrm>
                <a:off x="3898" y="3626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68" name="Rectangle 360"/>
              <p:cNvSpPr>
                <a:spLocks noChangeArrowheads="1"/>
              </p:cNvSpPr>
              <p:nvPr/>
            </p:nvSpPr>
            <p:spPr bwMode="auto">
              <a:xfrm>
                <a:off x="3994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69" name="Rectangle 361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70" name="Rectangle 362"/>
              <p:cNvSpPr>
                <a:spLocks noChangeArrowheads="1"/>
              </p:cNvSpPr>
              <p:nvPr/>
            </p:nvSpPr>
            <p:spPr bwMode="auto">
              <a:xfrm>
                <a:off x="3569" y="32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7371" name="Rectangle 363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72" name="Rectangle 364"/>
              <p:cNvSpPr>
                <a:spLocks noChangeArrowheads="1"/>
              </p:cNvSpPr>
              <p:nvPr/>
            </p:nvSpPr>
            <p:spPr bwMode="auto">
              <a:xfrm>
                <a:off x="3101" y="347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7373" name="Rectangle 365"/>
              <p:cNvSpPr>
                <a:spLocks noChangeArrowheads="1"/>
              </p:cNvSpPr>
              <p:nvPr/>
            </p:nvSpPr>
            <p:spPr bwMode="auto">
              <a:xfrm>
                <a:off x="3325" y="3475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74" name="Rectangle 366"/>
              <p:cNvSpPr>
                <a:spLocks noChangeArrowheads="1"/>
              </p:cNvSpPr>
              <p:nvPr/>
            </p:nvSpPr>
            <p:spPr bwMode="auto">
              <a:xfrm>
                <a:off x="3456" y="3479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75" name="Rectangle 367"/>
              <p:cNvSpPr>
                <a:spLocks noChangeArrowheads="1"/>
              </p:cNvSpPr>
              <p:nvPr/>
            </p:nvSpPr>
            <p:spPr bwMode="auto">
              <a:xfrm>
                <a:off x="3568" y="3491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76" name="Rectangle 368"/>
              <p:cNvSpPr>
                <a:spLocks noChangeArrowheads="1"/>
              </p:cNvSpPr>
              <p:nvPr/>
            </p:nvSpPr>
            <p:spPr bwMode="auto">
              <a:xfrm>
                <a:off x="3668" y="3491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sp>
            <p:nvSpPr>
              <p:cNvPr id="427377" name="Rectangle 369"/>
              <p:cNvSpPr>
                <a:spLocks noChangeArrowheads="1"/>
              </p:cNvSpPr>
              <p:nvPr/>
            </p:nvSpPr>
            <p:spPr bwMode="auto">
              <a:xfrm>
                <a:off x="3836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78" name="Rectangle 370"/>
              <p:cNvSpPr>
                <a:spLocks noChangeArrowheads="1"/>
              </p:cNvSpPr>
              <p:nvPr/>
            </p:nvSpPr>
            <p:spPr bwMode="auto">
              <a:xfrm>
                <a:off x="3898" y="3479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79" name="Rectangle 371"/>
              <p:cNvSpPr>
                <a:spLocks noChangeArrowheads="1"/>
              </p:cNvSpPr>
              <p:nvPr/>
            </p:nvSpPr>
            <p:spPr bwMode="auto">
              <a:xfrm>
                <a:off x="3994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80" name="Rectangle 372"/>
              <p:cNvSpPr>
                <a:spLocks noChangeArrowheads="1"/>
              </p:cNvSpPr>
              <p:nvPr/>
            </p:nvSpPr>
            <p:spPr bwMode="auto">
              <a:xfrm>
                <a:off x="3101" y="362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7381" name="Rectangle 373"/>
              <p:cNvSpPr>
                <a:spLocks noChangeArrowheads="1"/>
              </p:cNvSpPr>
              <p:nvPr/>
            </p:nvSpPr>
            <p:spPr bwMode="auto">
              <a:xfrm>
                <a:off x="3325" y="3622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82" name="Rectangle 374"/>
              <p:cNvSpPr>
                <a:spLocks noChangeArrowheads="1"/>
              </p:cNvSpPr>
              <p:nvPr/>
            </p:nvSpPr>
            <p:spPr bwMode="auto">
              <a:xfrm>
                <a:off x="3456" y="3626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83" name="Rectangle 375"/>
              <p:cNvSpPr>
                <a:spLocks noChangeArrowheads="1"/>
              </p:cNvSpPr>
              <p:nvPr/>
            </p:nvSpPr>
            <p:spPr bwMode="auto">
              <a:xfrm>
                <a:off x="3568" y="3638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84" name="Rectangle 376"/>
              <p:cNvSpPr>
                <a:spLocks noChangeArrowheads="1"/>
              </p:cNvSpPr>
              <p:nvPr/>
            </p:nvSpPr>
            <p:spPr bwMode="auto">
              <a:xfrm>
                <a:off x="3668" y="3638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7385" name="Rectangle 377"/>
              <p:cNvSpPr>
                <a:spLocks noChangeArrowheads="1"/>
              </p:cNvSpPr>
              <p:nvPr/>
            </p:nvSpPr>
            <p:spPr bwMode="auto">
              <a:xfrm>
                <a:off x="3836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86" name="Rectangle 378"/>
              <p:cNvSpPr>
                <a:spLocks noChangeArrowheads="1"/>
              </p:cNvSpPr>
              <p:nvPr/>
            </p:nvSpPr>
            <p:spPr bwMode="auto">
              <a:xfrm>
                <a:off x="3898" y="3626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87" name="Rectangle 379"/>
              <p:cNvSpPr>
                <a:spLocks noChangeArrowheads="1"/>
              </p:cNvSpPr>
              <p:nvPr/>
            </p:nvSpPr>
            <p:spPr bwMode="auto">
              <a:xfrm>
                <a:off x="3994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88" name="Rectangle 380"/>
              <p:cNvSpPr>
                <a:spLocks noChangeArrowheads="1"/>
              </p:cNvSpPr>
              <p:nvPr/>
            </p:nvSpPr>
            <p:spPr bwMode="auto">
              <a:xfrm>
                <a:off x="3015" y="1719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89" name="Rectangle 381"/>
              <p:cNvSpPr>
                <a:spLocks noChangeArrowheads="1"/>
              </p:cNvSpPr>
              <p:nvPr/>
            </p:nvSpPr>
            <p:spPr bwMode="auto">
              <a:xfrm>
                <a:off x="3403" y="1757"/>
                <a:ext cx="480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4</a:t>
                </a:r>
                <a:endParaRPr lang="en-US"/>
              </a:p>
            </p:txBody>
          </p:sp>
          <p:grpSp>
            <p:nvGrpSpPr>
              <p:cNvPr id="427392" name="Group 384"/>
              <p:cNvGrpSpPr>
                <a:grpSpLocks/>
              </p:cNvGrpSpPr>
              <p:nvPr/>
            </p:nvGrpSpPr>
            <p:grpSpPr bwMode="auto">
              <a:xfrm>
                <a:off x="4071" y="3495"/>
                <a:ext cx="336" cy="149"/>
                <a:chOff x="4071" y="3495"/>
                <a:chExt cx="336" cy="149"/>
              </a:xfrm>
            </p:grpSpPr>
            <p:sp>
              <p:nvSpPr>
                <p:cNvPr id="427390" name="Line 382"/>
                <p:cNvSpPr>
                  <a:spLocks noChangeShapeType="1"/>
                </p:cNvSpPr>
                <p:nvPr/>
              </p:nvSpPr>
              <p:spPr bwMode="auto">
                <a:xfrm flipH="1">
                  <a:off x="4126" y="3495"/>
                  <a:ext cx="281" cy="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391" name="Freeform 383"/>
                <p:cNvSpPr>
                  <a:spLocks/>
                </p:cNvSpPr>
                <p:nvPr/>
              </p:nvSpPr>
              <p:spPr bwMode="auto">
                <a:xfrm>
                  <a:off x="4071" y="3586"/>
                  <a:ext cx="70" cy="58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0" y="53"/>
                    </a:cxn>
                    <a:cxn ang="0">
                      <a:pos x="70" y="58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7393" name="Rectangle 385"/>
              <p:cNvSpPr>
                <a:spLocks noChangeArrowheads="1"/>
              </p:cNvSpPr>
              <p:nvPr/>
            </p:nvSpPr>
            <p:spPr bwMode="auto">
              <a:xfrm>
                <a:off x="4379" y="3351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94" name="Rectangle 386"/>
              <p:cNvSpPr>
                <a:spLocks noChangeArrowheads="1"/>
              </p:cNvSpPr>
              <p:nvPr/>
            </p:nvSpPr>
            <p:spPr bwMode="auto">
              <a:xfrm>
                <a:off x="4437" y="3387"/>
                <a:ext cx="297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/>
              </a:p>
            </p:txBody>
          </p:sp>
          <p:sp>
            <p:nvSpPr>
              <p:cNvPr id="427395" name="Rectangle 387"/>
              <p:cNvSpPr>
                <a:spLocks noChangeArrowheads="1"/>
              </p:cNvSpPr>
              <p:nvPr/>
            </p:nvSpPr>
            <p:spPr bwMode="auto">
              <a:xfrm>
                <a:off x="3015" y="195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96" name="Rectangle 388"/>
              <p:cNvSpPr>
                <a:spLocks noChangeArrowheads="1"/>
              </p:cNvSpPr>
              <p:nvPr/>
            </p:nvSpPr>
            <p:spPr bwMode="auto">
              <a:xfrm>
                <a:off x="3561" y="2000"/>
                <a:ext cx="16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7397" name="Rectangle 389"/>
              <p:cNvSpPr>
                <a:spLocks noChangeArrowheads="1"/>
              </p:cNvSpPr>
              <p:nvPr/>
            </p:nvSpPr>
            <p:spPr bwMode="auto">
              <a:xfrm>
                <a:off x="3015" y="2151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98" name="Rectangle 390"/>
              <p:cNvSpPr>
                <a:spLocks noChangeArrowheads="1"/>
              </p:cNvSpPr>
              <p:nvPr/>
            </p:nvSpPr>
            <p:spPr bwMode="auto">
              <a:xfrm>
                <a:off x="3077" y="2190"/>
                <a:ext cx="20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7399" name="Rectangle 391"/>
              <p:cNvSpPr>
                <a:spLocks noChangeArrowheads="1"/>
              </p:cNvSpPr>
              <p:nvPr/>
            </p:nvSpPr>
            <p:spPr bwMode="auto">
              <a:xfrm>
                <a:off x="3256" y="2190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valE</a:t>
                </a:r>
                <a:endParaRPr lang="en-US"/>
              </a:p>
            </p:txBody>
          </p:sp>
          <p:sp>
            <p:nvSpPr>
              <p:cNvPr id="427400" name="Rectangle 392"/>
              <p:cNvSpPr>
                <a:spLocks noChangeArrowheads="1"/>
              </p:cNvSpPr>
              <p:nvPr/>
            </p:nvSpPr>
            <p:spPr bwMode="auto">
              <a:xfrm>
                <a:off x="3480" y="2190"/>
                <a:ext cx="26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10</a:t>
                </a:r>
                <a:endParaRPr lang="en-US"/>
              </a:p>
            </p:txBody>
          </p:sp>
          <p:sp>
            <p:nvSpPr>
              <p:cNvPr id="427401" name="Rectangle 393"/>
              <p:cNvSpPr>
                <a:spLocks noChangeArrowheads="1"/>
              </p:cNvSpPr>
              <p:nvPr/>
            </p:nvSpPr>
            <p:spPr bwMode="auto">
              <a:xfrm>
                <a:off x="3077" y="2329"/>
                <a:ext cx="20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7402" name="Rectangle 394"/>
              <p:cNvSpPr>
                <a:spLocks noChangeArrowheads="1"/>
              </p:cNvSpPr>
              <p:nvPr/>
            </p:nvSpPr>
            <p:spPr bwMode="auto">
              <a:xfrm>
                <a:off x="3256" y="2329"/>
                <a:ext cx="2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dstE</a:t>
                </a:r>
                <a:endParaRPr lang="en-US"/>
              </a:p>
            </p:txBody>
          </p:sp>
          <p:sp>
            <p:nvSpPr>
              <p:cNvPr id="427403" name="Rectangle 395"/>
              <p:cNvSpPr>
                <a:spLocks noChangeArrowheads="1"/>
              </p:cNvSpPr>
              <p:nvPr/>
            </p:nvSpPr>
            <p:spPr bwMode="auto">
              <a:xfrm>
                <a:off x="3487" y="2329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404" name="Rectangle 396"/>
              <p:cNvSpPr>
                <a:spLocks noChangeArrowheads="1"/>
              </p:cNvSpPr>
              <p:nvPr/>
            </p:nvSpPr>
            <p:spPr bwMode="auto">
              <a:xfrm>
                <a:off x="3583" y="2341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405" name="Rectangle 397"/>
              <p:cNvSpPr>
                <a:spLocks noChangeArrowheads="1"/>
              </p:cNvSpPr>
              <p:nvPr/>
            </p:nvSpPr>
            <p:spPr bwMode="auto">
              <a:xfrm>
                <a:off x="3683" y="2341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grpSp>
            <p:nvGrpSpPr>
              <p:cNvPr id="427408" name="Group 400"/>
              <p:cNvGrpSpPr>
                <a:grpSpLocks/>
              </p:cNvGrpSpPr>
              <p:nvPr/>
            </p:nvGrpSpPr>
            <p:grpSpPr bwMode="auto">
              <a:xfrm>
                <a:off x="4071" y="3447"/>
                <a:ext cx="336" cy="70"/>
                <a:chOff x="4071" y="3447"/>
                <a:chExt cx="336" cy="70"/>
              </a:xfrm>
            </p:grpSpPr>
            <p:sp>
              <p:nvSpPr>
                <p:cNvPr id="427406" name="Line 398"/>
                <p:cNvSpPr>
                  <a:spLocks noChangeShapeType="1"/>
                </p:cNvSpPr>
                <p:nvPr/>
              </p:nvSpPr>
              <p:spPr bwMode="auto">
                <a:xfrm flipH="1">
                  <a:off x="4130" y="3447"/>
                  <a:ext cx="277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407" name="Freeform 399"/>
                <p:cNvSpPr>
                  <a:spLocks/>
                </p:cNvSpPr>
                <p:nvPr/>
              </p:nvSpPr>
              <p:spPr bwMode="auto">
                <a:xfrm>
                  <a:off x="4071" y="3455"/>
                  <a:ext cx="67" cy="62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0" y="40"/>
                    </a:cxn>
                    <a:cxn ang="0">
                      <a:pos x="67" y="62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7409" name="Rectangle 401"/>
              <p:cNvSpPr>
                <a:spLocks noChangeArrowheads="1"/>
              </p:cNvSpPr>
              <p:nvPr/>
            </p:nvSpPr>
            <p:spPr bwMode="auto">
              <a:xfrm>
                <a:off x="3015" y="2775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410" name="Rectangle 402"/>
              <p:cNvSpPr>
                <a:spLocks noChangeArrowheads="1"/>
              </p:cNvSpPr>
              <p:nvPr/>
            </p:nvSpPr>
            <p:spPr bwMode="auto">
              <a:xfrm>
                <a:off x="3077" y="2815"/>
                <a:ext cx="17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e_</a:t>
                </a:r>
                <a:endParaRPr lang="en-US"/>
              </a:p>
            </p:txBody>
          </p:sp>
          <p:sp>
            <p:nvSpPr>
              <p:cNvPr id="427411" name="Rectangle 403"/>
              <p:cNvSpPr>
                <a:spLocks noChangeArrowheads="1"/>
              </p:cNvSpPr>
              <p:nvPr/>
            </p:nvSpPr>
            <p:spPr bwMode="auto">
              <a:xfrm>
                <a:off x="3225" y="2815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valE</a:t>
                </a:r>
                <a:endParaRPr lang="en-US"/>
              </a:p>
            </p:txBody>
          </p:sp>
          <p:sp>
            <p:nvSpPr>
              <p:cNvPr id="427412" name="Rectangle 404"/>
              <p:cNvSpPr>
                <a:spLocks noChangeArrowheads="1"/>
              </p:cNvSpPr>
              <p:nvPr/>
            </p:nvSpPr>
            <p:spPr bwMode="auto">
              <a:xfrm>
                <a:off x="3449" y="2811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413" name="Rectangle 405"/>
              <p:cNvSpPr>
                <a:spLocks noChangeArrowheads="1"/>
              </p:cNvSpPr>
              <p:nvPr/>
            </p:nvSpPr>
            <p:spPr bwMode="auto">
              <a:xfrm>
                <a:off x="3580" y="2815"/>
                <a:ext cx="52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 + 3 = 3 </a:t>
                </a:r>
                <a:endParaRPr lang="en-US"/>
              </a:p>
            </p:txBody>
          </p:sp>
          <p:sp>
            <p:nvSpPr>
              <p:cNvPr id="427414" name="Rectangle 406"/>
              <p:cNvSpPr>
                <a:spLocks noChangeArrowheads="1"/>
              </p:cNvSpPr>
              <p:nvPr/>
            </p:nvSpPr>
            <p:spPr bwMode="auto">
              <a:xfrm>
                <a:off x="3077" y="2953"/>
                <a:ext cx="186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E_</a:t>
                </a:r>
                <a:endParaRPr lang="en-US"/>
              </a:p>
            </p:txBody>
          </p:sp>
          <p:sp>
            <p:nvSpPr>
              <p:cNvPr id="427415" name="Rectangle 407"/>
              <p:cNvSpPr>
                <a:spLocks noChangeArrowheads="1"/>
              </p:cNvSpPr>
              <p:nvPr/>
            </p:nvSpPr>
            <p:spPr bwMode="auto">
              <a:xfrm>
                <a:off x="3238" y="2953"/>
                <a:ext cx="2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dstE</a:t>
                </a:r>
                <a:endParaRPr lang="en-US"/>
              </a:p>
            </p:txBody>
          </p:sp>
          <p:sp>
            <p:nvSpPr>
              <p:cNvPr id="427416" name="Rectangle 408"/>
              <p:cNvSpPr>
                <a:spLocks noChangeArrowheads="1"/>
              </p:cNvSpPr>
              <p:nvPr/>
            </p:nvSpPr>
            <p:spPr bwMode="auto">
              <a:xfrm>
                <a:off x="3469" y="2953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417" name="Rectangle 409"/>
              <p:cNvSpPr>
                <a:spLocks noChangeArrowheads="1"/>
              </p:cNvSpPr>
              <p:nvPr/>
            </p:nvSpPr>
            <p:spPr bwMode="auto">
              <a:xfrm>
                <a:off x="3565" y="2965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418" name="Rectangle 410"/>
              <p:cNvSpPr>
                <a:spLocks noChangeArrowheads="1"/>
              </p:cNvSpPr>
              <p:nvPr/>
            </p:nvSpPr>
            <p:spPr bwMode="auto">
              <a:xfrm>
                <a:off x="3665" y="2965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</p:grpSp>
      </p:grpSp>
      <p:sp>
        <p:nvSpPr>
          <p:cNvPr id="155" name="TextBox 154"/>
          <p:cNvSpPr txBox="1"/>
          <p:nvPr/>
        </p:nvSpPr>
        <p:spPr>
          <a:xfrm>
            <a:off x="288780" y="3592720"/>
            <a:ext cx="3887933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Like the prior case, if 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dirty="0" smtClean="0">
                <a:solidFill>
                  <a:schemeClr val="tx2"/>
                </a:solidFill>
              </a:rPr>
              <a:t> executes three cycles earlier, it gets the wrong value for both 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 smtClean="0">
                <a:solidFill>
                  <a:schemeClr val="tx2"/>
                </a:solidFill>
              </a:rPr>
              <a:t> and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edx</a:t>
            </a:r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800" dirty="0" smtClean="0">
              <a:solidFill>
                <a:schemeClr val="tx2"/>
              </a:solidFill>
            </a:endParaRPr>
          </a:p>
          <a:p>
            <a:endParaRPr lang="en-US" sz="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Real-World Pipelines: Car Washes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7600" y="3886200"/>
            <a:ext cx="4635500" cy="457200"/>
          </a:xfrm>
        </p:spPr>
        <p:txBody>
          <a:bodyPr/>
          <a:lstStyle/>
          <a:p>
            <a:r>
              <a:rPr lang="en-US"/>
              <a:t>Idea</a:t>
            </a:r>
          </a:p>
          <a:p>
            <a:pPr lvl="1"/>
            <a:r>
              <a:rPr lang="en-US"/>
              <a:t>Divide process into independent stages</a:t>
            </a:r>
          </a:p>
          <a:p>
            <a:pPr lvl="1"/>
            <a:r>
              <a:rPr lang="en-US"/>
              <a:t>Move objects through stages in sequence</a:t>
            </a:r>
          </a:p>
          <a:p>
            <a:pPr lvl="1"/>
            <a:r>
              <a:rPr lang="en-US"/>
              <a:t>At any given times, multiple objects being processed</a:t>
            </a:r>
          </a:p>
        </p:txBody>
      </p:sp>
      <p:grpSp>
        <p:nvGrpSpPr>
          <p:cNvPr id="399370" name="Group 10"/>
          <p:cNvGrpSpPr>
            <a:grpSpLocks/>
          </p:cNvGrpSpPr>
          <p:nvPr/>
        </p:nvGrpSpPr>
        <p:grpSpPr bwMode="auto">
          <a:xfrm>
            <a:off x="838200" y="1143000"/>
            <a:ext cx="2514600" cy="2319338"/>
            <a:chOff x="576" y="1045"/>
            <a:chExt cx="1584" cy="1461"/>
          </a:xfrm>
        </p:grpSpPr>
        <p:pic>
          <p:nvPicPr>
            <p:cNvPr id="399366" name="Picture 6" descr="C:\Documents and Settings\bryant\Desktop\Figs\story.car.wash.ap[1]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6" y="1296"/>
              <a:ext cx="1584" cy="1210"/>
            </a:xfrm>
            <a:prstGeom prst="rect">
              <a:avLst/>
            </a:prstGeom>
            <a:noFill/>
          </p:spPr>
        </p:pic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576" y="1045"/>
              <a:ext cx="14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Sequential</a:t>
              </a:r>
            </a:p>
          </p:txBody>
        </p:sp>
      </p:grpSp>
      <p:grpSp>
        <p:nvGrpSpPr>
          <p:cNvPr id="399371" name="Group 11"/>
          <p:cNvGrpSpPr>
            <a:grpSpLocks/>
          </p:cNvGrpSpPr>
          <p:nvPr/>
        </p:nvGrpSpPr>
        <p:grpSpPr bwMode="auto">
          <a:xfrm>
            <a:off x="5181600" y="1143000"/>
            <a:ext cx="1622425" cy="2449513"/>
            <a:chOff x="3504" y="960"/>
            <a:chExt cx="1022" cy="1543"/>
          </a:xfrm>
        </p:grpSpPr>
        <p:pic>
          <p:nvPicPr>
            <p:cNvPr id="399364" name="Picture 4" descr="C:\Documents and Settings\bryant\Desktop\Figs\car-wash[1]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4" y="1200"/>
              <a:ext cx="1022" cy="1303"/>
            </a:xfrm>
            <a:prstGeom prst="rect">
              <a:avLst/>
            </a:prstGeom>
            <a:noFill/>
          </p:spPr>
        </p:pic>
        <p:sp>
          <p:nvSpPr>
            <p:cNvPr id="399368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100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Parallel</a:t>
              </a:r>
            </a:p>
          </p:txBody>
        </p:sp>
      </p:grpSp>
      <p:grpSp>
        <p:nvGrpSpPr>
          <p:cNvPr id="399372" name="Group 12"/>
          <p:cNvGrpSpPr>
            <a:grpSpLocks/>
          </p:cNvGrpSpPr>
          <p:nvPr/>
        </p:nvGrpSpPr>
        <p:grpSpPr bwMode="auto">
          <a:xfrm>
            <a:off x="762000" y="3657600"/>
            <a:ext cx="2743200" cy="2100263"/>
            <a:chOff x="720" y="2688"/>
            <a:chExt cx="1728" cy="1323"/>
          </a:xfrm>
        </p:grpSpPr>
        <p:pic>
          <p:nvPicPr>
            <p:cNvPr id="399365" name="Picture 5" descr="C:\Documents and Settings\bryant\Desktop\Figs\CarWash11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0" y="2928"/>
              <a:ext cx="1728" cy="1083"/>
            </a:xfrm>
            <a:prstGeom prst="rect">
              <a:avLst/>
            </a:prstGeom>
            <a:noFill/>
          </p:spPr>
        </p:pic>
        <p:sp>
          <p:nvSpPr>
            <p:cNvPr id="399369" name="Text Box 9"/>
            <p:cNvSpPr txBox="1">
              <a:spLocks noChangeArrowheads="1"/>
            </p:cNvSpPr>
            <p:nvPr/>
          </p:nvSpPr>
          <p:spPr bwMode="auto">
            <a:xfrm>
              <a:off x="720" y="2688"/>
              <a:ext cx="168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Pipelined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Stalling for Data Dependencies</a:t>
            </a:r>
          </a:p>
        </p:txBody>
      </p:sp>
      <p:sp>
        <p:nvSpPr>
          <p:cNvPr id="436436" name="Rectangle 212"/>
          <p:cNvSpPr>
            <a:spLocks noGrp="1" noChangeArrowheads="1"/>
          </p:cNvSpPr>
          <p:nvPr>
            <p:ph type="body" idx="1"/>
          </p:nvPr>
        </p:nvSpPr>
        <p:spPr>
          <a:xfrm>
            <a:off x="290513" y="3810000"/>
            <a:ext cx="8294687" cy="2622550"/>
          </a:xfrm>
        </p:spPr>
        <p:txBody>
          <a:bodyPr/>
          <a:lstStyle/>
          <a:p>
            <a:pPr lvl="1"/>
            <a:r>
              <a:rPr lang="en-US"/>
              <a:t>If instruction follows too closely after one that writes register, slow it down</a:t>
            </a:r>
          </a:p>
          <a:p>
            <a:pPr lvl="1"/>
            <a:r>
              <a:rPr lang="en-US"/>
              <a:t>Hold instruction in decode</a:t>
            </a:r>
          </a:p>
          <a:p>
            <a:pPr lvl="1"/>
            <a:r>
              <a:rPr lang="en-US"/>
              <a:t>Dynamically inject nop into execute stage</a:t>
            </a:r>
          </a:p>
        </p:txBody>
      </p:sp>
      <p:sp>
        <p:nvSpPr>
          <p:cNvPr id="436379" name="Rectangle 155"/>
          <p:cNvSpPr>
            <a:spLocks noChangeArrowheads="1"/>
          </p:cNvSpPr>
          <p:nvPr/>
        </p:nvSpPr>
        <p:spPr bwMode="auto">
          <a:xfrm>
            <a:off x="685800" y="1371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0x000: irmovl $10,%edx</a:t>
            </a:r>
          </a:p>
        </p:txBody>
      </p:sp>
      <p:sp>
        <p:nvSpPr>
          <p:cNvPr id="436380" name="Rectangle 156"/>
          <p:cNvSpPr>
            <a:spLocks noChangeArrowheads="1"/>
          </p:cNvSpPr>
          <p:nvPr/>
        </p:nvSpPr>
        <p:spPr bwMode="auto">
          <a:xfrm>
            <a:off x="3581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36381" name="Rectangle 157"/>
          <p:cNvSpPr>
            <a:spLocks noChangeArrowheads="1"/>
          </p:cNvSpPr>
          <p:nvPr/>
        </p:nvSpPr>
        <p:spPr bwMode="auto">
          <a:xfrm>
            <a:off x="40386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36382" name="Rectangle 158"/>
          <p:cNvSpPr>
            <a:spLocks noChangeArrowheads="1"/>
          </p:cNvSpPr>
          <p:nvPr/>
        </p:nvSpPr>
        <p:spPr bwMode="auto">
          <a:xfrm>
            <a:off x="44958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6383" name="Rectangle 159"/>
          <p:cNvSpPr>
            <a:spLocks noChangeArrowheads="1"/>
          </p:cNvSpPr>
          <p:nvPr/>
        </p:nvSpPr>
        <p:spPr bwMode="auto">
          <a:xfrm>
            <a:off x="49530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36384" name="Rectangle 160"/>
          <p:cNvSpPr>
            <a:spLocks noChangeArrowheads="1"/>
          </p:cNvSpPr>
          <p:nvPr/>
        </p:nvSpPr>
        <p:spPr bwMode="auto">
          <a:xfrm>
            <a:off x="54102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36385" name="Rectangle 161"/>
          <p:cNvSpPr>
            <a:spLocks noChangeArrowheads="1"/>
          </p:cNvSpPr>
          <p:nvPr/>
        </p:nvSpPr>
        <p:spPr bwMode="auto">
          <a:xfrm>
            <a:off x="5867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436386" name="Rectangle 162"/>
          <p:cNvSpPr>
            <a:spLocks noChangeArrowheads="1"/>
          </p:cNvSpPr>
          <p:nvPr/>
        </p:nvSpPr>
        <p:spPr bwMode="auto">
          <a:xfrm>
            <a:off x="63246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436387" name="Rectangle 163"/>
          <p:cNvSpPr>
            <a:spLocks noChangeArrowheads="1"/>
          </p:cNvSpPr>
          <p:nvPr/>
        </p:nvSpPr>
        <p:spPr bwMode="auto">
          <a:xfrm>
            <a:off x="67818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36388" name="Rectangle 164"/>
          <p:cNvSpPr>
            <a:spLocks noChangeArrowheads="1"/>
          </p:cNvSpPr>
          <p:nvPr/>
        </p:nvSpPr>
        <p:spPr bwMode="auto">
          <a:xfrm>
            <a:off x="72390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9</a:t>
            </a:r>
          </a:p>
        </p:txBody>
      </p:sp>
      <p:grpSp>
        <p:nvGrpSpPr>
          <p:cNvPr id="436389" name="Group 165"/>
          <p:cNvGrpSpPr>
            <a:grpSpLocks/>
          </p:cNvGrpSpPr>
          <p:nvPr/>
        </p:nvGrpSpPr>
        <p:grpSpPr bwMode="auto">
          <a:xfrm>
            <a:off x="3581400" y="1371600"/>
            <a:ext cx="2286000" cy="304800"/>
            <a:chOff x="1920" y="1296"/>
            <a:chExt cx="1440" cy="192"/>
          </a:xfrm>
        </p:grpSpPr>
        <p:sp>
          <p:nvSpPr>
            <p:cNvPr id="436390" name="Rectangle 166"/>
            <p:cNvSpPr>
              <a:spLocks noChangeArrowheads="1"/>
            </p:cNvSpPr>
            <p:nvPr/>
          </p:nvSpPr>
          <p:spPr bwMode="auto">
            <a:xfrm>
              <a:off x="192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436391" name="Rectangle 167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36392" name="Rectangle 168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36393" name="Rectangle 169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36394" name="Rectangle 170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</p:grpSp>
      <p:sp>
        <p:nvSpPr>
          <p:cNvPr id="436395" name="Rectangle 171"/>
          <p:cNvSpPr>
            <a:spLocks noChangeArrowheads="1"/>
          </p:cNvSpPr>
          <p:nvPr/>
        </p:nvSpPr>
        <p:spPr bwMode="auto">
          <a:xfrm>
            <a:off x="685800" y="1676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0x006: irmovl  $3,%eax</a:t>
            </a:r>
          </a:p>
        </p:txBody>
      </p:sp>
      <p:sp>
        <p:nvSpPr>
          <p:cNvPr id="436396" name="Rectangle 172"/>
          <p:cNvSpPr>
            <a:spLocks noChangeArrowheads="1"/>
          </p:cNvSpPr>
          <p:nvPr/>
        </p:nvSpPr>
        <p:spPr bwMode="auto">
          <a:xfrm>
            <a:off x="40386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6397" name="Rectangle 173"/>
          <p:cNvSpPr>
            <a:spLocks noChangeArrowheads="1"/>
          </p:cNvSpPr>
          <p:nvPr/>
        </p:nvSpPr>
        <p:spPr bwMode="auto">
          <a:xfrm>
            <a:off x="44958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6398" name="Rectangle 174"/>
          <p:cNvSpPr>
            <a:spLocks noChangeArrowheads="1"/>
          </p:cNvSpPr>
          <p:nvPr/>
        </p:nvSpPr>
        <p:spPr bwMode="auto">
          <a:xfrm>
            <a:off x="49530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6399" name="Rectangle 175"/>
          <p:cNvSpPr>
            <a:spLocks noChangeArrowheads="1"/>
          </p:cNvSpPr>
          <p:nvPr/>
        </p:nvSpPr>
        <p:spPr bwMode="auto">
          <a:xfrm>
            <a:off x="54102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6400" name="Rectangle 176"/>
          <p:cNvSpPr>
            <a:spLocks noChangeArrowheads="1"/>
          </p:cNvSpPr>
          <p:nvPr/>
        </p:nvSpPr>
        <p:spPr bwMode="auto">
          <a:xfrm>
            <a:off x="58674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6401" name="Rectangle 177"/>
          <p:cNvSpPr>
            <a:spLocks noChangeArrowheads="1"/>
          </p:cNvSpPr>
          <p:nvPr/>
        </p:nvSpPr>
        <p:spPr bwMode="auto">
          <a:xfrm>
            <a:off x="685800" y="19812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0x00c: nop</a:t>
            </a:r>
          </a:p>
        </p:txBody>
      </p:sp>
      <p:sp>
        <p:nvSpPr>
          <p:cNvPr id="436402" name="Rectangle 178"/>
          <p:cNvSpPr>
            <a:spLocks noChangeArrowheads="1"/>
          </p:cNvSpPr>
          <p:nvPr/>
        </p:nvSpPr>
        <p:spPr bwMode="auto">
          <a:xfrm>
            <a:off x="44958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6403" name="Rectangle 179"/>
          <p:cNvSpPr>
            <a:spLocks noChangeArrowheads="1"/>
          </p:cNvSpPr>
          <p:nvPr/>
        </p:nvSpPr>
        <p:spPr bwMode="auto">
          <a:xfrm>
            <a:off x="49530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6404" name="Rectangle 180"/>
          <p:cNvSpPr>
            <a:spLocks noChangeArrowheads="1"/>
          </p:cNvSpPr>
          <p:nvPr/>
        </p:nvSpPr>
        <p:spPr bwMode="auto">
          <a:xfrm>
            <a:off x="54102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6405" name="Rectangle 181"/>
          <p:cNvSpPr>
            <a:spLocks noChangeArrowheads="1"/>
          </p:cNvSpPr>
          <p:nvPr/>
        </p:nvSpPr>
        <p:spPr bwMode="auto">
          <a:xfrm>
            <a:off x="58674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6406" name="Rectangle 182"/>
          <p:cNvSpPr>
            <a:spLocks noChangeArrowheads="1"/>
          </p:cNvSpPr>
          <p:nvPr/>
        </p:nvSpPr>
        <p:spPr bwMode="auto">
          <a:xfrm>
            <a:off x="63246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6407" name="Rectangle 183"/>
          <p:cNvSpPr>
            <a:spLocks noChangeArrowheads="1"/>
          </p:cNvSpPr>
          <p:nvPr/>
        </p:nvSpPr>
        <p:spPr bwMode="auto">
          <a:xfrm>
            <a:off x="685800" y="25908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       </a:t>
            </a:r>
            <a:r>
              <a:rPr lang="en-US" sz="1400" i="1">
                <a:latin typeface="Courier New" pitchFamily="49" charset="0"/>
              </a:rPr>
              <a:t>bubble</a:t>
            </a:r>
          </a:p>
        </p:txBody>
      </p:sp>
      <p:grpSp>
        <p:nvGrpSpPr>
          <p:cNvPr id="436408" name="Group 184"/>
          <p:cNvGrpSpPr>
            <a:grpSpLocks/>
          </p:cNvGrpSpPr>
          <p:nvPr/>
        </p:nvGrpSpPr>
        <p:grpSpPr bwMode="auto">
          <a:xfrm>
            <a:off x="5410200" y="2590800"/>
            <a:ext cx="2286000" cy="609600"/>
            <a:chOff x="2976" y="1008"/>
            <a:chExt cx="1440" cy="384"/>
          </a:xfrm>
        </p:grpSpPr>
        <p:sp>
          <p:nvSpPr>
            <p:cNvPr id="436409" name="Rectangle 185"/>
            <p:cNvSpPr>
              <a:spLocks noChangeArrowheads="1"/>
            </p:cNvSpPr>
            <p:nvPr/>
          </p:nvSpPr>
          <p:spPr bwMode="auto">
            <a:xfrm>
              <a:off x="2976" y="120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436410" name="Rectangle 186"/>
            <p:cNvSpPr>
              <a:spLocks noChangeArrowheads="1"/>
            </p:cNvSpPr>
            <p:nvPr/>
          </p:nvSpPr>
          <p:spPr bwMode="auto">
            <a:xfrm>
              <a:off x="3552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36411" name="Rectangle 187"/>
            <p:cNvSpPr>
              <a:spLocks noChangeArrowheads="1"/>
            </p:cNvSpPr>
            <p:nvPr/>
          </p:nvSpPr>
          <p:spPr bwMode="auto">
            <a:xfrm>
              <a:off x="3840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36412" name="Rectangle 188"/>
            <p:cNvSpPr>
              <a:spLocks noChangeArrowheads="1"/>
            </p:cNvSpPr>
            <p:nvPr/>
          </p:nvSpPr>
          <p:spPr bwMode="auto">
            <a:xfrm>
              <a:off x="4128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</p:grpSp>
      <p:sp>
        <p:nvSpPr>
          <p:cNvPr id="436413" name="Rectangle 189"/>
          <p:cNvSpPr>
            <a:spLocks noChangeArrowheads="1"/>
          </p:cNvSpPr>
          <p:nvPr/>
        </p:nvSpPr>
        <p:spPr bwMode="auto">
          <a:xfrm>
            <a:off x="685800" y="2895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0x00e: addl %edx,%eax</a:t>
            </a:r>
          </a:p>
        </p:txBody>
      </p:sp>
      <p:sp>
        <p:nvSpPr>
          <p:cNvPr id="436414" name="Rectangle 190"/>
          <p:cNvSpPr>
            <a:spLocks noChangeArrowheads="1"/>
          </p:cNvSpPr>
          <p:nvPr/>
        </p:nvSpPr>
        <p:spPr bwMode="auto">
          <a:xfrm>
            <a:off x="58674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6415" name="Rectangle 191"/>
          <p:cNvSpPr>
            <a:spLocks noChangeArrowheads="1"/>
          </p:cNvSpPr>
          <p:nvPr/>
        </p:nvSpPr>
        <p:spPr bwMode="auto">
          <a:xfrm>
            <a:off x="63246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6416" name="Rectangle 192"/>
          <p:cNvSpPr>
            <a:spLocks noChangeArrowheads="1"/>
          </p:cNvSpPr>
          <p:nvPr/>
        </p:nvSpPr>
        <p:spPr bwMode="auto">
          <a:xfrm>
            <a:off x="67818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6417" name="Rectangle 193"/>
          <p:cNvSpPr>
            <a:spLocks noChangeArrowheads="1"/>
          </p:cNvSpPr>
          <p:nvPr/>
        </p:nvSpPr>
        <p:spPr bwMode="auto">
          <a:xfrm>
            <a:off x="72390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6418" name="Rectangle 194"/>
          <p:cNvSpPr>
            <a:spLocks noChangeArrowheads="1"/>
          </p:cNvSpPr>
          <p:nvPr/>
        </p:nvSpPr>
        <p:spPr bwMode="auto">
          <a:xfrm>
            <a:off x="76962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6419" name="Rectangle 195"/>
          <p:cNvSpPr>
            <a:spLocks noChangeArrowheads="1"/>
          </p:cNvSpPr>
          <p:nvPr/>
        </p:nvSpPr>
        <p:spPr bwMode="auto">
          <a:xfrm>
            <a:off x="685800" y="3200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0x010: halt</a:t>
            </a:r>
          </a:p>
        </p:txBody>
      </p:sp>
      <p:sp>
        <p:nvSpPr>
          <p:cNvPr id="436420" name="Rectangle 196"/>
          <p:cNvSpPr>
            <a:spLocks noChangeArrowheads="1"/>
          </p:cNvSpPr>
          <p:nvPr/>
        </p:nvSpPr>
        <p:spPr bwMode="auto">
          <a:xfrm>
            <a:off x="63246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6421" name="Rectangle 197"/>
          <p:cNvSpPr>
            <a:spLocks noChangeArrowheads="1"/>
          </p:cNvSpPr>
          <p:nvPr/>
        </p:nvSpPr>
        <p:spPr bwMode="auto">
          <a:xfrm>
            <a:off x="67818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6422" name="Rectangle 198"/>
          <p:cNvSpPr>
            <a:spLocks noChangeArrowheads="1"/>
          </p:cNvSpPr>
          <p:nvPr/>
        </p:nvSpPr>
        <p:spPr bwMode="auto">
          <a:xfrm>
            <a:off x="72390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6423" name="Rectangle 199"/>
          <p:cNvSpPr>
            <a:spLocks noChangeArrowheads="1"/>
          </p:cNvSpPr>
          <p:nvPr/>
        </p:nvSpPr>
        <p:spPr bwMode="auto">
          <a:xfrm>
            <a:off x="76962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6424" name="Rectangle 200"/>
          <p:cNvSpPr>
            <a:spLocks noChangeArrowheads="1"/>
          </p:cNvSpPr>
          <p:nvPr/>
        </p:nvSpPr>
        <p:spPr bwMode="auto">
          <a:xfrm>
            <a:off x="81534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6425" name="Rectangle 201"/>
          <p:cNvSpPr>
            <a:spLocks noChangeArrowheads="1"/>
          </p:cNvSpPr>
          <p:nvPr/>
        </p:nvSpPr>
        <p:spPr bwMode="auto">
          <a:xfrm>
            <a:off x="76962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36427" name="Freeform 203"/>
          <p:cNvSpPr>
            <a:spLocks/>
          </p:cNvSpPr>
          <p:nvPr/>
        </p:nvSpPr>
        <p:spPr bwMode="auto">
          <a:xfrm>
            <a:off x="6172200" y="2743200"/>
            <a:ext cx="152400" cy="1524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428" name="Rectangle 204"/>
          <p:cNvSpPr>
            <a:spLocks noChangeArrowheads="1"/>
          </p:cNvSpPr>
          <p:nvPr/>
        </p:nvSpPr>
        <p:spPr bwMode="auto">
          <a:xfrm>
            <a:off x="58674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6429" name="Rectangle 205"/>
          <p:cNvSpPr>
            <a:spLocks noChangeArrowheads="1"/>
          </p:cNvSpPr>
          <p:nvPr/>
        </p:nvSpPr>
        <p:spPr bwMode="auto">
          <a:xfrm>
            <a:off x="49530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6430" name="Rectangle 206"/>
          <p:cNvSpPr>
            <a:spLocks noChangeArrowheads="1"/>
          </p:cNvSpPr>
          <p:nvPr/>
        </p:nvSpPr>
        <p:spPr bwMode="auto">
          <a:xfrm>
            <a:off x="54102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6431" name="Rectangle 207"/>
          <p:cNvSpPr>
            <a:spLocks noChangeArrowheads="1"/>
          </p:cNvSpPr>
          <p:nvPr/>
        </p:nvSpPr>
        <p:spPr bwMode="auto">
          <a:xfrm>
            <a:off x="58674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6432" name="Rectangle 208"/>
          <p:cNvSpPr>
            <a:spLocks noChangeArrowheads="1"/>
          </p:cNvSpPr>
          <p:nvPr/>
        </p:nvSpPr>
        <p:spPr bwMode="auto">
          <a:xfrm>
            <a:off x="63246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6433" name="Rectangle 209"/>
          <p:cNvSpPr>
            <a:spLocks noChangeArrowheads="1"/>
          </p:cNvSpPr>
          <p:nvPr/>
        </p:nvSpPr>
        <p:spPr bwMode="auto">
          <a:xfrm>
            <a:off x="67818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6434" name="Rectangle 210"/>
          <p:cNvSpPr>
            <a:spLocks noChangeArrowheads="1"/>
          </p:cNvSpPr>
          <p:nvPr/>
        </p:nvSpPr>
        <p:spPr bwMode="auto">
          <a:xfrm>
            <a:off x="685800" y="22860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0x00d: nop</a:t>
            </a:r>
          </a:p>
        </p:txBody>
      </p:sp>
      <p:sp>
        <p:nvSpPr>
          <p:cNvPr id="436435" name="Rectangle 211"/>
          <p:cNvSpPr>
            <a:spLocks noChangeArrowheads="1"/>
          </p:cNvSpPr>
          <p:nvPr/>
        </p:nvSpPr>
        <p:spPr bwMode="auto">
          <a:xfrm>
            <a:off x="8153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24181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Stall Condition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84250"/>
            <a:ext cx="3900487" cy="5213350"/>
          </a:xfrm>
        </p:spPr>
        <p:txBody>
          <a:bodyPr/>
          <a:lstStyle/>
          <a:p>
            <a:r>
              <a:rPr lang="en-US" dirty="0"/>
              <a:t>Source Registers</a:t>
            </a:r>
          </a:p>
          <a:p>
            <a:pPr lvl="1"/>
            <a:r>
              <a:rPr lang="en-US" dirty="0" err="1"/>
              <a:t>srcA</a:t>
            </a:r>
            <a:r>
              <a:rPr lang="en-US" dirty="0"/>
              <a:t> and </a:t>
            </a:r>
            <a:r>
              <a:rPr lang="en-US" dirty="0" err="1"/>
              <a:t>srcB</a:t>
            </a:r>
            <a:r>
              <a:rPr lang="en-US" dirty="0"/>
              <a:t> of current instruction in decode stage</a:t>
            </a:r>
          </a:p>
          <a:p>
            <a:r>
              <a:rPr lang="en-US" dirty="0"/>
              <a:t>Destination Registers</a:t>
            </a:r>
          </a:p>
          <a:p>
            <a:pPr lvl="1"/>
            <a:r>
              <a:rPr lang="en-US" dirty="0" err="1"/>
              <a:t>dstE</a:t>
            </a:r>
            <a:r>
              <a:rPr lang="en-US" dirty="0"/>
              <a:t> and </a:t>
            </a:r>
            <a:r>
              <a:rPr lang="en-US" dirty="0" err="1"/>
              <a:t>dstM</a:t>
            </a:r>
            <a:r>
              <a:rPr lang="en-US" dirty="0"/>
              <a:t> fields</a:t>
            </a:r>
          </a:p>
          <a:p>
            <a:pPr lvl="1"/>
            <a:r>
              <a:rPr lang="en-US" dirty="0"/>
              <a:t>Instructions in execute, memory, and write-back stages</a:t>
            </a:r>
          </a:p>
          <a:p>
            <a:r>
              <a:rPr lang="en-US" dirty="0"/>
              <a:t>Special Case</a:t>
            </a:r>
          </a:p>
          <a:p>
            <a:pPr lvl="1"/>
            <a:r>
              <a:rPr lang="en-US" dirty="0"/>
              <a:t>Don’t stall for register ID </a:t>
            </a:r>
            <a:r>
              <a:rPr lang="en-US" dirty="0" smtClean="0"/>
              <a:t>15 (0xF)</a:t>
            </a:r>
            <a:endParaRPr lang="en-US" dirty="0"/>
          </a:p>
          <a:p>
            <a:pPr lvl="2"/>
            <a:r>
              <a:rPr lang="en-US" dirty="0"/>
              <a:t>Indicates absence of register </a:t>
            </a:r>
            <a:r>
              <a:rPr lang="en-US" dirty="0" smtClean="0"/>
              <a:t>operand</a:t>
            </a:r>
          </a:p>
          <a:p>
            <a:pPr lvl="1"/>
            <a:r>
              <a:rPr lang="en-US" dirty="0" smtClean="0"/>
              <a:t>Don’t stall for failed conditional move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0850" y="21537"/>
            <a:ext cx="4794250" cy="68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2362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Stall Condition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685800" y="1371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0x000: irmovl $10,%edx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3581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40386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44958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49530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54102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5867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3246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67818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72390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9</a:t>
            </a:r>
          </a:p>
        </p:txBody>
      </p:sp>
      <p:grpSp>
        <p:nvGrpSpPr>
          <p:cNvPr id="439310" name="Group 14"/>
          <p:cNvGrpSpPr>
            <a:grpSpLocks/>
          </p:cNvGrpSpPr>
          <p:nvPr/>
        </p:nvGrpSpPr>
        <p:grpSpPr bwMode="auto">
          <a:xfrm>
            <a:off x="3581400" y="1371600"/>
            <a:ext cx="2286000" cy="304800"/>
            <a:chOff x="1920" y="1296"/>
            <a:chExt cx="1440" cy="192"/>
          </a:xfrm>
        </p:grpSpPr>
        <p:sp>
          <p:nvSpPr>
            <p:cNvPr id="439311" name="Rectangle 15"/>
            <p:cNvSpPr>
              <a:spLocks noChangeArrowheads="1"/>
            </p:cNvSpPr>
            <p:nvPr/>
          </p:nvSpPr>
          <p:spPr bwMode="auto">
            <a:xfrm>
              <a:off x="192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439312" name="Rectangle 16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39313" name="Rectangle 17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39314" name="Rectangle 18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39315" name="Rectangle 19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</p:grpSp>
      <p:sp>
        <p:nvSpPr>
          <p:cNvPr id="439316" name="Rectangle 20"/>
          <p:cNvSpPr>
            <a:spLocks noChangeArrowheads="1"/>
          </p:cNvSpPr>
          <p:nvPr/>
        </p:nvSpPr>
        <p:spPr bwMode="auto">
          <a:xfrm>
            <a:off x="685800" y="1676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0x006: irmovl  $3,%eax</a:t>
            </a:r>
          </a:p>
        </p:txBody>
      </p:sp>
      <p:sp>
        <p:nvSpPr>
          <p:cNvPr id="439317" name="Rectangle 21"/>
          <p:cNvSpPr>
            <a:spLocks noChangeArrowheads="1"/>
          </p:cNvSpPr>
          <p:nvPr/>
        </p:nvSpPr>
        <p:spPr bwMode="auto">
          <a:xfrm>
            <a:off x="40386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9318" name="Rectangle 22"/>
          <p:cNvSpPr>
            <a:spLocks noChangeArrowheads="1"/>
          </p:cNvSpPr>
          <p:nvPr/>
        </p:nvSpPr>
        <p:spPr bwMode="auto">
          <a:xfrm>
            <a:off x="44958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9319" name="Rectangle 23"/>
          <p:cNvSpPr>
            <a:spLocks noChangeArrowheads="1"/>
          </p:cNvSpPr>
          <p:nvPr/>
        </p:nvSpPr>
        <p:spPr bwMode="auto">
          <a:xfrm>
            <a:off x="49530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9320" name="Rectangle 24"/>
          <p:cNvSpPr>
            <a:spLocks noChangeArrowheads="1"/>
          </p:cNvSpPr>
          <p:nvPr/>
        </p:nvSpPr>
        <p:spPr bwMode="auto">
          <a:xfrm>
            <a:off x="54102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9321" name="Rectangle 25"/>
          <p:cNvSpPr>
            <a:spLocks noChangeArrowheads="1"/>
          </p:cNvSpPr>
          <p:nvPr/>
        </p:nvSpPr>
        <p:spPr bwMode="auto">
          <a:xfrm>
            <a:off x="58674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9322" name="Rectangle 26"/>
          <p:cNvSpPr>
            <a:spLocks noChangeArrowheads="1"/>
          </p:cNvSpPr>
          <p:nvPr/>
        </p:nvSpPr>
        <p:spPr bwMode="auto">
          <a:xfrm>
            <a:off x="685800" y="19812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0x00c: nop</a:t>
            </a:r>
          </a:p>
        </p:txBody>
      </p:sp>
      <p:sp>
        <p:nvSpPr>
          <p:cNvPr id="439323" name="Rectangle 27"/>
          <p:cNvSpPr>
            <a:spLocks noChangeArrowheads="1"/>
          </p:cNvSpPr>
          <p:nvPr/>
        </p:nvSpPr>
        <p:spPr bwMode="auto">
          <a:xfrm>
            <a:off x="44958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9324" name="Rectangle 28"/>
          <p:cNvSpPr>
            <a:spLocks noChangeArrowheads="1"/>
          </p:cNvSpPr>
          <p:nvPr/>
        </p:nvSpPr>
        <p:spPr bwMode="auto">
          <a:xfrm>
            <a:off x="49530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9325" name="Rectangle 29"/>
          <p:cNvSpPr>
            <a:spLocks noChangeArrowheads="1"/>
          </p:cNvSpPr>
          <p:nvPr/>
        </p:nvSpPr>
        <p:spPr bwMode="auto">
          <a:xfrm>
            <a:off x="54102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9326" name="Rectangle 30"/>
          <p:cNvSpPr>
            <a:spLocks noChangeArrowheads="1"/>
          </p:cNvSpPr>
          <p:nvPr/>
        </p:nvSpPr>
        <p:spPr bwMode="auto">
          <a:xfrm>
            <a:off x="58674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9327" name="Rectangle 31"/>
          <p:cNvSpPr>
            <a:spLocks noChangeArrowheads="1"/>
          </p:cNvSpPr>
          <p:nvPr/>
        </p:nvSpPr>
        <p:spPr bwMode="auto">
          <a:xfrm>
            <a:off x="63246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9328" name="Rectangle 32"/>
          <p:cNvSpPr>
            <a:spLocks noChangeArrowheads="1"/>
          </p:cNvSpPr>
          <p:nvPr/>
        </p:nvSpPr>
        <p:spPr bwMode="auto">
          <a:xfrm>
            <a:off x="685800" y="25908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       </a:t>
            </a:r>
            <a:r>
              <a:rPr lang="en-US" sz="1400" i="1">
                <a:latin typeface="Courier New" pitchFamily="49" charset="0"/>
              </a:rPr>
              <a:t>bubble</a:t>
            </a:r>
          </a:p>
        </p:txBody>
      </p:sp>
      <p:grpSp>
        <p:nvGrpSpPr>
          <p:cNvPr id="439329" name="Group 33"/>
          <p:cNvGrpSpPr>
            <a:grpSpLocks/>
          </p:cNvGrpSpPr>
          <p:nvPr/>
        </p:nvGrpSpPr>
        <p:grpSpPr bwMode="auto">
          <a:xfrm>
            <a:off x="5410200" y="2590800"/>
            <a:ext cx="2286000" cy="609600"/>
            <a:chOff x="2976" y="1008"/>
            <a:chExt cx="1440" cy="384"/>
          </a:xfrm>
        </p:grpSpPr>
        <p:sp>
          <p:nvSpPr>
            <p:cNvPr id="439330" name="Rectangle 34"/>
            <p:cNvSpPr>
              <a:spLocks noChangeArrowheads="1"/>
            </p:cNvSpPr>
            <p:nvPr/>
          </p:nvSpPr>
          <p:spPr bwMode="auto">
            <a:xfrm>
              <a:off x="2976" y="120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439331" name="Rectangle 35"/>
            <p:cNvSpPr>
              <a:spLocks noChangeArrowheads="1"/>
            </p:cNvSpPr>
            <p:nvPr/>
          </p:nvSpPr>
          <p:spPr bwMode="auto">
            <a:xfrm>
              <a:off x="3552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39332" name="Rectangle 36"/>
            <p:cNvSpPr>
              <a:spLocks noChangeArrowheads="1"/>
            </p:cNvSpPr>
            <p:nvPr/>
          </p:nvSpPr>
          <p:spPr bwMode="auto">
            <a:xfrm>
              <a:off x="3840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39333" name="Rectangle 37"/>
            <p:cNvSpPr>
              <a:spLocks noChangeArrowheads="1"/>
            </p:cNvSpPr>
            <p:nvPr/>
          </p:nvSpPr>
          <p:spPr bwMode="auto">
            <a:xfrm>
              <a:off x="4128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</p:grpSp>
      <p:sp>
        <p:nvSpPr>
          <p:cNvPr id="439334" name="Rectangle 38"/>
          <p:cNvSpPr>
            <a:spLocks noChangeArrowheads="1"/>
          </p:cNvSpPr>
          <p:nvPr/>
        </p:nvSpPr>
        <p:spPr bwMode="auto">
          <a:xfrm>
            <a:off x="685800" y="2895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0x00e: addl %edx,%eax</a:t>
            </a:r>
          </a:p>
        </p:txBody>
      </p:sp>
      <p:sp>
        <p:nvSpPr>
          <p:cNvPr id="439335" name="Rectangle 39"/>
          <p:cNvSpPr>
            <a:spLocks noChangeArrowheads="1"/>
          </p:cNvSpPr>
          <p:nvPr/>
        </p:nvSpPr>
        <p:spPr bwMode="auto">
          <a:xfrm>
            <a:off x="58674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9336" name="Rectangle 40"/>
          <p:cNvSpPr>
            <a:spLocks noChangeArrowheads="1"/>
          </p:cNvSpPr>
          <p:nvPr/>
        </p:nvSpPr>
        <p:spPr bwMode="auto">
          <a:xfrm>
            <a:off x="63246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9337" name="Rectangle 41"/>
          <p:cNvSpPr>
            <a:spLocks noChangeArrowheads="1"/>
          </p:cNvSpPr>
          <p:nvPr/>
        </p:nvSpPr>
        <p:spPr bwMode="auto">
          <a:xfrm>
            <a:off x="67818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9338" name="Rectangle 42"/>
          <p:cNvSpPr>
            <a:spLocks noChangeArrowheads="1"/>
          </p:cNvSpPr>
          <p:nvPr/>
        </p:nvSpPr>
        <p:spPr bwMode="auto">
          <a:xfrm>
            <a:off x="72390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76962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9340" name="Rectangle 44"/>
          <p:cNvSpPr>
            <a:spLocks noChangeArrowheads="1"/>
          </p:cNvSpPr>
          <p:nvPr/>
        </p:nvSpPr>
        <p:spPr bwMode="auto">
          <a:xfrm>
            <a:off x="685800" y="3200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0x010: halt</a:t>
            </a:r>
          </a:p>
        </p:txBody>
      </p:sp>
      <p:sp>
        <p:nvSpPr>
          <p:cNvPr id="439341" name="Rectangle 45"/>
          <p:cNvSpPr>
            <a:spLocks noChangeArrowheads="1"/>
          </p:cNvSpPr>
          <p:nvPr/>
        </p:nvSpPr>
        <p:spPr bwMode="auto">
          <a:xfrm>
            <a:off x="63246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9342" name="Rectangle 46"/>
          <p:cNvSpPr>
            <a:spLocks noChangeArrowheads="1"/>
          </p:cNvSpPr>
          <p:nvPr/>
        </p:nvSpPr>
        <p:spPr bwMode="auto">
          <a:xfrm>
            <a:off x="67818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9343" name="Rectangle 47"/>
          <p:cNvSpPr>
            <a:spLocks noChangeArrowheads="1"/>
          </p:cNvSpPr>
          <p:nvPr/>
        </p:nvSpPr>
        <p:spPr bwMode="auto">
          <a:xfrm>
            <a:off x="72390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9344" name="Rectangle 48"/>
          <p:cNvSpPr>
            <a:spLocks noChangeArrowheads="1"/>
          </p:cNvSpPr>
          <p:nvPr/>
        </p:nvSpPr>
        <p:spPr bwMode="auto">
          <a:xfrm>
            <a:off x="76962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9345" name="Rectangle 49"/>
          <p:cNvSpPr>
            <a:spLocks noChangeArrowheads="1"/>
          </p:cNvSpPr>
          <p:nvPr/>
        </p:nvSpPr>
        <p:spPr bwMode="auto">
          <a:xfrm>
            <a:off x="81534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9346" name="Rectangle 50"/>
          <p:cNvSpPr>
            <a:spLocks noChangeArrowheads="1"/>
          </p:cNvSpPr>
          <p:nvPr/>
        </p:nvSpPr>
        <p:spPr bwMode="auto">
          <a:xfrm>
            <a:off x="76962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39348" name="Freeform 52"/>
          <p:cNvSpPr>
            <a:spLocks/>
          </p:cNvSpPr>
          <p:nvPr/>
        </p:nvSpPr>
        <p:spPr bwMode="auto">
          <a:xfrm>
            <a:off x="6172200" y="2743200"/>
            <a:ext cx="152400" cy="1524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49" name="Rectangle 53"/>
          <p:cNvSpPr>
            <a:spLocks noChangeArrowheads="1"/>
          </p:cNvSpPr>
          <p:nvPr/>
        </p:nvSpPr>
        <p:spPr bwMode="auto">
          <a:xfrm>
            <a:off x="58674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9350" name="Rectangle 54"/>
          <p:cNvSpPr>
            <a:spLocks noChangeArrowheads="1"/>
          </p:cNvSpPr>
          <p:nvPr/>
        </p:nvSpPr>
        <p:spPr bwMode="auto">
          <a:xfrm>
            <a:off x="49530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9351" name="Rectangle 55"/>
          <p:cNvSpPr>
            <a:spLocks noChangeArrowheads="1"/>
          </p:cNvSpPr>
          <p:nvPr/>
        </p:nvSpPr>
        <p:spPr bwMode="auto">
          <a:xfrm>
            <a:off x="54102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9352" name="Rectangle 56"/>
          <p:cNvSpPr>
            <a:spLocks noChangeArrowheads="1"/>
          </p:cNvSpPr>
          <p:nvPr/>
        </p:nvSpPr>
        <p:spPr bwMode="auto">
          <a:xfrm>
            <a:off x="58674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9353" name="Rectangle 57"/>
          <p:cNvSpPr>
            <a:spLocks noChangeArrowheads="1"/>
          </p:cNvSpPr>
          <p:nvPr/>
        </p:nvSpPr>
        <p:spPr bwMode="auto">
          <a:xfrm>
            <a:off x="63246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9354" name="Rectangle 58"/>
          <p:cNvSpPr>
            <a:spLocks noChangeArrowheads="1"/>
          </p:cNvSpPr>
          <p:nvPr/>
        </p:nvSpPr>
        <p:spPr bwMode="auto">
          <a:xfrm>
            <a:off x="67818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9355" name="Rectangle 59"/>
          <p:cNvSpPr>
            <a:spLocks noChangeArrowheads="1"/>
          </p:cNvSpPr>
          <p:nvPr/>
        </p:nvSpPr>
        <p:spPr bwMode="auto">
          <a:xfrm>
            <a:off x="685800" y="22860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0x00d: nop</a:t>
            </a:r>
          </a:p>
        </p:txBody>
      </p:sp>
      <p:sp>
        <p:nvSpPr>
          <p:cNvPr id="439356" name="Rectangle 60"/>
          <p:cNvSpPr>
            <a:spLocks noChangeArrowheads="1"/>
          </p:cNvSpPr>
          <p:nvPr/>
        </p:nvSpPr>
        <p:spPr bwMode="auto">
          <a:xfrm>
            <a:off x="8153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439357" name="Line 61"/>
          <p:cNvSpPr>
            <a:spLocks noChangeShapeType="1"/>
          </p:cNvSpPr>
          <p:nvPr/>
        </p:nvSpPr>
        <p:spPr bwMode="auto">
          <a:xfrm flipH="1">
            <a:off x="5181600" y="3492500"/>
            <a:ext cx="6858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58" name="Line 62"/>
          <p:cNvSpPr>
            <a:spLocks noChangeShapeType="1"/>
          </p:cNvSpPr>
          <p:nvPr/>
        </p:nvSpPr>
        <p:spPr bwMode="auto">
          <a:xfrm>
            <a:off x="6324600" y="3492500"/>
            <a:ext cx="6858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39368" name="Group 72"/>
          <p:cNvGrpSpPr>
            <a:grpSpLocks/>
          </p:cNvGrpSpPr>
          <p:nvPr/>
        </p:nvGrpSpPr>
        <p:grpSpPr bwMode="auto">
          <a:xfrm>
            <a:off x="5181600" y="3733800"/>
            <a:ext cx="1828800" cy="2971800"/>
            <a:chOff x="2880" y="2440"/>
            <a:chExt cx="1152" cy="1872"/>
          </a:xfrm>
        </p:grpSpPr>
        <p:sp>
          <p:nvSpPr>
            <p:cNvPr id="439359" name="Rectangle 63"/>
            <p:cNvSpPr>
              <a:spLocks noChangeArrowheads="1"/>
            </p:cNvSpPr>
            <p:nvPr/>
          </p:nvSpPr>
          <p:spPr bwMode="auto">
            <a:xfrm>
              <a:off x="2880" y="2440"/>
              <a:ext cx="11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Cycle 6</a:t>
              </a:r>
            </a:p>
          </p:txBody>
        </p:sp>
        <p:sp>
          <p:nvSpPr>
            <p:cNvPr id="439360" name="Rectangle 64"/>
            <p:cNvSpPr>
              <a:spLocks noChangeArrowheads="1"/>
            </p:cNvSpPr>
            <p:nvPr/>
          </p:nvSpPr>
          <p:spPr bwMode="auto">
            <a:xfrm>
              <a:off x="2880" y="2680"/>
              <a:ext cx="1152" cy="62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439362" name="Rectangle 66"/>
            <p:cNvSpPr>
              <a:spLocks noChangeArrowheads="1"/>
            </p:cNvSpPr>
            <p:nvPr/>
          </p:nvSpPr>
          <p:spPr bwMode="auto">
            <a:xfrm>
              <a:off x="2880" y="3688"/>
              <a:ext cx="1152" cy="62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39364" name="Rectangle 68"/>
            <p:cNvSpPr>
              <a:spLocks noChangeArrowheads="1"/>
            </p:cNvSpPr>
            <p:nvPr/>
          </p:nvSpPr>
          <p:spPr bwMode="auto">
            <a:xfrm>
              <a:off x="3343" y="3312"/>
              <a:ext cx="161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70000"/>
                </a:lnSpc>
              </a:pPr>
              <a:r>
                <a:rPr lang="en-US" sz="1600" b="0"/>
                <a:t>•</a:t>
              </a:r>
            </a:p>
            <a:p>
              <a:pPr algn="l" eaLnBrk="1" hangingPunct="1">
                <a:lnSpc>
                  <a:spcPct val="70000"/>
                </a:lnSpc>
              </a:pPr>
              <a:r>
                <a:rPr lang="en-US" sz="1600" b="0"/>
                <a:t>•</a:t>
              </a:r>
            </a:p>
            <a:p>
              <a:pPr algn="l" eaLnBrk="1" hangingPunct="1">
                <a:lnSpc>
                  <a:spcPct val="70000"/>
                </a:lnSpc>
              </a:pPr>
              <a:r>
                <a:rPr lang="en-US" sz="1600" b="0"/>
                <a:t>•</a:t>
              </a:r>
            </a:p>
          </p:txBody>
        </p:sp>
        <p:sp>
          <p:nvSpPr>
            <p:cNvPr id="439365" name="Rectangle 69"/>
            <p:cNvSpPr>
              <a:spLocks noChangeArrowheads="1"/>
            </p:cNvSpPr>
            <p:nvPr/>
          </p:nvSpPr>
          <p:spPr bwMode="auto">
            <a:xfrm>
              <a:off x="2880" y="2920"/>
              <a:ext cx="1152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/>
                <a:t>W_dstE = </a:t>
              </a:r>
              <a:r>
                <a:rPr lang="en-US" sz="1400">
                  <a:solidFill>
                    <a:srgbClr val="FF3300"/>
                  </a:solidFill>
                  <a:latin typeface="Courier New" pitchFamily="49" charset="0"/>
                </a:rPr>
                <a:t>%eax</a:t>
              </a:r>
            </a:p>
            <a:p>
              <a:pPr algn="l" eaLnBrk="1" hangingPunct="1">
                <a:lnSpc>
                  <a:spcPct val="100000"/>
                </a:lnSpc>
              </a:pPr>
              <a:r>
                <a:rPr lang="en-US" sz="1400" b="0"/>
                <a:t>W_valE = 3</a:t>
              </a:r>
            </a:p>
          </p:txBody>
        </p:sp>
        <p:sp>
          <p:nvSpPr>
            <p:cNvPr id="439366" name="Rectangle 70"/>
            <p:cNvSpPr>
              <a:spLocks noChangeArrowheads="1"/>
            </p:cNvSpPr>
            <p:nvPr/>
          </p:nvSpPr>
          <p:spPr bwMode="auto">
            <a:xfrm>
              <a:off x="2880" y="3928"/>
              <a:ext cx="76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/>
                <a:t>srcA = </a:t>
              </a:r>
              <a:r>
                <a:rPr lang="en-US" sz="1400" b="0">
                  <a:latin typeface="Courier New" pitchFamily="49" charset="0"/>
                </a:rPr>
                <a:t>%edx</a:t>
              </a:r>
            </a:p>
            <a:p>
              <a:pPr algn="l" eaLnBrk="1" hangingPunct="1">
                <a:lnSpc>
                  <a:spcPct val="100000"/>
                </a:lnSpc>
              </a:pPr>
              <a:r>
                <a:rPr lang="en-US" sz="1400" b="0"/>
                <a:t>srcB = </a:t>
              </a:r>
              <a:r>
                <a:rPr lang="en-US" sz="1400">
                  <a:solidFill>
                    <a:srgbClr val="008000"/>
                  </a:solidFill>
                  <a:latin typeface="Courier New" pitchFamily="49" charset="0"/>
                </a:rPr>
                <a:t>%eax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121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52400"/>
            <a:ext cx="8704262" cy="779463"/>
          </a:xfrm>
        </p:spPr>
        <p:txBody>
          <a:bodyPr/>
          <a:lstStyle/>
          <a:p>
            <a:r>
              <a:rPr lang="en-US"/>
              <a:t>Stalling X3</a:t>
            </a:r>
          </a:p>
        </p:txBody>
      </p:sp>
      <p:sp>
        <p:nvSpPr>
          <p:cNvPr id="441405" name="Rectangle 61"/>
          <p:cNvSpPr>
            <a:spLocks noChangeArrowheads="1"/>
          </p:cNvSpPr>
          <p:nvPr/>
        </p:nvSpPr>
        <p:spPr bwMode="auto">
          <a:xfrm>
            <a:off x="685800" y="1295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0x000: irmovl $10,%edx</a:t>
            </a:r>
          </a:p>
        </p:txBody>
      </p:sp>
      <p:sp>
        <p:nvSpPr>
          <p:cNvPr id="441406" name="Rectangle 62"/>
          <p:cNvSpPr>
            <a:spLocks noChangeArrowheads="1"/>
          </p:cNvSpPr>
          <p:nvPr/>
        </p:nvSpPr>
        <p:spPr bwMode="auto">
          <a:xfrm>
            <a:off x="35814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41407" name="Rectangle 63"/>
          <p:cNvSpPr>
            <a:spLocks noChangeArrowheads="1"/>
          </p:cNvSpPr>
          <p:nvPr/>
        </p:nvSpPr>
        <p:spPr bwMode="auto">
          <a:xfrm>
            <a:off x="40386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41408" name="Rectangle 64"/>
          <p:cNvSpPr>
            <a:spLocks noChangeArrowheads="1"/>
          </p:cNvSpPr>
          <p:nvPr/>
        </p:nvSpPr>
        <p:spPr bwMode="auto">
          <a:xfrm>
            <a:off x="44958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1409" name="Rectangle 65"/>
          <p:cNvSpPr>
            <a:spLocks noChangeArrowheads="1"/>
          </p:cNvSpPr>
          <p:nvPr/>
        </p:nvSpPr>
        <p:spPr bwMode="auto">
          <a:xfrm>
            <a:off x="49530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1410" name="Rectangle 66"/>
          <p:cNvSpPr>
            <a:spLocks noChangeArrowheads="1"/>
          </p:cNvSpPr>
          <p:nvPr/>
        </p:nvSpPr>
        <p:spPr bwMode="auto">
          <a:xfrm>
            <a:off x="54102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41411" name="Rectangle 67"/>
          <p:cNvSpPr>
            <a:spLocks noChangeArrowheads="1"/>
          </p:cNvSpPr>
          <p:nvPr/>
        </p:nvSpPr>
        <p:spPr bwMode="auto">
          <a:xfrm>
            <a:off x="58674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441412" name="Rectangle 68"/>
          <p:cNvSpPr>
            <a:spLocks noChangeArrowheads="1"/>
          </p:cNvSpPr>
          <p:nvPr/>
        </p:nvSpPr>
        <p:spPr bwMode="auto">
          <a:xfrm>
            <a:off x="63246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441413" name="Rectangle 69"/>
          <p:cNvSpPr>
            <a:spLocks noChangeArrowheads="1"/>
          </p:cNvSpPr>
          <p:nvPr/>
        </p:nvSpPr>
        <p:spPr bwMode="auto">
          <a:xfrm>
            <a:off x="67818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41414" name="Rectangle 70"/>
          <p:cNvSpPr>
            <a:spLocks noChangeArrowheads="1"/>
          </p:cNvSpPr>
          <p:nvPr/>
        </p:nvSpPr>
        <p:spPr bwMode="auto">
          <a:xfrm>
            <a:off x="72390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441415" name="Rectangle 71"/>
          <p:cNvSpPr>
            <a:spLocks noChangeArrowheads="1"/>
          </p:cNvSpPr>
          <p:nvPr/>
        </p:nvSpPr>
        <p:spPr bwMode="auto">
          <a:xfrm>
            <a:off x="35814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41416" name="Rectangle 72"/>
          <p:cNvSpPr>
            <a:spLocks noChangeArrowheads="1"/>
          </p:cNvSpPr>
          <p:nvPr/>
        </p:nvSpPr>
        <p:spPr bwMode="auto">
          <a:xfrm>
            <a:off x="40386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41417" name="Rectangle 73"/>
          <p:cNvSpPr>
            <a:spLocks noChangeArrowheads="1"/>
          </p:cNvSpPr>
          <p:nvPr/>
        </p:nvSpPr>
        <p:spPr bwMode="auto">
          <a:xfrm>
            <a:off x="44958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41418" name="Rectangle 74"/>
          <p:cNvSpPr>
            <a:spLocks noChangeArrowheads="1"/>
          </p:cNvSpPr>
          <p:nvPr/>
        </p:nvSpPr>
        <p:spPr bwMode="auto">
          <a:xfrm>
            <a:off x="49530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41419" name="Rectangle 75"/>
          <p:cNvSpPr>
            <a:spLocks noChangeArrowheads="1"/>
          </p:cNvSpPr>
          <p:nvPr/>
        </p:nvSpPr>
        <p:spPr bwMode="auto">
          <a:xfrm>
            <a:off x="54102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41420" name="Rectangle 76"/>
          <p:cNvSpPr>
            <a:spLocks noChangeArrowheads="1"/>
          </p:cNvSpPr>
          <p:nvPr/>
        </p:nvSpPr>
        <p:spPr bwMode="auto">
          <a:xfrm>
            <a:off x="685800" y="16002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0x006: irmovl  $3,%eax</a:t>
            </a:r>
          </a:p>
        </p:txBody>
      </p:sp>
      <p:sp>
        <p:nvSpPr>
          <p:cNvPr id="441421" name="Rectangle 77"/>
          <p:cNvSpPr>
            <a:spLocks noChangeArrowheads="1"/>
          </p:cNvSpPr>
          <p:nvPr/>
        </p:nvSpPr>
        <p:spPr bwMode="auto">
          <a:xfrm>
            <a:off x="40386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41422" name="Rectangle 78"/>
          <p:cNvSpPr>
            <a:spLocks noChangeArrowheads="1"/>
          </p:cNvSpPr>
          <p:nvPr/>
        </p:nvSpPr>
        <p:spPr bwMode="auto">
          <a:xfrm>
            <a:off x="44958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41423" name="Rectangle 79"/>
          <p:cNvSpPr>
            <a:spLocks noChangeArrowheads="1"/>
          </p:cNvSpPr>
          <p:nvPr/>
        </p:nvSpPr>
        <p:spPr bwMode="auto">
          <a:xfrm>
            <a:off x="49530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41424" name="Rectangle 80"/>
          <p:cNvSpPr>
            <a:spLocks noChangeArrowheads="1"/>
          </p:cNvSpPr>
          <p:nvPr/>
        </p:nvSpPr>
        <p:spPr bwMode="auto">
          <a:xfrm>
            <a:off x="54102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41425" name="Rectangle 81"/>
          <p:cNvSpPr>
            <a:spLocks noChangeArrowheads="1"/>
          </p:cNvSpPr>
          <p:nvPr/>
        </p:nvSpPr>
        <p:spPr bwMode="auto">
          <a:xfrm>
            <a:off x="58674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41426" name="Rectangle 82"/>
          <p:cNvSpPr>
            <a:spLocks noChangeArrowheads="1"/>
          </p:cNvSpPr>
          <p:nvPr/>
        </p:nvSpPr>
        <p:spPr bwMode="auto">
          <a:xfrm>
            <a:off x="685800" y="19050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       </a:t>
            </a:r>
            <a:r>
              <a:rPr lang="en-US" sz="1400" i="1">
                <a:latin typeface="Courier New" pitchFamily="49" charset="0"/>
              </a:rPr>
              <a:t>bubble</a:t>
            </a:r>
          </a:p>
        </p:txBody>
      </p:sp>
      <p:sp>
        <p:nvSpPr>
          <p:cNvPr id="441427" name="Rectangle 83"/>
          <p:cNvSpPr>
            <a:spLocks noChangeArrowheads="1"/>
          </p:cNvSpPr>
          <p:nvPr/>
        </p:nvSpPr>
        <p:spPr bwMode="auto">
          <a:xfrm>
            <a:off x="44958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41428" name="Rectangle 84"/>
          <p:cNvSpPr>
            <a:spLocks noChangeArrowheads="1"/>
          </p:cNvSpPr>
          <p:nvPr/>
        </p:nvSpPr>
        <p:spPr bwMode="auto">
          <a:xfrm>
            <a:off x="54102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41429" name="Rectangle 85"/>
          <p:cNvSpPr>
            <a:spLocks noChangeArrowheads="1"/>
          </p:cNvSpPr>
          <p:nvPr/>
        </p:nvSpPr>
        <p:spPr bwMode="auto">
          <a:xfrm>
            <a:off x="58674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41430" name="Rectangle 86"/>
          <p:cNvSpPr>
            <a:spLocks noChangeArrowheads="1"/>
          </p:cNvSpPr>
          <p:nvPr/>
        </p:nvSpPr>
        <p:spPr bwMode="auto">
          <a:xfrm>
            <a:off x="63246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41431" name="Rectangle 87"/>
          <p:cNvSpPr>
            <a:spLocks noChangeArrowheads="1"/>
          </p:cNvSpPr>
          <p:nvPr/>
        </p:nvSpPr>
        <p:spPr bwMode="auto">
          <a:xfrm>
            <a:off x="685800" y="22098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       </a:t>
            </a:r>
            <a:r>
              <a:rPr lang="en-US" sz="1400" i="1">
                <a:latin typeface="Courier New" pitchFamily="49" charset="0"/>
              </a:rPr>
              <a:t>bubble</a:t>
            </a:r>
          </a:p>
        </p:txBody>
      </p:sp>
      <p:sp>
        <p:nvSpPr>
          <p:cNvPr id="441432" name="Rectangle 88"/>
          <p:cNvSpPr>
            <a:spLocks noChangeArrowheads="1"/>
          </p:cNvSpPr>
          <p:nvPr/>
        </p:nvSpPr>
        <p:spPr bwMode="auto">
          <a:xfrm>
            <a:off x="49530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41433" name="Rectangle 89"/>
          <p:cNvSpPr>
            <a:spLocks noChangeArrowheads="1"/>
          </p:cNvSpPr>
          <p:nvPr/>
        </p:nvSpPr>
        <p:spPr bwMode="auto">
          <a:xfrm>
            <a:off x="586740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41434" name="Rectangle 90"/>
          <p:cNvSpPr>
            <a:spLocks noChangeArrowheads="1"/>
          </p:cNvSpPr>
          <p:nvPr/>
        </p:nvSpPr>
        <p:spPr bwMode="auto">
          <a:xfrm>
            <a:off x="632460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41435" name="Rectangle 91"/>
          <p:cNvSpPr>
            <a:spLocks noChangeArrowheads="1"/>
          </p:cNvSpPr>
          <p:nvPr/>
        </p:nvSpPr>
        <p:spPr bwMode="auto">
          <a:xfrm>
            <a:off x="678180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41436" name="Rectangle 92"/>
          <p:cNvSpPr>
            <a:spLocks noChangeArrowheads="1"/>
          </p:cNvSpPr>
          <p:nvPr/>
        </p:nvSpPr>
        <p:spPr bwMode="auto">
          <a:xfrm>
            <a:off x="685800" y="2819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0x00c: addl %edx,%eax</a:t>
            </a:r>
          </a:p>
        </p:txBody>
      </p:sp>
      <p:sp>
        <p:nvSpPr>
          <p:cNvPr id="441437" name="Rectangle 93"/>
          <p:cNvSpPr>
            <a:spLocks noChangeArrowheads="1"/>
          </p:cNvSpPr>
          <p:nvPr/>
        </p:nvSpPr>
        <p:spPr bwMode="auto">
          <a:xfrm>
            <a:off x="54102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41438" name="Rectangle 94"/>
          <p:cNvSpPr>
            <a:spLocks noChangeArrowheads="1"/>
          </p:cNvSpPr>
          <p:nvPr/>
        </p:nvSpPr>
        <p:spPr bwMode="auto">
          <a:xfrm>
            <a:off x="63246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41439" name="Rectangle 95"/>
          <p:cNvSpPr>
            <a:spLocks noChangeArrowheads="1"/>
          </p:cNvSpPr>
          <p:nvPr/>
        </p:nvSpPr>
        <p:spPr bwMode="auto">
          <a:xfrm>
            <a:off x="67818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41440" name="Rectangle 96"/>
          <p:cNvSpPr>
            <a:spLocks noChangeArrowheads="1"/>
          </p:cNvSpPr>
          <p:nvPr/>
        </p:nvSpPr>
        <p:spPr bwMode="auto">
          <a:xfrm>
            <a:off x="72390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41441" name="Rectangle 97"/>
          <p:cNvSpPr>
            <a:spLocks noChangeArrowheads="1"/>
          </p:cNvSpPr>
          <p:nvPr/>
        </p:nvSpPr>
        <p:spPr bwMode="auto">
          <a:xfrm>
            <a:off x="76962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41442" name="Rectangle 98"/>
          <p:cNvSpPr>
            <a:spLocks noChangeArrowheads="1"/>
          </p:cNvSpPr>
          <p:nvPr/>
        </p:nvSpPr>
        <p:spPr bwMode="auto">
          <a:xfrm>
            <a:off x="685800" y="31242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0x00e: halt</a:t>
            </a:r>
          </a:p>
        </p:txBody>
      </p:sp>
      <p:sp>
        <p:nvSpPr>
          <p:cNvPr id="441443" name="Rectangle 99"/>
          <p:cNvSpPr>
            <a:spLocks noChangeArrowheads="1"/>
          </p:cNvSpPr>
          <p:nvPr/>
        </p:nvSpPr>
        <p:spPr bwMode="auto">
          <a:xfrm>
            <a:off x="63246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41444" name="Rectangle 100"/>
          <p:cNvSpPr>
            <a:spLocks noChangeArrowheads="1"/>
          </p:cNvSpPr>
          <p:nvPr/>
        </p:nvSpPr>
        <p:spPr bwMode="auto">
          <a:xfrm>
            <a:off x="67818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41445" name="Rectangle 101"/>
          <p:cNvSpPr>
            <a:spLocks noChangeArrowheads="1"/>
          </p:cNvSpPr>
          <p:nvPr/>
        </p:nvSpPr>
        <p:spPr bwMode="auto">
          <a:xfrm>
            <a:off x="72390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41446" name="Rectangle 102"/>
          <p:cNvSpPr>
            <a:spLocks noChangeArrowheads="1"/>
          </p:cNvSpPr>
          <p:nvPr/>
        </p:nvSpPr>
        <p:spPr bwMode="auto">
          <a:xfrm>
            <a:off x="76962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41447" name="Rectangle 103"/>
          <p:cNvSpPr>
            <a:spLocks noChangeArrowheads="1"/>
          </p:cNvSpPr>
          <p:nvPr/>
        </p:nvSpPr>
        <p:spPr bwMode="auto">
          <a:xfrm>
            <a:off x="81534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41448" name="Rectangle 104"/>
          <p:cNvSpPr>
            <a:spLocks noChangeArrowheads="1"/>
          </p:cNvSpPr>
          <p:nvPr/>
        </p:nvSpPr>
        <p:spPr bwMode="auto">
          <a:xfrm>
            <a:off x="76962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41450" name="Freeform 106"/>
          <p:cNvSpPr>
            <a:spLocks/>
          </p:cNvSpPr>
          <p:nvPr/>
        </p:nvSpPr>
        <p:spPr bwMode="auto">
          <a:xfrm>
            <a:off x="5257800" y="2057400"/>
            <a:ext cx="152400" cy="762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1451" name="Freeform 107"/>
          <p:cNvSpPr>
            <a:spLocks/>
          </p:cNvSpPr>
          <p:nvPr/>
        </p:nvSpPr>
        <p:spPr bwMode="auto">
          <a:xfrm>
            <a:off x="5715000" y="2362200"/>
            <a:ext cx="152400" cy="4572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1452" name="Rectangle 108"/>
          <p:cNvSpPr>
            <a:spLocks noChangeArrowheads="1"/>
          </p:cNvSpPr>
          <p:nvPr/>
        </p:nvSpPr>
        <p:spPr bwMode="auto">
          <a:xfrm>
            <a:off x="49530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41453" name="Rectangle 109"/>
          <p:cNvSpPr>
            <a:spLocks noChangeArrowheads="1"/>
          </p:cNvSpPr>
          <p:nvPr/>
        </p:nvSpPr>
        <p:spPr bwMode="auto">
          <a:xfrm>
            <a:off x="54102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41454" name="Rectangle 110"/>
          <p:cNvSpPr>
            <a:spLocks noChangeArrowheads="1"/>
          </p:cNvSpPr>
          <p:nvPr/>
        </p:nvSpPr>
        <p:spPr bwMode="auto">
          <a:xfrm>
            <a:off x="58674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41455" name="Rectangle 111"/>
          <p:cNvSpPr>
            <a:spLocks noChangeArrowheads="1"/>
          </p:cNvSpPr>
          <p:nvPr/>
        </p:nvSpPr>
        <p:spPr bwMode="auto">
          <a:xfrm>
            <a:off x="58674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41456" name="Rectangle 112"/>
          <p:cNvSpPr>
            <a:spLocks noChangeArrowheads="1"/>
          </p:cNvSpPr>
          <p:nvPr/>
        </p:nvSpPr>
        <p:spPr bwMode="auto">
          <a:xfrm>
            <a:off x="6324600" y="2514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41457" name="Rectangle 113"/>
          <p:cNvSpPr>
            <a:spLocks noChangeArrowheads="1"/>
          </p:cNvSpPr>
          <p:nvPr/>
        </p:nvSpPr>
        <p:spPr bwMode="auto">
          <a:xfrm>
            <a:off x="6781800" y="2514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41458" name="Rectangle 114"/>
          <p:cNvSpPr>
            <a:spLocks noChangeArrowheads="1"/>
          </p:cNvSpPr>
          <p:nvPr/>
        </p:nvSpPr>
        <p:spPr bwMode="auto">
          <a:xfrm>
            <a:off x="7239000" y="2514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41459" name="Freeform 115"/>
          <p:cNvSpPr>
            <a:spLocks/>
          </p:cNvSpPr>
          <p:nvPr/>
        </p:nvSpPr>
        <p:spPr bwMode="auto">
          <a:xfrm>
            <a:off x="6172200" y="2667000"/>
            <a:ext cx="152400" cy="1524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1460" name="Rectangle 116"/>
          <p:cNvSpPr>
            <a:spLocks noChangeArrowheads="1"/>
          </p:cNvSpPr>
          <p:nvPr/>
        </p:nvSpPr>
        <p:spPr bwMode="auto">
          <a:xfrm>
            <a:off x="685800" y="2514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       </a:t>
            </a:r>
            <a:r>
              <a:rPr lang="en-US" sz="1400" i="1">
                <a:latin typeface="Courier New" pitchFamily="49" charset="0"/>
              </a:rPr>
              <a:t>bubble</a:t>
            </a:r>
          </a:p>
        </p:txBody>
      </p:sp>
      <p:sp>
        <p:nvSpPr>
          <p:cNvPr id="441461" name="Rectangle 117"/>
          <p:cNvSpPr>
            <a:spLocks noChangeArrowheads="1"/>
          </p:cNvSpPr>
          <p:nvPr/>
        </p:nvSpPr>
        <p:spPr bwMode="auto">
          <a:xfrm>
            <a:off x="81534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441462" name="Line 118"/>
          <p:cNvSpPr>
            <a:spLocks noChangeShapeType="1"/>
          </p:cNvSpPr>
          <p:nvPr/>
        </p:nvSpPr>
        <p:spPr bwMode="auto">
          <a:xfrm flipH="1">
            <a:off x="2971800" y="3429000"/>
            <a:ext cx="1981200" cy="191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1463" name="Line 119"/>
          <p:cNvSpPr>
            <a:spLocks noChangeShapeType="1"/>
          </p:cNvSpPr>
          <p:nvPr/>
        </p:nvSpPr>
        <p:spPr bwMode="auto">
          <a:xfrm flipH="1">
            <a:off x="4419600" y="3429000"/>
            <a:ext cx="9906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1465" name="Rectangle 121"/>
          <p:cNvSpPr>
            <a:spLocks noChangeArrowheads="1"/>
          </p:cNvSpPr>
          <p:nvPr/>
        </p:nvSpPr>
        <p:spPr bwMode="auto">
          <a:xfrm>
            <a:off x="2971800" y="49530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Cycle 4</a:t>
            </a:r>
          </a:p>
        </p:txBody>
      </p:sp>
      <p:sp>
        <p:nvSpPr>
          <p:cNvPr id="441468" name="Rectangle 124"/>
          <p:cNvSpPr>
            <a:spLocks noChangeArrowheads="1"/>
          </p:cNvSpPr>
          <p:nvPr/>
        </p:nvSpPr>
        <p:spPr bwMode="auto">
          <a:xfrm>
            <a:off x="6400800" y="5105400"/>
            <a:ext cx="255588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70000"/>
              </a:lnSpc>
            </a:pPr>
            <a:r>
              <a:rPr lang="en-US" sz="1600" b="0"/>
              <a:t>•</a:t>
            </a:r>
          </a:p>
          <a:p>
            <a:pPr algn="l" eaLnBrk="1" hangingPunct="1">
              <a:lnSpc>
                <a:spcPct val="70000"/>
              </a:lnSpc>
            </a:pPr>
            <a:r>
              <a:rPr lang="en-US" sz="1600" b="0"/>
              <a:t>•</a:t>
            </a:r>
          </a:p>
          <a:p>
            <a:pPr algn="l" eaLnBrk="1" hangingPunct="1">
              <a:lnSpc>
                <a:spcPct val="70000"/>
              </a:lnSpc>
            </a:pPr>
            <a:r>
              <a:rPr lang="en-US" sz="1600" b="0"/>
              <a:t>•</a:t>
            </a:r>
          </a:p>
        </p:txBody>
      </p:sp>
      <p:grpSp>
        <p:nvGrpSpPr>
          <p:cNvPr id="441490" name="Group 146"/>
          <p:cNvGrpSpPr>
            <a:grpSpLocks/>
          </p:cNvGrpSpPr>
          <p:nvPr/>
        </p:nvGrpSpPr>
        <p:grpSpPr bwMode="auto">
          <a:xfrm>
            <a:off x="5867400" y="4114800"/>
            <a:ext cx="1447800" cy="609600"/>
            <a:chOff x="1728" y="2736"/>
            <a:chExt cx="912" cy="384"/>
          </a:xfrm>
        </p:grpSpPr>
        <p:sp>
          <p:nvSpPr>
            <p:cNvPr id="441466" name="Rectangle 122"/>
            <p:cNvSpPr>
              <a:spLocks noChangeArrowheads="1"/>
            </p:cNvSpPr>
            <p:nvPr/>
          </p:nvSpPr>
          <p:spPr bwMode="auto">
            <a:xfrm>
              <a:off x="1728" y="2736"/>
              <a:ext cx="912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441469" name="Rectangle 125"/>
            <p:cNvSpPr>
              <a:spLocks noChangeArrowheads="1"/>
            </p:cNvSpPr>
            <p:nvPr/>
          </p:nvSpPr>
          <p:spPr bwMode="auto">
            <a:xfrm>
              <a:off x="1728" y="2920"/>
              <a:ext cx="912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/>
                <a:t>W_dstE = </a:t>
              </a:r>
              <a:r>
                <a:rPr lang="en-US" sz="1400">
                  <a:solidFill>
                    <a:srgbClr val="FF3300"/>
                  </a:solidFill>
                  <a:latin typeface="Courier New" pitchFamily="49" charset="0"/>
                </a:rPr>
                <a:t>%eax</a:t>
              </a:r>
            </a:p>
          </p:txBody>
        </p:sp>
      </p:grpSp>
      <p:grpSp>
        <p:nvGrpSpPr>
          <p:cNvPr id="441472" name="Group 128"/>
          <p:cNvGrpSpPr>
            <a:grpSpLocks/>
          </p:cNvGrpSpPr>
          <p:nvPr/>
        </p:nvGrpSpPr>
        <p:grpSpPr bwMode="auto">
          <a:xfrm>
            <a:off x="5867400" y="5943600"/>
            <a:ext cx="1447800" cy="838200"/>
            <a:chOff x="1728" y="3648"/>
            <a:chExt cx="912" cy="528"/>
          </a:xfrm>
        </p:grpSpPr>
        <p:sp>
          <p:nvSpPr>
            <p:cNvPr id="441467" name="Rectangle 123"/>
            <p:cNvSpPr>
              <a:spLocks noChangeArrowheads="1"/>
            </p:cNvSpPr>
            <p:nvPr/>
          </p:nvSpPr>
          <p:spPr bwMode="auto">
            <a:xfrm>
              <a:off x="1728" y="3648"/>
              <a:ext cx="912" cy="52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41470" name="Rectangle 126"/>
            <p:cNvSpPr>
              <a:spLocks noChangeArrowheads="1"/>
            </p:cNvSpPr>
            <p:nvPr/>
          </p:nvSpPr>
          <p:spPr bwMode="auto">
            <a:xfrm>
              <a:off x="1728" y="3832"/>
              <a:ext cx="76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/>
                <a:t>srcA = </a:t>
              </a:r>
              <a:r>
                <a:rPr lang="en-US" sz="1400" b="0">
                  <a:latin typeface="Courier New" pitchFamily="49" charset="0"/>
                </a:rPr>
                <a:t>%edx</a:t>
              </a:r>
            </a:p>
            <a:p>
              <a:pPr algn="l" eaLnBrk="1" hangingPunct="1">
                <a:lnSpc>
                  <a:spcPct val="100000"/>
                </a:lnSpc>
              </a:pPr>
              <a:r>
                <a:rPr lang="en-US" sz="1400" b="0"/>
                <a:t>srcB = </a:t>
              </a:r>
              <a:r>
                <a:rPr lang="en-US" sz="1400">
                  <a:solidFill>
                    <a:srgbClr val="008000"/>
                  </a:solidFill>
                  <a:latin typeface="Courier New" pitchFamily="49" charset="0"/>
                </a:rPr>
                <a:t>%eax</a:t>
              </a:r>
            </a:p>
          </p:txBody>
        </p:sp>
      </p:grpSp>
      <p:sp>
        <p:nvSpPr>
          <p:cNvPr id="441474" name="Rectangle 130"/>
          <p:cNvSpPr>
            <a:spLocks noChangeArrowheads="1"/>
          </p:cNvSpPr>
          <p:nvPr/>
        </p:nvSpPr>
        <p:spPr bwMode="auto">
          <a:xfrm>
            <a:off x="5002213" y="5410200"/>
            <a:ext cx="255587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70000"/>
              </a:lnSpc>
            </a:pPr>
            <a:r>
              <a:rPr lang="en-US" sz="1600" b="0"/>
              <a:t>•</a:t>
            </a:r>
          </a:p>
          <a:p>
            <a:pPr algn="l" eaLnBrk="1" hangingPunct="1">
              <a:lnSpc>
                <a:spcPct val="70000"/>
              </a:lnSpc>
            </a:pPr>
            <a:r>
              <a:rPr lang="en-US" sz="1600" b="0"/>
              <a:t>•</a:t>
            </a:r>
          </a:p>
          <a:p>
            <a:pPr algn="l" eaLnBrk="1" hangingPunct="1">
              <a:lnSpc>
                <a:spcPct val="70000"/>
              </a:lnSpc>
            </a:pPr>
            <a:r>
              <a:rPr lang="en-US" sz="1600" b="0"/>
              <a:t>•</a:t>
            </a:r>
          </a:p>
        </p:txBody>
      </p:sp>
      <p:grpSp>
        <p:nvGrpSpPr>
          <p:cNvPr id="441489" name="Group 145"/>
          <p:cNvGrpSpPr>
            <a:grpSpLocks/>
          </p:cNvGrpSpPr>
          <p:nvPr/>
        </p:nvGrpSpPr>
        <p:grpSpPr bwMode="auto">
          <a:xfrm>
            <a:off x="4419600" y="4724400"/>
            <a:ext cx="1447800" cy="609600"/>
            <a:chOff x="816" y="2736"/>
            <a:chExt cx="912" cy="384"/>
          </a:xfrm>
        </p:grpSpPr>
        <p:sp>
          <p:nvSpPr>
            <p:cNvPr id="441476" name="Rectangle 132"/>
            <p:cNvSpPr>
              <a:spLocks noChangeArrowheads="1"/>
            </p:cNvSpPr>
            <p:nvPr/>
          </p:nvSpPr>
          <p:spPr bwMode="auto">
            <a:xfrm>
              <a:off x="816" y="2736"/>
              <a:ext cx="912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41477" name="Rectangle 133"/>
            <p:cNvSpPr>
              <a:spLocks noChangeArrowheads="1"/>
            </p:cNvSpPr>
            <p:nvPr/>
          </p:nvSpPr>
          <p:spPr bwMode="auto">
            <a:xfrm>
              <a:off x="816" y="2920"/>
              <a:ext cx="912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/>
                <a:t>M_dstE = </a:t>
              </a:r>
              <a:r>
                <a:rPr lang="en-US" sz="1400">
                  <a:solidFill>
                    <a:srgbClr val="FF3300"/>
                  </a:solidFill>
                  <a:latin typeface="Courier New" pitchFamily="49" charset="0"/>
                </a:rPr>
                <a:t>%eax</a:t>
              </a:r>
            </a:p>
          </p:txBody>
        </p:sp>
      </p:grpSp>
      <p:grpSp>
        <p:nvGrpSpPr>
          <p:cNvPr id="441478" name="Group 134"/>
          <p:cNvGrpSpPr>
            <a:grpSpLocks/>
          </p:cNvGrpSpPr>
          <p:nvPr/>
        </p:nvGrpSpPr>
        <p:grpSpPr bwMode="auto">
          <a:xfrm>
            <a:off x="4419600" y="5943600"/>
            <a:ext cx="1447800" cy="838200"/>
            <a:chOff x="1728" y="3648"/>
            <a:chExt cx="912" cy="528"/>
          </a:xfrm>
        </p:grpSpPr>
        <p:sp>
          <p:nvSpPr>
            <p:cNvPr id="441479" name="Rectangle 135"/>
            <p:cNvSpPr>
              <a:spLocks noChangeArrowheads="1"/>
            </p:cNvSpPr>
            <p:nvPr/>
          </p:nvSpPr>
          <p:spPr bwMode="auto">
            <a:xfrm>
              <a:off x="1728" y="3648"/>
              <a:ext cx="912" cy="52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41480" name="Rectangle 136"/>
            <p:cNvSpPr>
              <a:spLocks noChangeArrowheads="1"/>
            </p:cNvSpPr>
            <p:nvPr/>
          </p:nvSpPr>
          <p:spPr bwMode="auto">
            <a:xfrm>
              <a:off x="1728" y="3832"/>
              <a:ext cx="76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/>
                <a:t>srcA = </a:t>
              </a:r>
              <a:r>
                <a:rPr lang="en-US" sz="1400" b="0">
                  <a:latin typeface="Courier New" pitchFamily="49" charset="0"/>
                </a:rPr>
                <a:t>%edx</a:t>
              </a:r>
            </a:p>
            <a:p>
              <a:pPr algn="l" eaLnBrk="1" hangingPunct="1">
                <a:lnSpc>
                  <a:spcPct val="100000"/>
                </a:lnSpc>
              </a:pPr>
              <a:r>
                <a:rPr lang="en-US" sz="1400" b="0"/>
                <a:t>srcB = </a:t>
              </a:r>
              <a:r>
                <a:rPr lang="en-US" sz="1400">
                  <a:solidFill>
                    <a:srgbClr val="008000"/>
                  </a:solidFill>
                  <a:latin typeface="Courier New" pitchFamily="49" charset="0"/>
                </a:rPr>
                <a:t>%eax</a:t>
              </a:r>
            </a:p>
          </p:txBody>
        </p:sp>
      </p:grpSp>
      <p:grpSp>
        <p:nvGrpSpPr>
          <p:cNvPr id="441488" name="Group 144"/>
          <p:cNvGrpSpPr>
            <a:grpSpLocks/>
          </p:cNvGrpSpPr>
          <p:nvPr/>
        </p:nvGrpSpPr>
        <p:grpSpPr bwMode="auto">
          <a:xfrm>
            <a:off x="2971800" y="5334000"/>
            <a:ext cx="1447800" cy="609600"/>
            <a:chOff x="-96" y="2736"/>
            <a:chExt cx="912" cy="384"/>
          </a:xfrm>
        </p:grpSpPr>
        <p:sp>
          <p:nvSpPr>
            <p:cNvPr id="441483" name="Rectangle 139"/>
            <p:cNvSpPr>
              <a:spLocks noChangeArrowheads="1"/>
            </p:cNvSpPr>
            <p:nvPr/>
          </p:nvSpPr>
          <p:spPr bwMode="auto">
            <a:xfrm>
              <a:off x="-96" y="2736"/>
              <a:ext cx="912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41484" name="Rectangle 140"/>
            <p:cNvSpPr>
              <a:spLocks noChangeArrowheads="1"/>
            </p:cNvSpPr>
            <p:nvPr/>
          </p:nvSpPr>
          <p:spPr bwMode="auto">
            <a:xfrm>
              <a:off x="-96" y="2920"/>
              <a:ext cx="912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/>
                <a:t>E_dstE = </a:t>
              </a:r>
              <a:r>
                <a:rPr lang="en-US" sz="1400">
                  <a:solidFill>
                    <a:srgbClr val="FF3300"/>
                  </a:solidFill>
                  <a:latin typeface="Courier New" pitchFamily="49" charset="0"/>
                </a:rPr>
                <a:t>%eax</a:t>
              </a:r>
            </a:p>
          </p:txBody>
        </p:sp>
      </p:grpSp>
      <p:grpSp>
        <p:nvGrpSpPr>
          <p:cNvPr id="441485" name="Group 141"/>
          <p:cNvGrpSpPr>
            <a:grpSpLocks/>
          </p:cNvGrpSpPr>
          <p:nvPr/>
        </p:nvGrpSpPr>
        <p:grpSpPr bwMode="auto">
          <a:xfrm>
            <a:off x="2971800" y="5943600"/>
            <a:ext cx="1447800" cy="838200"/>
            <a:chOff x="1728" y="3648"/>
            <a:chExt cx="912" cy="528"/>
          </a:xfrm>
        </p:grpSpPr>
        <p:sp>
          <p:nvSpPr>
            <p:cNvPr id="441486" name="Rectangle 142"/>
            <p:cNvSpPr>
              <a:spLocks noChangeArrowheads="1"/>
            </p:cNvSpPr>
            <p:nvPr/>
          </p:nvSpPr>
          <p:spPr bwMode="auto">
            <a:xfrm>
              <a:off x="1728" y="3648"/>
              <a:ext cx="912" cy="52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41487" name="Rectangle 143"/>
            <p:cNvSpPr>
              <a:spLocks noChangeArrowheads="1"/>
            </p:cNvSpPr>
            <p:nvPr/>
          </p:nvSpPr>
          <p:spPr bwMode="auto">
            <a:xfrm>
              <a:off x="1728" y="3832"/>
              <a:ext cx="76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/>
                <a:t>srcA = </a:t>
              </a:r>
              <a:r>
                <a:rPr lang="en-US" sz="1400" b="0">
                  <a:latin typeface="Courier New" pitchFamily="49" charset="0"/>
                </a:rPr>
                <a:t>%edx</a:t>
              </a:r>
            </a:p>
            <a:p>
              <a:pPr algn="l" eaLnBrk="1" hangingPunct="1">
                <a:lnSpc>
                  <a:spcPct val="100000"/>
                </a:lnSpc>
              </a:pPr>
              <a:r>
                <a:rPr lang="en-US" sz="1400" b="0"/>
                <a:t>srcB = </a:t>
              </a:r>
              <a:r>
                <a:rPr lang="en-US" sz="1400">
                  <a:solidFill>
                    <a:srgbClr val="008000"/>
                  </a:solidFill>
                  <a:latin typeface="Courier New" pitchFamily="49" charset="0"/>
                </a:rPr>
                <a:t>%eax</a:t>
              </a:r>
            </a:p>
          </p:txBody>
        </p:sp>
      </p:grpSp>
      <p:sp>
        <p:nvSpPr>
          <p:cNvPr id="441491" name="Rectangle 147"/>
          <p:cNvSpPr>
            <a:spLocks noChangeArrowheads="1"/>
          </p:cNvSpPr>
          <p:nvPr/>
        </p:nvSpPr>
        <p:spPr bwMode="auto">
          <a:xfrm>
            <a:off x="4419600" y="43434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Cycle 5</a:t>
            </a:r>
          </a:p>
        </p:txBody>
      </p:sp>
      <p:sp>
        <p:nvSpPr>
          <p:cNvPr id="441492" name="Rectangle 148"/>
          <p:cNvSpPr>
            <a:spLocks noChangeArrowheads="1"/>
          </p:cNvSpPr>
          <p:nvPr/>
        </p:nvSpPr>
        <p:spPr bwMode="auto">
          <a:xfrm>
            <a:off x="5867400" y="37338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Cycle 6</a:t>
            </a:r>
          </a:p>
        </p:txBody>
      </p:sp>
      <p:sp>
        <p:nvSpPr>
          <p:cNvPr id="441493" name="Line 149"/>
          <p:cNvSpPr>
            <a:spLocks noChangeShapeType="1"/>
          </p:cNvSpPr>
          <p:nvPr/>
        </p:nvSpPr>
        <p:spPr bwMode="auto">
          <a:xfrm>
            <a:off x="58674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1494" name="Line 150"/>
          <p:cNvSpPr>
            <a:spLocks noChangeShapeType="1"/>
          </p:cNvSpPr>
          <p:nvPr/>
        </p:nvSpPr>
        <p:spPr bwMode="auto">
          <a:xfrm>
            <a:off x="6324600" y="3429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7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When Stalling?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05200"/>
            <a:ext cx="8294688" cy="2590800"/>
          </a:xfrm>
        </p:spPr>
        <p:txBody>
          <a:bodyPr/>
          <a:lstStyle/>
          <a:p>
            <a:pPr lvl="1"/>
            <a:r>
              <a:rPr lang="en-US" dirty="0"/>
              <a:t>Stalling instruction held back in decode stage</a:t>
            </a:r>
          </a:p>
          <a:p>
            <a:pPr lvl="1"/>
            <a:r>
              <a:rPr lang="en-US" dirty="0"/>
              <a:t>Following instruction stays in fetch stage</a:t>
            </a:r>
          </a:p>
          <a:p>
            <a:pPr lvl="1"/>
            <a:r>
              <a:rPr lang="en-US" dirty="0"/>
              <a:t>Bubbles injected into execute stage</a:t>
            </a:r>
          </a:p>
          <a:p>
            <a:pPr lvl="2"/>
            <a:r>
              <a:rPr lang="en-US" dirty="0"/>
              <a:t>Like dynamically generated </a:t>
            </a:r>
            <a:r>
              <a:rPr lang="en-US" dirty="0" err="1"/>
              <a:t>nop’s</a:t>
            </a:r>
            <a:endParaRPr lang="en-US" dirty="0"/>
          </a:p>
          <a:p>
            <a:pPr lvl="2"/>
            <a:r>
              <a:rPr lang="en-US" dirty="0"/>
              <a:t>Move through later stages</a:t>
            </a:r>
          </a:p>
        </p:txBody>
      </p:sp>
      <p:grpSp>
        <p:nvGrpSpPr>
          <p:cNvPr id="443482" name="Group 90"/>
          <p:cNvGrpSpPr>
            <a:grpSpLocks/>
          </p:cNvGrpSpPr>
          <p:nvPr/>
        </p:nvGrpSpPr>
        <p:grpSpPr bwMode="auto">
          <a:xfrm>
            <a:off x="5334000" y="1295400"/>
            <a:ext cx="2590800" cy="1828800"/>
            <a:chOff x="-1104" y="1680"/>
            <a:chExt cx="1632" cy="1152"/>
          </a:xfrm>
        </p:grpSpPr>
        <p:sp>
          <p:nvSpPr>
            <p:cNvPr id="443452" name="Rectangle 60"/>
            <p:cNvSpPr>
              <a:spLocks noChangeArrowheads="1"/>
            </p:cNvSpPr>
            <p:nvPr/>
          </p:nvSpPr>
          <p:spPr bwMode="auto">
            <a:xfrm>
              <a:off x="-1104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0x000: irmovl $10,%edx</a:t>
              </a:r>
            </a:p>
          </p:txBody>
        </p:sp>
        <p:sp>
          <p:nvSpPr>
            <p:cNvPr id="443453" name="Rectangle 61"/>
            <p:cNvSpPr>
              <a:spLocks noChangeArrowheads="1"/>
            </p:cNvSpPr>
            <p:nvPr/>
          </p:nvSpPr>
          <p:spPr bwMode="auto">
            <a:xfrm>
              <a:off x="-1104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0x006: irmovl  $3,%eax</a:t>
              </a:r>
            </a:p>
          </p:txBody>
        </p:sp>
        <p:sp>
          <p:nvSpPr>
            <p:cNvPr id="443456" name="Rectangle 64"/>
            <p:cNvSpPr>
              <a:spLocks noChangeArrowheads="1"/>
            </p:cNvSpPr>
            <p:nvPr/>
          </p:nvSpPr>
          <p:spPr bwMode="auto">
            <a:xfrm>
              <a:off x="-1104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0x00c: addl %edx,%eax</a:t>
              </a:r>
            </a:p>
          </p:txBody>
        </p:sp>
        <p:sp>
          <p:nvSpPr>
            <p:cNvPr id="443458" name="Rectangle 66"/>
            <p:cNvSpPr>
              <a:spLocks noChangeArrowheads="1"/>
            </p:cNvSpPr>
            <p:nvPr/>
          </p:nvSpPr>
          <p:spPr bwMode="auto">
            <a:xfrm>
              <a:off x="-1104" y="1680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b="0"/>
                <a:t>Cycle 4</a:t>
              </a:r>
            </a:p>
          </p:txBody>
        </p:sp>
        <p:sp>
          <p:nvSpPr>
            <p:cNvPr id="443471" name="Rectangle 79"/>
            <p:cNvSpPr>
              <a:spLocks noChangeArrowheads="1"/>
            </p:cNvSpPr>
            <p:nvPr/>
          </p:nvSpPr>
          <p:spPr bwMode="auto">
            <a:xfrm>
              <a:off x="-1104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0x00e: halt</a:t>
              </a:r>
            </a:p>
          </p:txBody>
        </p:sp>
      </p:grpSp>
      <p:grpSp>
        <p:nvGrpSpPr>
          <p:cNvPr id="443473" name="Group 81"/>
          <p:cNvGrpSpPr>
            <a:grpSpLocks/>
          </p:cNvGrpSpPr>
          <p:nvPr/>
        </p:nvGrpSpPr>
        <p:grpSpPr bwMode="auto">
          <a:xfrm>
            <a:off x="304800" y="1143000"/>
            <a:ext cx="2895600" cy="1600200"/>
            <a:chOff x="1968" y="816"/>
            <a:chExt cx="1824" cy="1008"/>
          </a:xfrm>
        </p:grpSpPr>
        <p:sp>
          <p:nvSpPr>
            <p:cNvPr id="443416" name="Rectangle 24"/>
            <p:cNvSpPr>
              <a:spLocks noChangeArrowheads="1"/>
            </p:cNvSpPr>
            <p:nvPr/>
          </p:nvSpPr>
          <p:spPr bwMode="auto">
            <a:xfrm>
              <a:off x="1968" y="816"/>
              <a:ext cx="1824" cy="100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43409" name="Rectangle 17"/>
            <p:cNvSpPr>
              <a:spLocks noChangeArrowheads="1"/>
            </p:cNvSpPr>
            <p:nvPr/>
          </p:nvSpPr>
          <p:spPr bwMode="auto">
            <a:xfrm>
              <a:off x="2112" y="1056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0x000: </a:t>
              </a:r>
              <a:r>
                <a:rPr lang="en-US" sz="1400" b="0" dirty="0" err="1">
                  <a:latin typeface="Courier New" pitchFamily="49" charset="0"/>
                </a:rPr>
                <a:t>irmovl</a:t>
              </a:r>
              <a:r>
                <a:rPr lang="en-US" sz="1400" b="0" dirty="0">
                  <a:latin typeface="Courier New" pitchFamily="49" charset="0"/>
                </a:rPr>
                <a:t> $10,%edx</a:t>
              </a:r>
            </a:p>
          </p:txBody>
        </p:sp>
        <p:sp>
          <p:nvSpPr>
            <p:cNvPr id="443410" name="Rectangle 18"/>
            <p:cNvSpPr>
              <a:spLocks noChangeArrowheads="1"/>
            </p:cNvSpPr>
            <p:nvPr/>
          </p:nvSpPr>
          <p:spPr bwMode="auto">
            <a:xfrm>
              <a:off x="2112" y="1248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0x006: irmovl  $3,%eax</a:t>
              </a:r>
            </a:p>
          </p:txBody>
        </p:sp>
        <p:sp>
          <p:nvSpPr>
            <p:cNvPr id="443413" name="Rectangle 21"/>
            <p:cNvSpPr>
              <a:spLocks noChangeArrowheads="1"/>
            </p:cNvSpPr>
            <p:nvPr/>
          </p:nvSpPr>
          <p:spPr bwMode="auto">
            <a:xfrm>
              <a:off x="2112" y="1440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0x00c: addl %edx,%eax</a:t>
              </a:r>
            </a:p>
          </p:txBody>
        </p:sp>
        <p:sp>
          <p:nvSpPr>
            <p:cNvPr id="443472" name="Rectangle 80"/>
            <p:cNvSpPr>
              <a:spLocks noChangeArrowheads="1"/>
            </p:cNvSpPr>
            <p:nvPr/>
          </p:nvSpPr>
          <p:spPr bwMode="auto">
            <a:xfrm>
              <a:off x="2112" y="1632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0x00e: halt</a:t>
              </a:r>
            </a:p>
          </p:txBody>
        </p:sp>
      </p:grpSp>
      <p:grpSp>
        <p:nvGrpSpPr>
          <p:cNvPr id="443481" name="Group 89"/>
          <p:cNvGrpSpPr>
            <a:grpSpLocks/>
          </p:cNvGrpSpPr>
          <p:nvPr/>
        </p:nvGrpSpPr>
        <p:grpSpPr bwMode="auto">
          <a:xfrm>
            <a:off x="5334000" y="1295400"/>
            <a:ext cx="2590800" cy="1828800"/>
            <a:chOff x="528" y="1680"/>
            <a:chExt cx="1632" cy="1152"/>
          </a:xfrm>
        </p:grpSpPr>
        <p:sp>
          <p:nvSpPr>
            <p:cNvPr id="443444" name="Rectangle 52"/>
            <p:cNvSpPr>
              <a:spLocks noChangeArrowheads="1"/>
            </p:cNvSpPr>
            <p:nvPr/>
          </p:nvSpPr>
          <p:spPr bwMode="auto">
            <a:xfrm>
              <a:off x="528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0x000: irmovl $10,%edx</a:t>
              </a:r>
            </a:p>
          </p:txBody>
        </p:sp>
        <p:sp>
          <p:nvSpPr>
            <p:cNvPr id="443445" name="Rectangle 53"/>
            <p:cNvSpPr>
              <a:spLocks noChangeArrowheads="1"/>
            </p:cNvSpPr>
            <p:nvPr/>
          </p:nvSpPr>
          <p:spPr bwMode="auto">
            <a:xfrm>
              <a:off x="528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0x006: irmovl  $3,%eax</a:t>
              </a:r>
            </a:p>
          </p:txBody>
        </p:sp>
        <p:sp>
          <p:nvSpPr>
            <p:cNvPr id="443446" name="Rectangle 54"/>
            <p:cNvSpPr>
              <a:spLocks noChangeArrowheads="1"/>
            </p:cNvSpPr>
            <p:nvPr/>
          </p:nvSpPr>
          <p:spPr bwMode="auto">
            <a:xfrm>
              <a:off x="528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       </a:t>
              </a:r>
              <a:r>
                <a:rPr lang="en-US" sz="1400" i="1">
                  <a:latin typeface="Courier New" pitchFamily="49" charset="0"/>
                </a:rPr>
                <a:t>bubble</a:t>
              </a:r>
            </a:p>
          </p:txBody>
        </p:sp>
        <p:sp>
          <p:nvSpPr>
            <p:cNvPr id="443448" name="Rectangle 56"/>
            <p:cNvSpPr>
              <a:spLocks noChangeArrowheads="1"/>
            </p:cNvSpPr>
            <p:nvPr/>
          </p:nvSpPr>
          <p:spPr bwMode="auto">
            <a:xfrm>
              <a:off x="528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0x00c: addl %edx,%eax</a:t>
              </a:r>
            </a:p>
          </p:txBody>
        </p:sp>
        <p:sp>
          <p:nvSpPr>
            <p:cNvPr id="443450" name="Rectangle 58"/>
            <p:cNvSpPr>
              <a:spLocks noChangeArrowheads="1"/>
            </p:cNvSpPr>
            <p:nvPr/>
          </p:nvSpPr>
          <p:spPr bwMode="auto">
            <a:xfrm>
              <a:off x="528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b="0"/>
                <a:t>Cycle 5</a:t>
              </a:r>
            </a:p>
          </p:txBody>
        </p:sp>
        <p:sp>
          <p:nvSpPr>
            <p:cNvPr id="443474" name="Rectangle 82"/>
            <p:cNvSpPr>
              <a:spLocks noChangeArrowheads="1"/>
            </p:cNvSpPr>
            <p:nvPr/>
          </p:nvSpPr>
          <p:spPr bwMode="auto">
            <a:xfrm>
              <a:off x="528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0x00e: halt</a:t>
              </a:r>
            </a:p>
          </p:txBody>
        </p:sp>
      </p:grpSp>
      <p:grpSp>
        <p:nvGrpSpPr>
          <p:cNvPr id="443480" name="Group 88"/>
          <p:cNvGrpSpPr>
            <a:grpSpLocks/>
          </p:cNvGrpSpPr>
          <p:nvPr/>
        </p:nvGrpSpPr>
        <p:grpSpPr bwMode="auto">
          <a:xfrm>
            <a:off x="5334000" y="1295400"/>
            <a:ext cx="2590800" cy="1828800"/>
            <a:chOff x="2160" y="1680"/>
            <a:chExt cx="1632" cy="1152"/>
          </a:xfrm>
        </p:grpSpPr>
        <p:sp>
          <p:nvSpPr>
            <p:cNvPr id="443437" name="Rectangle 45"/>
            <p:cNvSpPr>
              <a:spLocks noChangeArrowheads="1"/>
            </p:cNvSpPr>
            <p:nvPr/>
          </p:nvSpPr>
          <p:spPr bwMode="auto">
            <a:xfrm>
              <a:off x="2160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0x006: irmovl  $3,%eax</a:t>
              </a:r>
            </a:p>
          </p:txBody>
        </p:sp>
        <p:sp>
          <p:nvSpPr>
            <p:cNvPr id="443439" name="Rectangle 47"/>
            <p:cNvSpPr>
              <a:spLocks noChangeArrowheads="1"/>
            </p:cNvSpPr>
            <p:nvPr/>
          </p:nvSpPr>
          <p:spPr bwMode="auto">
            <a:xfrm>
              <a:off x="2160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       </a:t>
              </a:r>
              <a:r>
                <a:rPr lang="en-US" sz="1400" i="1">
                  <a:latin typeface="Courier New" pitchFamily="49" charset="0"/>
                </a:rPr>
                <a:t>bubble</a:t>
              </a:r>
            </a:p>
          </p:txBody>
        </p:sp>
        <p:sp>
          <p:nvSpPr>
            <p:cNvPr id="443440" name="Rectangle 48"/>
            <p:cNvSpPr>
              <a:spLocks noChangeArrowheads="1"/>
            </p:cNvSpPr>
            <p:nvPr/>
          </p:nvSpPr>
          <p:spPr bwMode="auto">
            <a:xfrm>
              <a:off x="2160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0x00c: addl %edx,%eax</a:t>
              </a:r>
            </a:p>
          </p:txBody>
        </p:sp>
        <p:sp>
          <p:nvSpPr>
            <p:cNvPr id="443441" name="Rectangle 49"/>
            <p:cNvSpPr>
              <a:spLocks noChangeArrowheads="1"/>
            </p:cNvSpPr>
            <p:nvPr/>
          </p:nvSpPr>
          <p:spPr bwMode="auto">
            <a:xfrm>
              <a:off x="2160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       </a:t>
              </a:r>
              <a:r>
                <a:rPr lang="en-US" sz="1400" i="1">
                  <a:latin typeface="Courier New" pitchFamily="49" charset="0"/>
                </a:rPr>
                <a:t>bubble</a:t>
              </a:r>
            </a:p>
          </p:txBody>
        </p:sp>
        <p:sp>
          <p:nvSpPr>
            <p:cNvPr id="443442" name="Rectangle 50"/>
            <p:cNvSpPr>
              <a:spLocks noChangeArrowheads="1"/>
            </p:cNvSpPr>
            <p:nvPr/>
          </p:nvSpPr>
          <p:spPr bwMode="auto">
            <a:xfrm>
              <a:off x="2160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b="0"/>
                <a:t>Cycle 6</a:t>
              </a:r>
            </a:p>
          </p:txBody>
        </p:sp>
        <p:sp>
          <p:nvSpPr>
            <p:cNvPr id="443475" name="Rectangle 83"/>
            <p:cNvSpPr>
              <a:spLocks noChangeArrowheads="1"/>
            </p:cNvSpPr>
            <p:nvPr/>
          </p:nvSpPr>
          <p:spPr bwMode="auto">
            <a:xfrm>
              <a:off x="2160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0x00e: halt</a:t>
              </a:r>
            </a:p>
          </p:txBody>
        </p:sp>
      </p:grpSp>
      <p:grpSp>
        <p:nvGrpSpPr>
          <p:cNvPr id="443479" name="Group 87"/>
          <p:cNvGrpSpPr>
            <a:grpSpLocks/>
          </p:cNvGrpSpPr>
          <p:nvPr/>
        </p:nvGrpSpPr>
        <p:grpSpPr bwMode="auto">
          <a:xfrm>
            <a:off x="5334000" y="1295400"/>
            <a:ext cx="2590800" cy="1828800"/>
            <a:chOff x="3792" y="1680"/>
            <a:chExt cx="1632" cy="1152"/>
          </a:xfrm>
        </p:grpSpPr>
        <p:sp>
          <p:nvSpPr>
            <p:cNvPr id="443430" name="Rectangle 38"/>
            <p:cNvSpPr>
              <a:spLocks noChangeArrowheads="1"/>
            </p:cNvSpPr>
            <p:nvPr/>
          </p:nvSpPr>
          <p:spPr bwMode="auto">
            <a:xfrm>
              <a:off x="3792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       </a:t>
              </a:r>
              <a:r>
                <a:rPr lang="en-US" sz="1400" i="1">
                  <a:latin typeface="Courier New" pitchFamily="49" charset="0"/>
                </a:rPr>
                <a:t>bubble</a:t>
              </a:r>
            </a:p>
          </p:txBody>
        </p:sp>
        <p:sp>
          <p:nvSpPr>
            <p:cNvPr id="443431" name="Rectangle 39"/>
            <p:cNvSpPr>
              <a:spLocks noChangeArrowheads="1"/>
            </p:cNvSpPr>
            <p:nvPr/>
          </p:nvSpPr>
          <p:spPr bwMode="auto">
            <a:xfrm>
              <a:off x="3792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       </a:t>
              </a:r>
              <a:r>
                <a:rPr lang="en-US" sz="1400" i="1">
                  <a:latin typeface="Courier New" pitchFamily="49" charset="0"/>
                </a:rPr>
                <a:t>bubble</a:t>
              </a:r>
            </a:p>
          </p:txBody>
        </p:sp>
        <p:sp>
          <p:nvSpPr>
            <p:cNvPr id="443432" name="Rectangle 40"/>
            <p:cNvSpPr>
              <a:spLocks noChangeArrowheads="1"/>
            </p:cNvSpPr>
            <p:nvPr/>
          </p:nvSpPr>
          <p:spPr bwMode="auto">
            <a:xfrm>
              <a:off x="3792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0x00c: addl %edx,%eax</a:t>
              </a:r>
            </a:p>
          </p:txBody>
        </p:sp>
        <p:sp>
          <p:nvSpPr>
            <p:cNvPr id="443433" name="Rectangle 41"/>
            <p:cNvSpPr>
              <a:spLocks noChangeArrowheads="1"/>
            </p:cNvSpPr>
            <p:nvPr/>
          </p:nvSpPr>
          <p:spPr bwMode="auto">
            <a:xfrm>
              <a:off x="3792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       </a:t>
              </a:r>
              <a:r>
                <a:rPr lang="en-US" sz="1400" i="1">
                  <a:latin typeface="Courier New" pitchFamily="49" charset="0"/>
                </a:rPr>
                <a:t>bubble</a:t>
              </a:r>
            </a:p>
          </p:txBody>
        </p:sp>
        <p:sp>
          <p:nvSpPr>
            <p:cNvPr id="443434" name="Rectangle 42"/>
            <p:cNvSpPr>
              <a:spLocks noChangeArrowheads="1"/>
            </p:cNvSpPr>
            <p:nvPr/>
          </p:nvSpPr>
          <p:spPr bwMode="auto">
            <a:xfrm>
              <a:off x="3792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b="0"/>
                <a:t>Cycle 7</a:t>
              </a:r>
            </a:p>
          </p:txBody>
        </p:sp>
        <p:sp>
          <p:nvSpPr>
            <p:cNvPr id="443476" name="Rectangle 84"/>
            <p:cNvSpPr>
              <a:spLocks noChangeArrowheads="1"/>
            </p:cNvSpPr>
            <p:nvPr/>
          </p:nvSpPr>
          <p:spPr bwMode="auto">
            <a:xfrm>
              <a:off x="3792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0x00e: halt</a:t>
              </a:r>
            </a:p>
          </p:txBody>
        </p:sp>
      </p:grpSp>
      <p:grpSp>
        <p:nvGrpSpPr>
          <p:cNvPr id="443478" name="Group 86"/>
          <p:cNvGrpSpPr>
            <a:grpSpLocks/>
          </p:cNvGrpSpPr>
          <p:nvPr/>
        </p:nvGrpSpPr>
        <p:grpSpPr bwMode="auto">
          <a:xfrm>
            <a:off x="5334000" y="1295400"/>
            <a:ext cx="2667000" cy="1981200"/>
            <a:chOff x="5424" y="1680"/>
            <a:chExt cx="1680" cy="1248"/>
          </a:xfrm>
        </p:grpSpPr>
        <p:sp>
          <p:nvSpPr>
            <p:cNvPr id="443399" name="Rectangle 7"/>
            <p:cNvSpPr>
              <a:spLocks noChangeArrowheads="1"/>
            </p:cNvSpPr>
            <p:nvPr/>
          </p:nvSpPr>
          <p:spPr bwMode="auto">
            <a:xfrm>
              <a:off x="5424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       </a:t>
              </a:r>
              <a:r>
                <a:rPr lang="en-US" sz="1400" i="1">
                  <a:latin typeface="Courier New" pitchFamily="49" charset="0"/>
                </a:rPr>
                <a:t>bubble</a:t>
              </a:r>
            </a:p>
          </p:txBody>
        </p:sp>
        <p:sp>
          <p:nvSpPr>
            <p:cNvPr id="443402" name="Rectangle 10"/>
            <p:cNvSpPr>
              <a:spLocks noChangeArrowheads="1"/>
            </p:cNvSpPr>
            <p:nvPr/>
          </p:nvSpPr>
          <p:spPr bwMode="auto">
            <a:xfrm>
              <a:off x="5424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       </a:t>
              </a:r>
              <a:r>
                <a:rPr lang="en-US" sz="1400" i="1">
                  <a:latin typeface="Courier New" pitchFamily="49" charset="0"/>
                </a:rPr>
                <a:t>bubble</a:t>
              </a:r>
            </a:p>
          </p:txBody>
        </p:sp>
        <p:sp>
          <p:nvSpPr>
            <p:cNvPr id="443425" name="Rectangle 33"/>
            <p:cNvSpPr>
              <a:spLocks noChangeArrowheads="1"/>
            </p:cNvSpPr>
            <p:nvPr/>
          </p:nvSpPr>
          <p:spPr bwMode="auto">
            <a:xfrm>
              <a:off x="5424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b="0"/>
                <a:t>Cycle 8</a:t>
              </a:r>
            </a:p>
          </p:txBody>
        </p:sp>
        <p:sp>
          <p:nvSpPr>
            <p:cNvPr id="443468" name="Rectangle 76"/>
            <p:cNvSpPr>
              <a:spLocks noChangeArrowheads="1"/>
            </p:cNvSpPr>
            <p:nvPr/>
          </p:nvSpPr>
          <p:spPr bwMode="auto">
            <a:xfrm>
              <a:off x="5424" y="2640"/>
              <a:ext cx="1680" cy="2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43400" name="Rectangle 8"/>
            <p:cNvSpPr>
              <a:spLocks noChangeArrowheads="1"/>
            </p:cNvSpPr>
            <p:nvPr/>
          </p:nvSpPr>
          <p:spPr bwMode="auto">
            <a:xfrm>
              <a:off x="5424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0x00c: addl %edx,%eax</a:t>
              </a:r>
            </a:p>
          </p:txBody>
        </p:sp>
        <p:sp>
          <p:nvSpPr>
            <p:cNvPr id="443477" name="Rectangle 85"/>
            <p:cNvSpPr>
              <a:spLocks noChangeArrowheads="1"/>
            </p:cNvSpPr>
            <p:nvPr/>
          </p:nvSpPr>
          <p:spPr bwMode="auto">
            <a:xfrm>
              <a:off x="5424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0x00e: halt</a:t>
              </a:r>
            </a:p>
          </p:txBody>
        </p:sp>
      </p:grpSp>
      <p:grpSp>
        <p:nvGrpSpPr>
          <p:cNvPr id="443424" name="Group 32"/>
          <p:cNvGrpSpPr>
            <a:grpSpLocks/>
          </p:cNvGrpSpPr>
          <p:nvPr/>
        </p:nvGrpSpPr>
        <p:grpSpPr bwMode="auto">
          <a:xfrm>
            <a:off x="3810000" y="1600200"/>
            <a:ext cx="1524000" cy="1524000"/>
            <a:chOff x="-48" y="1344"/>
            <a:chExt cx="960" cy="960"/>
          </a:xfrm>
        </p:grpSpPr>
        <p:sp>
          <p:nvSpPr>
            <p:cNvPr id="443403" name="Rectangle 11"/>
            <p:cNvSpPr>
              <a:spLocks noChangeArrowheads="1"/>
            </p:cNvSpPr>
            <p:nvPr/>
          </p:nvSpPr>
          <p:spPr bwMode="auto">
            <a:xfrm>
              <a:off x="-48" y="1344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b="0"/>
                <a:t>Write Back</a:t>
              </a:r>
            </a:p>
          </p:txBody>
        </p:sp>
        <p:sp>
          <p:nvSpPr>
            <p:cNvPr id="443404" name="Rectangle 12"/>
            <p:cNvSpPr>
              <a:spLocks noChangeArrowheads="1"/>
            </p:cNvSpPr>
            <p:nvPr/>
          </p:nvSpPr>
          <p:spPr bwMode="auto">
            <a:xfrm>
              <a:off x="-48" y="1536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b="0"/>
                <a:t>Memory</a:t>
              </a:r>
            </a:p>
          </p:txBody>
        </p:sp>
        <p:sp>
          <p:nvSpPr>
            <p:cNvPr id="443405" name="Rectangle 13"/>
            <p:cNvSpPr>
              <a:spLocks noChangeArrowheads="1"/>
            </p:cNvSpPr>
            <p:nvPr/>
          </p:nvSpPr>
          <p:spPr bwMode="auto">
            <a:xfrm>
              <a:off x="-48" y="1728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b="0"/>
                <a:t>Execute</a:t>
              </a:r>
              <a:endParaRPr lang="en-US" i="1"/>
            </a:p>
          </p:txBody>
        </p:sp>
        <p:sp>
          <p:nvSpPr>
            <p:cNvPr id="443406" name="Rectangle 14"/>
            <p:cNvSpPr>
              <a:spLocks noChangeArrowheads="1"/>
            </p:cNvSpPr>
            <p:nvPr/>
          </p:nvSpPr>
          <p:spPr bwMode="auto">
            <a:xfrm>
              <a:off x="-48" y="1920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b="0"/>
                <a:t>Decode</a:t>
              </a:r>
              <a:endParaRPr lang="en-US" i="1"/>
            </a:p>
          </p:txBody>
        </p:sp>
        <p:sp>
          <p:nvSpPr>
            <p:cNvPr id="443408" name="Rectangle 16"/>
            <p:cNvSpPr>
              <a:spLocks noChangeArrowheads="1"/>
            </p:cNvSpPr>
            <p:nvPr/>
          </p:nvSpPr>
          <p:spPr bwMode="auto">
            <a:xfrm>
              <a:off x="-48" y="2112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b="0"/>
                <a:t>Fetch</a:t>
              </a:r>
              <a:endParaRPr lang="en-US" i="1"/>
            </a:p>
          </p:txBody>
        </p:sp>
      </p:grpSp>
    </p:spTree>
    <p:extLst>
      <p:ext uri="{BB962C8B-B14F-4D97-AF65-F5344CB8AC3E}">
        <p14:creationId xmlns:p14="http://schemas.microsoft.com/office/powerpoint/2010/main" val="3347206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Register Modes</a:t>
            </a:r>
          </a:p>
        </p:txBody>
      </p:sp>
      <p:grpSp>
        <p:nvGrpSpPr>
          <p:cNvPr id="445507" name="Group 67"/>
          <p:cNvGrpSpPr>
            <a:grpSpLocks/>
          </p:cNvGrpSpPr>
          <p:nvPr/>
        </p:nvGrpSpPr>
        <p:grpSpPr bwMode="auto">
          <a:xfrm>
            <a:off x="4927600" y="1217613"/>
            <a:ext cx="3559175" cy="1117600"/>
            <a:chOff x="3104" y="767"/>
            <a:chExt cx="2242" cy="704"/>
          </a:xfrm>
        </p:grpSpPr>
        <p:sp>
          <p:nvSpPr>
            <p:cNvPr id="445452" name="Freeform 12"/>
            <p:cNvSpPr>
              <a:spLocks/>
            </p:cNvSpPr>
            <p:nvPr/>
          </p:nvSpPr>
          <p:spPr bwMode="auto">
            <a:xfrm>
              <a:off x="3482" y="1112"/>
              <a:ext cx="346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53" name="Rectangle 13"/>
            <p:cNvSpPr>
              <a:spLocks noChangeArrowheads="1"/>
            </p:cNvSpPr>
            <p:nvPr/>
          </p:nvSpPr>
          <p:spPr bwMode="auto">
            <a:xfrm>
              <a:off x="3328" y="767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54" name="Rectangle 14"/>
            <p:cNvSpPr>
              <a:spLocks noChangeArrowheads="1"/>
            </p:cNvSpPr>
            <p:nvPr/>
          </p:nvSpPr>
          <p:spPr bwMode="auto">
            <a:xfrm>
              <a:off x="3532" y="797"/>
              <a:ext cx="33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Rising</a:t>
              </a:r>
              <a:endParaRPr lang="en-US"/>
            </a:p>
          </p:txBody>
        </p:sp>
        <p:sp>
          <p:nvSpPr>
            <p:cNvPr id="445455" name="Rectangle 15"/>
            <p:cNvSpPr>
              <a:spLocks noChangeArrowheads="1"/>
            </p:cNvSpPr>
            <p:nvPr/>
          </p:nvSpPr>
          <p:spPr bwMode="auto">
            <a:xfrm>
              <a:off x="3557" y="920"/>
              <a:ext cx="28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clock</a:t>
              </a:r>
              <a:endParaRPr lang="en-US"/>
            </a:p>
          </p:txBody>
        </p:sp>
        <p:sp>
          <p:nvSpPr>
            <p:cNvPr id="445456" name="Freeform 16"/>
            <p:cNvSpPr>
              <a:spLocks/>
            </p:cNvSpPr>
            <p:nvPr/>
          </p:nvSpPr>
          <p:spPr bwMode="auto">
            <a:xfrm>
              <a:off x="3482" y="1112"/>
              <a:ext cx="346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57" name="Rectangle 17"/>
            <p:cNvSpPr>
              <a:spLocks noChangeArrowheads="1"/>
            </p:cNvSpPr>
            <p:nvPr/>
          </p:nvSpPr>
          <p:spPr bwMode="auto">
            <a:xfrm>
              <a:off x="3328" y="767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58" name="Rectangle 18"/>
            <p:cNvSpPr>
              <a:spLocks noChangeArrowheads="1"/>
            </p:cNvSpPr>
            <p:nvPr/>
          </p:nvSpPr>
          <p:spPr bwMode="auto">
            <a:xfrm>
              <a:off x="3532" y="797"/>
              <a:ext cx="33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Rising</a:t>
              </a:r>
              <a:endParaRPr lang="en-US"/>
            </a:p>
          </p:txBody>
        </p:sp>
        <p:sp>
          <p:nvSpPr>
            <p:cNvPr id="445459" name="Rectangle 19"/>
            <p:cNvSpPr>
              <a:spLocks noChangeArrowheads="1"/>
            </p:cNvSpPr>
            <p:nvPr/>
          </p:nvSpPr>
          <p:spPr bwMode="auto">
            <a:xfrm>
              <a:off x="3557" y="920"/>
              <a:ext cx="28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clock</a:t>
              </a:r>
              <a:endParaRPr lang="en-US"/>
            </a:p>
          </p:txBody>
        </p:sp>
        <p:sp>
          <p:nvSpPr>
            <p:cNvPr id="445461" name="Rectangle 21"/>
            <p:cNvSpPr>
              <a:spLocks noChangeArrowheads="1"/>
            </p:cNvSpPr>
            <p:nvPr/>
          </p:nvSpPr>
          <p:spPr bwMode="auto">
            <a:xfrm>
              <a:off x="3104" y="902"/>
              <a:ext cx="397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0">
                  <a:solidFill>
                    <a:srgbClr val="000099"/>
                  </a:solidFill>
                  <a:latin typeface="Wingdings 3" pitchFamily="18" charset="2"/>
                </a:rPr>
                <a:t>_</a:t>
              </a:r>
              <a:endParaRPr lang="en-US"/>
            </a:p>
          </p:txBody>
        </p:sp>
        <p:sp>
          <p:nvSpPr>
            <p:cNvPr id="445462" name="Rectangle 22"/>
            <p:cNvSpPr>
              <a:spLocks noChangeArrowheads="1"/>
            </p:cNvSpPr>
            <p:nvPr/>
          </p:nvSpPr>
          <p:spPr bwMode="auto">
            <a:xfrm>
              <a:off x="4017" y="866"/>
              <a:ext cx="31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63" name="Rectangle 23"/>
            <p:cNvSpPr>
              <a:spLocks noChangeArrowheads="1"/>
            </p:cNvSpPr>
            <p:nvPr/>
          </p:nvSpPr>
          <p:spPr bwMode="auto">
            <a:xfrm>
              <a:off x="4063" y="902"/>
              <a:ext cx="397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0">
                  <a:solidFill>
                    <a:srgbClr val="000099"/>
                  </a:solidFill>
                  <a:latin typeface="Wingdings 3" pitchFamily="18" charset="2"/>
                </a:rPr>
                <a:t>_</a:t>
              </a:r>
              <a:endParaRPr lang="en-US"/>
            </a:p>
          </p:txBody>
        </p:sp>
        <p:sp>
          <p:nvSpPr>
            <p:cNvPr id="445470" name="Rectangle 30"/>
            <p:cNvSpPr>
              <a:spLocks noChangeArrowheads="1"/>
            </p:cNvSpPr>
            <p:nvPr/>
          </p:nvSpPr>
          <p:spPr bwMode="auto">
            <a:xfrm>
              <a:off x="4775" y="856"/>
              <a:ext cx="567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71" name="Rectangle 31"/>
            <p:cNvSpPr>
              <a:spLocks noChangeArrowheads="1"/>
            </p:cNvSpPr>
            <p:nvPr/>
          </p:nvSpPr>
          <p:spPr bwMode="auto">
            <a:xfrm>
              <a:off x="4821" y="886"/>
              <a:ext cx="52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Output = y</a:t>
              </a:r>
              <a:endParaRPr lang="en-US"/>
            </a:p>
          </p:txBody>
        </p:sp>
        <p:grpSp>
          <p:nvGrpSpPr>
            <p:cNvPr id="445506" name="Group 66"/>
            <p:cNvGrpSpPr>
              <a:grpSpLocks/>
            </p:cNvGrpSpPr>
            <p:nvPr/>
          </p:nvGrpSpPr>
          <p:grpSpPr bwMode="auto">
            <a:xfrm>
              <a:off x="4375" y="817"/>
              <a:ext cx="575" cy="654"/>
              <a:chOff x="4375" y="817"/>
              <a:chExt cx="575" cy="654"/>
            </a:xfrm>
          </p:grpSpPr>
          <p:sp>
            <p:nvSpPr>
              <p:cNvPr id="445498" name="Rectangle 58"/>
              <p:cNvSpPr>
                <a:spLocks noChangeArrowheads="1"/>
              </p:cNvSpPr>
              <p:nvPr/>
            </p:nvSpPr>
            <p:spPr bwMode="auto">
              <a:xfrm>
                <a:off x="4605" y="817"/>
                <a:ext cx="116" cy="654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99" name="Rectangle 59"/>
              <p:cNvSpPr>
                <a:spLocks noChangeArrowheads="1"/>
              </p:cNvSpPr>
              <p:nvPr/>
            </p:nvSpPr>
            <p:spPr bwMode="auto">
              <a:xfrm>
                <a:off x="4631" y="1076"/>
                <a:ext cx="121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y</a:t>
                </a:r>
                <a:endParaRPr lang="en-US"/>
              </a:p>
            </p:txBody>
          </p:sp>
          <p:sp>
            <p:nvSpPr>
              <p:cNvPr id="445500" name="Freeform 60"/>
              <p:cNvSpPr>
                <a:spLocks/>
              </p:cNvSpPr>
              <p:nvPr/>
            </p:nvSpPr>
            <p:spPr bwMode="auto">
              <a:xfrm>
                <a:off x="4375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01" name="Freeform 61"/>
              <p:cNvSpPr>
                <a:spLocks/>
              </p:cNvSpPr>
              <p:nvPr/>
            </p:nvSpPr>
            <p:spPr bwMode="auto">
              <a:xfrm>
                <a:off x="4720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66CC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02" name="Rectangle 62"/>
              <p:cNvSpPr>
                <a:spLocks noChangeArrowheads="1"/>
              </p:cNvSpPr>
              <p:nvPr/>
            </p:nvSpPr>
            <p:spPr bwMode="auto">
              <a:xfrm>
                <a:off x="4605" y="817"/>
                <a:ext cx="116" cy="654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03" name="Rectangle 63"/>
              <p:cNvSpPr>
                <a:spLocks noChangeArrowheads="1"/>
              </p:cNvSpPr>
              <p:nvPr/>
            </p:nvSpPr>
            <p:spPr bwMode="auto">
              <a:xfrm>
                <a:off x="4631" y="1076"/>
                <a:ext cx="121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y</a:t>
                </a:r>
                <a:endParaRPr lang="en-US"/>
              </a:p>
            </p:txBody>
          </p:sp>
          <p:sp>
            <p:nvSpPr>
              <p:cNvPr id="445504" name="Freeform 64"/>
              <p:cNvSpPr>
                <a:spLocks/>
              </p:cNvSpPr>
              <p:nvPr/>
            </p:nvSpPr>
            <p:spPr bwMode="auto">
              <a:xfrm>
                <a:off x="4375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05" name="Freeform 65"/>
              <p:cNvSpPr>
                <a:spLocks/>
              </p:cNvSpPr>
              <p:nvPr/>
            </p:nvSpPr>
            <p:spPr bwMode="auto">
              <a:xfrm>
                <a:off x="4720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66CC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5565" name="Group 125"/>
          <p:cNvGrpSpPr>
            <a:grpSpLocks/>
          </p:cNvGrpSpPr>
          <p:nvPr/>
        </p:nvGrpSpPr>
        <p:grpSpPr bwMode="auto">
          <a:xfrm>
            <a:off x="4833938" y="3103563"/>
            <a:ext cx="3636962" cy="1136650"/>
            <a:chOff x="3045" y="1955"/>
            <a:chExt cx="2291" cy="716"/>
          </a:xfrm>
        </p:grpSpPr>
        <p:sp>
          <p:nvSpPr>
            <p:cNvPr id="445510" name="Freeform 70"/>
            <p:cNvSpPr>
              <a:spLocks/>
            </p:cNvSpPr>
            <p:nvPr/>
          </p:nvSpPr>
          <p:spPr bwMode="auto">
            <a:xfrm>
              <a:off x="3470" y="2300"/>
              <a:ext cx="345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11" name="Rectangle 71"/>
            <p:cNvSpPr>
              <a:spLocks noChangeArrowheads="1"/>
            </p:cNvSpPr>
            <p:nvPr/>
          </p:nvSpPr>
          <p:spPr bwMode="auto">
            <a:xfrm>
              <a:off x="3316" y="1955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12" name="Rectangle 72"/>
            <p:cNvSpPr>
              <a:spLocks noChangeArrowheads="1"/>
            </p:cNvSpPr>
            <p:nvPr/>
          </p:nvSpPr>
          <p:spPr bwMode="auto">
            <a:xfrm>
              <a:off x="3520" y="1985"/>
              <a:ext cx="33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Rising</a:t>
              </a:r>
              <a:endParaRPr lang="en-US"/>
            </a:p>
          </p:txBody>
        </p:sp>
        <p:sp>
          <p:nvSpPr>
            <p:cNvPr id="445513" name="Rectangle 73"/>
            <p:cNvSpPr>
              <a:spLocks noChangeArrowheads="1"/>
            </p:cNvSpPr>
            <p:nvPr/>
          </p:nvSpPr>
          <p:spPr bwMode="auto">
            <a:xfrm>
              <a:off x="3545" y="2108"/>
              <a:ext cx="28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clock</a:t>
              </a:r>
              <a:endParaRPr lang="en-US"/>
            </a:p>
          </p:txBody>
        </p:sp>
        <p:sp>
          <p:nvSpPr>
            <p:cNvPr id="445514" name="Freeform 74"/>
            <p:cNvSpPr>
              <a:spLocks/>
            </p:cNvSpPr>
            <p:nvPr/>
          </p:nvSpPr>
          <p:spPr bwMode="auto">
            <a:xfrm>
              <a:off x="3470" y="2300"/>
              <a:ext cx="345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15" name="Rectangle 75"/>
            <p:cNvSpPr>
              <a:spLocks noChangeArrowheads="1"/>
            </p:cNvSpPr>
            <p:nvPr/>
          </p:nvSpPr>
          <p:spPr bwMode="auto">
            <a:xfrm>
              <a:off x="3316" y="1955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16" name="Rectangle 76"/>
            <p:cNvSpPr>
              <a:spLocks noChangeArrowheads="1"/>
            </p:cNvSpPr>
            <p:nvPr/>
          </p:nvSpPr>
          <p:spPr bwMode="auto">
            <a:xfrm>
              <a:off x="3520" y="1985"/>
              <a:ext cx="33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Rising</a:t>
              </a:r>
              <a:endParaRPr lang="en-US"/>
            </a:p>
          </p:txBody>
        </p:sp>
        <p:sp>
          <p:nvSpPr>
            <p:cNvPr id="445517" name="Rectangle 77"/>
            <p:cNvSpPr>
              <a:spLocks noChangeArrowheads="1"/>
            </p:cNvSpPr>
            <p:nvPr/>
          </p:nvSpPr>
          <p:spPr bwMode="auto">
            <a:xfrm>
              <a:off x="3545" y="2108"/>
              <a:ext cx="28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clock</a:t>
              </a:r>
              <a:endParaRPr lang="en-US"/>
            </a:p>
          </p:txBody>
        </p:sp>
        <p:sp>
          <p:nvSpPr>
            <p:cNvPr id="445518" name="Rectangle 78"/>
            <p:cNvSpPr>
              <a:spLocks noChangeArrowheads="1"/>
            </p:cNvSpPr>
            <p:nvPr/>
          </p:nvSpPr>
          <p:spPr bwMode="auto">
            <a:xfrm>
              <a:off x="3045" y="2054"/>
              <a:ext cx="31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19" name="Rectangle 79"/>
            <p:cNvSpPr>
              <a:spLocks noChangeArrowheads="1"/>
            </p:cNvSpPr>
            <p:nvPr/>
          </p:nvSpPr>
          <p:spPr bwMode="auto">
            <a:xfrm>
              <a:off x="3092" y="2090"/>
              <a:ext cx="397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0">
                  <a:solidFill>
                    <a:srgbClr val="000099"/>
                  </a:solidFill>
                  <a:latin typeface="Wingdings 3" pitchFamily="18" charset="2"/>
                </a:rPr>
                <a:t>_</a:t>
              </a:r>
              <a:endParaRPr lang="en-US"/>
            </a:p>
          </p:txBody>
        </p:sp>
        <p:sp>
          <p:nvSpPr>
            <p:cNvPr id="445520" name="Rectangle 80"/>
            <p:cNvSpPr>
              <a:spLocks noChangeArrowheads="1"/>
            </p:cNvSpPr>
            <p:nvPr/>
          </p:nvSpPr>
          <p:spPr bwMode="auto">
            <a:xfrm>
              <a:off x="4005" y="2054"/>
              <a:ext cx="31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21" name="Rectangle 81"/>
            <p:cNvSpPr>
              <a:spLocks noChangeArrowheads="1"/>
            </p:cNvSpPr>
            <p:nvPr/>
          </p:nvSpPr>
          <p:spPr bwMode="auto">
            <a:xfrm>
              <a:off x="4051" y="2090"/>
              <a:ext cx="397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0">
                  <a:solidFill>
                    <a:srgbClr val="000099"/>
                  </a:solidFill>
                  <a:latin typeface="Wingdings 3" pitchFamily="18" charset="2"/>
                </a:rPr>
                <a:t>_</a:t>
              </a:r>
              <a:endParaRPr lang="en-US"/>
            </a:p>
          </p:txBody>
        </p:sp>
        <p:sp>
          <p:nvSpPr>
            <p:cNvPr id="445528" name="Rectangle 88"/>
            <p:cNvSpPr>
              <a:spLocks noChangeArrowheads="1"/>
            </p:cNvSpPr>
            <p:nvPr/>
          </p:nvSpPr>
          <p:spPr bwMode="auto">
            <a:xfrm>
              <a:off x="4762" y="2044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29" name="Rectangle 89"/>
            <p:cNvSpPr>
              <a:spLocks noChangeArrowheads="1"/>
            </p:cNvSpPr>
            <p:nvPr/>
          </p:nvSpPr>
          <p:spPr bwMode="auto">
            <a:xfrm>
              <a:off x="4809" y="2074"/>
              <a:ext cx="52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Output = x</a:t>
              </a:r>
              <a:endParaRPr lang="en-US"/>
            </a:p>
          </p:txBody>
        </p:sp>
        <p:grpSp>
          <p:nvGrpSpPr>
            <p:cNvPr id="445564" name="Group 124"/>
            <p:cNvGrpSpPr>
              <a:grpSpLocks/>
            </p:cNvGrpSpPr>
            <p:nvPr/>
          </p:nvGrpSpPr>
          <p:grpSpPr bwMode="auto">
            <a:xfrm>
              <a:off x="4362" y="2017"/>
              <a:ext cx="576" cy="654"/>
              <a:chOff x="4362" y="2017"/>
              <a:chExt cx="576" cy="654"/>
            </a:xfrm>
          </p:grpSpPr>
          <p:sp>
            <p:nvSpPr>
              <p:cNvPr id="445556" name="Rectangle 116"/>
              <p:cNvSpPr>
                <a:spLocks noChangeArrowheads="1"/>
              </p:cNvSpPr>
              <p:nvPr/>
            </p:nvSpPr>
            <p:spPr bwMode="auto">
              <a:xfrm>
                <a:off x="4593" y="2017"/>
                <a:ext cx="116" cy="654"/>
              </a:xfrm>
              <a:prstGeom prst="rect">
                <a:avLst/>
              </a:prstGeom>
              <a:solidFill>
                <a:srgbClr val="B2B2B2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57" name="Rectangle 117"/>
              <p:cNvSpPr>
                <a:spLocks noChangeArrowheads="1"/>
              </p:cNvSpPr>
              <p:nvPr/>
            </p:nvSpPr>
            <p:spPr bwMode="auto">
              <a:xfrm>
                <a:off x="4619" y="2276"/>
                <a:ext cx="12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x</a:t>
                </a:r>
                <a:endParaRPr lang="en-US"/>
              </a:p>
            </p:txBody>
          </p:sp>
          <p:sp>
            <p:nvSpPr>
              <p:cNvPr id="445558" name="Freeform 118"/>
              <p:cNvSpPr>
                <a:spLocks/>
              </p:cNvSpPr>
              <p:nvPr/>
            </p:nvSpPr>
            <p:spPr bwMode="auto">
              <a:xfrm>
                <a:off x="4362" y="2286"/>
                <a:ext cx="231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59" name="Freeform 119"/>
              <p:cNvSpPr>
                <a:spLocks/>
              </p:cNvSpPr>
              <p:nvPr/>
            </p:nvSpPr>
            <p:spPr bwMode="auto">
              <a:xfrm>
                <a:off x="4708" y="22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B2B2B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60" name="Rectangle 120"/>
              <p:cNvSpPr>
                <a:spLocks noChangeArrowheads="1"/>
              </p:cNvSpPr>
              <p:nvPr/>
            </p:nvSpPr>
            <p:spPr bwMode="auto">
              <a:xfrm>
                <a:off x="4593" y="2017"/>
                <a:ext cx="116" cy="654"/>
              </a:xfrm>
              <a:prstGeom prst="rect">
                <a:avLst/>
              </a:prstGeom>
              <a:solidFill>
                <a:srgbClr val="B2B2B2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61" name="Rectangle 121"/>
              <p:cNvSpPr>
                <a:spLocks noChangeArrowheads="1"/>
              </p:cNvSpPr>
              <p:nvPr/>
            </p:nvSpPr>
            <p:spPr bwMode="auto">
              <a:xfrm>
                <a:off x="4619" y="2276"/>
                <a:ext cx="12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x</a:t>
                </a:r>
                <a:endParaRPr lang="en-US"/>
              </a:p>
            </p:txBody>
          </p:sp>
          <p:sp>
            <p:nvSpPr>
              <p:cNvPr id="445562" name="Freeform 122"/>
              <p:cNvSpPr>
                <a:spLocks/>
              </p:cNvSpPr>
              <p:nvPr/>
            </p:nvSpPr>
            <p:spPr bwMode="auto">
              <a:xfrm>
                <a:off x="4362" y="2286"/>
                <a:ext cx="231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63" name="Freeform 123"/>
              <p:cNvSpPr>
                <a:spLocks/>
              </p:cNvSpPr>
              <p:nvPr/>
            </p:nvSpPr>
            <p:spPr bwMode="auto">
              <a:xfrm>
                <a:off x="4708" y="22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B2B2B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45595" name="Rectangle 155"/>
          <p:cNvSpPr>
            <a:spLocks noChangeArrowheads="1"/>
          </p:cNvSpPr>
          <p:nvPr/>
        </p:nvSpPr>
        <p:spPr bwMode="auto">
          <a:xfrm>
            <a:off x="3513138" y="4992688"/>
            <a:ext cx="184150" cy="1038225"/>
          </a:xfrm>
          <a:prstGeom prst="rect">
            <a:avLst/>
          </a:prstGeom>
          <a:solidFill>
            <a:srgbClr val="B2B2B2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596" name="Rectangle 156"/>
          <p:cNvSpPr>
            <a:spLocks noChangeArrowheads="1"/>
          </p:cNvSpPr>
          <p:nvPr/>
        </p:nvSpPr>
        <p:spPr bwMode="auto">
          <a:xfrm>
            <a:off x="3598863" y="5403850"/>
            <a:ext cx="1016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x</a:t>
            </a:r>
            <a:endParaRPr lang="en-US"/>
          </a:p>
        </p:txBody>
      </p:sp>
      <p:grpSp>
        <p:nvGrpSpPr>
          <p:cNvPr id="445599" name="Group 159"/>
          <p:cNvGrpSpPr>
            <a:grpSpLocks/>
          </p:cNvGrpSpPr>
          <p:nvPr/>
        </p:nvGrpSpPr>
        <p:grpSpPr bwMode="auto">
          <a:xfrm>
            <a:off x="3330575" y="6029325"/>
            <a:ext cx="252413" cy="182563"/>
            <a:chOff x="2098" y="3798"/>
            <a:chExt cx="159" cy="115"/>
          </a:xfrm>
        </p:grpSpPr>
        <p:sp>
          <p:nvSpPr>
            <p:cNvPr id="445597" name="Freeform 157"/>
            <p:cNvSpPr>
              <a:spLocks/>
            </p:cNvSpPr>
            <p:nvPr/>
          </p:nvSpPr>
          <p:spPr bwMode="auto">
            <a:xfrm>
              <a:off x="2098" y="3827"/>
              <a:ext cx="143" cy="86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230" y="173"/>
                </a:cxn>
                <a:cxn ang="0">
                  <a:pos x="0" y="173"/>
                </a:cxn>
              </a:cxnLst>
              <a:rect l="0" t="0" r="r" b="b"/>
              <a:pathLst>
                <a:path w="286" h="173">
                  <a:moveTo>
                    <a:pt x="286" y="0"/>
                  </a:moveTo>
                  <a:lnTo>
                    <a:pt x="230" y="173"/>
                  </a:lnTo>
                  <a:lnTo>
                    <a:pt x="0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98" name="Freeform 158"/>
            <p:cNvSpPr>
              <a:spLocks/>
            </p:cNvSpPr>
            <p:nvPr/>
          </p:nvSpPr>
          <p:spPr bwMode="auto">
            <a:xfrm>
              <a:off x="2225" y="3798"/>
              <a:ext cx="32" cy="36"/>
            </a:xfrm>
            <a:custGeom>
              <a:avLst/>
              <a:gdLst/>
              <a:ahLst/>
              <a:cxnLst>
                <a:cxn ang="0">
                  <a:pos x="62" y="74"/>
                </a:cxn>
                <a:cxn ang="0">
                  <a:pos x="51" y="0"/>
                </a:cxn>
                <a:cxn ang="0">
                  <a:pos x="0" y="53"/>
                </a:cxn>
                <a:cxn ang="0">
                  <a:pos x="62" y="74"/>
                </a:cxn>
              </a:cxnLst>
              <a:rect l="0" t="0" r="r" b="b"/>
              <a:pathLst>
                <a:path w="62" h="74">
                  <a:moveTo>
                    <a:pt x="62" y="74"/>
                  </a:moveTo>
                  <a:lnTo>
                    <a:pt x="51" y="0"/>
                  </a:lnTo>
                  <a:lnTo>
                    <a:pt x="0" y="53"/>
                  </a:lnTo>
                  <a:lnTo>
                    <a:pt x="62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5602" name="Group 162"/>
          <p:cNvGrpSpPr>
            <a:grpSpLocks/>
          </p:cNvGrpSpPr>
          <p:nvPr/>
        </p:nvGrpSpPr>
        <p:grpSpPr bwMode="auto">
          <a:xfrm>
            <a:off x="3627438" y="6029325"/>
            <a:ext cx="250825" cy="182563"/>
            <a:chOff x="2285" y="3798"/>
            <a:chExt cx="158" cy="115"/>
          </a:xfrm>
        </p:grpSpPr>
        <p:sp>
          <p:nvSpPr>
            <p:cNvPr id="445600" name="Freeform 160"/>
            <p:cNvSpPr>
              <a:spLocks/>
            </p:cNvSpPr>
            <p:nvPr/>
          </p:nvSpPr>
          <p:spPr bwMode="auto">
            <a:xfrm>
              <a:off x="2300" y="3827"/>
              <a:ext cx="143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73"/>
                </a:cxn>
                <a:cxn ang="0">
                  <a:pos x="286" y="173"/>
                </a:cxn>
              </a:cxnLst>
              <a:rect l="0" t="0" r="r" b="b"/>
              <a:pathLst>
                <a:path w="286" h="173">
                  <a:moveTo>
                    <a:pt x="0" y="0"/>
                  </a:moveTo>
                  <a:lnTo>
                    <a:pt x="56" y="173"/>
                  </a:lnTo>
                  <a:lnTo>
                    <a:pt x="286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601" name="Freeform 161"/>
            <p:cNvSpPr>
              <a:spLocks/>
            </p:cNvSpPr>
            <p:nvPr/>
          </p:nvSpPr>
          <p:spPr bwMode="auto">
            <a:xfrm>
              <a:off x="2285" y="3798"/>
              <a:ext cx="31" cy="36"/>
            </a:xfrm>
            <a:custGeom>
              <a:avLst/>
              <a:gdLst/>
              <a:ahLst/>
              <a:cxnLst>
                <a:cxn ang="0">
                  <a:pos x="63" y="53"/>
                </a:cxn>
                <a:cxn ang="0">
                  <a:pos x="10" y="0"/>
                </a:cxn>
                <a:cxn ang="0">
                  <a:pos x="0" y="74"/>
                </a:cxn>
                <a:cxn ang="0">
                  <a:pos x="63" y="53"/>
                </a:cxn>
              </a:cxnLst>
              <a:rect l="0" t="0" r="r" b="b"/>
              <a:pathLst>
                <a:path w="63" h="74">
                  <a:moveTo>
                    <a:pt x="63" y="53"/>
                  </a:moveTo>
                  <a:lnTo>
                    <a:pt x="10" y="0"/>
                  </a:lnTo>
                  <a:lnTo>
                    <a:pt x="0" y="74"/>
                  </a:lnTo>
                  <a:lnTo>
                    <a:pt x="63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5603" name="Freeform 163"/>
          <p:cNvSpPr>
            <a:spLocks/>
          </p:cNvSpPr>
          <p:nvPr/>
        </p:nvSpPr>
        <p:spPr bwMode="auto">
          <a:xfrm>
            <a:off x="3146425" y="5419725"/>
            <a:ext cx="366713" cy="182563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66CC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604" name="Freeform 164"/>
          <p:cNvSpPr>
            <a:spLocks/>
          </p:cNvSpPr>
          <p:nvPr/>
        </p:nvSpPr>
        <p:spPr bwMode="auto">
          <a:xfrm>
            <a:off x="3695700" y="5419725"/>
            <a:ext cx="365125" cy="182563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B2B2B2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605" name="Rectangle 165"/>
          <p:cNvSpPr>
            <a:spLocks noChangeArrowheads="1"/>
          </p:cNvSpPr>
          <p:nvPr/>
        </p:nvSpPr>
        <p:spPr bwMode="auto">
          <a:xfrm>
            <a:off x="3513138" y="4992688"/>
            <a:ext cx="184150" cy="1038225"/>
          </a:xfrm>
          <a:prstGeom prst="rect">
            <a:avLst/>
          </a:prstGeom>
          <a:solidFill>
            <a:srgbClr val="B2B2B2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606" name="Rectangle 166"/>
          <p:cNvSpPr>
            <a:spLocks noChangeArrowheads="1"/>
          </p:cNvSpPr>
          <p:nvPr/>
        </p:nvSpPr>
        <p:spPr bwMode="auto">
          <a:xfrm>
            <a:off x="3598863" y="5403850"/>
            <a:ext cx="1016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x</a:t>
            </a:r>
            <a:endParaRPr lang="en-US"/>
          </a:p>
        </p:txBody>
      </p:sp>
      <p:grpSp>
        <p:nvGrpSpPr>
          <p:cNvPr id="445609" name="Group 169"/>
          <p:cNvGrpSpPr>
            <a:grpSpLocks/>
          </p:cNvGrpSpPr>
          <p:nvPr/>
        </p:nvGrpSpPr>
        <p:grpSpPr bwMode="auto">
          <a:xfrm>
            <a:off x="3330575" y="6029325"/>
            <a:ext cx="252413" cy="182563"/>
            <a:chOff x="2098" y="3798"/>
            <a:chExt cx="159" cy="115"/>
          </a:xfrm>
        </p:grpSpPr>
        <p:sp>
          <p:nvSpPr>
            <p:cNvPr id="445607" name="Freeform 167"/>
            <p:cNvSpPr>
              <a:spLocks/>
            </p:cNvSpPr>
            <p:nvPr/>
          </p:nvSpPr>
          <p:spPr bwMode="auto">
            <a:xfrm>
              <a:off x="2098" y="3827"/>
              <a:ext cx="143" cy="86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230" y="173"/>
                </a:cxn>
                <a:cxn ang="0">
                  <a:pos x="0" y="173"/>
                </a:cxn>
              </a:cxnLst>
              <a:rect l="0" t="0" r="r" b="b"/>
              <a:pathLst>
                <a:path w="286" h="173">
                  <a:moveTo>
                    <a:pt x="286" y="0"/>
                  </a:moveTo>
                  <a:lnTo>
                    <a:pt x="230" y="173"/>
                  </a:lnTo>
                  <a:lnTo>
                    <a:pt x="0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608" name="Freeform 168"/>
            <p:cNvSpPr>
              <a:spLocks/>
            </p:cNvSpPr>
            <p:nvPr/>
          </p:nvSpPr>
          <p:spPr bwMode="auto">
            <a:xfrm>
              <a:off x="2225" y="3798"/>
              <a:ext cx="32" cy="36"/>
            </a:xfrm>
            <a:custGeom>
              <a:avLst/>
              <a:gdLst/>
              <a:ahLst/>
              <a:cxnLst>
                <a:cxn ang="0">
                  <a:pos x="62" y="74"/>
                </a:cxn>
                <a:cxn ang="0">
                  <a:pos x="51" y="0"/>
                </a:cxn>
                <a:cxn ang="0">
                  <a:pos x="0" y="53"/>
                </a:cxn>
                <a:cxn ang="0">
                  <a:pos x="62" y="74"/>
                </a:cxn>
              </a:cxnLst>
              <a:rect l="0" t="0" r="r" b="b"/>
              <a:pathLst>
                <a:path w="62" h="74">
                  <a:moveTo>
                    <a:pt x="62" y="74"/>
                  </a:moveTo>
                  <a:lnTo>
                    <a:pt x="51" y="0"/>
                  </a:lnTo>
                  <a:lnTo>
                    <a:pt x="0" y="53"/>
                  </a:lnTo>
                  <a:lnTo>
                    <a:pt x="62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5612" name="Group 172"/>
          <p:cNvGrpSpPr>
            <a:grpSpLocks/>
          </p:cNvGrpSpPr>
          <p:nvPr/>
        </p:nvGrpSpPr>
        <p:grpSpPr bwMode="auto">
          <a:xfrm>
            <a:off x="3627438" y="6029325"/>
            <a:ext cx="250825" cy="182563"/>
            <a:chOff x="2285" y="3798"/>
            <a:chExt cx="158" cy="115"/>
          </a:xfrm>
        </p:grpSpPr>
        <p:sp>
          <p:nvSpPr>
            <p:cNvPr id="445610" name="Freeform 170"/>
            <p:cNvSpPr>
              <a:spLocks/>
            </p:cNvSpPr>
            <p:nvPr/>
          </p:nvSpPr>
          <p:spPr bwMode="auto">
            <a:xfrm>
              <a:off x="2300" y="3827"/>
              <a:ext cx="143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73"/>
                </a:cxn>
                <a:cxn ang="0">
                  <a:pos x="286" y="173"/>
                </a:cxn>
              </a:cxnLst>
              <a:rect l="0" t="0" r="r" b="b"/>
              <a:pathLst>
                <a:path w="286" h="173">
                  <a:moveTo>
                    <a:pt x="0" y="0"/>
                  </a:moveTo>
                  <a:lnTo>
                    <a:pt x="56" y="173"/>
                  </a:lnTo>
                  <a:lnTo>
                    <a:pt x="286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611" name="Freeform 171"/>
            <p:cNvSpPr>
              <a:spLocks/>
            </p:cNvSpPr>
            <p:nvPr/>
          </p:nvSpPr>
          <p:spPr bwMode="auto">
            <a:xfrm>
              <a:off x="2285" y="3798"/>
              <a:ext cx="31" cy="36"/>
            </a:xfrm>
            <a:custGeom>
              <a:avLst/>
              <a:gdLst/>
              <a:ahLst/>
              <a:cxnLst>
                <a:cxn ang="0">
                  <a:pos x="63" y="53"/>
                </a:cxn>
                <a:cxn ang="0">
                  <a:pos x="10" y="0"/>
                </a:cxn>
                <a:cxn ang="0">
                  <a:pos x="0" y="74"/>
                </a:cxn>
                <a:cxn ang="0">
                  <a:pos x="63" y="53"/>
                </a:cxn>
              </a:cxnLst>
              <a:rect l="0" t="0" r="r" b="b"/>
              <a:pathLst>
                <a:path w="63" h="74">
                  <a:moveTo>
                    <a:pt x="63" y="53"/>
                  </a:moveTo>
                  <a:lnTo>
                    <a:pt x="10" y="0"/>
                  </a:lnTo>
                  <a:lnTo>
                    <a:pt x="0" y="74"/>
                  </a:lnTo>
                  <a:lnTo>
                    <a:pt x="63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5613" name="Freeform 173"/>
          <p:cNvSpPr>
            <a:spLocks/>
          </p:cNvSpPr>
          <p:nvPr/>
        </p:nvSpPr>
        <p:spPr bwMode="auto">
          <a:xfrm>
            <a:off x="3146425" y="5419725"/>
            <a:ext cx="366713" cy="182563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66CC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614" name="Freeform 174"/>
          <p:cNvSpPr>
            <a:spLocks/>
          </p:cNvSpPr>
          <p:nvPr/>
        </p:nvSpPr>
        <p:spPr bwMode="auto">
          <a:xfrm>
            <a:off x="3695700" y="5419725"/>
            <a:ext cx="365125" cy="182563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B2B2B2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45624" name="Group 184"/>
          <p:cNvGrpSpPr>
            <a:grpSpLocks/>
          </p:cNvGrpSpPr>
          <p:nvPr/>
        </p:nvGrpSpPr>
        <p:grpSpPr bwMode="auto">
          <a:xfrm>
            <a:off x="4833938" y="4864100"/>
            <a:ext cx="3843337" cy="1155700"/>
            <a:chOff x="3045" y="3064"/>
            <a:chExt cx="2421" cy="728"/>
          </a:xfrm>
        </p:grpSpPr>
        <p:grpSp>
          <p:nvGrpSpPr>
            <p:cNvPr id="445623" name="Group 183"/>
            <p:cNvGrpSpPr>
              <a:grpSpLocks/>
            </p:cNvGrpSpPr>
            <p:nvPr/>
          </p:nvGrpSpPr>
          <p:grpSpPr bwMode="auto">
            <a:xfrm>
              <a:off x="3045" y="3064"/>
              <a:ext cx="2421" cy="728"/>
              <a:chOff x="3045" y="3071"/>
              <a:chExt cx="2421" cy="728"/>
            </a:xfrm>
          </p:grpSpPr>
          <p:sp>
            <p:nvSpPr>
              <p:cNvPr id="445578" name="Rectangle 138"/>
              <p:cNvSpPr>
                <a:spLocks noChangeArrowheads="1"/>
              </p:cNvSpPr>
              <p:nvPr/>
            </p:nvSpPr>
            <p:spPr bwMode="auto">
              <a:xfrm>
                <a:off x="3045" y="3170"/>
                <a:ext cx="311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66" name="Rectangle 126"/>
              <p:cNvSpPr>
                <a:spLocks noChangeArrowheads="1"/>
              </p:cNvSpPr>
              <p:nvPr/>
            </p:nvSpPr>
            <p:spPr bwMode="auto">
              <a:xfrm>
                <a:off x="4593" y="3145"/>
                <a:ext cx="116" cy="654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67" name="Rectangle 127"/>
              <p:cNvSpPr>
                <a:spLocks noChangeArrowheads="1"/>
              </p:cNvSpPr>
              <p:nvPr/>
            </p:nvSpPr>
            <p:spPr bwMode="auto">
              <a:xfrm>
                <a:off x="4638" y="327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n</a:t>
                </a:r>
                <a:endParaRPr lang="en-US"/>
              </a:p>
            </p:txBody>
          </p:sp>
          <p:sp>
            <p:nvSpPr>
              <p:cNvPr id="445568" name="Rectangle 128"/>
              <p:cNvSpPr>
                <a:spLocks noChangeArrowheads="1"/>
              </p:cNvSpPr>
              <p:nvPr/>
            </p:nvSpPr>
            <p:spPr bwMode="auto">
              <a:xfrm>
                <a:off x="4638" y="3412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o</a:t>
                </a:r>
                <a:endParaRPr lang="en-US"/>
              </a:p>
            </p:txBody>
          </p:sp>
          <p:sp>
            <p:nvSpPr>
              <p:cNvPr id="445569" name="Rectangle 129"/>
              <p:cNvSpPr>
                <a:spLocks noChangeArrowheads="1"/>
              </p:cNvSpPr>
              <p:nvPr/>
            </p:nvSpPr>
            <p:spPr bwMode="auto">
              <a:xfrm>
                <a:off x="4638" y="355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p</a:t>
                </a:r>
                <a:endParaRPr lang="en-US"/>
              </a:p>
            </p:txBody>
          </p:sp>
          <p:sp>
            <p:nvSpPr>
              <p:cNvPr id="445570" name="Freeform 130"/>
              <p:cNvSpPr>
                <a:spLocks/>
              </p:cNvSpPr>
              <p:nvPr/>
            </p:nvSpPr>
            <p:spPr bwMode="auto">
              <a:xfrm>
                <a:off x="3470" y="3416"/>
                <a:ext cx="346" cy="231"/>
              </a:xfrm>
              <a:custGeom>
                <a:avLst/>
                <a:gdLst/>
                <a:ahLst/>
                <a:cxnLst>
                  <a:cxn ang="0">
                    <a:pos x="0" y="460"/>
                  </a:cxn>
                  <a:cxn ang="0">
                    <a:pos x="384" y="460"/>
                  </a:cxn>
                  <a:cxn ang="0">
                    <a:pos x="384" y="0"/>
                  </a:cxn>
                  <a:cxn ang="0">
                    <a:pos x="691" y="0"/>
                  </a:cxn>
                </a:cxnLst>
                <a:rect l="0" t="0" r="r" b="b"/>
                <a:pathLst>
                  <a:path w="691" h="460">
                    <a:moveTo>
                      <a:pt x="0" y="460"/>
                    </a:moveTo>
                    <a:lnTo>
                      <a:pt x="384" y="460"/>
                    </a:lnTo>
                    <a:lnTo>
                      <a:pt x="384" y="0"/>
                    </a:lnTo>
                    <a:lnTo>
                      <a:pt x="691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71" name="Rectangle 131"/>
              <p:cNvSpPr>
                <a:spLocks noChangeArrowheads="1"/>
              </p:cNvSpPr>
              <p:nvPr/>
            </p:nvSpPr>
            <p:spPr bwMode="auto">
              <a:xfrm>
                <a:off x="3316" y="3071"/>
                <a:ext cx="692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72" name="Rectangle 132"/>
              <p:cNvSpPr>
                <a:spLocks noChangeArrowheads="1"/>
              </p:cNvSpPr>
              <p:nvPr/>
            </p:nvSpPr>
            <p:spPr bwMode="auto">
              <a:xfrm>
                <a:off x="3542" y="3101"/>
                <a:ext cx="28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Rising</a:t>
                </a:r>
                <a:endParaRPr lang="en-US"/>
              </a:p>
            </p:txBody>
          </p:sp>
          <p:sp>
            <p:nvSpPr>
              <p:cNvPr id="445573" name="Rectangle 133"/>
              <p:cNvSpPr>
                <a:spLocks noChangeArrowheads="1"/>
              </p:cNvSpPr>
              <p:nvPr/>
            </p:nvSpPr>
            <p:spPr bwMode="auto">
              <a:xfrm>
                <a:off x="3567" y="3224"/>
                <a:ext cx="23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clock</a:t>
                </a:r>
                <a:endParaRPr lang="en-US"/>
              </a:p>
            </p:txBody>
          </p:sp>
          <p:sp>
            <p:nvSpPr>
              <p:cNvPr id="445574" name="Freeform 134"/>
              <p:cNvSpPr>
                <a:spLocks/>
              </p:cNvSpPr>
              <p:nvPr/>
            </p:nvSpPr>
            <p:spPr bwMode="auto">
              <a:xfrm>
                <a:off x="3470" y="3416"/>
                <a:ext cx="346" cy="231"/>
              </a:xfrm>
              <a:custGeom>
                <a:avLst/>
                <a:gdLst/>
                <a:ahLst/>
                <a:cxnLst>
                  <a:cxn ang="0">
                    <a:pos x="0" y="460"/>
                  </a:cxn>
                  <a:cxn ang="0">
                    <a:pos x="384" y="460"/>
                  </a:cxn>
                  <a:cxn ang="0">
                    <a:pos x="384" y="0"/>
                  </a:cxn>
                  <a:cxn ang="0">
                    <a:pos x="691" y="0"/>
                  </a:cxn>
                </a:cxnLst>
                <a:rect l="0" t="0" r="r" b="b"/>
                <a:pathLst>
                  <a:path w="691" h="460">
                    <a:moveTo>
                      <a:pt x="0" y="460"/>
                    </a:moveTo>
                    <a:lnTo>
                      <a:pt x="384" y="460"/>
                    </a:lnTo>
                    <a:lnTo>
                      <a:pt x="384" y="0"/>
                    </a:lnTo>
                    <a:lnTo>
                      <a:pt x="691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75" name="Rectangle 135"/>
              <p:cNvSpPr>
                <a:spLocks noChangeArrowheads="1"/>
              </p:cNvSpPr>
              <p:nvPr/>
            </p:nvSpPr>
            <p:spPr bwMode="auto">
              <a:xfrm>
                <a:off x="3316" y="3071"/>
                <a:ext cx="692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76" name="Rectangle 136"/>
              <p:cNvSpPr>
                <a:spLocks noChangeArrowheads="1"/>
              </p:cNvSpPr>
              <p:nvPr/>
            </p:nvSpPr>
            <p:spPr bwMode="auto">
              <a:xfrm>
                <a:off x="3542" y="3101"/>
                <a:ext cx="28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Rising</a:t>
                </a:r>
                <a:endParaRPr lang="en-US"/>
              </a:p>
            </p:txBody>
          </p:sp>
          <p:sp>
            <p:nvSpPr>
              <p:cNvPr id="445577" name="Rectangle 137"/>
              <p:cNvSpPr>
                <a:spLocks noChangeArrowheads="1"/>
              </p:cNvSpPr>
              <p:nvPr/>
            </p:nvSpPr>
            <p:spPr bwMode="auto">
              <a:xfrm>
                <a:off x="3567" y="3224"/>
                <a:ext cx="23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clock</a:t>
                </a:r>
                <a:endParaRPr lang="en-US"/>
              </a:p>
            </p:txBody>
          </p:sp>
          <p:sp>
            <p:nvSpPr>
              <p:cNvPr id="445579" name="Rectangle 139"/>
              <p:cNvSpPr>
                <a:spLocks noChangeArrowheads="1"/>
              </p:cNvSpPr>
              <p:nvPr/>
            </p:nvSpPr>
            <p:spPr bwMode="auto">
              <a:xfrm>
                <a:off x="3181" y="3206"/>
                <a:ext cx="2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b="0">
                    <a:solidFill>
                      <a:srgbClr val="000099"/>
                    </a:solidFill>
                    <a:latin typeface="Wingdings 3" pitchFamily="18" charset="2"/>
                  </a:rPr>
                  <a:t>_</a:t>
                </a:r>
                <a:endParaRPr lang="en-US"/>
              </a:p>
            </p:txBody>
          </p:sp>
          <p:sp>
            <p:nvSpPr>
              <p:cNvPr id="445580" name="Rectangle 140"/>
              <p:cNvSpPr>
                <a:spLocks noChangeArrowheads="1"/>
              </p:cNvSpPr>
              <p:nvPr/>
            </p:nvSpPr>
            <p:spPr bwMode="auto">
              <a:xfrm>
                <a:off x="4005" y="3170"/>
                <a:ext cx="310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81" name="Rectangle 141"/>
              <p:cNvSpPr>
                <a:spLocks noChangeArrowheads="1"/>
              </p:cNvSpPr>
              <p:nvPr/>
            </p:nvSpPr>
            <p:spPr bwMode="auto">
              <a:xfrm>
                <a:off x="4141" y="3206"/>
                <a:ext cx="2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b="0">
                    <a:solidFill>
                      <a:srgbClr val="000099"/>
                    </a:solidFill>
                    <a:latin typeface="Wingdings 3" pitchFamily="18" charset="2"/>
                  </a:rPr>
                  <a:t>_</a:t>
                </a:r>
                <a:endParaRPr lang="en-US"/>
              </a:p>
            </p:txBody>
          </p:sp>
          <p:sp>
            <p:nvSpPr>
              <p:cNvPr id="445586" name="Rectangle 146"/>
              <p:cNvSpPr>
                <a:spLocks noChangeArrowheads="1"/>
              </p:cNvSpPr>
              <p:nvPr/>
            </p:nvSpPr>
            <p:spPr bwMode="auto">
              <a:xfrm>
                <a:off x="4763" y="3166"/>
                <a:ext cx="703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87" name="Rectangle 147"/>
              <p:cNvSpPr>
                <a:spLocks noChangeArrowheads="1"/>
              </p:cNvSpPr>
              <p:nvPr/>
            </p:nvSpPr>
            <p:spPr bwMode="auto">
              <a:xfrm>
                <a:off x="4830" y="3190"/>
                <a:ext cx="43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Output = </a:t>
                </a:r>
                <a:endParaRPr lang="en-US"/>
              </a:p>
            </p:txBody>
          </p:sp>
          <p:sp>
            <p:nvSpPr>
              <p:cNvPr id="445588" name="Rectangle 148"/>
              <p:cNvSpPr>
                <a:spLocks noChangeArrowheads="1"/>
              </p:cNvSpPr>
              <p:nvPr/>
            </p:nvSpPr>
            <p:spPr bwMode="auto">
              <a:xfrm>
                <a:off x="5266" y="3200"/>
                <a:ext cx="18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  <a:latin typeface="Courier New" pitchFamily="49" charset="0"/>
                  </a:rPr>
                  <a:t>nop</a:t>
                </a:r>
                <a:endParaRPr lang="en-US"/>
              </a:p>
            </p:txBody>
          </p:sp>
        </p:grpSp>
        <p:sp>
          <p:nvSpPr>
            <p:cNvPr id="445615" name="Freeform 175"/>
            <p:cNvSpPr>
              <a:spLocks/>
            </p:cNvSpPr>
            <p:nvPr/>
          </p:nvSpPr>
          <p:spPr bwMode="auto">
            <a:xfrm>
              <a:off x="4363" y="3414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1" y="115"/>
                </a:cxn>
                <a:cxn ang="0">
                  <a:pos x="307" y="0"/>
                </a:cxn>
              </a:cxnLst>
              <a:rect l="0" t="0" r="r" b="b"/>
              <a:pathLst>
                <a:path w="461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1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616" name="Freeform 176"/>
            <p:cNvSpPr>
              <a:spLocks/>
            </p:cNvSpPr>
            <p:nvPr/>
          </p:nvSpPr>
          <p:spPr bwMode="auto">
            <a:xfrm>
              <a:off x="4708" y="3414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1" y="115"/>
                </a:cxn>
                <a:cxn ang="0">
                  <a:pos x="307" y="0"/>
                </a:cxn>
              </a:cxnLst>
              <a:rect l="0" t="0" r="r" b="b"/>
              <a:pathLst>
                <a:path w="461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1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5619" name="Group 179"/>
          <p:cNvGrpSpPr>
            <a:grpSpLocks/>
          </p:cNvGrpSpPr>
          <p:nvPr/>
        </p:nvGrpSpPr>
        <p:grpSpPr bwMode="auto">
          <a:xfrm>
            <a:off x="609600" y="1296988"/>
            <a:ext cx="4737100" cy="1360487"/>
            <a:chOff x="384" y="817"/>
            <a:chExt cx="2984" cy="857"/>
          </a:xfrm>
        </p:grpSpPr>
        <p:sp>
          <p:nvSpPr>
            <p:cNvPr id="445460" name="Rectangle 20"/>
            <p:cNvSpPr>
              <a:spLocks noChangeArrowheads="1"/>
            </p:cNvSpPr>
            <p:nvPr/>
          </p:nvSpPr>
          <p:spPr bwMode="auto">
            <a:xfrm>
              <a:off x="3057" y="866"/>
              <a:ext cx="311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64" name="Rectangle 24"/>
            <p:cNvSpPr>
              <a:spLocks noChangeArrowheads="1"/>
            </p:cNvSpPr>
            <p:nvPr/>
          </p:nvSpPr>
          <p:spPr bwMode="auto">
            <a:xfrm>
              <a:off x="2356" y="856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65" name="Rectangle 25"/>
            <p:cNvSpPr>
              <a:spLocks noChangeArrowheads="1"/>
            </p:cNvSpPr>
            <p:nvPr/>
          </p:nvSpPr>
          <p:spPr bwMode="auto">
            <a:xfrm>
              <a:off x="2402" y="886"/>
              <a:ext cx="52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Output = x</a:t>
              </a:r>
              <a:endParaRPr lang="en-US"/>
            </a:p>
          </p:txBody>
        </p:sp>
        <p:sp>
          <p:nvSpPr>
            <p:cNvPr id="445466" name="Rectangle 26"/>
            <p:cNvSpPr>
              <a:spLocks noChangeArrowheads="1"/>
            </p:cNvSpPr>
            <p:nvPr/>
          </p:nvSpPr>
          <p:spPr bwMode="auto">
            <a:xfrm>
              <a:off x="1728" y="856"/>
              <a:ext cx="488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67" name="Rectangle 27"/>
            <p:cNvSpPr>
              <a:spLocks noChangeArrowheads="1"/>
            </p:cNvSpPr>
            <p:nvPr/>
          </p:nvSpPr>
          <p:spPr bwMode="auto">
            <a:xfrm>
              <a:off x="1774" y="886"/>
              <a:ext cx="44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Input = y</a:t>
              </a:r>
              <a:endParaRPr lang="en-US"/>
            </a:p>
          </p:txBody>
        </p:sp>
        <p:sp>
          <p:nvSpPr>
            <p:cNvPr id="445472" name="Rectangle 32"/>
            <p:cNvSpPr>
              <a:spLocks noChangeArrowheads="1"/>
            </p:cNvSpPr>
            <p:nvPr/>
          </p:nvSpPr>
          <p:spPr bwMode="auto">
            <a:xfrm>
              <a:off x="1831" y="1381"/>
              <a:ext cx="37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73" name="Rectangle 33"/>
            <p:cNvSpPr>
              <a:spLocks noChangeArrowheads="1"/>
            </p:cNvSpPr>
            <p:nvPr/>
          </p:nvSpPr>
          <p:spPr bwMode="auto">
            <a:xfrm>
              <a:off x="1878" y="1411"/>
              <a:ext cx="25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stall </a:t>
              </a:r>
              <a:endParaRPr lang="en-US"/>
            </a:p>
          </p:txBody>
        </p:sp>
        <p:sp>
          <p:nvSpPr>
            <p:cNvPr id="445474" name="Rectangle 34"/>
            <p:cNvSpPr>
              <a:spLocks noChangeArrowheads="1"/>
            </p:cNvSpPr>
            <p:nvPr/>
          </p:nvSpPr>
          <p:spPr bwMode="auto">
            <a:xfrm>
              <a:off x="1878" y="1534"/>
              <a:ext cx="1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= 0</a:t>
              </a:r>
              <a:endParaRPr lang="en-US"/>
            </a:p>
          </p:txBody>
        </p:sp>
        <p:sp>
          <p:nvSpPr>
            <p:cNvPr id="445475" name="Rectangle 35"/>
            <p:cNvSpPr>
              <a:spLocks noChangeArrowheads="1"/>
            </p:cNvSpPr>
            <p:nvPr/>
          </p:nvSpPr>
          <p:spPr bwMode="auto">
            <a:xfrm>
              <a:off x="2330" y="1381"/>
              <a:ext cx="42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76" name="Rectangle 36"/>
            <p:cNvSpPr>
              <a:spLocks noChangeArrowheads="1"/>
            </p:cNvSpPr>
            <p:nvPr/>
          </p:nvSpPr>
          <p:spPr bwMode="auto">
            <a:xfrm>
              <a:off x="2377" y="1411"/>
              <a:ext cx="35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bubble</a:t>
              </a:r>
              <a:endParaRPr lang="en-US"/>
            </a:p>
          </p:txBody>
        </p:sp>
        <p:sp>
          <p:nvSpPr>
            <p:cNvPr id="445477" name="Rectangle 37"/>
            <p:cNvSpPr>
              <a:spLocks noChangeArrowheads="1"/>
            </p:cNvSpPr>
            <p:nvPr/>
          </p:nvSpPr>
          <p:spPr bwMode="auto">
            <a:xfrm>
              <a:off x="2561" y="1534"/>
              <a:ext cx="1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= 0</a:t>
              </a:r>
              <a:endParaRPr lang="en-US"/>
            </a:p>
          </p:txBody>
        </p:sp>
        <p:sp>
          <p:nvSpPr>
            <p:cNvPr id="445478" name="Rectangle 38"/>
            <p:cNvSpPr>
              <a:spLocks noChangeArrowheads="1"/>
            </p:cNvSpPr>
            <p:nvPr/>
          </p:nvSpPr>
          <p:spPr bwMode="auto">
            <a:xfrm>
              <a:off x="2225" y="8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79" name="Rectangle 39"/>
            <p:cNvSpPr>
              <a:spLocks noChangeArrowheads="1"/>
            </p:cNvSpPr>
            <p:nvPr/>
          </p:nvSpPr>
          <p:spPr bwMode="auto">
            <a:xfrm>
              <a:off x="2251" y="1076"/>
              <a:ext cx="12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grpSp>
          <p:nvGrpSpPr>
            <p:cNvPr id="445482" name="Group 42"/>
            <p:cNvGrpSpPr>
              <a:grpSpLocks/>
            </p:cNvGrpSpPr>
            <p:nvPr/>
          </p:nvGrpSpPr>
          <p:grpSpPr bwMode="auto">
            <a:xfrm>
              <a:off x="2110" y="1470"/>
              <a:ext cx="159" cy="115"/>
              <a:chOff x="2110" y="1470"/>
              <a:chExt cx="159" cy="115"/>
            </a:xfrm>
          </p:grpSpPr>
          <p:sp>
            <p:nvSpPr>
              <p:cNvPr id="445480" name="Freeform 40"/>
              <p:cNvSpPr>
                <a:spLocks/>
              </p:cNvSpPr>
              <p:nvPr/>
            </p:nvSpPr>
            <p:spPr bwMode="auto">
              <a:xfrm>
                <a:off x="2110" y="1498"/>
                <a:ext cx="143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81" name="Freeform 41"/>
              <p:cNvSpPr>
                <a:spLocks/>
              </p:cNvSpPr>
              <p:nvPr/>
            </p:nvSpPr>
            <p:spPr bwMode="auto">
              <a:xfrm>
                <a:off x="2237" y="14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5485" name="Group 45"/>
            <p:cNvGrpSpPr>
              <a:grpSpLocks/>
            </p:cNvGrpSpPr>
            <p:nvPr/>
          </p:nvGrpSpPr>
          <p:grpSpPr bwMode="auto">
            <a:xfrm>
              <a:off x="2297" y="1470"/>
              <a:ext cx="158" cy="115"/>
              <a:chOff x="2297" y="1470"/>
              <a:chExt cx="158" cy="115"/>
            </a:xfrm>
          </p:grpSpPr>
          <p:sp>
            <p:nvSpPr>
              <p:cNvPr id="445483" name="Freeform 43"/>
              <p:cNvSpPr>
                <a:spLocks/>
              </p:cNvSpPr>
              <p:nvPr/>
            </p:nvSpPr>
            <p:spPr bwMode="auto">
              <a:xfrm>
                <a:off x="2312" y="14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84" name="Freeform 44"/>
              <p:cNvSpPr>
                <a:spLocks/>
              </p:cNvSpPr>
              <p:nvPr/>
            </p:nvSpPr>
            <p:spPr bwMode="auto">
              <a:xfrm>
                <a:off x="2297" y="14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486" name="Freeform 46"/>
            <p:cNvSpPr>
              <a:spLocks/>
            </p:cNvSpPr>
            <p:nvPr/>
          </p:nvSpPr>
          <p:spPr bwMode="auto">
            <a:xfrm>
              <a:off x="1994" y="10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87" name="Freeform 47"/>
            <p:cNvSpPr>
              <a:spLocks/>
            </p:cNvSpPr>
            <p:nvPr/>
          </p:nvSpPr>
          <p:spPr bwMode="auto">
            <a:xfrm>
              <a:off x="2340" y="10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88" name="Rectangle 48"/>
            <p:cNvSpPr>
              <a:spLocks noChangeArrowheads="1"/>
            </p:cNvSpPr>
            <p:nvPr/>
          </p:nvSpPr>
          <p:spPr bwMode="auto">
            <a:xfrm>
              <a:off x="2225" y="8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89" name="Rectangle 49"/>
            <p:cNvSpPr>
              <a:spLocks noChangeArrowheads="1"/>
            </p:cNvSpPr>
            <p:nvPr/>
          </p:nvSpPr>
          <p:spPr bwMode="auto">
            <a:xfrm>
              <a:off x="2251" y="1076"/>
              <a:ext cx="12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grpSp>
          <p:nvGrpSpPr>
            <p:cNvPr id="445492" name="Group 52"/>
            <p:cNvGrpSpPr>
              <a:grpSpLocks/>
            </p:cNvGrpSpPr>
            <p:nvPr/>
          </p:nvGrpSpPr>
          <p:grpSpPr bwMode="auto">
            <a:xfrm>
              <a:off x="2110" y="1470"/>
              <a:ext cx="159" cy="115"/>
              <a:chOff x="2110" y="1470"/>
              <a:chExt cx="159" cy="115"/>
            </a:xfrm>
          </p:grpSpPr>
          <p:sp>
            <p:nvSpPr>
              <p:cNvPr id="445490" name="Freeform 50"/>
              <p:cNvSpPr>
                <a:spLocks/>
              </p:cNvSpPr>
              <p:nvPr/>
            </p:nvSpPr>
            <p:spPr bwMode="auto">
              <a:xfrm>
                <a:off x="2110" y="1498"/>
                <a:ext cx="143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91" name="Freeform 51"/>
              <p:cNvSpPr>
                <a:spLocks/>
              </p:cNvSpPr>
              <p:nvPr/>
            </p:nvSpPr>
            <p:spPr bwMode="auto">
              <a:xfrm>
                <a:off x="2237" y="14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5495" name="Group 55"/>
            <p:cNvGrpSpPr>
              <a:grpSpLocks/>
            </p:cNvGrpSpPr>
            <p:nvPr/>
          </p:nvGrpSpPr>
          <p:grpSpPr bwMode="auto">
            <a:xfrm>
              <a:off x="2297" y="1470"/>
              <a:ext cx="158" cy="115"/>
              <a:chOff x="2297" y="1470"/>
              <a:chExt cx="158" cy="115"/>
            </a:xfrm>
          </p:grpSpPr>
          <p:sp>
            <p:nvSpPr>
              <p:cNvPr id="445493" name="Freeform 53"/>
              <p:cNvSpPr>
                <a:spLocks/>
              </p:cNvSpPr>
              <p:nvPr/>
            </p:nvSpPr>
            <p:spPr bwMode="auto">
              <a:xfrm>
                <a:off x="2312" y="14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94" name="Freeform 54"/>
              <p:cNvSpPr>
                <a:spLocks/>
              </p:cNvSpPr>
              <p:nvPr/>
            </p:nvSpPr>
            <p:spPr bwMode="auto">
              <a:xfrm>
                <a:off x="2297" y="14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496" name="Freeform 56"/>
            <p:cNvSpPr>
              <a:spLocks/>
            </p:cNvSpPr>
            <p:nvPr/>
          </p:nvSpPr>
          <p:spPr bwMode="auto">
            <a:xfrm>
              <a:off x="1994" y="10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97" name="Freeform 57"/>
            <p:cNvSpPr>
              <a:spLocks/>
            </p:cNvSpPr>
            <p:nvPr/>
          </p:nvSpPr>
          <p:spPr bwMode="auto">
            <a:xfrm>
              <a:off x="2340" y="10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47" name="Text Box 7"/>
            <p:cNvSpPr txBox="1">
              <a:spLocks noChangeArrowheads="1"/>
            </p:cNvSpPr>
            <p:nvPr/>
          </p:nvSpPr>
          <p:spPr bwMode="auto">
            <a:xfrm>
              <a:off x="384" y="1046"/>
              <a:ext cx="99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Normal</a:t>
              </a:r>
            </a:p>
          </p:txBody>
        </p:sp>
      </p:grpSp>
      <p:grpSp>
        <p:nvGrpSpPr>
          <p:cNvPr id="445620" name="Group 180"/>
          <p:cNvGrpSpPr>
            <a:grpSpLocks/>
          </p:cNvGrpSpPr>
          <p:nvPr/>
        </p:nvGrpSpPr>
        <p:grpSpPr bwMode="auto">
          <a:xfrm>
            <a:off x="609600" y="3201988"/>
            <a:ext cx="4021138" cy="1341437"/>
            <a:chOff x="384" y="2017"/>
            <a:chExt cx="2533" cy="845"/>
          </a:xfrm>
        </p:grpSpPr>
        <p:sp>
          <p:nvSpPr>
            <p:cNvPr id="445522" name="Rectangle 82"/>
            <p:cNvSpPr>
              <a:spLocks noChangeArrowheads="1"/>
            </p:cNvSpPr>
            <p:nvPr/>
          </p:nvSpPr>
          <p:spPr bwMode="auto">
            <a:xfrm>
              <a:off x="2344" y="2044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23" name="Rectangle 83"/>
            <p:cNvSpPr>
              <a:spLocks noChangeArrowheads="1"/>
            </p:cNvSpPr>
            <p:nvPr/>
          </p:nvSpPr>
          <p:spPr bwMode="auto">
            <a:xfrm>
              <a:off x="2390" y="2074"/>
              <a:ext cx="52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Output = x</a:t>
              </a:r>
              <a:endParaRPr lang="en-US"/>
            </a:p>
          </p:txBody>
        </p:sp>
        <p:sp>
          <p:nvSpPr>
            <p:cNvPr id="445524" name="Rectangle 84"/>
            <p:cNvSpPr>
              <a:spLocks noChangeArrowheads="1"/>
            </p:cNvSpPr>
            <p:nvPr/>
          </p:nvSpPr>
          <p:spPr bwMode="auto">
            <a:xfrm>
              <a:off x="1716" y="2044"/>
              <a:ext cx="488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25" name="Rectangle 85"/>
            <p:cNvSpPr>
              <a:spLocks noChangeArrowheads="1"/>
            </p:cNvSpPr>
            <p:nvPr/>
          </p:nvSpPr>
          <p:spPr bwMode="auto">
            <a:xfrm>
              <a:off x="1762" y="2074"/>
              <a:ext cx="44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Input = y</a:t>
              </a:r>
              <a:endParaRPr lang="en-US"/>
            </a:p>
          </p:txBody>
        </p:sp>
        <p:sp>
          <p:nvSpPr>
            <p:cNvPr id="445530" name="Rectangle 90"/>
            <p:cNvSpPr>
              <a:spLocks noChangeArrowheads="1"/>
            </p:cNvSpPr>
            <p:nvPr/>
          </p:nvSpPr>
          <p:spPr bwMode="auto">
            <a:xfrm>
              <a:off x="1819" y="2569"/>
              <a:ext cx="37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31" name="Rectangle 91"/>
            <p:cNvSpPr>
              <a:spLocks noChangeArrowheads="1"/>
            </p:cNvSpPr>
            <p:nvPr/>
          </p:nvSpPr>
          <p:spPr bwMode="auto">
            <a:xfrm>
              <a:off x="1876" y="2599"/>
              <a:ext cx="23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3300"/>
                  </a:solidFill>
                </a:rPr>
                <a:t>stall </a:t>
              </a:r>
            </a:p>
          </p:txBody>
        </p:sp>
        <p:sp>
          <p:nvSpPr>
            <p:cNvPr id="445532" name="Rectangle 92"/>
            <p:cNvSpPr>
              <a:spLocks noChangeArrowheads="1"/>
            </p:cNvSpPr>
            <p:nvPr/>
          </p:nvSpPr>
          <p:spPr bwMode="auto">
            <a:xfrm>
              <a:off x="1888" y="2722"/>
              <a:ext cx="14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3300"/>
                  </a:solidFill>
                </a:rPr>
                <a:t>= 1</a:t>
              </a:r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445533" name="Rectangle 93"/>
            <p:cNvSpPr>
              <a:spLocks noChangeArrowheads="1"/>
            </p:cNvSpPr>
            <p:nvPr/>
          </p:nvSpPr>
          <p:spPr bwMode="auto">
            <a:xfrm>
              <a:off x="2318" y="2569"/>
              <a:ext cx="42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34" name="Rectangle 94"/>
            <p:cNvSpPr>
              <a:spLocks noChangeArrowheads="1"/>
            </p:cNvSpPr>
            <p:nvPr/>
          </p:nvSpPr>
          <p:spPr bwMode="auto">
            <a:xfrm>
              <a:off x="2365" y="2599"/>
              <a:ext cx="35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bubble</a:t>
              </a:r>
              <a:endParaRPr lang="en-US"/>
            </a:p>
          </p:txBody>
        </p:sp>
        <p:sp>
          <p:nvSpPr>
            <p:cNvPr id="445535" name="Rectangle 95"/>
            <p:cNvSpPr>
              <a:spLocks noChangeArrowheads="1"/>
            </p:cNvSpPr>
            <p:nvPr/>
          </p:nvSpPr>
          <p:spPr bwMode="auto">
            <a:xfrm>
              <a:off x="2549" y="2722"/>
              <a:ext cx="1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= 0</a:t>
              </a:r>
              <a:endParaRPr lang="en-US"/>
            </a:p>
          </p:txBody>
        </p:sp>
        <p:sp>
          <p:nvSpPr>
            <p:cNvPr id="445536" name="Rectangle 96"/>
            <p:cNvSpPr>
              <a:spLocks noChangeArrowheads="1"/>
            </p:cNvSpPr>
            <p:nvPr/>
          </p:nvSpPr>
          <p:spPr bwMode="auto">
            <a:xfrm>
              <a:off x="2213" y="20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37" name="Rectangle 97"/>
            <p:cNvSpPr>
              <a:spLocks noChangeArrowheads="1"/>
            </p:cNvSpPr>
            <p:nvPr/>
          </p:nvSpPr>
          <p:spPr bwMode="auto">
            <a:xfrm>
              <a:off x="2239" y="2276"/>
              <a:ext cx="12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grpSp>
          <p:nvGrpSpPr>
            <p:cNvPr id="445540" name="Group 100"/>
            <p:cNvGrpSpPr>
              <a:grpSpLocks/>
            </p:cNvGrpSpPr>
            <p:nvPr/>
          </p:nvGrpSpPr>
          <p:grpSpPr bwMode="auto">
            <a:xfrm>
              <a:off x="2097" y="2670"/>
              <a:ext cx="160" cy="115"/>
              <a:chOff x="2097" y="2670"/>
              <a:chExt cx="160" cy="115"/>
            </a:xfrm>
          </p:grpSpPr>
          <p:sp>
            <p:nvSpPr>
              <p:cNvPr id="445538" name="Freeform 98"/>
              <p:cNvSpPr>
                <a:spLocks/>
              </p:cNvSpPr>
              <p:nvPr/>
            </p:nvSpPr>
            <p:spPr bwMode="auto">
              <a:xfrm>
                <a:off x="2097" y="2698"/>
                <a:ext cx="144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39" name="Freeform 99"/>
              <p:cNvSpPr>
                <a:spLocks/>
              </p:cNvSpPr>
              <p:nvPr/>
            </p:nvSpPr>
            <p:spPr bwMode="auto">
              <a:xfrm>
                <a:off x="2225" y="26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5543" name="Group 103"/>
            <p:cNvGrpSpPr>
              <a:grpSpLocks/>
            </p:cNvGrpSpPr>
            <p:nvPr/>
          </p:nvGrpSpPr>
          <p:grpSpPr bwMode="auto">
            <a:xfrm>
              <a:off x="2285" y="2670"/>
              <a:ext cx="158" cy="115"/>
              <a:chOff x="2285" y="2670"/>
              <a:chExt cx="158" cy="115"/>
            </a:xfrm>
          </p:grpSpPr>
          <p:sp>
            <p:nvSpPr>
              <p:cNvPr id="445541" name="Freeform 101"/>
              <p:cNvSpPr>
                <a:spLocks/>
              </p:cNvSpPr>
              <p:nvPr/>
            </p:nvSpPr>
            <p:spPr bwMode="auto">
              <a:xfrm>
                <a:off x="2300" y="26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42" name="Freeform 102"/>
              <p:cNvSpPr>
                <a:spLocks/>
              </p:cNvSpPr>
              <p:nvPr/>
            </p:nvSpPr>
            <p:spPr bwMode="auto">
              <a:xfrm>
                <a:off x="2285" y="26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544" name="Freeform 104"/>
            <p:cNvSpPr>
              <a:spLocks/>
            </p:cNvSpPr>
            <p:nvPr/>
          </p:nvSpPr>
          <p:spPr bwMode="auto">
            <a:xfrm>
              <a:off x="1982" y="22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45" name="Freeform 105"/>
            <p:cNvSpPr>
              <a:spLocks/>
            </p:cNvSpPr>
            <p:nvPr/>
          </p:nvSpPr>
          <p:spPr bwMode="auto">
            <a:xfrm>
              <a:off x="2328" y="22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46" name="Rectangle 106"/>
            <p:cNvSpPr>
              <a:spLocks noChangeArrowheads="1"/>
            </p:cNvSpPr>
            <p:nvPr/>
          </p:nvSpPr>
          <p:spPr bwMode="auto">
            <a:xfrm>
              <a:off x="2213" y="20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47" name="Rectangle 107"/>
            <p:cNvSpPr>
              <a:spLocks noChangeArrowheads="1"/>
            </p:cNvSpPr>
            <p:nvPr/>
          </p:nvSpPr>
          <p:spPr bwMode="auto">
            <a:xfrm>
              <a:off x="2239" y="2276"/>
              <a:ext cx="12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grpSp>
          <p:nvGrpSpPr>
            <p:cNvPr id="445550" name="Group 110"/>
            <p:cNvGrpSpPr>
              <a:grpSpLocks/>
            </p:cNvGrpSpPr>
            <p:nvPr/>
          </p:nvGrpSpPr>
          <p:grpSpPr bwMode="auto">
            <a:xfrm>
              <a:off x="2097" y="2670"/>
              <a:ext cx="160" cy="115"/>
              <a:chOff x="2097" y="2670"/>
              <a:chExt cx="160" cy="115"/>
            </a:xfrm>
          </p:grpSpPr>
          <p:sp>
            <p:nvSpPr>
              <p:cNvPr id="445548" name="Freeform 108"/>
              <p:cNvSpPr>
                <a:spLocks/>
              </p:cNvSpPr>
              <p:nvPr/>
            </p:nvSpPr>
            <p:spPr bwMode="auto">
              <a:xfrm>
                <a:off x="2097" y="2698"/>
                <a:ext cx="144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49" name="Freeform 109"/>
              <p:cNvSpPr>
                <a:spLocks/>
              </p:cNvSpPr>
              <p:nvPr/>
            </p:nvSpPr>
            <p:spPr bwMode="auto">
              <a:xfrm>
                <a:off x="2225" y="26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5553" name="Group 113"/>
            <p:cNvGrpSpPr>
              <a:grpSpLocks/>
            </p:cNvGrpSpPr>
            <p:nvPr/>
          </p:nvGrpSpPr>
          <p:grpSpPr bwMode="auto">
            <a:xfrm>
              <a:off x="2285" y="2670"/>
              <a:ext cx="158" cy="115"/>
              <a:chOff x="2285" y="2670"/>
              <a:chExt cx="158" cy="115"/>
            </a:xfrm>
          </p:grpSpPr>
          <p:sp>
            <p:nvSpPr>
              <p:cNvPr id="445551" name="Freeform 111"/>
              <p:cNvSpPr>
                <a:spLocks/>
              </p:cNvSpPr>
              <p:nvPr/>
            </p:nvSpPr>
            <p:spPr bwMode="auto">
              <a:xfrm>
                <a:off x="2300" y="26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52" name="Freeform 112"/>
              <p:cNvSpPr>
                <a:spLocks/>
              </p:cNvSpPr>
              <p:nvPr/>
            </p:nvSpPr>
            <p:spPr bwMode="auto">
              <a:xfrm>
                <a:off x="2285" y="26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554" name="Freeform 114"/>
            <p:cNvSpPr>
              <a:spLocks/>
            </p:cNvSpPr>
            <p:nvPr/>
          </p:nvSpPr>
          <p:spPr bwMode="auto">
            <a:xfrm>
              <a:off x="1982" y="22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55" name="Freeform 115"/>
            <p:cNvSpPr>
              <a:spLocks/>
            </p:cNvSpPr>
            <p:nvPr/>
          </p:nvSpPr>
          <p:spPr bwMode="auto">
            <a:xfrm>
              <a:off x="2328" y="22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48" name="Text Box 8"/>
            <p:cNvSpPr txBox="1">
              <a:spLocks noChangeArrowheads="1"/>
            </p:cNvSpPr>
            <p:nvPr/>
          </p:nvSpPr>
          <p:spPr bwMode="auto">
            <a:xfrm>
              <a:off x="384" y="2234"/>
              <a:ext cx="99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Stall</a:t>
              </a:r>
            </a:p>
          </p:txBody>
        </p:sp>
      </p:grpSp>
      <p:grpSp>
        <p:nvGrpSpPr>
          <p:cNvPr id="445622" name="Group 182"/>
          <p:cNvGrpSpPr>
            <a:grpSpLocks/>
          </p:cNvGrpSpPr>
          <p:nvPr/>
        </p:nvGrpSpPr>
        <p:grpSpPr bwMode="auto">
          <a:xfrm>
            <a:off x="609600" y="5016500"/>
            <a:ext cx="4021138" cy="1298575"/>
            <a:chOff x="384" y="3160"/>
            <a:chExt cx="2533" cy="818"/>
          </a:xfrm>
        </p:grpSpPr>
        <p:sp>
          <p:nvSpPr>
            <p:cNvPr id="445582" name="Rectangle 142"/>
            <p:cNvSpPr>
              <a:spLocks noChangeArrowheads="1"/>
            </p:cNvSpPr>
            <p:nvPr/>
          </p:nvSpPr>
          <p:spPr bwMode="auto">
            <a:xfrm>
              <a:off x="2344" y="3160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83" name="Rectangle 143"/>
            <p:cNvSpPr>
              <a:spLocks noChangeArrowheads="1"/>
            </p:cNvSpPr>
            <p:nvPr/>
          </p:nvSpPr>
          <p:spPr bwMode="auto">
            <a:xfrm>
              <a:off x="2390" y="3190"/>
              <a:ext cx="52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Output = x</a:t>
              </a:r>
              <a:endParaRPr lang="en-US"/>
            </a:p>
          </p:txBody>
        </p:sp>
        <p:sp>
          <p:nvSpPr>
            <p:cNvPr id="445584" name="Rectangle 144"/>
            <p:cNvSpPr>
              <a:spLocks noChangeArrowheads="1"/>
            </p:cNvSpPr>
            <p:nvPr/>
          </p:nvSpPr>
          <p:spPr bwMode="auto">
            <a:xfrm>
              <a:off x="1716" y="3160"/>
              <a:ext cx="488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85" name="Rectangle 145"/>
            <p:cNvSpPr>
              <a:spLocks noChangeArrowheads="1"/>
            </p:cNvSpPr>
            <p:nvPr/>
          </p:nvSpPr>
          <p:spPr bwMode="auto">
            <a:xfrm>
              <a:off x="1762" y="3190"/>
              <a:ext cx="44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Input = y</a:t>
              </a:r>
              <a:endParaRPr lang="en-US"/>
            </a:p>
          </p:txBody>
        </p:sp>
        <p:sp>
          <p:nvSpPr>
            <p:cNvPr id="445589" name="Rectangle 149"/>
            <p:cNvSpPr>
              <a:spLocks noChangeArrowheads="1"/>
            </p:cNvSpPr>
            <p:nvPr/>
          </p:nvSpPr>
          <p:spPr bwMode="auto">
            <a:xfrm>
              <a:off x="1819" y="3685"/>
              <a:ext cx="37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90" name="Rectangle 150"/>
            <p:cNvSpPr>
              <a:spLocks noChangeArrowheads="1"/>
            </p:cNvSpPr>
            <p:nvPr/>
          </p:nvSpPr>
          <p:spPr bwMode="auto">
            <a:xfrm>
              <a:off x="1866" y="3715"/>
              <a:ext cx="25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stall </a:t>
              </a:r>
              <a:endParaRPr lang="en-US"/>
            </a:p>
          </p:txBody>
        </p:sp>
        <p:sp>
          <p:nvSpPr>
            <p:cNvPr id="445591" name="Rectangle 151"/>
            <p:cNvSpPr>
              <a:spLocks noChangeArrowheads="1"/>
            </p:cNvSpPr>
            <p:nvPr/>
          </p:nvSpPr>
          <p:spPr bwMode="auto">
            <a:xfrm>
              <a:off x="1866" y="3838"/>
              <a:ext cx="1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= 0</a:t>
              </a:r>
              <a:endParaRPr lang="en-US"/>
            </a:p>
          </p:txBody>
        </p:sp>
        <p:sp>
          <p:nvSpPr>
            <p:cNvPr id="445592" name="Rectangle 152"/>
            <p:cNvSpPr>
              <a:spLocks noChangeArrowheads="1"/>
            </p:cNvSpPr>
            <p:nvPr/>
          </p:nvSpPr>
          <p:spPr bwMode="auto">
            <a:xfrm>
              <a:off x="2318" y="3685"/>
              <a:ext cx="42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93" name="Rectangle 153"/>
            <p:cNvSpPr>
              <a:spLocks noChangeArrowheads="1"/>
            </p:cNvSpPr>
            <p:nvPr/>
          </p:nvSpPr>
          <p:spPr bwMode="auto">
            <a:xfrm>
              <a:off x="2372" y="3715"/>
              <a:ext cx="34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3300"/>
                  </a:solidFill>
                </a:rPr>
                <a:t>bubble</a:t>
              </a:r>
            </a:p>
          </p:txBody>
        </p:sp>
        <p:sp>
          <p:nvSpPr>
            <p:cNvPr id="445594" name="Rectangle 154"/>
            <p:cNvSpPr>
              <a:spLocks noChangeArrowheads="1"/>
            </p:cNvSpPr>
            <p:nvPr/>
          </p:nvSpPr>
          <p:spPr bwMode="auto">
            <a:xfrm>
              <a:off x="2571" y="3838"/>
              <a:ext cx="14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3300"/>
                  </a:solidFill>
                </a:rPr>
                <a:t>= 1</a:t>
              </a:r>
            </a:p>
          </p:txBody>
        </p:sp>
        <p:sp>
          <p:nvSpPr>
            <p:cNvPr id="445449" name="Text Box 9"/>
            <p:cNvSpPr txBox="1">
              <a:spLocks noChangeArrowheads="1"/>
            </p:cNvSpPr>
            <p:nvPr/>
          </p:nvSpPr>
          <p:spPr bwMode="auto">
            <a:xfrm>
              <a:off x="384" y="3360"/>
              <a:ext cx="99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Bubble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0265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76200"/>
            <a:ext cx="8704262" cy="779463"/>
          </a:xfrm>
        </p:spPr>
        <p:txBody>
          <a:bodyPr/>
          <a:lstStyle/>
          <a:p>
            <a:r>
              <a:rPr lang="en-US"/>
              <a:t>Implementing Stalling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238750"/>
            <a:ext cx="8294688" cy="1295400"/>
          </a:xfrm>
        </p:spPr>
        <p:txBody>
          <a:bodyPr/>
          <a:lstStyle/>
          <a:p>
            <a:r>
              <a:rPr lang="en-US"/>
              <a:t>Pipeline Control</a:t>
            </a:r>
          </a:p>
          <a:p>
            <a:pPr lvl="1"/>
            <a:r>
              <a:rPr lang="en-US"/>
              <a:t>Combinational logic detects stall condition</a:t>
            </a:r>
          </a:p>
          <a:p>
            <a:pPr lvl="1"/>
            <a:r>
              <a:rPr lang="en-US"/>
              <a:t>Sets mode signals for how pipeline registers should update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1136650" y="831850"/>
            <a:ext cx="6324600" cy="4351789"/>
            <a:chOff x="609600" y="7086600"/>
            <a:chExt cx="8305800" cy="5715000"/>
          </a:xfrm>
        </p:grpSpPr>
        <p:sp>
          <p:nvSpPr>
            <p:cNvPr id="96" name="Line 38"/>
            <p:cNvSpPr>
              <a:spLocks noChangeShapeType="1"/>
            </p:cNvSpPr>
            <p:nvPr/>
          </p:nvSpPr>
          <p:spPr bwMode="auto">
            <a:xfrm flipV="1">
              <a:off x="2743200" y="8686800"/>
              <a:ext cx="0" cy="533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231"/>
            <p:cNvSpPr>
              <a:spLocks/>
            </p:cNvSpPr>
            <p:nvPr/>
          </p:nvSpPr>
          <p:spPr bwMode="auto">
            <a:xfrm>
              <a:off x="1295400" y="8153400"/>
              <a:ext cx="1905000" cy="381000"/>
            </a:xfrm>
            <a:custGeom>
              <a:avLst/>
              <a:gdLst>
                <a:gd name="T0" fmla="*/ 720 w 720"/>
                <a:gd name="T1" fmla="*/ 144 h 144"/>
                <a:gd name="T2" fmla="*/ 720 w 720"/>
                <a:gd name="T3" fmla="*/ 0 h 144"/>
                <a:gd name="T4" fmla="*/ 0 w 720"/>
                <a:gd name="T5" fmla="*/ 0 h 144"/>
                <a:gd name="T6" fmla="*/ 0 60000 65536"/>
                <a:gd name="T7" fmla="*/ 0 60000 65536"/>
                <a:gd name="T8" fmla="*/ 0 60000 65536"/>
                <a:gd name="T9" fmla="*/ 0 w 720"/>
                <a:gd name="T10" fmla="*/ 0 h 144"/>
                <a:gd name="T11" fmla="*/ 720 w 7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4">
                  <a:moveTo>
                    <a:pt x="720" y="144"/>
                  </a:move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230"/>
            <p:cNvSpPr>
              <a:spLocks/>
            </p:cNvSpPr>
            <p:nvPr/>
          </p:nvSpPr>
          <p:spPr bwMode="auto">
            <a:xfrm>
              <a:off x="1295400" y="11353800"/>
              <a:ext cx="1905000" cy="300038"/>
            </a:xfrm>
            <a:custGeom>
              <a:avLst/>
              <a:gdLst>
                <a:gd name="T0" fmla="*/ 720 w 720"/>
                <a:gd name="T1" fmla="*/ 144 h 144"/>
                <a:gd name="T2" fmla="*/ 720 w 720"/>
                <a:gd name="T3" fmla="*/ 0 h 144"/>
                <a:gd name="T4" fmla="*/ 0 w 720"/>
                <a:gd name="T5" fmla="*/ 0 h 144"/>
                <a:gd name="T6" fmla="*/ 0 60000 65536"/>
                <a:gd name="T7" fmla="*/ 0 60000 65536"/>
                <a:gd name="T8" fmla="*/ 0 60000 65536"/>
                <a:gd name="T9" fmla="*/ 0 w 720"/>
                <a:gd name="T10" fmla="*/ 0 h 144"/>
                <a:gd name="T11" fmla="*/ 720 w 7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4">
                  <a:moveTo>
                    <a:pt x="720" y="144"/>
                  </a:move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Rectangle 159"/>
            <p:cNvSpPr>
              <a:spLocks noChangeArrowheads="1"/>
            </p:cNvSpPr>
            <p:nvPr/>
          </p:nvSpPr>
          <p:spPr bwMode="auto">
            <a:xfrm>
              <a:off x="1981200" y="10287000"/>
              <a:ext cx="6934200" cy="3810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E</a:t>
              </a:r>
            </a:p>
          </p:txBody>
        </p:sp>
        <p:sp>
          <p:nvSpPr>
            <p:cNvPr id="100" name="Rectangle 160"/>
            <p:cNvSpPr>
              <a:spLocks noChangeArrowheads="1"/>
            </p:cNvSpPr>
            <p:nvPr/>
          </p:nvSpPr>
          <p:spPr bwMode="auto">
            <a:xfrm>
              <a:off x="1981200" y="8321675"/>
              <a:ext cx="6934200" cy="3810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M</a:t>
              </a:r>
            </a:p>
          </p:txBody>
        </p:sp>
        <p:sp>
          <p:nvSpPr>
            <p:cNvPr id="101" name="Rectangle 161"/>
            <p:cNvSpPr>
              <a:spLocks noChangeArrowheads="1"/>
            </p:cNvSpPr>
            <p:nvPr/>
          </p:nvSpPr>
          <p:spPr bwMode="auto">
            <a:xfrm>
              <a:off x="1981200" y="7543800"/>
              <a:ext cx="6934200" cy="3810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W</a:t>
              </a:r>
            </a:p>
          </p:txBody>
        </p:sp>
        <p:sp>
          <p:nvSpPr>
            <p:cNvPr id="102" name="Rectangle 162"/>
            <p:cNvSpPr>
              <a:spLocks noChangeArrowheads="1"/>
            </p:cNvSpPr>
            <p:nvPr/>
          </p:nvSpPr>
          <p:spPr bwMode="auto">
            <a:xfrm>
              <a:off x="1981200" y="12420600"/>
              <a:ext cx="6934200" cy="3810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F</a:t>
              </a:r>
            </a:p>
          </p:txBody>
        </p:sp>
        <p:sp>
          <p:nvSpPr>
            <p:cNvPr id="103" name="Rectangle 158"/>
            <p:cNvSpPr>
              <a:spLocks noChangeArrowheads="1"/>
            </p:cNvSpPr>
            <p:nvPr/>
          </p:nvSpPr>
          <p:spPr bwMode="auto">
            <a:xfrm>
              <a:off x="1981200" y="11582400"/>
              <a:ext cx="6934200" cy="3810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104" name="Rectangle 67"/>
            <p:cNvSpPr>
              <a:spLocks noChangeArrowheads="1"/>
            </p:cNvSpPr>
            <p:nvPr/>
          </p:nvSpPr>
          <p:spPr bwMode="auto">
            <a:xfrm>
              <a:off x="3886200" y="9448800"/>
              <a:ext cx="5334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CC</a:t>
              </a:r>
            </a:p>
          </p:txBody>
        </p:sp>
        <p:sp>
          <p:nvSpPr>
            <p:cNvPr id="105" name="Rectangle 31"/>
            <p:cNvSpPr>
              <a:spLocks noChangeArrowheads="1"/>
            </p:cNvSpPr>
            <p:nvPr/>
          </p:nvSpPr>
          <p:spPr bwMode="auto">
            <a:xfrm>
              <a:off x="4800600" y="115824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rB</a:t>
              </a:r>
            </a:p>
          </p:txBody>
        </p:sp>
        <p:sp>
          <p:nvSpPr>
            <p:cNvPr id="106" name="Line 77"/>
            <p:cNvSpPr>
              <a:spLocks noChangeShapeType="1"/>
            </p:cNvSpPr>
            <p:nvPr/>
          </p:nvSpPr>
          <p:spPr bwMode="auto">
            <a:xfrm flipH="1" flipV="1">
              <a:off x="4114800" y="8686800"/>
              <a:ext cx="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Line 38"/>
            <p:cNvSpPr>
              <a:spLocks noChangeShapeType="1"/>
            </p:cNvSpPr>
            <p:nvPr/>
          </p:nvSpPr>
          <p:spPr bwMode="auto">
            <a:xfrm flipV="1">
              <a:off x="8686800" y="106680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Line 41"/>
            <p:cNvSpPr>
              <a:spLocks noChangeShapeType="1"/>
            </p:cNvSpPr>
            <p:nvPr/>
          </p:nvSpPr>
          <p:spPr bwMode="auto">
            <a:xfrm flipV="1">
              <a:off x="8243888" y="10668000"/>
              <a:ext cx="0" cy="685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AutoShape 42"/>
            <p:cNvSpPr>
              <a:spLocks noChangeArrowheads="1"/>
            </p:cNvSpPr>
            <p:nvPr/>
          </p:nvSpPr>
          <p:spPr bwMode="auto">
            <a:xfrm>
              <a:off x="8001000" y="112014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srcA</a:t>
              </a:r>
            </a:p>
          </p:txBody>
        </p:sp>
        <p:sp>
          <p:nvSpPr>
            <p:cNvPr id="110" name="AutoShape 43"/>
            <p:cNvSpPr>
              <a:spLocks noChangeArrowheads="1"/>
            </p:cNvSpPr>
            <p:nvPr/>
          </p:nvSpPr>
          <p:spPr bwMode="auto">
            <a:xfrm>
              <a:off x="8458200" y="109728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srcB</a:t>
              </a:r>
            </a:p>
          </p:txBody>
        </p:sp>
        <p:sp>
          <p:nvSpPr>
            <p:cNvPr id="111" name="Rectangle 168"/>
            <p:cNvSpPr>
              <a:spLocks noChangeArrowheads="1"/>
            </p:cNvSpPr>
            <p:nvPr/>
          </p:nvSpPr>
          <p:spPr bwMode="auto">
            <a:xfrm>
              <a:off x="2971800" y="75438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112" name="Rectangle 87"/>
            <p:cNvSpPr>
              <a:spLocks noChangeArrowheads="1"/>
            </p:cNvSpPr>
            <p:nvPr/>
          </p:nvSpPr>
          <p:spPr bwMode="auto">
            <a:xfrm>
              <a:off x="4800600" y="7543800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valE</a:t>
              </a:r>
            </a:p>
          </p:txBody>
        </p:sp>
        <p:sp>
          <p:nvSpPr>
            <p:cNvPr id="113" name="Rectangle 85"/>
            <p:cNvSpPr>
              <a:spLocks noChangeArrowheads="1"/>
            </p:cNvSpPr>
            <p:nvPr/>
          </p:nvSpPr>
          <p:spPr bwMode="auto">
            <a:xfrm>
              <a:off x="5715000" y="7543800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valM</a:t>
              </a:r>
            </a:p>
          </p:txBody>
        </p:sp>
        <p:sp>
          <p:nvSpPr>
            <p:cNvPr id="114" name="Rectangle 90"/>
            <p:cNvSpPr>
              <a:spLocks noChangeArrowheads="1"/>
            </p:cNvSpPr>
            <p:nvPr/>
          </p:nvSpPr>
          <p:spPr bwMode="auto">
            <a:xfrm>
              <a:off x="7086600" y="75438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dstE</a:t>
              </a:r>
            </a:p>
          </p:txBody>
        </p:sp>
        <p:sp>
          <p:nvSpPr>
            <p:cNvPr id="115" name="Rectangle 91"/>
            <p:cNvSpPr>
              <a:spLocks noChangeArrowheads="1"/>
            </p:cNvSpPr>
            <p:nvPr/>
          </p:nvSpPr>
          <p:spPr bwMode="auto">
            <a:xfrm>
              <a:off x="7543800" y="75438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dstM</a:t>
              </a:r>
            </a:p>
          </p:txBody>
        </p:sp>
        <p:sp>
          <p:nvSpPr>
            <p:cNvPr id="116" name="Rectangle 71"/>
            <p:cNvSpPr>
              <a:spLocks noChangeArrowheads="1"/>
            </p:cNvSpPr>
            <p:nvPr/>
          </p:nvSpPr>
          <p:spPr bwMode="auto">
            <a:xfrm>
              <a:off x="3886200" y="8321675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Cnd</a:t>
              </a:r>
            </a:p>
          </p:txBody>
        </p:sp>
        <p:sp>
          <p:nvSpPr>
            <p:cNvPr id="117" name="Rectangle 5"/>
            <p:cNvSpPr>
              <a:spLocks noChangeArrowheads="1"/>
            </p:cNvSpPr>
            <p:nvPr/>
          </p:nvSpPr>
          <p:spPr bwMode="auto">
            <a:xfrm>
              <a:off x="2971800" y="8321675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118" name="Rectangle 57"/>
            <p:cNvSpPr>
              <a:spLocks noChangeArrowheads="1"/>
            </p:cNvSpPr>
            <p:nvPr/>
          </p:nvSpPr>
          <p:spPr bwMode="auto">
            <a:xfrm>
              <a:off x="4800600" y="8321675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valE</a:t>
              </a:r>
            </a:p>
          </p:txBody>
        </p:sp>
        <p:sp>
          <p:nvSpPr>
            <p:cNvPr id="119" name="Rectangle 58"/>
            <p:cNvSpPr>
              <a:spLocks noChangeArrowheads="1"/>
            </p:cNvSpPr>
            <p:nvPr/>
          </p:nvSpPr>
          <p:spPr bwMode="auto">
            <a:xfrm>
              <a:off x="5715000" y="8321675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valA</a:t>
              </a:r>
            </a:p>
          </p:txBody>
        </p:sp>
        <p:sp>
          <p:nvSpPr>
            <p:cNvPr id="120" name="Rectangle 59"/>
            <p:cNvSpPr>
              <a:spLocks noChangeArrowheads="1"/>
            </p:cNvSpPr>
            <p:nvPr/>
          </p:nvSpPr>
          <p:spPr bwMode="auto">
            <a:xfrm>
              <a:off x="7086600" y="8321675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dstE</a:t>
              </a:r>
            </a:p>
          </p:txBody>
        </p:sp>
        <p:sp>
          <p:nvSpPr>
            <p:cNvPr id="121" name="Rectangle 60"/>
            <p:cNvSpPr>
              <a:spLocks noChangeArrowheads="1"/>
            </p:cNvSpPr>
            <p:nvPr/>
          </p:nvSpPr>
          <p:spPr bwMode="auto">
            <a:xfrm>
              <a:off x="7543800" y="8321675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dstM</a:t>
              </a:r>
            </a:p>
          </p:txBody>
        </p:sp>
        <p:sp>
          <p:nvSpPr>
            <p:cNvPr id="122" name="Rectangle 25"/>
            <p:cNvSpPr>
              <a:spLocks noChangeArrowheads="1"/>
            </p:cNvSpPr>
            <p:nvPr/>
          </p:nvSpPr>
          <p:spPr bwMode="auto">
            <a:xfrm>
              <a:off x="2971800" y="102870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123" name="Rectangle 26"/>
            <p:cNvSpPr>
              <a:spLocks noChangeArrowheads="1"/>
            </p:cNvSpPr>
            <p:nvPr/>
          </p:nvSpPr>
          <p:spPr bwMode="auto">
            <a:xfrm>
              <a:off x="3429000" y="102870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  <p:sp>
          <p:nvSpPr>
            <p:cNvPr id="124" name="Rectangle 27"/>
            <p:cNvSpPr>
              <a:spLocks noChangeArrowheads="1"/>
            </p:cNvSpPr>
            <p:nvPr/>
          </p:nvSpPr>
          <p:spPr bwMode="auto">
            <a:xfrm>
              <a:off x="4343400" y="10287000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125" name="Rectangle 28"/>
            <p:cNvSpPr>
              <a:spLocks noChangeArrowheads="1"/>
            </p:cNvSpPr>
            <p:nvPr/>
          </p:nvSpPr>
          <p:spPr bwMode="auto">
            <a:xfrm>
              <a:off x="5257800" y="10287000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valA</a:t>
              </a:r>
            </a:p>
          </p:txBody>
        </p:sp>
        <p:sp>
          <p:nvSpPr>
            <p:cNvPr id="126" name="Rectangle 29"/>
            <p:cNvSpPr>
              <a:spLocks noChangeArrowheads="1"/>
            </p:cNvSpPr>
            <p:nvPr/>
          </p:nvSpPr>
          <p:spPr bwMode="auto">
            <a:xfrm>
              <a:off x="6172200" y="10287000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valB</a:t>
              </a:r>
            </a:p>
          </p:txBody>
        </p:sp>
        <p:sp>
          <p:nvSpPr>
            <p:cNvPr id="127" name="Rectangle 36"/>
            <p:cNvSpPr>
              <a:spLocks noChangeArrowheads="1"/>
            </p:cNvSpPr>
            <p:nvPr/>
          </p:nvSpPr>
          <p:spPr bwMode="auto">
            <a:xfrm>
              <a:off x="7086600" y="102870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dstE</a:t>
              </a:r>
            </a:p>
          </p:txBody>
        </p:sp>
        <p:sp>
          <p:nvSpPr>
            <p:cNvPr id="128" name="Rectangle 37"/>
            <p:cNvSpPr>
              <a:spLocks noChangeArrowheads="1"/>
            </p:cNvSpPr>
            <p:nvPr/>
          </p:nvSpPr>
          <p:spPr bwMode="auto">
            <a:xfrm>
              <a:off x="7543800" y="102870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dstM</a:t>
              </a:r>
            </a:p>
          </p:txBody>
        </p:sp>
        <p:sp>
          <p:nvSpPr>
            <p:cNvPr id="129" name="Rectangle 34"/>
            <p:cNvSpPr>
              <a:spLocks noChangeArrowheads="1"/>
            </p:cNvSpPr>
            <p:nvPr/>
          </p:nvSpPr>
          <p:spPr bwMode="auto">
            <a:xfrm>
              <a:off x="8001000" y="102870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srcA</a:t>
              </a: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8458200" y="102870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srcB</a:t>
              </a:r>
            </a:p>
          </p:txBody>
        </p:sp>
        <p:sp>
          <p:nvSpPr>
            <p:cNvPr id="131" name="Rectangle 32"/>
            <p:cNvSpPr>
              <a:spLocks noChangeArrowheads="1"/>
            </p:cNvSpPr>
            <p:nvPr/>
          </p:nvSpPr>
          <p:spPr bwMode="auto">
            <a:xfrm>
              <a:off x="5257800" y="11582400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132" name="Rectangle 33"/>
            <p:cNvSpPr>
              <a:spLocks noChangeArrowheads="1"/>
            </p:cNvSpPr>
            <p:nvPr/>
          </p:nvSpPr>
          <p:spPr bwMode="auto">
            <a:xfrm>
              <a:off x="6172200" y="11582400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133" name="Rectangle 6"/>
            <p:cNvSpPr>
              <a:spLocks noChangeArrowheads="1"/>
            </p:cNvSpPr>
            <p:nvPr/>
          </p:nvSpPr>
          <p:spPr bwMode="auto">
            <a:xfrm>
              <a:off x="2971800" y="115824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134" name="Rectangle 7"/>
            <p:cNvSpPr>
              <a:spLocks noChangeArrowheads="1"/>
            </p:cNvSpPr>
            <p:nvPr/>
          </p:nvSpPr>
          <p:spPr bwMode="auto">
            <a:xfrm>
              <a:off x="3429000" y="115824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  <p:sp>
          <p:nvSpPr>
            <p:cNvPr id="135" name="Rectangle 30"/>
            <p:cNvSpPr>
              <a:spLocks noChangeArrowheads="1"/>
            </p:cNvSpPr>
            <p:nvPr/>
          </p:nvSpPr>
          <p:spPr bwMode="auto">
            <a:xfrm>
              <a:off x="4343400" y="115824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rA</a:t>
              </a:r>
            </a:p>
          </p:txBody>
        </p:sp>
        <p:sp>
          <p:nvSpPr>
            <p:cNvPr id="136" name="Rectangle 13"/>
            <p:cNvSpPr>
              <a:spLocks noChangeArrowheads="1"/>
            </p:cNvSpPr>
            <p:nvPr/>
          </p:nvSpPr>
          <p:spPr bwMode="auto">
            <a:xfrm>
              <a:off x="4114800" y="12420600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predPC</a:t>
              </a:r>
            </a:p>
          </p:txBody>
        </p:sp>
        <p:sp>
          <p:nvSpPr>
            <p:cNvPr id="137" name="Text Box 221"/>
            <p:cNvSpPr txBox="1">
              <a:spLocks noChangeArrowheads="1"/>
            </p:cNvSpPr>
            <p:nvPr/>
          </p:nvSpPr>
          <p:spPr bwMode="auto">
            <a:xfrm>
              <a:off x="1676400" y="10668000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d_srcB</a:t>
              </a:r>
            </a:p>
          </p:txBody>
        </p:sp>
        <p:sp>
          <p:nvSpPr>
            <p:cNvPr id="138" name="Text Box 222"/>
            <p:cNvSpPr txBox="1">
              <a:spLocks noChangeArrowheads="1"/>
            </p:cNvSpPr>
            <p:nvPr/>
          </p:nvSpPr>
          <p:spPr bwMode="auto">
            <a:xfrm>
              <a:off x="1676400" y="10896600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d_srcA</a:t>
              </a:r>
            </a:p>
          </p:txBody>
        </p:sp>
        <p:sp>
          <p:nvSpPr>
            <p:cNvPr id="139" name="Text Box 223"/>
            <p:cNvSpPr txBox="1">
              <a:spLocks noChangeArrowheads="1"/>
            </p:cNvSpPr>
            <p:nvPr/>
          </p:nvSpPr>
          <p:spPr bwMode="auto">
            <a:xfrm>
              <a:off x="1676400" y="9128125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e_Cnd</a:t>
              </a:r>
            </a:p>
          </p:txBody>
        </p:sp>
        <p:sp>
          <p:nvSpPr>
            <p:cNvPr id="140" name="Freeform 226"/>
            <p:cNvSpPr>
              <a:spLocks/>
            </p:cNvSpPr>
            <p:nvPr/>
          </p:nvSpPr>
          <p:spPr bwMode="auto">
            <a:xfrm>
              <a:off x="1295400" y="10134600"/>
              <a:ext cx="1905000" cy="152400"/>
            </a:xfrm>
            <a:custGeom>
              <a:avLst/>
              <a:gdLst>
                <a:gd name="T0" fmla="*/ 720 w 720"/>
                <a:gd name="T1" fmla="*/ 144 h 144"/>
                <a:gd name="T2" fmla="*/ 720 w 720"/>
                <a:gd name="T3" fmla="*/ 0 h 144"/>
                <a:gd name="T4" fmla="*/ 0 w 720"/>
                <a:gd name="T5" fmla="*/ 0 h 144"/>
                <a:gd name="T6" fmla="*/ 0 60000 65536"/>
                <a:gd name="T7" fmla="*/ 0 60000 65536"/>
                <a:gd name="T8" fmla="*/ 0 60000 65536"/>
                <a:gd name="T9" fmla="*/ 0 w 720"/>
                <a:gd name="T10" fmla="*/ 0 h 144"/>
                <a:gd name="T11" fmla="*/ 720 w 7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4">
                  <a:moveTo>
                    <a:pt x="720" y="144"/>
                  </a:move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227"/>
            <p:cNvSpPr>
              <a:spLocks/>
            </p:cNvSpPr>
            <p:nvPr/>
          </p:nvSpPr>
          <p:spPr bwMode="auto">
            <a:xfrm>
              <a:off x="1295400" y="9906000"/>
              <a:ext cx="6491288" cy="381000"/>
            </a:xfrm>
            <a:custGeom>
              <a:avLst/>
              <a:gdLst>
                <a:gd name="T0" fmla="*/ 720 w 720"/>
                <a:gd name="T1" fmla="*/ 144 h 144"/>
                <a:gd name="T2" fmla="*/ 720 w 720"/>
                <a:gd name="T3" fmla="*/ 0 h 144"/>
                <a:gd name="T4" fmla="*/ 0 w 720"/>
                <a:gd name="T5" fmla="*/ 0 h 144"/>
                <a:gd name="T6" fmla="*/ 0 60000 65536"/>
                <a:gd name="T7" fmla="*/ 0 60000 65536"/>
                <a:gd name="T8" fmla="*/ 0 60000 65536"/>
                <a:gd name="T9" fmla="*/ 0 w 720"/>
                <a:gd name="T10" fmla="*/ 0 h 144"/>
                <a:gd name="T11" fmla="*/ 720 w 7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4">
                  <a:moveTo>
                    <a:pt x="720" y="144"/>
                  </a:move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Line 228"/>
            <p:cNvSpPr>
              <a:spLocks noChangeShapeType="1"/>
            </p:cNvSpPr>
            <p:nvPr/>
          </p:nvSpPr>
          <p:spPr bwMode="auto">
            <a:xfrm rot="16200000" flipV="1">
              <a:off x="4769644" y="7650956"/>
              <a:ext cx="0" cy="6948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Line 229"/>
            <p:cNvSpPr>
              <a:spLocks noChangeShapeType="1"/>
            </p:cNvSpPr>
            <p:nvPr/>
          </p:nvSpPr>
          <p:spPr bwMode="auto">
            <a:xfrm rot="16200000" flipV="1">
              <a:off x="4998244" y="7193756"/>
              <a:ext cx="0" cy="74056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Line 232"/>
            <p:cNvSpPr>
              <a:spLocks noChangeShapeType="1"/>
            </p:cNvSpPr>
            <p:nvPr/>
          </p:nvSpPr>
          <p:spPr bwMode="auto">
            <a:xfrm rot="16200000" flipV="1">
              <a:off x="2712244" y="7955756"/>
              <a:ext cx="0" cy="28336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5" name="Group 233"/>
            <p:cNvGrpSpPr>
              <a:grpSpLocks/>
            </p:cNvGrpSpPr>
            <p:nvPr/>
          </p:nvGrpSpPr>
          <p:grpSpPr bwMode="auto">
            <a:xfrm>
              <a:off x="8167688" y="11049000"/>
              <a:ext cx="152400" cy="152400"/>
              <a:chOff x="240" y="4176"/>
              <a:chExt cx="192" cy="192"/>
            </a:xfrm>
          </p:grpSpPr>
          <p:sp>
            <p:nvSpPr>
              <p:cNvPr id="183" name="Oval 23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Rectangle 23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6" name="Group 236"/>
            <p:cNvGrpSpPr>
              <a:grpSpLocks/>
            </p:cNvGrpSpPr>
            <p:nvPr/>
          </p:nvGrpSpPr>
          <p:grpSpPr bwMode="auto">
            <a:xfrm>
              <a:off x="8610600" y="10820400"/>
              <a:ext cx="152400" cy="152400"/>
              <a:chOff x="240" y="4176"/>
              <a:chExt cx="192" cy="192"/>
            </a:xfrm>
          </p:grpSpPr>
          <p:sp>
            <p:nvSpPr>
              <p:cNvPr id="181" name="Oval 23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Rectangle 23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7" name="Group 239"/>
            <p:cNvGrpSpPr>
              <a:grpSpLocks/>
            </p:cNvGrpSpPr>
            <p:nvPr/>
          </p:nvGrpSpPr>
          <p:grpSpPr bwMode="auto">
            <a:xfrm>
              <a:off x="4038600" y="9296400"/>
              <a:ext cx="152400" cy="152400"/>
              <a:chOff x="240" y="4176"/>
              <a:chExt cx="192" cy="192"/>
            </a:xfrm>
          </p:grpSpPr>
          <p:sp>
            <p:nvSpPr>
              <p:cNvPr id="179" name="Oval 24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Rectangle 24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8" name="Text Box 242"/>
            <p:cNvSpPr txBox="1">
              <a:spLocks noChangeArrowheads="1"/>
            </p:cNvSpPr>
            <p:nvPr/>
          </p:nvSpPr>
          <p:spPr bwMode="auto">
            <a:xfrm>
              <a:off x="1676400" y="11125200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D_icode</a:t>
              </a:r>
            </a:p>
          </p:txBody>
        </p:sp>
        <p:sp>
          <p:nvSpPr>
            <p:cNvPr id="149" name="Text Box 243"/>
            <p:cNvSpPr txBox="1">
              <a:spLocks noChangeArrowheads="1"/>
            </p:cNvSpPr>
            <p:nvPr/>
          </p:nvSpPr>
          <p:spPr bwMode="auto">
            <a:xfrm>
              <a:off x="1676400" y="9890125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E_icode</a:t>
              </a:r>
            </a:p>
          </p:txBody>
        </p:sp>
        <p:sp>
          <p:nvSpPr>
            <p:cNvPr id="150" name="Text Box 244"/>
            <p:cNvSpPr txBox="1">
              <a:spLocks noChangeArrowheads="1"/>
            </p:cNvSpPr>
            <p:nvPr/>
          </p:nvSpPr>
          <p:spPr bwMode="auto">
            <a:xfrm>
              <a:off x="1676400" y="7924799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M_icode</a:t>
              </a:r>
            </a:p>
          </p:txBody>
        </p:sp>
        <p:sp>
          <p:nvSpPr>
            <p:cNvPr id="151" name="Text Box 245"/>
            <p:cNvSpPr txBox="1">
              <a:spLocks noChangeArrowheads="1"/>
            </p:cNvSpPr>
            <p:nvPr/>
          </p:nvSpPr>
          <p:spPr bwMode="auto">
            <a:xfrm>
              <a:off x="1676400" y="9661525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E_dstM</a:t>
              </a:r>
            </a:p>
          </p:txBody>
        </p:sp>
        <p:sp>
          <p:nvSpPr>
            <p:cNvPr id="152" name="AutoShape 246"/>
            <p:cNvSpPr>
              <a:spLocks noChangeArrowheads="1"/>
            </p:cNvSpPr>
            <p:nvPr/>
          </p:nvSpPr>
          <p:spPr bwMode="auto">
            <a:xfrm>
              <a:off x="609600" y="7086600"/>
              <a:ext cx="671513" cy="57150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Pipe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control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logic</a:t>
              </a:r>
            </a:p>
          </p:txBody>
        </p:sp>
        <p:sp>
          <p:nvSpPr>
            <p:cNvPr id="153" name="Line 248"/>
            <p:cNvSpPr>
              <a:spLocks noChangeShapeType="1"/>
            </p:cNvSpPr>
            <p:nvPr/>
          </p:nvSpPr>
          <p:spPr bwMode="auto">
            <a:xfrm flipV="1">
              <a:off x="1295400" y="11658600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Text Box 249"/>
            <p:cNvSpPr txBox="1">
              <a:spLocks noChangeArrowheads="1"/>
            </p:cNvSpPr>
            <p:nvPr/>
          </p:nvSpPr>
          <p:spPr bwMode="auto">
            <a:xfrm>
              <a:off x="1295400" y="11444287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D_bubble</a:t>
              </a:r>
            </a:p>
          </p:txBody>
        </p:sp>
        <p:sp>
          <p:nvSpPr>
            <p:cNvPr id="155" name="Line 250"/>
            <p:cNvSpPr>
              <a:spLocks noChangeShapeType="1"/>
            </p:cNvSpPr>
            <p:nvPr/>
          </p:nvSpPr>
          <p:spPr bwMode="auto">
            <a:xfrm flipV="1">
              <a:off x="1295400" y="11857038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Text Box 251"/>
            <p:cNvSpPr txBox="1">
              <a:spLocks noChangeArrowheads="1"/>
            </p:cNvSpPr>
            <p:nvPr/>
          </p:nvSpPr>
          <p:spPr bwMode="auto">
            <a:xfrm>
              <a:off x="1295400" y="11642725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D_stall</a:t>
              </a:r>
            </a:p>
          </p:txBody>
        </p:sp>
        <p:sp>
          <p:nvSpPr>
            <p:cNvPr id="157" name="Line 252"/>
            <p:cNvSpPr>
              <a:spLocks noChangeShapeType="1"/>
            </p:cNvSpPr>
            <p:nvPr/>
          </p:nvSpPr>
          <p:spPr bwMode="auto">
            <a:xfrm flipV="1">
              <a:off x="1295400" y="10409238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Text Box 253"/>
            <p:cNvSpPr txBox="1">
              <a:spLocks noChangeArrowheads="1"/>
            </p:cNvSpPr>
            <p:nvPr/>
          </p:nvSpPr>
          <p:spPr bwMode="auto">
            <a:xfrm>
              <a:off x="1295400" y="10194925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E_bubble</a:t>
              </a:r>
            </a:p>
          </p:txBody>
        </p:sp>
        <p:sp>
          <p:nvSpPr>
            <p:cNvPr id="159" name="Line 266"/>
            <p:cNvSpPr>
              <a:spLocks noChangeShapeType="1"/>
            </p:cNvSpPr>
            <p:nvPr/>
          </p:nvSpPr>
          <p:spPr bwMode="auto">
            <a:xfrm flipV="1">
              <a:off x="1295400" y="12679363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Text Box 267"/>
            <p:cNvSpPr txBox="1">
              <a:spLocks noChangeArrowheads="1"/>
            </p:cNvSpPr>
            <p:nvPr/>
          </p:nvSpPr>
          <p:spPr bwMode="auto">
            <a:xfrm>
              <a:off x="1295400" y="12420600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F_stall</a:t>
              </a:r>
            </a:p>
          </p:txBody>
        </p:sp>
        <p:sp>
          <p:nvSpPr>
            <p:cNvPr id="161" name="Line 252"/>
            <p:cNvSpPr>
              <a:spLocks noChangeShapeType="1"/>
            </p:cNvSpPr>
            <p:nvPr/>
          </p:nvSpPr>
          <p:spPr bwMode="auto">
            <a:xfrm flipV="1">
              <a:off x="1295400" y="8443913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Text Box 253"/>
            <p:cNvSpPr txBox="1">
              <a:spLocks noChangeArrowheads="1"/>
            </p:cNvSpPr>
            <p:nvPr/>
          </p:nvSpPr>
          <p:spPr bwMode="auto">
            <a:xfrm>
              <a:off x="1295400" y="8229600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M_bubble</a:t>
              </a:r>
            </a:p>
          </p:txBody>
        </p:sp>
        <p:sp>
          <p:nvSpPr>
            <p:cNvPr id="163" name="Line 252"/>
            <p:cNvSpPr>
              <a:spLocks noChangeShapeType="1"/>
            </p:cNvSpPr>
            <p:nvPr/>
          </p:nvSpPr>
          <p:spPr bwMode="auto">
            <a:xfrm flipV="1">
              <a:off x="1295400" y="7834313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Text Box 253"/>
            <p:cNvSpPr txBox="1">
              <a:spLocks noChangeArrowheads="1"/>
            </p:cNvSpPr>
            <p:nvPr/>
          </p:nvSpPr>
          <p:spPr bwMode="auto">
            <a:xfrm>
              <a:off x="1295400" y="7620000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W_stall</a:t>
              </a:r>
            </a:p>
          </p:txBody>
        </p:sp>
        <p:sp>
          <p:nvSpPr>
            <p:cNvPr id="165" name="Line 232"/>
            <p:cNvSpPr>
              <a:spLocks noChangeShapeType="1"/>
            </p:cNvSpPr>
            <p:nvPr/>
          </p:nvSpPr>
          <p:spPr bwMode="auto">
            <a:xfrm rot="5400000" flipH="1" flipV="1">
              <a:off x="2590800" y="8305800"/>
              <a:ext cx="0" cy="2590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Text Box 245"/>
            <p:cNvSpPr txBox="1">
              <a:spLocks noChangeArrowheads="1"/>
            </p:cNvSpPr>
            <p:nvPr/>
          </p:nvSpPr>
          <p:spPr bwMode="auto">
            <a:xfrm>
              <a:off x="1295400" y="9372601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set_cc</a:t>
              </a:r>
            </a:p>
          </p:txBody>
        </p:sp>
        <p:sp>
          <p:nvSpPr>
            <p:cNvPr id="167" name="Rectangle 168"/>
            <p:cNvSpPr>
              <a:spLocks noChangeArrowheads="1"/>
            </p:cNvSpPr>
            <p:nvPr/>
          </p:nvSpPr>
          <p:spPr bwMode="auto">
            <a:xfrm>
              <a:off x="2514600" y="75438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sp>
          <p:nvSpPr>
            <p:cNvPr id="168" name="Rectangle 5"/>
            <p:cNvSpPr>
              <a:spLocks noChangeArrowheads="1"/>
            </p:cNvSpPr>
            <p:nvPr/>
          </p:nvSpPr>
          <p:spPr bwMode="auto">
            <a:xfrm>
              <a:off x="2514600" y="8321675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sp>
          <p:nvSpPr>
            <p:cNvPr id="169" name="Rectangle 25"/>
            <p:cNvSpPr>
              <a:spLocks noChangeArrowheads="1"/>
            </p:cNvSpPr>
            <p:nvPr/>
          </p:nvSpPr>
          <p:spPr bwMode="auto">
            <a:xfrm>
              <a:off x="2514600" y="102870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sp>
          <p:nvSpPr>
            <p:cNvPr id="170" name="Rectangle 6"/>
            <p:cNvSpPr>
              <a:spLocks noChangeArrowheads="1"/>
            </p:cNvSpPr>
            <p:nvPr/>
          </p:nvSpPr>
          <p:spPr bwMode="auto">
            <a:xfrm>
              <a:off x="2514600" y="115824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sp>
          <p:nvSpPr>
            <p:cNvPr id="171" name="Freeform 231"/>
            <p:cNvSpPr>
              <a:spLocks/>
            </p:cNvSpPr>
            <p:nvPr/>
          </p:nvSpPr>
          <p:spPr bwMode="auto">
            <a:xfrm>
              <a:off x="1295400" y="7315200"/>
              <a:ext cx="1447800" cy="228600"/>
            </a:xfrm>
            <a:custGeom>
              <a:avLst/>
              <a:gdLst>
                <a:gd name="T0" fmla="*/ 720 w 720"/>
                <a:gd name="T1" fmla="*/ 144 h 144"/>
                <a:gd name="T2" fmla="*/ 720 w 720"/>
                <a:gd name="T3" fmla="*/ 0 h 144"/>
                <a:gd name="T4" fmla="*/ 0 w 720"/>
                <a:gd name="T5" fmla="*/ 0 h 144"/>
                <a:gd name="T6" fmla="*/ 0 60000 65536"/>
                <a:gd name="T7" fmla="*/ 0 60000 65536"/>
                <a:gd name="T8" fmla="*/ 0 60000 65536"/>
                <a:gd name="T9" fmla="*/ 0 w 720"/>
                <a:gd name="T10" fmla="*/ 0 h 144"/>
                <a:gd name="T11" fmla="*/ 720 w 7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4">
                  <a:moveTo>
                    <a:pt x="720" y="144"/>
                  </a:move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Text Box 244"/>
            <p:cNvSpPr txBox="1">
              <a:spLocks noChangeArrowheads="1"/>
            </p:cNvSpPr>
            <p:nvPr/>
          </p:nvSpPr>
          <p:spPr bwMode="auto">
            <a:xfrm>
              <a:off x="1676400" y="7086600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W_stat</a:t>
              </a:r>
            </a:p>
          </p:txBody>
        </p:sp>
        <p:sp>
          <p:nvSpPr>
            <p:cNvPr id="173" name="AutoShape 223"/>
            <p:cNvSpPr>
              <a:spLocks noChangeArrowheads="1"/>
            </p:cNvSpPr>
            <p:nvPr/>
          </p:nvSpPr>
          <p:spPr bwMode="auto">
            <a:xfrm>
              <a:off x="2514600" y="89916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sp>
          <p:nvSpPr>
            <p:cNvPr id="174" name="Text Box 180"/>
            <p:cNvSpPr txBox="1">
              <a:spLocks noChangeArrowheads="1"/>
            </p:cNvSpPr>
            <p:nvPr/>
          </p:nvSpPr>
          <p:spPr bwMode="auto">
            <a:xfrm>
              <a:off x="1676400" y="8686800"/>
              <a:ext cx="6858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m_stat</a:t>
              </a:r>
            </a:p>
          </p:txBody>
        </p:sp>
        <p:grpSp>
          <p:nvGrpSpPr>
            <p:cNvPr id="175" name="Group 236"/>
            <p:cNvGrpSpPr>
              <a:grpSpLocks/>
            </p:cNvGrpSpPr>
            <p:nvPr/>
          </p:nvGrpSpPr>
          <p:grpSpPr bwMode="auto">
            <a:xfrm>
              <a:off x="2667000" y="8839200"/>
              <a:ext cx="152400" cy="152400"/>
              <a:chOff x="240" y="4176"/>
              <a:chExt cx="192" cy="192"/>
            </a:xfrm>
          </p:grpSpPr>
          <p:sp>
            <p:nvSpPr>
              <p:cNvPr id="177" name="Oval 23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Rectangle 23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6" name="Line 229"/>
            <p:cNvSpPr>
              <a:spLocks noChangeShapeType="1"/>
            </p:cNvSpPr>
            <p:nvPr/>
          </p:nvSpPr>
          <p:spPr bwMode="auto">
            <a:xfrm rot="16200000" flipV="1">
              <a:off x="2019300" y="8191500"/>
              <a:ext cx="0" cy="1447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260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Forwarding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Naïve Pipeline</a:t>
            </a:r>
          </a:p>
          <a:p>
            <a:pPr lvl="1"/>
            <a:r>
              <a:rPr lang="en-US"/>
              <a:t>Register isn’t written until completion of write-back stage</a:t>
            </a:r>
          </a:p>
          <a:p>
            <a:pPr lvl="1"/>
            <a:r>
              <a:rPr lang="en-US"/>
              <a:t>Source operands read from register file in decode stage</a:t>
            </a:r>
          </a:p>
          <a:p>
            <a:pPr lvl="2"/>
            <a:r>
              <a:rPr lang="en-US"/>
              <a:t>Needs to be in register file at start of stage</a:t>
            </a:r>
          </a:p>
          <a:p>
            <a:r>
              <a:rPr lang="en-US"/>
              <a:t>Observation</a:t>
            </a:r>
          </a:p>
          <a:p>
            <a:pPr lvl="1"/>
            <a:r>
              <a:rPr lang="en-US"/>
              <a:t>Value generated in execute or memory stage</a:t>
            </a:r>
          </a:p>
          <a:p>
            <a:r>
              <a:rPr lang="en-US"/>
              <a:t>Trick</a:t>
            </a:r>
          </a:p>
          <a:p>
            <a:pPr lvl="1"/>
            <a:r>
              <a:rPr lang="en-US"/>
              <a:t>Pass value directly from generating instruction to decode stage</a:t>
            </a:r>
          </a:p>
          <a:p>
            <a:pPr lvl="1"/>
            <a:r>
              <a:rPr lang="en-US"/>
              <a:t>Needs to be available at end of decode stage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81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Forwarding Example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3443287" cy="3384550"/>
          </a:xfrm>
        </p:spPr>
        <p:txBody>
          <a:bodyPr/>
          <a:lstStyle/>
          <a:p>
            <a:pPr lvl="1"/>
            <a:r>
              <a:rPr lang="en-US"/>
              <a:t> </a:t>
            </a:r>
            <a:r>
              <a:rPr lang="en-US">
                <a:latin typeface="Courier New" pitchFamily="49" charset="0"/>
              </a:rPr>
              <a:t>irmovl</a:t>
            </a:r>
            <a:r>
              <a:rPr lang="en-US"/>
              <a:t> in write-back stage</a:t>
            </a:r>
          </a:p>
          <a:p>
            <a:pPr lvl="1"/>
            <a:r>
              <a:rPr lang="en-US"/>
              <a:t>Destination value in W pipeline register</a:t>
            </a:r>
          </a:p>
          <a:p>
            <a:pPr lvl="1"/>
            <a:r>
              <a:rPr lang="en-US"/>
              <a:t>Forward as valB for decode stage</a:t>
            </a:r>
          </a:p>
        </p:txBody>
      </p:sp>
      <p:grpSp>
        <p:nvGrpSpPr>
          <p:cNvPr id="448966" name="Group 454"/>
          <p:cNvGrpSpPr>
            <a:grpSpLocks/>
          </p:cNvGrpSpPr>
          <p:nvPr/>
        </p:nvGrpSpPr>
        <p:grpSpPr bwMode="auto">
          <a:xfrm>
            <a:off x="2514600" y="914400"/>
            <a:ext cx="5973763" cy="4449763"/>
            <a:chOff x="1584" y="576"/>
            <a:chExt cx="3763" cy="2803"/>
          </a:xfrm>
        </p:grpSpPr>
        <p:sp>
          <p:nvSpPr>
            <p:cNvPr id="448742" name="Rectangle 230"/>
            <p:cNvSpPr>
              <a:spLocks noChangeArrowheads="1"/>
            </p:cNvSpPr>
            <p:nvPr/>
          </p:nvSpPr>
          <p:spPr bwMode="auto">
            <a:xfrm>
              <a:off x="1584" y="768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43" name="Rectangle 231"/>
            <p:cNvSpPr>
              <a:spLocks noChangeArrowheads="1"/>
            </p:cNvSpPr>
            <p:nvPr/>
          </p:nvSpPr>
          <p:spPr bwMode="auto">
            <a:xfrm>
              <a:off x="1630" y="799"/>
              <a:ext cx="461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48744" name="Rectangle 232"/>
            <p:cNvSpPr>
              <a:spLocks noChangeArrowheads="1"/>
            </p:cNvSpPr>
            <p:nvPr/>
          </p:nvSpPr>
          <p:spPr bwMode="auto">
            <a:xfrm>
              <a:off x="2051" y="799"/>
              <a:ext cx="371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48745" name="Rectangle 233"/>
            <p:cNvSpPr>
              <a:spLocks noChangeArrowheads="1"/>
            </p:cNvSpPr>
            <p:nvPr/>
          </p:nvSpPr>
          <p:spPr bwMode="auto">
            <a:xfrm>
              <a:off x="2381" y="799"/>
              <a:ext cx="346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48746" name="Rectangle 234"/>
            <p:cNvSpPr>
              <a:spLocks noChangeArrowheads="1"/>
            </p:cNvSpPr>
            <p:nvPr/>
          </p:nvSpPr>
          <p:spPr bwMode="auto">
            <a:xfrm>
              <a:off x="2684" y="799"/>
              <a:ext cx="15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48747" name="Rectangle 235"/>
            <p:cNvSpPr>
              <a:spLocks noChangeArrowheads="1"/>
            </p:cNvSpPr>
            <p:nvPr/>
          </p:nvSpPr>
          <p:spPr bwMode="auto">
            <a:xfrm>
              <a:off x="3043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48" name="Rectangle 236"/>
            <p:cNvSpPr>
              <a:spLocks noChangeArrowheads="1"/>
            </p:cNvSpPr>
            <p:nvPr/>
          </p:nvSpPr>
          <p:spPr bwMode="auto">
            <a:xfrm>
              <a:off x="3136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48749" name="Rectangle 237"/>
            <p:cNvSpPr>
              <a:spLocks noChangeArrowheads="1"/>
            </p:cNvSpPr>
            <p:nvPr/>
          </p:nvSpPr>
          <p:spPr bwMode="auto">
            <a:xfrm>
              <a:off x="3273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50" name="Rectangle 238"/>
            <p:cNvSpPr>
              <a:spLocks noChangeArrowheads="1"/>
            </p:cNvSpPr>
            <p:nvPr/>
          </p:nvSpPr>
          <p:spPr bwMode="auto">
            <a:xfrm>
              <a:off x="3367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48751" name="Rectangle 239"/>
            <p:cNvSpPr>
              <a:spLocks noChangeArrowheads="1"/>
            </p:cNvSpPr>
            <p:nvPr/>
          </p:nvSpPr>
          <p:spPr bwMode="auto">
            <a:xfrm>
              <a:off x="3504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52" name="Rectangle 240"/>
            <p:cNvSpPr>
              <a:spLocks noChangeArrowheads="1"/>
            </p:cNvSpPr>
            <p:nvPr/>
          </p:nvSpPr>
          <p:spPr bwMode="auto">
            <a:xfrm>
              <a:off x="3597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48753" name="Rectangle 241"/>
            <p:cNvSpPr>
              <a:spLocks noChangeArrowheads="1"/>
            </p:cNvSpPr>
            <p:nvPr/>
          </p:nvSpPr>
          <p:spPr bwMode="auto">
            <a:xfrm>
              <a:off x="3734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54" name="Rectangle 242"/>
            <p:cNvSpPr>
              <a:spLocks noChangeArrowheads="1"/>
            </p:cNvSpPr>
            <p:nvPr/>
          </p:nvSpPr>
          <p:spPr bwMode="auto">
            <a:xfrm>
              <a:off x="3828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48755" name="Rectangle 243"/>
            <p:cNvSpPr>
              <a:spLocks noChangeArrowheads="1"/>
            </p:cNvSpPr>
            <p:nvPr/>
          </p:nvSpPr>
          <p:spPr bwMode="auto">
            <a:xfrm>
              <a:off x="3964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56" name="Rectangle 244"/>
            <p:cNvSpPr>
              <a:spLocks noChangeArrowheads="1"/>
            </p:cNvSpPr>
            <p:nvPr/>
          </p:nvSpPr>
          <p:spPr bwMode="auto">
            <a:xfrm>
              <a:off x="4058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48757" name="Rectangle 245"/>
            <p:cNvSpPr>
              <a:spLocks noChangeArrowheads="1"/>
            </p:cNvSpPr>
            <p:nvPr/>
          </p:nvSpPr>
          <p:spPr bwMode="auto">
            <a:xfrm>
              <a:off x="4195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58" name="Rectangle 246"/>
            <p:cNvSpPr>
              <a:spLocks noChangeArrowheads="1"/>
            </p:cNvSpPr>
            <p:nvPr/>
          </p:nvSpPr>
          <p:spPr bwMode="auto">
            <a:xfrm>
              <a:off x="4288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48759" name="Rectangle 247"/>
            <p:cNvSpPr>
              <a:spLocks noChangeArrowheads="1"/>
            </p:cNvSpPr>
            <p:nvPr/>
          </p:nvSpPr>
          <p:spPr bwMode="auto">
            <a:xfrm>
              <a:off x="4425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60" name="Rectangle 248"/>
            <p:cNvSpPr>
              <a:spLocks noChangeArrowheads="1"/>
            </p:cNvSpPr>
            <p:nvPr/>
          </p:nvSpPr>
          <p:spPr bwMode="auto">
            <a:xfrm>
              <a:off x="4519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48761" name="Rectangle 249"/>
            <p:cNvSpPr>
              <a:spLocks noChangeArrowheads="1"/>
            </p:cNvSpPr>
            <p:nvPr/>
          </p:nvSpPr>
          <p:spPr bwMode="auto">
            <a:xfrm>
              <a:off x="4655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62" name="Rectangle 250"/>
            <p:cNvSpPr>
              <a:spLocks noChangeArrowheads="1"/>
            </p:cNvSpPr>
            <p:nvPr/>
          </p:nvSpPr>
          <p:spPr bwMode="auto">
            <a:xfrm>
              <a:off x="4749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48763" name="Rectangle 251"/>
            <p:cNvSpPr>
              <a:spLocks noChangeArrowheads="1"/>
            </p:cNvSpPr>
            <p:nvPr/>
          </p:nvSpPr>
          <p:spPr bwMode="auto">
            <a:xfrm>
              <a:off x="4886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64" name="Rectangle 252"/>
            <p:cNvSpPr>
              <a:spLocks noChangeArrowheads="1"/>
            </p:cNvSpPr>
            <p:nvPr/>
          </p:nvSpPr>
          <p:spPr bwMode="auto">
            <a:xfrm>
              <a:off x="4979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48765" name="Rectangle 253"/>
            <p:cNvSpPr>
              <a:spLocks noChangeArrowheads="1"/>
            </p:cNvSpPr>
            <p:nvPr/>
          </p:nvSpPr>
          <p:spPr bwMode="auto">
            <a:xfrm>
              <a:off x="304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66" name="Rectangle 254"/>
            <p:cNvSpPr>
              <a:spLocks noChangeArrowheads="1"/>
            </p:cNvSpPr>
            <p:nvPr/>
          </p:nvSpPr>
          <p:spPr bwMode="auto">
            <a:xfrm>
              <a:off x="3127" y="790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767" name="Rectangle 255"/>
            <p:cNvSpPr>
              <a:spLocks noChangeArrowheads="1"/>
            </p:cNvSpPr>
            <p:nvPr/>
          </p:nvSpPr>
          <p:spPr bwMode="auto">
            <a:xfrm>
              <a:off x="327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68" name="Rectangle 256"/>
            <p:cNvSpPr>
              <a:spLocks noChangeArrowheads="1"/>
            </p:cNvSpPr>
            <p:nvPr/>
          </p:nvSpPr>
          <p:spPr bwMode="auto">
            <a:xfrm>
              <a:off x="3352" y="790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769" name="Rectangle 257"/>
            <p:cNvSpPr>
              <a:spLocks noChangeArrowheads="1"/>
            </p:cNvSpPr>
            <p:nvPr/>
          </p:nvSpPr>
          <p:spPr bwMode="auto">
            <a:xfrm>
              <a:off x="350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70" name="Rectangle 258"/>
            <p:cNvSpPr>
              <a:spLocks noChangeArrowheads="1"/>
            </p:cNvSpPr>
            <p:nvPr/>
          </p:nvSpPr>
          <p:spPr bwMode="auto">
            <a:xfrm>
              <a:off x="3584" y="790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771" name="Rectangle 259"/>
            <p:cNvSpPr>
              <a:spLocks noChangeArrowheads="1"/>
            </p:cNvSpPr>
            <p:nvPr/>
          </p:nvSpPr>
          <p:spPr bwMode="auto">
            <a:xfrm>
              <a:off x="373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72" name="Rectangle 260"/>
            <p:cNvSpPr>
              <a:spLocks noChangeArrowheads="1"/>
            </p:cNvSpPr>
            <p:nvPr/>
          </p:nvSpPr>
          <p:spPr bwMode="auto">
            <a:xfrm>
              <a:off x="3806" y="790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773" name="Rectangle 261"/>
            <p:cNvSpPr>
              <a:spLocks noChangeArrowheads="1"/>
            </p:cNvSpPr>
            <p:nvPr/>
          </p:nvSpPr>
          <p:spPr bwMode="auto">
            <a:xfrm>
              <a:off x="396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74" name="Rectangle 262"/>
            <p:cNvSpPr>
              <a:spLocks noChangeArrowheads="1"/>
            </p:cNvSpPr>
            <p:nvPr/>
          </p:nvSpPr>
          <p:spPr bwMode="auto">
            <a:xfrm>
              <a:off x="4029" y="790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775" name="Rectangle 263"/>
            <p:cNvSpPr>
              <a:spLocks noChangeArrowheads="1"/>
            </p:cNvSpPr>
            <p:nvPr/>
          </p:nvSpPr>
          <p:spPr bwMode="auto">
            <a:xfrm>
              <a:off x="304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76" name="Rectangle 264"/>
            <p:cNvSpPr>
              <a:spLocks noChangeArrowheads="1"/>
            </p:cNvSpPr>
            <p:nvPr/>
          </p:nvSpPr>
          <p:spPr bwMode="auto">
            <a:xfrm>
              <a:off x="3127" y="790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777" name="Rectangle 265"/>
            <p:cNvSpPr>
              <a:spLocks noChangeArrowheads="1"/>
            </p:cNvSpPr>
            <p:nvPr/>
          </p:nvSpPr>
          <p:spPr bwMode="auto">
            <a:xfrm>
              <a:off x="327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78" name="Rectangle 266"/>
            <p:cNvSpPr>
              <a:spLocks noChangeArrowheads="1"/>
            </p:cNvSpPr>
            <p:nvPr/>
          </p:nvSpPr>
          <p:spPr bwMode="auto">
            <a:xfrm>
              <a:off x="3352" y="790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779" name="Rectangle 267"/>
            <p:cNvSpPr>
              <a:spLocks noChangeArrowheads="1"/>
            </p:cNvSpPr>
            <p:nvPr/>
          </p:nvSpPr>
          <p:spPr bwMode="auto">
            <a:xfrm>
              <a:off x="350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80" name="Rectangle 268"/>
            <p:cNvSpPr>
              <a:spLocks noChangeArrowheads="1"/>
            </p:cNvSpPr>
            <p:nvPr/>
          </p:nvSpPr>
          <p:spPr bwMode="auto">
            <a:xfrm>
              <a:off x="3584" y="790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781" name="Rectangle 269"/>
            <p:cNvSpPr>
              <a:spLocks noChangeArrowheads="1"/>
            </p:cNvSpPr>
            <p:nvPr/>
          </p:nvSpPr>
          <p:spPr bwMode="auto">
            <a:xfrm>
              <a:off x="373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82" name="Rectangle 270"/>
            <p:cNvSpPr>
              <a:spLocks noChangeArrowheads="1"/>
            </p:cNvSpPr>
            <p:nvPr/>
          </p:nvSpPr>
          <p:spPr bwMode="auto">
            <a:xfrm>
              <a:off x="3806" y="790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783" name="Rectangle 271"/>
            <p:cNvSpPr>
              <a:spLocks noChangeArrowheads="1"/>
            </p:cNvSpPr>
            <p:nvPr/>
          </p:nvSpPr>
          <p:spPr bwMode="auto">
            <a:xfrm>
              <a:off x="396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84" name="Rectangle 272"/>
            <p:cNvSpPr>
              <a:spLocks noChangeArrowheads="1"/>
            </p:cNvSpPr>
            <p:nvPr/>
          </p:nvSpPr>
          <p:spPr bwMode="auto">
            <a:xfrm>
              <a:off x="4029" y="790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785" name="Rectangle 273"/>
            <p:cNvSpPr>
              <a:spLocks noChangeArrowheads="1"/>
            </p:cNvSpPr>
            <p:nvPr/>
          </p:nvSpPr>
          <p:spPr bwMode="auto">
            <a:xfrm>
              <a:off x="1584" y="921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86" name="Rectangle 274"/>
            <p:cNvSpPr>
              <a:spLocks noChangeArrowheads="1"/>
            </p:cNvSpPr>
            <p:nvPr/>
          </p:nvSpPr>
          <p:spPr bwMode="auto">
            <a:xfrm>
              <a:off x="1630" y="953"/>
              <a:ext cx="461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0x006: </a:t>
              </a:r>
              <a:endParaRPr lang="en-US"/>
            </a:p>
          </p:txBody>
        </p:sp>
        <p:sp>
          <p:nvSpPr>
            <p:cNvPr id="448787" name="Rectangle 275"/>
            <p:cNvSpPr>
              <a:spLocks noChangeArrowheads="1"/>
            </p:cNvSpPr>
            <p:nvPr/>
          </p:nvSpPr>
          <p:spPr bwMode="auto">
            <a:xfrm>
              <a:off x="2051" y="953"/>
              <a:ext cx="371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48788" name="Rectangle 276"/>
            <p:cNvSpPr>
              <a:spLocks noChangeArrowheads="1"/>
            </p:cNvSpPr>
            <p:nvPr/>
          </p:nvSpPr>
          <p:spPr bwMode="auto">
            <a:xfrm>
              <a:off x="2434" y="953"/>
              <a:ext cx="288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48789" name="Rectangle 277"/>
            <p:cNvSpPr>
              <a:spLocks noChangeArrowheads="1"/>
            </p:cNvSpPr>
            <p:nvPr/>
          </p:nvSpPr>
          <p:spPr bwMode="auto">
            <a:xfrm>
              <a:off x="2684" y="953"/>
              <a:ext cx="15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48790" name="Rectangle 278"/>
            <p:cNvSpPr>
              <a:spLocks noChangeArrowheads="1"/>
            </p:cNvSpPr>
            <p:nvPr/>
          </p:nvSpPr>
          <p:spPr bwMode="auto">
            <a:xfrm>
              <a:off x="3273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91" name="Rectangle 279"/>
            <p:cNvSpPr>
              <a:spLocks noChangeArrowheads="1"/>
            </p:cNvSpPr>
            <p:nvPr/>
          </p:nvSpPr>
          <p:spPr bwMode="auto">
            <a:xfrm>
              <a:off x="3357" y="944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792" name="Rectangle 280"/>
            <p:cNvSpPr>
              <a:spLocks noChangeArrowheads="1"/>
            </p:cNvSpPr>
            <p:nvPr/>
          </p:nvSpPr>
          <p:spPr bwMode="auto">
            <a:xfrm>
              <a:off x="350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93" name="Rectangle 281"/>
            <p:cNvSpPr>
              <a:spLocks noChangeArrowheads="1"/>
            </p:cNvSpPr>
            <p:nvPr/>
          </p:nvSpPr>
          <p:spPr bwMode="auto">
            <a:xfrm>
              <a:off x="3582" y="944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794" name="Rectangle 282"/>
            <p:cNvSpPr>
              <a:spLocks noChangeArrowheads="1"/>
            </p:cNvSpPr>
            <p:nvPr/>
          </p:nvSpPr>
          <p:spPr bwMode="auto">
            <a:xfrm>
              <a:off x="373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95" name="Rectangle 283"/>
            <p:cNvSpPr>
              <a:spLocks noChangeArrowheads="1"/>
            </p:cNvSpPr>
            <p:nvPr/>
          </p:nvSpPr>
          <p:spPr bwMode="auto">
            <a:xfrm>
              <a:off x="3815" y="944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796" name="Rectangle 284"/>
            <p:cNvSpPr>
              <a:spLocks noChangeArrowheads="1"/>
            </p:cNvSpPr>
            <p:nvPr/>
          </p:nvSpPr>
          <p:spPr bwMode="auto">
            <a:xfrm>
              <a:off x="396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97" name="Rectangle 285"/>
            <p:cNvSpPr>
              <a:spLocks noChangeArrowheads="1"/>
            </p:cNvSpPr>
            <p:nvPr/>
          </p:nvSpPr>
          <p:spPr bwMode="auto">
            <a:xfrm>
              <a:off x="4036" y="944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798" name="Rectangle 286"/>
            <p:cNvSpPr>
              <a:spLocks noChangeArrowheads="1"/>
            </p:cNvSpPr>
            <p:nvPr/>
          </p:nvSpPr>
          <p:spPr bwMode="auto">
            <a:xfrm>
              <a:off x="4195" y="921"/>
              <a:ext cx="231" cy="15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99" name="Rectangle 287"/>
            <p:cNvSpPr>
              <a:spLocks noChangeArrowheads="1"/>
            </p:cNvSpPr>
            <p:nvPr/>
          </p:nvSpPr>
          <p:spPr bwMode="auto">
            <a:xfrm>
              <a:off x="4259" y="944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800" name="Rectangle 288"/>
            <p:cNvSpPr>
              <a:spLocks noChangeArrowheads="1"/>
            </p:cNvSpPr>
            <p:nvPr/>
          </p:nvSpPr>
          <p:spPr bwMode="auto">
            <a:xfrm>
              <a:off x="3273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01" name="Rectangle 289"/>
            <p:cNvSpPr>
              <a:spLocks noChangeArrowheads="1"/>
            </p:cNvSpPr>
            <p:nvPr/>
          </p:nvSpPr>
          <p:spPr bwMode="auto">
            <a:xfrm>
              <a:off x="3357" y="944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802" name="Rectangle 290"/>
            <p:cNvSpPr>
              <a:spLocks noChangeArrowheads="1"/>
            </p:cNvSpPr>
            <p:nvPr/>
          </p:nvSpPr>
          <p:spPr bwMode="auto">
            <a:xfrm>
              <a:off x="350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03" name="Rectangle 291"/>
            <p:cNvSpPr>
              <a:spLocks noChangeArrowheads="1"/>
            </p:cNvSpPr>
            <p:nvPr/>
          </p:nvSpPr>
          <p:spPr bwMode="auto">
            <a:xfrm>
              <a:off x="3582" y="944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804" name="Rectangle 292"/>
            <p:cNvSpPr>
              <a:spLocks noChangeArrowheads="1"/>
            </p:cNvSpPr>
            <p:nvPr/>
          </p:nvSpPr>
          <p:spPr bwMode="auto">
            <a:xfrm>
              <a:off x="373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05" name="Rectangle 293"/>
            <p:cNvSpPr>
              <a:spLocks noChangeArrowheads="1"/>
            </p:cNvSpPr>
            <p:nvPr/>
          </p:nvSpPr>
          <p:spPr bwMode="auto">
            <a:xfrm>
              <a:off x="3815" y="944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806" name="Rectangle 294"/>
            <p:cNvSpPr>
              <a:spLocks noChangeArrowheads="1"/>
            </p:cNvSpPr>
            <p:nvPr/>
          </p:nvSpPr>
          <p:spPr bwMode="auto">
            <a:xfrm>
              <a:off x="396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07" name="Rectangle 295"/>
            <p:cNvSpPr>
              <a:spLocks noChangeArrowheads="1"/>
            </p:cNvSpPr>
            <p:nvPr/>
          </p:nvSpPr>
          <p:spPr bwMode="auto">
            <a:xfrm>
              <a:off x="4036" y="944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808" name="Rectangle 296"/>
            <p:cNvSpPr>
              <a:spLocks noChangeArrowheads="1"/>
            </p:cNvSpPr>
            <p:nvPr/>
          </p:nvSpPr>
          <p:spPr bwMode="auto">
            <a:xfrm>
              <a:off x="4195" y="921"/>
              <a:ext cx="231" cy="15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09" name="Rectangle 297"/>
            <p:cNvSpPr>
              <a:spLocks noChangeArrowheads="1"/>
            </p:cNvSpPr>
            <p:nvPr/>
          </p:nvSpPr>
          <p:spPr bwMode="auto">
            <a:xfrm>
              <a:off x="4259" y="944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810" name="Rectangle 298"/>
            <p:cNvSpPr>
              <a:spLocks noChangeArrowheads="1"/>
            </p:cNvSpPr>
            <p:nvPr/>
          </p:nvSpPr>
          <p:spPr bwMode="auto">
            <a:xfrm>
              <a:off x="1584" y="1075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11" name="Rectangle 299"/>
            <p:cNvSpPr>
              <a:spLocks noChangeArrowheads="1"/>
            </p:cNvSpPr>
            <p:nvPr/>
          </p:nvSpPr>
          <p:spPr bwMode="auto">
            <a:xfrm>
              <a:off x="1630" y="1107"/>
              <a:ext cx="461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0x00c: </a:t>
              </a:r>
              <a:endParaRPr lang="en-US"/>
            </a:p>
          </p:txBody>
        </p:sp>
        <p:sp>
          <p:nvSpPr>
            <p:cNvPr id="448812" name="Rectangle 300"/>
            <p:cNvSpPr>
              <a:spLocks noChangeArrowheads="1"/>
            </p:cNvSpPr>
            <p:nvPr/>
          </p:nvSpPr>
          <p:spPr bwMode="auto">
            <a:xfrm>
              <a:off x="2041" y="1107"/>
              <a:ext cx="15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48813" name="Rectangle 301"/>
            <p:cNvSpPr>
              <a:spLocks noChangeArrowheads="1"/>
            </p:cNvSpPr>
            <p:nvPr/>
          </p:nvSpPr>
          <p:spPr bwMode="auto">
            <a:xfrm>
              <a:off x="350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14" name="Rectangle 302"/>
            <p:cNvSpPr>
              <a:spLocks noChangeArrowheads="1"/>
            </p:cNvSpPr>
            <p:nvPr/>
          </p:nvSpPr>
          <p:spPr bwMode="auto">
            <a:xfrm>
              <a:off x="3588" y="1097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815" name="Rectangle 303"/>
            <p:cNvSpPr>
              <a:spLocks noChangeArrowheads="1"/>
            </p:cNvSpPr>
            <p:nvPr/>
          </p:nvSpPr>
          <p:spPr bwMode="auto">
            <a:xfrm>
              <a:off x="373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16" name="Rectangle 304"/>
            <p:cNvSpPr>
              <a:spLocks noChangeArrowheads="1"/>
            </p:cNvSpPr>
            <p:nvPr/>
          </p:nvSpPr>
          <p:spPr bwMode="auto">
            <a:xfrm>
              <a:off x="3812" y="1097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817" name="Rectangle 305"/>
            <p:cNvSpPr>
              <a:spLocks noChangeArrowheads="1"/>
            </p:cNvSpPr>
            <p:nvPr/>
          </p:nvSpPr>
          <p:spPr bwMode="auto">
            <a:xfrm>
              <a:off x="396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18" name="Rectangle 306"/>
            <p:cNvSpPr>
              <a:spLocks noChangeArrowheads="1"/>
            </p:cNvSpPr>
            <p:nvPr/>
          </p:nvSpPr>
          <p:spPr bwMode="auto">
            <a:xfrm>
              <a:off x="4045" y="1097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819" name="Rectangle 307"/>
            <p:cNvSpPr>
              <a:spLocks noChangeArrowheads="1"/>
            </p:cNvSpPr>
            <p:nvPr/>
          </p:nvSpPr>
          <p:spPr bwMode="auto">
            <a:xfrm>
              <a:off x="4195" y="1075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20" name="Rectangle 308"/>
            <p:cNvSpPr>
              <a:spLocks noChangeArrowheads="1"/>
            </p:cNvSpPr>
            <p:nvPr/>
          </p:nvSpPr>
          <p:spPr bwMode="auto">
            <a:xfrm>
              <a:off x="4267" y="1097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821" name="Rectangle 309"/>
            <p:cNvSpPr>
              <a:spLocks noChangeArrowheads="1"/>
            </p:cNvSpPr>
            <p:nvPr/>
          </p:nvSpPr>
          <p:spPr bwMode="auto">
            <a:xfrm>
              <a:off x="4425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22" name="Rectangle 310"/>
            <p:cNvSpPr>
              <a:spLocks noChangeArrowheads="1"/>
            </p:cNvSpPr>
            <p:nvPr/>
          </p:nvSpPr>
          <p:spPr bwMode="auto">
            <a:xfrm>
              <a:off x="4490" y="1097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823" name="Rectangle 311"/>
            <p:cNvSpPr>
              <a:spLocks noChangeArrowheads="1"/>
            </p:cNvSpPr>
            <p:nvPr/>
          </p:nvSpPr>
          <p:spPr bwMode="auto">
            <a:xfrm>
              <a:off x="350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24" name="Rectangle 312"/>
            <p:cNvSpPr>
              <a:spLocks noChangeArrowheads="1"/>
            </p:cNvSpPr>
            <p:nvPr/>
          </p:nvSpPr>
          <p:spPr bwMode="auto">
            <a:xfrm>
              <a:off x="3588" y="1097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825" name="Rectangle 313"/>
            <p:cNvSpPr>
              <a:spLocks noChangeArrowheads="1"/>
            </p:cNvSpPr>
            <p:nvPr/>
          </p:nvSpPr>
          <p:spPr bwMode="auto">
            <a:xfrm>
              <a:off x="373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26" name="Rectangle 314"/>
            <p:cNvSpPr>
              <a:spLocks noChangeArrowheads="1"/>
            </p:cNvSpPr>
            <p:nvPr/>
          </p:nvSpPr>
          <p:spPr bwMode="auto">
            <a:xfrm>
              <a:off x="3812" y="1097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827" name="Rectangle 315"/>
            <p:cNvSpPr>
              <a:spLocks noChangeArrowheads="1"/>
            </p:cNvSpPr>
            <p:nvPr/>
          </p:nvSpPr>
          <p:spPr bwMode="auto">
            <a:xfrm>
              <a:off x="396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28" name="Rectangle 316"/>
            <p:cNvSpPr>
              <a:spLocks noChangeArrowheads="1"/>
            </p:cNvSpPr>
            <p:nvPr/>
          </p:nvSpPr>
          <p:spPr bwMode="auto">
            <a:xfrm>
              <a:off x="4045" y="1097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829" name="Rectangle 317"/>
            <p:cNvSpPr>
              <a:spLocks noChangeArrowheads="1"/>
            </p:cNvSpPr>
            <p:nvPr/>
          </p:nvSpPr>
          <p:spPr bwMode="auto">
            <a:xfrm>
              <a:off x="4195" y="1075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30" name="Rectangle 318"/>
            <p:cNvSpPr>
              <a:spLocks noChangeArrowheads="1"/>
            </p:cNvSpPr>
            <p:nvPr/>
          </p:nvSpPr>
          <p:spPr bwMode="auto">
            <a:xfrm>
              <a:off x="4267" y="1097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831" name="Rectangle 319"/>
            <p:cNvSpPr>
              <a:spLocks noChangeArrowheads="1"/>
            </p:cNvSpPr>
            <p:nvPr/>
          </p:nvSpPr>
          <p:spPr bwMode="auto">
            <a:xfrm>
              <a:off x="4425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32" name="Rectangle 320"/>
            <p:cNvSpPr>
              <a:spLocks noChangeArrowheads="1"/>
            </p:cNvSpPr>
            <p:nvPr/>
          </p:nvSpPr>
          <p:spPr bwMode="auto">
            <a:xfrm>
              <a:off x="4490" y="1097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833" name="Rectangle 321"/>
            <p:cNvSpPr>
              <a:spLocks noChangeArrowheads="1"/>
            </p:cNvSpPr>
            <p:nvPr/>
          </p:nvSpPr>
          <p:spPr bwMode="auto">
            <a:xfrm>
              <a:off x="1584" y="1229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34" name="Rectangle 322"/>
            <p:cNvSpPr>
              <a:spLocks noChangeArrowheads="1"/>
            </p:cNvSpPr>
            <p:nvPr/>
          </p:nvSpPr>
          <p:spPr bwMode="auto">
            <a:xfrm>
              <a:off x="1630" y="1260"/>
              <a:ext cx="461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0x00d: </a:t>
              </a:r>
              <a:endParaRPr lang="en-US"/>
            </a:p>
          </p:txBody>
        </p:sp>
        <p:sp>
          <p:nvSpPr>
            <p:cNvPr id="448835" name="Rectangle 323"/>
            <p:cNvSpPr>
              <a:spLocks noChangeArrowheads="1"/>
            </p:cNvSpPr>
            <p:nvPr/>
          </p:nvSpPr>
          <p:spPr bwMode="auto">
            <a:xfrm>
              <a:off x="2041" y="1260"/>
              <a:ext cx="15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48836" name="Rectangle 324"/>
            <p:cNvSpPr>
              <a:spLocks noChangeArrowheads="1"/>
            </p:cNvSpPr>
            <p:nvPr/>
          </p:nvSpPr>
          <p:spPr bwMode="auto">
            <a:xfrm>
              <a:off x="373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37" name="Rectangle 325"/>
            <p:cNvSpPr>
              <a:spLocks noChangeArrowheads="1"/>
            </p:cNvSpPr>
            <p:nvPr/>
          </p:nvSpPr>
          <p:spPr bwMode="auto">
            <a:xfrm>
              <a:off x="3818" y="1251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838" name="Rectangle 326"/>
            <p:cNvSpPr>
              <a:spLocks noChangeArrowheads="1"/>
            </p:cNvSpPr>
            <p:nvPr/>
          </p:nvSpPr>
          <p:spPr bwMode="auto">
            <a:xfrm>
              <a:off x="396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39" name="Rectangle 327"/>
            <p:cNvSpPr>
              <a:spLocks noChangeArrowheads="1"/>
            </p:cNvSpPr>
            <p:nvPr/>
          </p:nvSpPr>
          <p:spPr bwMode="auto">
            <a:xfrm>
              <a:off x="4043" y="1251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840" name="Rectangle 328"/>
            <p:cNvSpPr>
              <a:spLocks noChangeArrowheads="1"/>
            </p:cNvSpPr>
            <p:nvPr/>
          </p:nvSpPr>
          <p:spPr bwMode="auto">
            <a:xfrm>
              <a:off x="4195" y="1229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41" name="Rectangle 329"/>
            <p:cNvSpPr>
              <a:spLocks noChangeArrowheads="1"/>
            </p:cNvSpPr>
            <p:nvPr/>
          </p:nvSpPr>
          <p:spPr bwMode="auto">
            <a:xfrm>
              <a:off x="4275" y="1251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842" name="Rectangle 330"/>
            <p:cNvSpPr>
              <a:spLocks noChangeArrowheads="1"/>
            </p:cNvSpPr>
            <p:nvPr/>
          </p:nvSpPr>
          <p:spPr bwMode="auto">
            <a:xfrm>
              <a:off x="442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43" name="Rectangle 331"/>
            <p:cNvSpPr>
              <a:spLocks noChangeArrowheads="1"/>
            </p:cNvSpPr>
            <p:nvPr/>
          </p:nvSpPr>
          <p:spPr bwMode="auto">
            <a:xfrm>
              <a:off x="4497" y="1251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844" name="Rectangle 332"/>
            <p:cNvSpPr>
              <a:spLocks noChangeArrowheads="1"/>
            </p:cNvSpPr>
            <p:nvPr/>
          </p:nvSpPr>
          <p:spPr bwMode="auto">
            <a:xfrm>
              <a:off x="465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45" name="Rectangle 333"/>
            <p:cNvSpPr>
              <a:spLocks noChangeArrowheads="1"/>
            </p:cNvSpPr>
            <p:nvPr/>
          </p:nvSpPr>
          <p:spPr bwMode="auto">
            <a:xfrm>
              <a:off x="4720" y="1251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846" name="Rectangle 334"/>
            <p:cNvSpPr>
              <a:spLocks noChangeArrowheads="1"/>
            </p:cNvSpPr>
            <p:nvPr/>
          </p:nvSpPr>
          <p:spPr bwMode="auto">
            <a:xfrm>
              <a:off x="373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47" name="Rectangle 335"/>
            <p:cNvSpPr>
              <a:spLocks noChangeArrowheads="1"/>
            </p:cNvSpPr>
            <p:nvPr/>
          </p:nvSpPr>
          <p:spPr bwMode="auto">
            <a:xfrm>
              <a:off x="3818" y="1251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848" name="Rectangle 336"/>
            <p:cNvSpPr>
              <a:spLocks noChangeArrowheads="1"/>
            </p:cNvSpPr>
            <p:nvPr/>
          </p:nvSpPr>
          <p:spPr bwMode="auto">
            <a:xfrm>
              <a:off x="396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49" name="Rectangle 337"/>
            <p:cNvSpPr>
              <a:spLocks noChangeArrowheads="1"/>
            </p:cNvSpPr>
            <p:nvPr/>
          </p:nvSpPr>
          <p:spPr bwMode="auto">
            <a:xfrm>
              <a:off x="4043" y="1251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850" name="Rectangle 338"/>
            <p:cNvSpPr>
              <a:spLocks noChangeArrowheads="1"/>
            </p:cNvSpPr>
            <p:nvPr/>
          </p:nvSpPr>
          <p:spPr bwMode="auto">
            <a:xfrm>
              <a:off x="4195" y="1229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51" name="Rectangle 339"/>
            <p:cNvSpPr>
              <a:spLocks noChangeArrowheads="1"/>
            </p:cNvSpPr>
            <p:nvPr/>
          </p:nvSpPr>
          <p:spPr bwMode="auto">
            <a:xfrm>
              <a:off x="4275" y="1251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852" name="Rectangle 340"/>
            <p:cNvSpPr>
              <a:spLocks noChangeArrowheads="1"/>
            </p:cNvSpPr>
            <p:nvPr/>
          </p:nvSpPr>
          <p:spPr bwMode="auto">
            <a:xfrm>
              <a:off x="442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53" name="Rectangle 341"/>
            <p:cNvSpPr>
              <a:spLocks noChangeArrowheads="1"/>
            </p:cNvSpPr>
            <p:nvPr/>
          </p:nvSpPr>
          <p:spPr bwMode="auto">
            <a:xfrm>
              <a:off x="4497" y="1251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854" name="Rectangle 342"/>
            <p:cNvSpPr>
              <a:spLocks noChangeArrowheads="1"/>
            </p:cNvSpPr>
            <p:nvPr/>
          </p:nvSpPr>
          <p:spPr bwMode="auto">
            <a:xfrm>
              <a:off x="465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55" name="Rectangle 343"/>
            <p:cNvSpPr>
              <a:spLocks noChangeArrowheads="1"/>
            </p:cNvSpPr>
            <p:nvPr/>
          </p:nvSpPr>
          <p:spPr bwMode="auto">
            <a:xfrm>
              <a:off x="4720" y="1251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856" name="Rectangle 344"/>
            <p:cNvSpPr>
              <a:spLocks noChangeArrowheads="1"/>
            </p:cNvSpPr>
            <p:nvPr/>
          </p:nvSpPr>
          <p:spPr bwMode="auto">
            <a:xfrm>
              <a:off x="1584" y="1382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57" name="Rectangle 345"/>
            <p:cNvSpPr>
              <a:spLocks noChangeArrowheads="1"/>
            </p:cNvSpPr>
            <p:nvPr/>
          </p:nvSpPr>
          <p:spPr bwMode="auto">
            <a:xfrm>
              <a:off x="1630" y="1414"/>
              <a:ext cx="461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0x00e: </a:t>
              </a:r>
              <a:endParaRPr lang="en-US"/>
            </a:p>
          </p:txBody>
        </p:sp>
        <p:sp>
          <p:nvSpPr>
            <p:cNvPr id="448858" name="Rectangle 346"/>
            <p:cNvSpPr>
              <a:spLocks noChangeArrowheads="1"/>
            </p:cNvSpPr>
            <p:nvPr/>
          </p:nvSpPr>
          <p:spPr bwMode="auto">
            <a:xfrm>
              <a:off x="2044" y="1414"/>
              <a:ext cx="21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addl</a:t>
              </a:r>
              <a:endParaRPr lang="en-US"/>
            </a:p>
          </p:txBody>
        </p:sp>
        <p:sp>
          <p:nvSpPr>
            <p:cNvPr id="448859" name="Rectangle 347"/>
            <p:cNvSpPr>
              <a:spLocks noChangeArrowheads="1"/>
            </p:cNvSpPr>
            <p:nvPr/>
          </p:nvSpPr>
          <p:spPr bwMode="auto">
            <a:xfrm>
              <a:off x="2273" y="1414"/>
              <a:ext cx="11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48860" name="Rectangle 348"/>
            <p:cNvSpPr>
              <a:spLocks noChangeArrowheads="1"/>
            </p:cNvSpPr>
            <p:nvPr/>
          </p:nvSpPr>
          <p:spPr bwMode="auto">
            <a:xfrm>
              <a:off x="2362" y="1414"/>
              <a:ext cx="15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48861" name="Rectangle 349"/>
            <p:cNvSpPr>
              <a:spLocks noChangeArrowheads="1"/>
            </p:cNvSpPr>
            <p:nvPr/>
          </p:nvSpPr>
          <p:spPr bwMode="auto">
            <a:xfrm>
              <a:off x="2488" y="1414"/>
              <a:ext cx="173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48862" name="Rectangle 350"/>
            <p:cNvSpPr>
              <a:spLocks noChangeArrowheads="1"/>
            </p:cNvSpPr>
            <p:nvPr/>
          </p:nvSpPr>
          <p:spPr bwMode="auto">
            <a:xfrm>
              <a:off x="2630" y="1414"/>
              <a:ext cx="15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48863" name="Rectangle 351"/>
            <p:cNvSpPr>
              <a:spLocks noChangeArrowheads="1"/>
            </p:cNvSpPr>
            <p:nvPr/>
          </p:nvSpPr>
          <p:spPr bwMode="auto">
            <a:xfrm>
              <a:off x="3964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64" name="Rectangle 352"/>
            <p:cNvSpPr>
              <a:spLocks noChangeArrowheads="1"/>
            </p:cNvSpPr>
            <p:nvPr/>
          </p:nvSpPr>
          <p:spPr bwMode="auto">
            <a:xfrm>
              <a:off x="4048" y="1404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865" name="Rectangle 353"/>
            <p:cNvSpPr>
              <a:spLocks noChangeArrowheads="1"/>
            </p:cNvSpPr>
            <p:nvPr/>
          </p:nvSpPr>
          <p:spPr bwMode="auto">
            <a:xfrm>
              <a:off x="4195" y="1382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66" name="Rectangle 354"/>
            <p:cNvSpPr>
              <a:spLocks noChangeArrowheads="1"/>
            </p:cNvSpPr>
            <p:nvPr/>
          </p:nvSpPr>
          <p:spPr bwMode="auto">
            <a:xfrm>
              <a:off x="4273" y="1404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867" name="Rectangle 355"/>
            <p:cNvSpPr>
              <a:spLocks noChangeArrowheads="1"/>
            </p:cNvSpPr>
            <p:nvPr/>
          </p:nvSpPr>
          <p:spPr bwMode="auto">
            <a:xfrm>
              <a:off x="442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68" name="Rectangle 356"/>
            <p:cNvSpPr>
              <a:spLocks noChangeArrowheads="1"/>
            </p:cNvSpPr>
            <p:nvPr/>
          </p:nvSpPr>
          <p:spPr bwMode="auto">
            <a:xfrm>
              <a:off x="4506" y="1404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869" name="Rectangle 357"/>
            <p:cNvSpPr>
              <a:spLocks noChangeArrowheads="1"/>
            </p:cNvSpPr>
            <p:nvPr/>
          </p:nvSpPr>
          <p:spPr bwMode="auto">
            <a:xfrm>
              <a:off x="465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70" name="Rectangle 358"/>
            <p:cNvSpPr>
              <a:spLocks noChangeArrowheads="1"/>
            </p:cNvSpPr>
            <p:nvPr/>
          </p:nvSpPr>
          <p:spPr bwMode="auto">
            <a:xfrm>
              <a:off x="4727" y="1404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871" name="Rectangle 359"/>
            <p:cNvSpPr>
              <a:spLocks noChangeArrowheads="1"/>
            </p:cNvSpPr>
            <p:nvPr/>
          </p:nvSpPr>
          <p:spPr bwMode="auto">
            <a:xfrm>
              <a:off x="4886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72" name="Rectangle 360"/>
            <p:cNvSpPr>
              <a:spLocks noChangeArrowheads="1"/>
            </p:cNvSpPr>
            <p:nvPr/>
          </p:nvSpPr>
          <p:spPr bwMode="auto">
            <a:xfrm>
              <a:off x="4950" y="1404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873" name="Rectangle 361"/>
            <p:cNvSpPr>
              <a:spLocks noChangeArrowheads="1"/>
            </p:cNvSpPr>
            <p:nvPr/>
          </p:nvSpPr>
          <p:spPr bwMode="auto">
            <a:xfrm>
              <a:off x="3964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74" name="Rectangle 362"/>
            <p:cNvSpPr>
              <a:spLocks noChangeArrowheads="1"/>
            </p:cNvSpPr>
            <p:nvPr/>
          </p:nvSpPr>
          <p:spPr bwMode="auto">
            <a:xfrm>
              <a:off x="4048" y="1404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875" name="Rectangle 363"/>
            <p:cNvSpPr>
              <a:spLocks noChangeArrowheads="1"/>
            </p:cNvSpPr>
            <p:nvPr/>
          </p:nvSpPr>
          <p:spPr bwMode="auto">
            <a:xfrm>
              <a:off x="4195" y="1382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76" name="Rectangle 364"/>
            <p:cNvSpPr>
              <a:spLocks noChangeArrowheads="1"/>
            </p:cNvSpPr>
            <p:nvPr/>
          </p:nvSpPr>
          <p:spPr bwMode="auto">
            <a:xfrm>
              <a:off x="4273" y="1404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877" name="Rectangle 365"/>
            <p:cNvSpPr>
              <a:spLocks noChangeArrowheads="1"/>
            </p:cNvSpPr>
            <p:nvPr/>
          </p:nvSpPr>
          <p:spPr bwMode="auto">
            <a:xfrm>
              <a:off x="442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78" name="Rectangle 366"/>
            <p:cNvSpPr>
              <a:spLocks noChangeArrowheads="1"/>
            </p:cNvSpPr>
            <p:nvPr/>
          </p:nvSpPr>
          <p:spPr bwMode="auto">
            <a:xfrm>
              <a:off x="4506" y="1404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879" name="Rectangle 367"/>
            <p:cNvSpPr>
              <a:spLocks noChangeArrowheads="1"/>
            </p:cNvSpPr>
            <p:nvPr/>
          </p:nvSpPr>
          <p:spPr bwMode="auto">
            <a:xfrm>
              <a:off x="465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80" name="Rectangle 368"/>
            <p:cNvSpPr>
              <a:spLocks noChangeArrowheads="1"/>
            </p:cNvSpPr>
            <p:nvPr/>
          </p:nvSpPr>
          <p:spPr bwMode="auto">
            <a:xfrm>
              <a:off x="4727" y="1404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881" name="Rectangle 369"/>
            <p:cNvSpPr>
              <a:spLocks noChangeArrowheads="1"/>
            </p:cNvSpPr>
            <p:nvPr/>
          </p:nvSpPr>
          <p:spPr bwMode="auto">
            <a:xfrm>
              <a:off x="4886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82" name="Rectangle 370"/>
            <p:cNvSpPr>
              <a:spLocks noChangeArrowheads="1"/>
            </p:cNvSpPr>
            <p:nvPr/>
          </p:nvSpPr>
          <p:spPr bwMode="auto">
            <a:xfrm>
              <a:off x="4950" y="1404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883" name="Rectangle 371"/>
            <p:cNvSpPr>
              <a:spLocks noChangeArrowheads="1"/>
            </p:cNvSpPr>
            <p:nvPr/>
          </p:nvSpPr>
          <p:spPr bwMode="auto">
            <a:xfrm>
              <a:off x="1584" y="1536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84" name="Rectangle 372"/>
            <p:cNvSpPr>
              <a:spLocks noChangeArrowheads="1"/>
            </p:cNvSpPr>
            <p:nvPr/>
          </p:nvSpPr>
          <p:spPr bwMode="auto">
            <a:xfrm>
              <a:off x="1630" y="1567"/>
              <a:ext cx="691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0x010: halt</a:t>
              </a:r>
              <a:endParaRPr lang="en-US"/>
            </a:p>
          </p:txBody>
        </p:sp>
        <p:grpSp>
          <p:nvGrpSpPr>
            <p:cNvPr id="448965" name="Group 453"/>
            <p:cNvGrpSpPr>
              <a:grpSpLocks/>
            </p:cNvGrpSpPr>
            <p:nvPr/>
          </p:nvGrpSpPr>
          <p:grpSpPr bwMode="auto">
            <a:xfrm>
              <a:off x="1584" y="576"/>
              <a:ext cx="3763" cy="2803"/>
              <a:chOff x="1584" y="576"/>
              <a:chExt cx="3763" cy="2803"/>
            </a:xfrm>
          </p:grpSpPr>
          <p:sp>
            <p:nvSpPr>
              <p:cNvPr id="448885" name="Rectangle 373"/>
              <p:cNvSpPr>
                <a:spLocks noChangeArrowheads="1"/>
              </p:cNvSpPr>
              <p:nvPr/>
            </p:nvSpPr>
            <p:spPr bwMode="auto">
              <a:xfrm>
                <a:off x="4195" y="1536"/>
                <a:ext cx="231" cy="15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886" name="Rectangle 374"/>
              <p:cNvSpPr>
                <a:spLocks noChangeArrowheads="1"/>
              </p:cNvSpPr>
              <p:nvPr/>
            </p:nvSpPr>
            <p:spPr bwMode="auto">
              <a:xfrm>
                <a:off x="4301" y="1558"/>
                <a:ext cx="6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F</a:t>
                </a:r>
                <a:endParaRPr lang="en-US"/>
              </a:p>
            </p:txBody>
          </p:sp>
          <p:sp>
            <p:nvSpPr>
              <p:cNvPr id="448887" name="Rectangle 375"/>
              <p:cNvSpPr>
                <a:spLocks noChangeArrowheads="1"/>
              </p:cNvSpPr>
              <p:nvPr/>
            </p:nvSpPr>
            <p:spPr bwMode="auto">
              <a:xfrm>
                <a:off x="442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888" name="Rectangle 376"/>
              <p:cNvSpPr>
                <a:spLocks noChangeArrowheads="1"/>
              </p:cNvSpPr>
              <p:nvPr/>
            </p:nvSpPr>
            <p:spPr bwMode="auto">
              <a:xfrm>
                <a:off x="4526" y="1558"/>
                <a:ext cx="7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48889" name="Rectangle 377"/>
              <p:cNvSpPr>
                <a:spLocks noChangeArrowheads="1"/>
              </p:cNvSpPr>
              <p:nvPr/>
            </p:nvSpPr>
            <p:spPr bwMode="auto">
              <a:xfrm>
                <a:off x="465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890" name="Rectangle 378"/>
              <p:cNvSpPr>
                <a:spLocks noChangeArrowheads="1"/>
              </p:cNvSpPr>
              <p:nvPr/>
            </p:nvSpPr>
            <p:spPr bwMode="auto">
              <a:xfrm>
                <a:off x="4759" y="1558"/>
                <a:ext cx="6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448891" name="Rectangle 379"/>
              <p:cNvSpPr>
                <a:spLocks noChangeArrowheads="1"/>
              </p:cNvSpPr>
              <p:nvPr/>
            </p:nvSpPr>
            <p:spPr bwMode="auto">
              <a:xfrm>
                <a:off x="488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892" name="Rectangle 380"/>
              <p:cNvSpPr>
                <a:spLocks noChangeArrowheads="1"/>
              </p:cNvSpPr>
              <p:nvPr/>
            </p:nvSpPr>
            <p:spPr bwMode="auto">
              <a:xfrm>
                <a:off x="4981" y="1558"/>
                <a:ext cx="8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48893" name="Rectangle 381"/>
              <p:cNvSpPr>
                <a:spLocks noChangeArrowheads="1"/>
              </p:cNvSpPr>
              <p:nvPr/>
            </p:nvSpPr>
            <p:spPr bwMode="auto">
              <a:xfrm>
                <a:off x="511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894" name="Rectangle 382"/>
              <p:cNvSpPr>
                <a:spLocks noChangeArrowheads="1"/>
              </p:cNvSpPr>
              <p:nvPr/>
            </p:nvSpPr>
            <p:spPr bwMode="auto">
              <a:xfrm>
                <a:off x="5202" y="1558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48895" name="Rectangle 383"/>
              <p:cNvSpPr>
                <a:spLocks noChangeArrowheads="1"/>
              </p:cNvSpPr>
              <p:nvPr/>
            </p:nvSpPr>
            <p:spPr bwMode="auto">
              <a:xfrm>
                <a:off x="4195" y="1536"/>
                <a:ext cx="231" cy="15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896" name="Rectangle 384"/>
              <p:cNvSpPr>
                <a:spLocks noChangeArrowheads="1"/>
              </p:cNvSpPr>
              <p:nvPr/>
            </p:nvSpPr>
            <p:spPr bwMode="auto">
              <a:xfrm>
                <a:off x="4301" y="1558"/>
                <a:ext cx="6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F</a:t>
                </a:r>
                <a:endParaRPr lang="en-US"/>
              </a:p>
            </p:txBody>
          </p:sp>
          <p:sp>
            <p:nvSpPr>
              <p:cNvPr id="448897" name="Rectangle 385"/>
              <p:cNvSpPr>
                <a:spLocks noChangeArrowheads="1"/>
              </p:cNvSpPr>
              <p:nvPr/>
            </p:nvSpPr>
            <p:spPr bwMode="auto">
              <a:xfrm>
                <a:off x="442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898" name="Rectangle 386"/>
              <p:cNvSpPr>
                <a:spLocks noChangeArrowheads="1"/>
              </p:cNvSpPr>
              <p:nvPr/>
            </p:nvSpPr>
            <p:spPr bwMode="auto">
              <a:xfrm>
                <a:off x="4526" y="1558"/>
                <a:ext cx="7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48899" name="Rectangle 387"/>
              <p:cNvSpPr>
                <a:spLocks noChangeArrowheads="1"/>
              </p:cNvSpPr>
              <p:nvPr/>
            </p:nvSpPr>
            <p:spPr bwMode="auto">
              <a:xfrm>
                <a:off x="465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00" name="Rectangle 388"/>
              <p:cNvSpPr>
                <a:spLocks noChangeArrowheads="1"/>
              </p:cNvSpPr>
              <p:nvPr/>
            </p:nvSpPr>
            <p:spPr bwMode="auto">
              <a:xfrm>
                <a:off x="4759" y="1558"/>
                <a:ext cx="6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448901" name="Rectangle 389"/>
              <p:cNvSpPr>
                <a:spLocks noChangeArrowheads="1"/>
              </p:cNvSpPr>
              <p:nvPr/>
            </p:nvSpPr>
            <p:spPr bwMode="auto">
              <a:xfrm>
                <a:off x="488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02" name="Rectangle 390"/>
              <p:cNvSpPr>
                <a:spLocks noChangeArrowheads="1"/>
              </p:cNvSpPr>
              <p:nvPr/>
            </p:nvSpPr>
            <p:spPr bwMode="auto">
              <a:xfrm>
                <a:off x="4981" y="1558"/>
                <a:ext cx="8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48903" name="Rectangle 391"/>
              <p:cNvSpPr>
                <a:spLocks noChangeArrowheads="1"/>
              </p:cNvSpPr>
              <p:nvPr/>
            </p:nvSpPr>
            <p:spPr bwMode="auto">
              <a:xfrm>
                <a:off x="511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04" name="Rectangle 392"/>
              <p:cNvSpPr>
                <a:spLocks noChangeArrowheads="1"/>
              </p:cNvSpPr>
              <p:nvPr/>
            </p:nvSpPr>
            <p:spPr bwMode="auto">
              <a:xfrm>
                <a:off x="5202" y="1558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48905" name="Line 393"/>
              <p:cNvSpPr>
                <a:spLocks noChangeShapeType="1"/>
              </p:cNvSpPr>
              <p:nvPr/>
            </p:nvSpPr>
            <p:spPr bwMode="auto">
              <a:xfrm flipH="1">
                <a:off x="3542" y="1689"/>
                <a:ext cx="653" cy="38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06" name="Line 394"/>
              <p:cNvSpPr>
                <a:spLocks noChangeShapeType="1"/>
              </p:cNvSpPr>
              <p:nvPr/>
            </p:nvSpPr>
            <p:spPr bwMode="auto">
              <a:xfrm>
                <a:off x="4425" y="1689"/>
                <a:ext cx="653" cy="38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07" name="Rectangle 395"/>
              <p:cNvSpPr>
                <a:spLocks noChangeArrowheads="1"/>
              </p:cNvSpPr>
              <p:nvPr/>
            </p:nvSpPr>
            <p:spPr bwMode="auto">
              <a:xfrm>
                <a:off x="5116" y="576"/>
                <a:ext cx="230" cy="15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08" name="Rectangle 396"/>
              <p:cNvSpPr>
                <a:spLocks noChangeArrowheads="1"/>
              </p:cNvSpPr>
              <p:nvPr/>
            </p:nvSpPr>
            <p:spPr bwMode="auto">
              <a:xfrm>
                <a:off x="5207" y="611"/>
                <a:ext cx="88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>
                    <a:solidFill>
                      <a:srgbClr val="3333CC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48909" name="Rectangle 397"/>
              <p:cNvSpPr>
                <a:spLocks noChangeArrowheads="1"/>
              </p:cNvSpPr>
              <p:nvPr/>
            </p:nvSpPr>
            <p:spPr bwMode="auto">
              <a:xfrm>
                <a:off x="1584" y="614"/>
                <a:ext cx="1305" cy="15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11" name="Rectangle 399"/>
              <p:cNvSpPr>
                <a:spLocks noChangeArrowheads="1"/>
              </p:cNvSpPr>
              <p:nvPr/>
            </p:nvSpPr>
            <p:spPr bwMode="auto">
              <a:xfrm>
                <a:off x="3811" y="1881"/>
                <a:ext cx="96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12" name="Rectangle 400"/>
              <p:cNvSpPr>
                <a:spLocks noChangeArrowheads="1"/>
              </p:cNvSpPr>
              <p:nvPr/>
            </p:nvSpPr>
            <p:spPr bwMode="auto">
              <a:xfrm>
                <a:off x="4143" y="1911"/>
                <a:ext cx="34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Cycle 6</a:t>
                </a:r>
                <a:endParaRPr lang="en-US"/>
              </a:p>
            </p:txBody>
          </p:sp>
          <p:sp>
            <p:nvSpPr>
              <p:cNvPr id="448913" name="Rectangle 401"/>
              <p:cNvSpPr>
                <a:spLocks noChangeArrowheads="1"/>
              </p:cNvSpPr>
              <p:nvPr/>
            </p:nvSpPr>
            <p:spPr bwMode="auto">
              <a:xfrm>
                <a:off x="3542" y="2073"/>
                <a:ext cx="1536" cy="500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14" name="Rectangle 402"/>
              <p:cNvSpPr>
                <a:spLocks noChangeArrowheads="1"/>
              </p:cNvSpPr>
              <p:nvPr/>
            </p:nvSpPr>
            <p:spPr bwMode="auto">
              <a:xfrm>
                <a:off x="4280" y="210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48915" name="Rectangle 403"/>
              <p:cNvSpPr>
                <a:spLocks noChangeArrowheads="1"/>
              </p:cNvSpPr>
              <p:nvPr/>
            </p:nvSpPr>
            <p:spPr bwMode="auto">
              <a:xfrm>
                <a:off x="4463" y="2265"/>
                <a:ext cx="615" cy="1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16" name="Rectangle 404"/>
              <p:cNvSpPr>
                <a:spLocks noChangeArrowheads="1"/>
              </p:cNvSpPr>
              <p:nvPr/>
            </p:nvSpPr>
            <p:spPr bwMode="auto">
              <a:xfrm>
                <a:off x="4538" y="2289"/>
                <a:ext cx="8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48917" name="Rectangle 405"/>
              <p:cNvSpPr>
                <a:spLocks noChangeArrowheads="1"/>
              </p:cNvSpPr>
              <p:nvPr/>
            </p:nvSpPr>
            <p:spPr bwMode="auto">
              <a:xfrm>
                <a:off x="4634" y="2299"/>
                <a:ext cx="53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48918" name="Rectangle 406"/>
              <p:cNvSpPr>
                <a:spLocks noChangeArrowheads="1"/>
              </p:cNvSpPr>
              <p:nvPr/>
            </p:nvSpPr>
            <p:spPr bwMode="auto">
              <a:xfrm>
                <a:off x="4691" y="2299"/>
                <a:ext cx="15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48919" name="Rectangle 407"/>
              <p:cNvSpPr>
                <a:spLocks noChangeArrowheads="1"/>
              </p:cNvSpPr>
              <p:nvPr/>
            </p:nvSpPr>
            <p:spPr bwMode="auto">
              <a:xfrm>
                <a:off x="4840" y="2289"/>
                <a:ext cx="4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48920" name="Rectangle 408"/>
              <p:cNvSpPr>
                <a:spLocks noChangeArrowheads="1"/>
              </p:cNvSpPr>
              <p:nvPr/>
            </p:nvSpPr>
            <p:spPr bwMode="auto">
              <a:xfrm>
                <a:off x="4908" y="2286"/>
                <a:ext cx="7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48921" name="Rectangle 409"/>
              <p:cNvSpPr>
                <a:spLocks noChangeArrowheads="1"/>
              </p:cNvSpPr>
              <p:nvPr/>
            </p:nvSpPr>
            <p:spPr bwMode="auto">
              <a:xfrm>
                <a:off x="4994" y="2289"/>
                <a:ext cx="4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448922" name="Rectangle 410"/>
              <p:cNvSpPr>
                <a:spLocks noChangeArrowheads="1"/>
              </p:cNvSpPr>
              <p:nvPr/>
            </p:nvSpPr>
            <p:spPr bwMode="auto">
              <a:xfrm>
                <a:off x="3542" y="2879"/>
                <a:ext cx="1536" cy="500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23" name="Rectangle 411"/>
              <p:cNvSpPr>
                <a:spLocks noChangeArrowheads="1"/>
              </p:cNvSpPr>
              <p:nvPr/>
            </p:nvSpPr>
            <p:spPr bwMode="auto">
              <a:xfrm>
                <a:off x="4296" y="2912"/>
                <a:ext cx="7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48924" name="Rectangle 412"/>
              <p:cNvSpPr>
                <a:spLocks noChangeArrowheads="1"/>
              </p:cNvSpPr>
              <p:nvPr/>
            </p:nvSpPr>
            <p:spPr bwMode="auto">
              <a:xfrm>
                <a:off x="4156" y="3071"/>
                <a:ext cx="922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25" name="Rectangle 413"/>
              <p:cNvSpPr>
                <a:spLocks noChangeArrowheads="1"/>
              </p:cNvSpPr>
              <p:nvPr/>
            </p:nvSpPr>
            <p:spPr bwMode="auto">
              <a:xfrm>
                <a:off x="4235" y="3097"/>
                <a:ext cx="17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48926" name="Rectangle 414"/>
              <p:cNvSpPr>
                <a:spLocks noChangeArrowheads="1"/>
              </p:cNvSpPr>
              <p:nvPr/>
            </p:nvSpPr>
            <p:spPr bwMode="auto">
              <a:xfrm>
                <a:off x="4445" y="3094"/>
                <a:ext cx="7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48927" name="Rectangle 415"/>
              <p:cNvSpPr>
                <a:spLocks noChangeArrowheads="1"/>
              </p:cNvSpPr>
              <p:nvPr/>
            </p:nvSpPr>
            <p:spPr bwMode="auto">
              <a:xfrm>
                <a:off x="4534" y="3097"/>
                <a:ext cx="8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48928" name="Rectangle 416"/>
              <p:cNvSpPr>
                <a:spLocks noChangeArrowheads="1"/>
              </p:cNvSpPr>
              <p:nvPr/>
            </p:nvSpPr>
            <p:spPr bwMode="auto">
              <a:xfrm>
                <a:off x="4630" y="3107"/>
                <a:ext cx="53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48929" name="Rectangle 417"/>
              <p:cNvSpPr>
                <a:spLocks noChangeArrowheads="1"/>
              </p:cNvSpPr>
              <p:nvPr/>
            </p:nvSpPr>
            <p:spPr bwMode="auto">
              <a:xfrm>
                <a:off x="4687" y="3107"/>
                <a:ext cx="15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sp>
            <p:nvSpPr>
              <p:cNvPr id="448930" name="Rectangle 418"/>
              <p:cNvSpPr>
                <a:spLocks noChangeArrowheads="1"/>
              </p:cNvSpPr>
              <p:nvPr/>
            </p:nvSpPr>
            <p:spPr bwMode="auto">
              <a:xfrm>
                <a:off x="4836" y="3097"/>
                <a:ext cx="4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48931" name="Rectangle 419"/>
              <p:cNvSpPr>
                <a:spLocks noChangeArrowheads="1"/>
              </p:cNvSpPr>
              <p:nvPr/>
            </p:nvSpPr>
            <p:spPr bwMode="auto">
              <a:xfrm>
                <a:off x="4888" y="3097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48932" name="Rectangle 420"/>
              <p:cNvSpPr>
                <a:spLocks noChangeArrowheads="1"/>
              </p:cNvSpPr>
              <p:nvPr/>
            </p:nvSpPr>
            <p:spPr bwMode="auto">
              <a:xfrm>
                <a:off x="4965" y="3097"/>
                <a:ext cx="9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48933" name="Rectangle 421"/>
              <p:cNvSpPr>
                <a:spLocks noChangeArrowheads="1"/>
              </p:cNvSpPr>
              <p:nvPr/>
            </p:nvSpPr>
            <p:spPr bwMode="auto">
              <a:xfrm>
                <a:off x="4235" y="3221"/>
                <a:ext cx="17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48934" name="Rectangle 422"/>
              <p:cNvSpPr>
                <a:spLocks noChangeArrowheads="1"/>
              </p:cNvSpPr>
              <p:nvPr/>
            </p:nvSpPr>
            <p:spPr bwMode="auto">
              <a:xfrm>
                <a:off x="4445" y="3218"/>
                <a:ext cx="7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48935" name="Rectangle 423"/>
              <p:cNvSpPr>
                <a:spLocks noChangeArrowheads="1"/>
              </p:cNvSpPr>
              <p:nvPr/>
            </p:nvSpPr>
            <p:spPr bwMode="auto">
              <a:xfrm>
                <a:off x="4535" y="3221"/>
                <a:ext cx="13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W_</a:t>
                </a:r>
                <a:endParaRPr lang="en-US"/>
              </a:p>
            </p:txBody>
          </p:sp>
          <p:sp>
            <p:nvSpPr>
              <p:cNvPr id="448936" name="Rectangle 424"/>
              <p:cNvSpPr>
                <a:spLocks noChangeArrowheads="1"/>
              </p:cNvSpPr>
              <p:nvPr/>
            </p:nvSpPr>
            <p:spPr bwMode="auto">
              <a:xfrm>
                <a:off x="4674" y="3221"/>
                <a:ext cx="17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valE</a:t>
                </a:r>
                <a:endParaRPr lang="en-US"/>
              </a:p>
            </p:txBody>
          </p:sp>
          <p:sp>
            <p:nvSpPr>
              <p:cNvPr id="448937" name="Rectangle 425"/>
              <p:cNvSpPr>
                <a:spLocks noChangeArrowheads="1"/>
              </p:cNvSpPr>
              <p:nvPr/>
            </p:nvSpPr>
            <p:spPr bwMode="auto">
              <a:xfrm>
                <a:off x="4868" y="3221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48938" name="Rectangle 426"/>
              <p:cNvSpPr>
                <a:spLocks noChangeArrowheads="1"/>
              </p:cNvSpPr>
              <p:nvPr/>
            </p:nvSpPr>
            <p:spPr bwMode="auto">
              <a:xfrm>
                <a:off x="4943" y="3221"/>
                <a:ext cx="4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448939" name="Rectangle 427"/>
              <p:cNvSpPr>
                <a:spLocks noChangeArrowheads="1"/>
              </p:cNvSpPr>
              <p:nvPr/>
            </p:nvSpPr>
            <p:spPr bwMode="auto">
              <a:xfrm>
                <a:off x="4233" y="2572"/>
                <a:ext cx="130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40" name="Rectangle 428"/>
              <p:cNvSpPr>
                <a:spLocks noChangeArrowheads="1"/>
              </p:cNvSpPr>
              <p:nvPr/>
            </p:nvSpPr>
            <p:spPr bwMode="auto">
              <a:xfrm>
                <a:off x="4302" y="2573"/>
                <a:ext cx="3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48941" name="Rectangle 429"/>
              <p:cNvSpPr>
                <a:spLocks noChangeArrowheads="1"/>
              </p:cNvSpPr>
              <p:nvPr/>
            </p:nvSpPr>
            <p:spPr bwMode="auto">
              <a:xfrm>
                <a:off x="4302" y="2659"/>
                <a:ext cx="3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48942" name="Rectangle 430"/>
              <p:cNvSpPr>
                <a:spLocks noChangeArrowheads="1"/>
              </p:cNvSpPr>
              <p:nvPr/>
            </p:nvSpPr>
            <p:spPr bwMode="auto">
              <a:xfrm>
                <a:off x="4302" y="2746"/>
                <a:ext cx="3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48943" name="Rectangle 431"/>
              <p:cNvSpPr>
                <a:spLocks noChangeArrowheads="1"/>
              </p:cNvSpPr>
              <p:nvPr/>
            </p:nvSpPr>
            <p:spPr bwMode="auto">
              <a:xfrm>
                <a:off x="3542" y="2265"/>
                <a:ext cx="922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44" name="Rectangle 432"/>
              <p:cNvSpPr>
                <a:spLocks noChangeArrowheads="1"/>
              </p:cNvSpPr>
              <p:nvPr/>
            </p:nvSpPr>
            <p:spPr bwMode="auto">
              <a:xfrm>
                <a:off x="3618" y="2292"/>
                <a:ext cx="13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W_</a:t>
                </a:r>
                <a:endParaRPr lang="en-US"/>
              </a:p>
            </p:txBody>
          </p:sp>
          <p:sp>
            <p:nvSpPr>
              <p:cNvPr id="448945" name="Rectangle 433"/>
              <p:cNvSpPr>
                <a:spLocks noChangeArrowheads="1"/>
              </p:cNvSpPr>
              <p:nvPr/>
            </p:nvSpPr>
            <p:spPr bwMode="auto">
              <a:xfrm>
                <a:off x="3757" y="2292"/>
                <a:ext cx="17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dstE</a:t>
                </a:r>
                <a:endParaRPr lang="en-US"/>
              </a:p>
            </p:txBody>
          </p:sp>
          <p:sp>
            <p:nvSpPr>
              <p:cNvPr id="448946" name="Rectangle 434"/>
              <p:cNvSpPr>
                <a:spLocks noChangeArrowheads="1"/>
              </p:cNvSpPr>
              <p:nvPr/>
            </p:nvSpPr>
            <p:spPr bwMode="auto">
              <a:xfrm>
                <a:off x="3957" y="2292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48947" name="Rectangle 435"/>
              <p:cNvSpPr>
                <a:spLocks noChangeArrowheads="1"/>
              </p:cNvSpPr>
              <p:nvPr/>
            </p:nvSpPr>
            <p:spPr bwMode="auto">
              <a:xfrm>
                <a:off x="4039" y="2298"/>
                <a:ext cx="53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48948" name="Rectangle 436"/>
              <p:cNvSpPr>
                <a:spLocks noChangeArrowheads="1"/>
              </p:cNvSpPr>
              <p:nvPr/>
            </p:nvSpPr>
            <p:spPr bwMode="auto">
              <a:xfrm>
                <a:off x="4097" y="2298"/>
                <a:ext cx="15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48949" name="Rectangle 437"/>
              <p:cNvSpPr>
                <a:spLocks noChangeArrowheads="1"/>
              </p:cNvSpPr>
              <p:nvPr/>
            </p:nvSpPr>
            <p:spPr bwMode="auto">
              <a:xfrm>
                <a:off x="3618" y="2405"/>
                <a:ext cx="13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W_</a:t>
                </a:r>
                <a:endParaRPr lang="en-US"/>
              </a:p>
            </p:txBody>
          </p:sp>
          <p:sp>
            <p:nvSpPr>
              <p:cNvPr id="448950" name="Rectangle 438"/>
              <p:cNvSpPr>
                <a:spLocks noChangeArrowheads="1"/>
              </p:cNvSpPr>
              <p:nvPr/>
            </p:nvSpPr>
            <p:spPr bwMode="auto">
              <a:xfrm>
                <a:off x="3758" y="2405"/>
                <a:ext cx="19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valE </a:t>
                </a:r>
                <a:endParaRPr lang="en-US"/>
              </a:p>
            </p:txBody>
          </p:sp>
          <p:sp>
            <p:nvSpPr>
              <p:cNvPr id="448951" name="Rectangle 439"/>
              <p:cNvSpPr>
                <a:spLocks noChangeArrowheads="1"/>
              </p:cNvSpPr>
              <p:nvPr/>
            </p:nvSpPr>
            <p:spPr bwMode="auto">
              <a:xfrm>
                <a:off x="3953" y="2405"/>
                <a:ext cx="124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= 3</a:t>
                </a:r>
                <a:endParaRPr lang="en-US"/>
              </a:p>
            </p:txBody>
          </p:sp>
          <p:sp>
            <p:nvSpPr>
              <p:cNvPr id="448952" name="Rectangle 440"/>
              <p:cNvSpPr>
                <a:spLocks noChangeArrowheads="1"/>
              </p:cNvSpPr>
              <p:nvPr/>
            </p:nvSpPr>
            <p:spPr bwMode="auto">
              <a:xfrm>
                <a:off x="3542" y="3071"/>
                <a:ext cx="615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53" name="Rectangle 441"/>
              <p:cNvSpPr>
                <a:spLocks noChangeArrowheads="1"/>
              </p:cNvSpPr>
              <p:nvPr/>
            </p:nvSpPr>
            <p:spPr bwMode="auto">
              <a:xfrm>
                <a:off x="3621" y="3098"/>
                <a:ext cx="17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srcA</a:t>
                </a:r>
                <a:endParaRPr lang="en-US"/>
              </a:p>
            </p:txBody>
          </p:sp>
          <p:sp>
            <p:nvSpPr>
              <p:cNvPr id="448954" name="Rectangle 442"/>
              <p:cNvSpPr>
                <a:spLocks noChangeArrowheads="1"/>
              </p:cNvSpPr>
              <p:nvPr/>
            </p:nvSpPr>
            <p:spPr bwMode="auto">
              <a:xfrm>
                <a:off x="3821" y="3098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48955" name="Rectangle 443"/>
              <p:cNvSpPr>
                <a:spLocks noChangeArrowheads="1"/>
              </p:cNvSpPr>
              <p:nvPr/>
            </p:nvSpPr>
            <p:spPr bwMode="auto">
              <a:xfrm>
                <a:off x="3903" y="3108"/>
                <a:ext cx="53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48956" name="Rectangle 444"/>
              <p:cNvSpPr>
                <a:spLocks noChangeArrowheads="1"/>
              </p:cNvSpPr>
              <p:nvPr/>
            </p:nvSpPr>
            <p:spPr bwMode="auto">
              <a:xfrm>
                <a:off x="3961" y="3108"/>
                <a:ext cx="15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sp>
            <p:nvSpPr>
              <p:cNvPr id="448957" name="Rectangle 445"/>
              <p:cNvSpPr>
                <a:spLocks noChangeArrowheads="1"/>
              </p:cNvSpPr>
              <p:nvPr/>
            </p:nvSpPr>
            <p:spPr bwMode="auto">
              <a:xfrm>
                <a:off x="3621" y="3205"/>
                <a:ext cx="17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srcB</a:t>
                </a:r>
                <a:endParaRPr lang="en-US"/>
              </a:p>
            </p:txBody>
          </p:sp>
          <p:sp>
            <p:nvSpPr>
              <p:cNvPr id="448958" name="Rectangle 446"/>
              <p:cNvSpPr>
                <a:spLocks noChangeArrowheads="1"/>
              </p:cNvSpPr>
              <p:nvPr/>
            </p:nvSpPr>
            <p:spPr bwMode="auto">
              <a:xfrm>
                <a:off x="3821" y="3205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48959" name="Rectangle 447"/>
              <p:cNvSpPr>
                <a:spLocks noChangeArrowheads="1"/>
              </p:cNvSpPr>
              <p:nvPr/>
            </p:nvSpPr>
            <p:spPr bwMode="auto">
              <a:xfrm>
                <a:off x="3903" y="3211"/>
                <a:ext cx="53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48960" name="Rectangle 448"/>
              <p:cNvSpPr>
                <a:spLocks noChangeArrowheads="1"/>
              </p:cNvSpPr>
              <p:nvPr/>
            </p:nvSpPr>
            <p:spPr bwMode="auto">
              <a:xfrm>
                <a:off x="3961" y="3211"/>
                <a:ext cx="15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grpSp>
            <p:nvGrpSpPr>
              <p:cNvPr id="448963" name="Group 451"/>
              <p:cNvGrpSpPr>
                <a:grpSpLocks/>
              </p:cNvGrpSpPr>
              <p:nvPr/>
            </p:nvGrpSpPr>
            <p:grpSpPr bwMode="auto">
              <a:xfrm>
                <a:off x="4463" y="2488"/>
                <a:ext cx="537" cy="583"/>
                <a:chOff x="4463" y="2488"/>
                <a:chExt cx="537" cy="583"/>
              </a:xfrm>
            </p:grpSpPr>
            <p:sp>
              <p:nvSpPr>
                <p:cNvPr id="448961" name="Freeform 449"/>
                <p:cNvSpPr>
                  <a:spLocks/>
                </p:cNvSpPr>
                <p:nvPr/>
              </p:nvSpPr>
              <p:spPr bwMode="auto">
                <a:xfrm>
                  <a:off x="4463" y="2488"/>
                  <a:ext cx="507" cy="5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9"/>
                    </a:cxn>
                    <a:cxn ang="0">
                      <a:pos x="998" y="29"/>
                    </a:cxn>
                    <a:cxn ang="0">
                      <a:pos x="998" y="15"/>
                    </a:cxn>
                    <a:cxn ang="0">
                      <a:pos x="984" y="15"/>
                    </a:cxn>
                    <a:cxn ang="0">
                      <a:pos x="985" y="19"/>
                    </a:cxn>
                    <a:cxn ang="0">
                      <a:pos x="988" y="24"/>
                    </a:cxn>
                    <a:cxn ang="0">
                      <a:pos x="993" y="27"/>
                    </a:cxn>
                    <a:cxn ang="0">
                      <a:pos x="984" y="15"/>
                    </a:cxn>
                    <a:cxn ang="0">
                      <a:pos x="984" y="1022"/>
                    </a:cxn>
                    <a:cxn ang="0">
                      <a:pos x="1012" y="1022"/>
                    </a:cxn>
                    <a:cxn ang="0">
                      <a:pos x="1012" y="15"/>
                    </a:cxn>
                    <a:cxn ang="0">
                      <a:pos x="1012" y="15"/>
                    </a:cxn>
                    <a:cxn ang="0">
                      <a:pos x="1011" y="10"/>
                    </a:cxn>
                    <a:cxn ang="0">
                      <a:pos x="1008" y="5"/>
                    </a:cxn>
                    <a:cxn ang="0">
                      <a:pos x="1003" y="2"/>
                    </a:cxn>
                    <a:cxn ang="0">
                      <a:pos x="99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12" h="1022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998" y="29"/>
                      </a:lnTo>
                      <a:lnTo>
                        <a:pt x="998" y="15"/>
                      </a:lnTo>
                      <a:lnTo>
                        <a:pt x="984" y="15"/>
                      </a:lnTo>
                      <a:lnTo>
                        <a:pt x="985" y="19"/>
                      </a:lnTo>
                      <a:lnTo>
                        <a:pt x="988" y="24"/>
                      </a:lnTo>
                      <a:lnTo>
                        <a:pt x="993" y="27"/>
                      </a:lnTo>
                      <a:lnTo>
                        <a:pt x="984" y="15"/>
                      </a:lnTo>
                      <a:lnTo>
                        <a:pt x="984" y="1022"/>
                      </a:lnTo>
                      <a:lnTo>
                        <a:pt x="1012" y="1022"/>
                      </a:lnTo>
                      <a:lnTo>
                        <a:pt x="1012" y="15"/>
                      </a:lnTo>
                      <a:lnTo>
                        <a:pt x="1012" y="15"/>
                      </a:lnTo>
                      <a:lnTo>
                        <a:pt x="1011" y="10"/>
                      </a:lnTo>
                      <a:lnTo>
                        <a:pt x="1008" y="5"/>
                      </a:lnTo>
                      <a:lnTo>
                        <a:pt x="1003" y="2"/>
                      </a:lnTo>
                      <a:lnTo>
                        <a:pt x="9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962" name="Freeform 450"/>
                <p:cNvSpPr>
                  <a:spLocks/>
                </p:cNvSpPr>
                <p:nvPr/>
              </p:nvSpPr>
              <p:spPr bwMode="auto">
                <a:xfrm>
                  <a:off x="4926" y="2998"/>
                  <a:ext cx="74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" y="147"/>
                    </a:cxn>
                    <a:cxn ang="0">
                      <a:pos x="149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9" h="147">
                      <a:moveTo>
                        <a:pt x="0" y="0"/>
                      </a:moveTo>
                      <a:lnTo>
                        <a:pt x="74" y="147"/>
                      </a:lnTo>
                      <a:lnTo>
                        <a:pt x="1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34509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Bypass Paths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3900487" cy="5365750"/>
          </a:xfrm>
        </p:spPr>
        <p:txBody>
          <a:bodyPr/>
          <a:lstStyle/>
          <a:p>
            <a:r>
              <a:rPr lang="en-US"/>
              <a:t>Decode Stage</a:t>
            </a:r>
          </a:p>
          <a:p>
            <a:pPr lvl="1"/>
            <a:r>
              <a:rPr lang="en-US"/>
              <a:t>Forwarding logic selects valA and valB</a:t>
            </a:r>
          </a:p>
          <a:p>
            <a:pPr lvl="1"/>
            <a:r>
              <a:rPr lang="en-US"/>
              <a:t>Normally from register file</a:t>
            </a:r>
          </a:p>
          <a:p>
            <a:pPr lvl="1"/>
            <a:r>
              <a:rPr lang="en-US"/>
              <a:t>Forwarding: get valA or valB from later pipeline stage</a:t>
            </a:r>
          </a:p>
          <a:p>
            <a:r>
              <a:rPr lang="en-US"/>
              <a:t>Forwarding Sources</a:t>
            </a:r>
          </a:p>
          <a:p>
            <a:pPr lvl="1"/>
            <a:r>
              <a:rPr lang="en-US"/>
              <a:t>Execute: valE</a:t>
            </a:r>
          </a:p>
          <a:p>
            <a:pPr lvl="1"/>
            <a:r>
              <a:rPr lang="en-US"/>
              <a:t>Memory: valE, valM</a:t>
            </a:r>
          </a:p>
          <a:p>
            <a:pPr lvl="1"/>
            <a:r>
              <a:rPr lang="en-US"/>
              <a:t>Write back: valE, valM</a:t>
            </a:r>
          </a:p>
        </p:txBody>
      </p:sp>
      <p:pic>
        <p:nvPicPr>
          <p:cNvPr id="4495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3076" y="0"/>
            <a:ext cx="4525010" cy="6845300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99796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Example</a:t>
            </a:r>
          </a:p>
        </p:txBody>
      </p:sp>
      <p:sp>
        <p:nvSpPr>
          <p:cNvPr id="40142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90513" y="3581400"/>
            <a:ext cx="8294687" cy="2851150"/>
          </a:xfrm>
        </p:spPr>
        <p:txBody>
          <a:bodyPr/>
          <a:lstStyle/>
          <a:p>
            <a:r>
              <a:rPr lang="en-US" dirty="0"/>
              <a:t>System</a:t>
            </a:r>
          </a:p>
          <a:p>
            <a:pPr lvl="1"/>
            <a:r>
              <a:rPr lang="en-US" dirty="0"/>
              <a:t>Computation requires total of 300 picoseconds</a:t>
            </a:r>
          </a:p>
          <a:p>
            <a:pPr lvl="1"/>
            <a:r>
              <a:rPr lang="en-US" dirty="0"/>
              <a:t>Additional 20 picoseconds to save result in register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have clock cycle of at least 320 </a:t>
            </a:r>
            <a:r>
              <a:rPr lang="en-US" dirty="0" err="1"/>
              <a:t>ps</a:t>
            </a:r>
            <a:endParaRPr lang="en-US" dirty="0"/>
          </a:p>
        </p:txBody>
      </p:sp>
      <p:grpSp>
        <p:nvGrpSpPr>
          <p:cNvPr id="401411" name="Group 3"/>
          <p:cNvGrpSpPr>
            <a:grpSpLocks/>
          </p:cNvGrpSpPr>
          <p:nvPr/>
        </p:nvGrpSpPr>
        <p:grpSpPr bwMode="auto">
          <a:xfrm>
            <a:off x="1676400" y="1219200"/>
            <a:ext cx="6276975" cy="2238375"/>
            <a:chOff x="1639" y="994"/>
            <a:chExt cx="3954" cy="1410"/>
          </a:xfrm>
        </p:grpSpPr>
        <p:sp>
          <p:nvSpPr>
            <p:cNvPr id="401412" name="Rectangle 4"/>
            <p:cNvSpPr>
              <a:spLocks noChangeArrowheads="1"/>
            </p:cNvSpPr>
            <p:nvPr/>
          </p:nvSpPr>
          <p:spPr bwMode="auto">
            <a:xfrm>
              <a:off x="1931" y="1204"/>
              <a:ext cx="1576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Combinational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</p:txBody>
        </p:sp>
        <p:sp>
          <p:nvSpPr>
            <p:cNvPr id="401413" name="Rectangle 5"/>
            <p:cNvSpPr>
              <a:spLocks noChangeArrowheads="1"/>
            </p:cNvSpPr>
            <p:nvPr/>
          </p:nvSpPr>
          <p:spPr bwMode="auto">
            <a:xfrm>
              <a:off x="3803" y="1204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1414" name="Rectangle 6"/>
            <p:cNvSpPr>
              <a:spLocks noChangeArrowheads="1"/>
            </p:cNvSpPr>
            <p:nvPr/>
          </p:nvSpPr>
          <p:spPr bwMode="auto">
            <a:xfrm>
              <a:off x="2506" y="994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300 ps</a:t>
              </a:r>
            </a:p>
          </p:txBody>
        </p:sp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3646" y="994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1416" name="Line 8"/>
            <p:cNvSpPr>
              <a:spLocks noChangeShapeType="1"/>
            </p:cNvSpPr>
            <p:nvPr/>
          </p:nvSpPr>
          <p:spPr bwMode="auto">
            <a:xfrm>
              <a:off x="1639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7" name="Line 9"/>
            <p:cNvSpPr>
              <a:spLocks noChangeShapeType="1"/>
            </p:cNvSpPr>
            <p:nvPr/>
          </p:nvSpPr>
          <p:spPr bwMode="auto">
            <a:xfrm>
              <a:off x="3511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8" name="Line 10"/>
            <p:cNvSpPr>
              <a:spLocks noChangeShapeType="1"/>
            </p:cNvSpPr>
            <p:nvPr/>
          </p:nvSpPr>
          <p:spPr bwMode="auto">
            <a:xfrm>
              <a:off x="3895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9" name="Rectangle 11"/>
            <p:cNvSpPr>
              <a:spLocks noChangeArrowheads="1"/>
            </p:cNvSpPr>
            <p:nvPr/>
          </p:nvSpPr>
          <p:spPr bwMode="auto">
            <a:xfrm>
              <a:off x="3666" y="2194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1420" name="Rectangle 12"/>
            <p:cNvSpPr>
              <a:spLocks noChangeArrowheads="1"/>
            </p:cNvSpPr>
            <p:nvPr/>
          </p:nvSpPr>
          <p:spPr bwMode="auto">
            <a:xfrm>
              <a:off x="4023" y="1426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320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3.12 </a:t>
              </a:r>
              <a:r>
                <a:rPr lang="en-US" sz="1600" b="0" dirty="0" smtClean="0">
                  <a:latin typeface="Arial" charset="0"/>
                </a:rPr>
                <a:t>GIPS</a:t>
              </a:r>
              <a:endParaRPr lang="en-US" sz="1600" b="0" dirty="0">
                <a:latin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Forwarding Example #2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19400"/>
            <a:ext cx="3443288" cy="3384550"/>
          </a:xfrm>
        </p:spPr>
        <p:txBody>
          <a:bodyPr/>
          <a:lstStyle/>
          <a:p>
            <a:r>
              <a:rPr lang="en-US" sz="2000"/>
              <a:t>Register </a:t>
            </a:r>
            <a:r>
              <a:rPr lang="en-US" sz="2000">
                <a:latin typeface="Courier New" pitchFamily="49" charset="0"/>
              </a:rPr>
              <a:t>%edx</a:t>
            </a:r>
          </a:p>
          <a:p>
            <a:pPr lvl="1"/>
            <a:r>
              <a:rPr lang="en-US" sz="1800"/>
              <a:t>Generated by ALU during previous cycle</a:t>
            </a:r>
          </a:p>
          <a:p>
            <a:pPr lvl="1"/>
            <a:r>
              <a:rPr lang="en-US" sz="1800"/>
              <a:t>Forward from memory as valA</a:t>
            </a:r>
          </a:p>
          <a:p>
            <a:r>
              <a:rPr lang="en-US" sz="2000"/>
              <a:t>Register </a:t>
            </a:r>
            <a:r>
              <a:rPr lang="en-US" sz="2000">
                <a:latin typeface="Courier New" pitchFamily="49" charset="0"/>
              </a:rPr>
              <a:t>%eax</a:t>
            </a:r>
          </a:p>
          <a:p>
            <a:pPr lvl="1"/>
            <a:r>
              <a:rPr lang="en-US" sz="1800"/>
              <a:t>Value just generated by ALU</a:t>
            </a:r>
          </a:p>
          <a:p>
            <a:pPr lvl="1"/>
            <a:r>
              <a:rPr lang="en-US" sz="1800"/>
              <a:t>Forward from execute as valB</a:t>
            </a:r>
          </a:p>
        </p:txBody>
      </p:sp>
      <p:pic>
        <p:nvPicPr>
          <p:cNvPr id="450788" name="Picture 2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6572250" cy="535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06304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ontent Placeholder 322"/>
          <p:cNvSpPr>
            <a:spLocks noGrp="1"/>
          </p:cNvSpPr>
          <p:nvPr>
            <p:ph idx="1"/>
          </p:nvPr>
        </p:nvSpPr>
        <p:spPr>
          <a:xfrm>
            <a:off x="290513" y="3041650"/>
            <a:ext cx="3665537" cy="3390900"/>
          </a:xfrm>
        </p:spPr>
        <p:txBody>
          <a:bodyPr/>
          <a:lstStyle/>
          <a:p>
            <a:r>
              <a:rPr lang="en-US" dirty="0" smtClean="0"/>
              <a:t>Multiple Forwarding Choices</a:t>
            </a:r>
          </a:p>
          <a:p>
            <a:pPr lvl="1"/>
            <a:r>
              <a:rPr lang="en-US" dirty="0" smtClean="0"/>
              <a:t>Which one should have priority</a:t>
            </a:r>
          </a:p>
          <a:p>
            <a:pPr lvl="1"/>
            <a:r>
              <a:rPr lang="en-US" dirty="0" smtClean="0"/>
              <a:t>Match serial semantics</a:t>
            </a:r>
          </a:p>
          <a:p>
            <a:pPr lvl="1"/>
            <a:r>
              <a:rPr lang="en-US" dirty="0" smtClean="0"/>
              <a:t>Use matching value from earliest pipeline stage</a:t>
            </a:r>
            <a:endParaRPr lang="en-US" dirty="0"/>
          </a:p>
        </p:txBody>
      </p:sp>
      <p:grpSp>
        <p:nvGrpSpPr>
          <p:cNvPr id="249" name="Group 248"/>
          <p:cNvGrpSpPr/>
          <p:nvPr/>
        </p:nvGrpSpPr>
        <p:grpSpPr>
          <a:xfrm>
            <a:off x="603250" y="830262"/>
            <a:ext cx="7626316" cy="1906588"/>
            <a:chOff x="603250" y="762000"/>
            <a:chExt cx="7626316" cy="1906588"/>
          </a:xfrm>
        </p:grpSpPr>
        <p:sp>
          <p:nvSpPr>
            <p:cNvPr id="425221" name="Rectangle 261"/>
            <p:cNvSpPr>
              <a:spLocks noChangeArrowheads="1"/>
            </p:cNvSpPr>
            <p:nvPr/>
          </p:nvSpPr>
          <p:spPr bwMode="auto">
            <a:xfrm>
              <a:off x="603250" y="11430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2" name="Rectangle 262"/>
            <p:cNvSpPr>
              <a:spLocks noChangeArrowheads="1"/>
            </p:cNvSpPr>
            <p:nvPr/>
          </p:nvSpPr>
          <p:spPr bwMode="auto">
            <a:xfrm>
              <a:off x="750783" y="1204913"/>
              <a:ext cx="2470228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0x000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: </a:t>
              </a:r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irmovl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 $1, %</a:t>
              </a:r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5226" name="Rectangle 266"/>
            <p:cNvSpPr>
              <a:spLocks noChangeArrowheads="1"/>
            </p:cNvSpPr>
            <p:nvPr/>
          </p:nvSpPr>
          <p:spPr bwMode="auto">
            <a:xfrm>
              <a:off x="3560393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7" name="Rectangle 267"/>
            <p:cNvSpPr>
              <a:spLocks noChangeArrowheads="1"/>
            </p:cNvSpPr>
            <p:nvPr/>
          </p:nvSpPr>
          <p:spPr bwMode="auto">
            <a:xfrm>
              <a:off x="3784124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5228" name="Rectangle 268"/>
            <p:cNvSpPr>
              <a:spLocks noChangeArrowheads="1"/>
            </p:cNvSpPr>
            <p:nvPr/>
          </p:nvSpPr>
          <p:spPr bwMode="auto">
            <a:xfrm>
              <a:off x="4027311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9" name="Rectangle 269"/>
            <p:cNvSpPr>
              <a:spLocks noChangeArrowheads="1"/>
            </p:cNvSpPr>
            <p:nvPr/>
          </p:nvSpPr>
          <p:spPr bwMode="auto">
            <a:xfrm>
              <a:off x="4251042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5230" name="Rectangle 270"/>
            <p:cNvSpPr>
              <a:spLocks noChangeArrowheads="1"/>
            </p:cNvSpPr>
            <p:nvPr/>
          </p:nvSpPr>
          <p:spPr bwMode="auto">
            <a:xfrm>
              <a:off x="4494228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1" name="Rectangle 271"/>
            <p:cNvSpPr>
              <a:spLocks noChangeArrowheads="1"/>
            </p:cNvSpPr>
            <p:nvPr/>
          </p:nvSpPr>
          <p:spPr bwMode="auto">
            <a:xfrm>
              <a:off x="4717959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5232" name="Rectangle 272"/>
            <p:cNvSpPr>
              <a:spLocks noChangeArrowheads="1"/>
            </p:cNvSpPr>
            <p:nvPr/>
          </p:nvSpPr>
          <p:spPr bwMode="auto">
            <a:xfrm>
              <a:off x="4961145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3" name="Rectangle 273"/>
            <p:cNvSpPr>
              <a:spLocks noChangeArrowheads="1"/>
            </p:cNvSpPr>
            <p:nvPr/>
          </p:nvSpPr>
          <p:spPr bwMode="auto">
            <a:xfrm>
              <a:off x="5184877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5234" name="Rectangle 274"/>
            <p:cNvSpPr>
              <a:spLocks noChangeArrowheads="1"/>
            </p:cNvSpPr>
            <p:nvPr/>
          </p:nvSpPr>
          <p:spPr bwMode="auto">
            <a:xfrm>
              <a:off x="5428063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5" name="Rectangle 275"/>
            <p:cNvSpPr>
              <a:spLocks noChangeArrowheads="1"/>
            </p:cNvSpPr>
            <p:nvPr/>
          </p:nvSpPr>
          <p:spPr bwMode="auto">
            <a:xfrm>
              <a:off x="5651794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5236" name="Rectangle 276"/>
            <p:cNvSpPr>
              <a:spLocks noChangeArrowheads="1"/>
            </p:cNvSpPr>
            <p:nvPr/>
          </p:nvSpPr>
          <p:spPr bwMode="auto">
            <a:xfrm>
              <a:off x="5894980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7" name="Rectangle 277"/>
            <p:cNvSpPr>
              <a:spLocks noChangeArrowheads="1"/>
            </p:cNvSpPr>
            <p:nvPr/>
          </p:nvSpPr>
          <p:spPr bwMode="auto">
            <a:xfrm>
              <a:off x="6118711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5238" name="Rectangle 278"/>
            <p:cNvSpPr>
              <a:spLocks noChangeArrowheads="1"/>
            </p:cNvSpPr>
            <p:nvPr/>
          </p:nvSpPr>
          <p:spPr bwMode="auto">
            <a:xfrm>
              <a:off x="6361897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9" name="Rectangle 279"/>
            <p:cNvSpPr>
              <a:spLocks noChangeArrowheads="1"/>
            </p:cNvSpPr>
            <p:nvPr/>
          </p:nvSpPr>
          <p:spPr bwMode="auto">
            <a:xfrm>
              <a:off x="6585629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5240" name="Rectangle 280"/>
            <p:cNvSpPr>
              <a:spLocks noChangeArrowheads="1"/>
            </p:cNvSpPr>
            <p:nvPr/>
          </p:nvSpPr>
          <p:spPr bwMode="auto">
            <a:xfrm>
              <a:off x="6828815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1" name="Rectangle 281"/>
            <p:cNvSpPr>
              <a:spLocks noChangeArrowheads="1"/>
            </p:cNvSpPr>
            <p:nvPr/>
          </p:nvSpPr>
          <p:spPr bwMode="auto">
            <a:xfrm>
              <a:off x="7052546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5242" name="Rectangle 282"/>
            <p:cNvSpPr>
              <a:spLocks noChangeArrowheads="1"/>
            </p:cNvSpPr>
            <p:nvPr/>
          </p:nvSpPr>
          <p:spPr bwMode="auto">
            <a:xfrm>
              <a:off x="7295732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3" name="Rectangle 283"/>
            <p:cNvSpPr>
              <a:spLocks noChangeArrowheads="1"/>
            </p:cNvSpPr>
            <p:nvPr/>
          </p:nvSpPr>
          <p:spPr bwMode="auto">
            <a:xfrm>
              <a:off x="7519463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25244" name="Rectangle 284"/>
            <p:cNvSpPr>
              <a:spLocks noChangeArrowheads="1"/>
            </p:cNvSpPr>
            <p:nvPr/>
          </p:nvSpPr>
          <p:spPr bwMode="auto">
            <a:xfrm>
              <a:off x="356039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5" name="Rectangle 285"/>
            <p:cNvSpPr>
              <a:spLocks noChangeArrowheads="1"/>
            </p:cNvSpPr>
            <p:nvPr/>
          </p:nvSpPr>
          <p:spPr bwMode="auto">
            <a:xfrm>
              <a:off x="3776018" y="11874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46" name="Rectangle 286"/>
            <p:cNvSpPr>
              <a:spLocks noChangeArrowheads="1"/>
            </p:cNvSpPr>
            <p:nvPr/>
          </p:nvSpPr>
          <p:spPr bwMode="auto">
            <a:xfrm>
              <a:off x="4027311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7" name="Rectangle 287"/>
            <p:cNvSpPr>
              <a:spLocks noChangeArrowheads="1"/>
            </p:cNvSpPr>
            <p:nvPr/>
          </p:nvSpPr>
          <p:spPr bwMode="auto">
            <a:xfrm>
              <a:off x="4231587" y="11874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48" name="Rectangle 288"/>
            <p:cNvSpPr>
              <a:spLocks noChangeArrowheads="1"/>
            </p:cNvSpPr>
            <p:nvPr/>
          </p:nvSpPr>
          <p:spPr bwMode="auto">
            <a:xfrm>
              <a:off x="4494228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9" name="Rectangle 289"/>
            <p:cNvSpPr>
              <a:spLocks noChangeArrowheads="1"/>
            </p:cNvSpPr>
            <p:nvPr/>
          </p:nvSpPr>
          <p:spPr bwMode="auto">
            <a:xfrm>
              <a:off x="4703368" y="11874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50" name="Rectangle 290"/>
            <p:cNvSpPr>
              <a:spLocks noChangeArrowheads="1"/>
            </p:cNvSpPr>
            <p:nvPr/>
          </p:nvSpPr>
          <p:spPr bwMode="auto">
            <a:xfrm>
              <a:off x="4961145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1" name="Rectangle 291"/>
            <p:cNvSpPr>
              <a:spLocks noChangeArrowheads="1"/>
            </p:cNvSpPr>
            <p:nvPr/>
          </p:nvSpPr>
          <p:spPr bwMode="auto">
            <a:xfrm>
              <a:off x="5152452" y="11874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52" name="Rectangle 292"/>
            <p:cNvSpPr>
              <a:spLocks noChangeArrowheads="1"/>
            </p:cNvSpPr>
            <p:nvPr/>
          </p:nvSpPr>
          <p:spPr bwMode="auto">
            <a:xfrm>
              <a:off x="542806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3" name="Rectangle 293"/>
            <p:cNvSpPr>
              <a:spLocks noChangeArrowheads="1"/>
            </p:cNvSpPr>
            <p:nvPr/>
          </p:nvSpPr>
          <p:spPr bwMode="auto">
            <a:xfrm>
              <a:off x="5604778" y="11874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54" name="Rectangle 294"/>
            <p:cNvSpPr>
              <a:spLocks noChangeArrowheads="1"/>
            </p:cNvSpPr>
            <p:nvPr/>
          </p:nvSpPr>
          <p:spPr bwMode="auto">
            <a:xfrm>
              <a:off x="356039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5" name="Rectangle 295"/>
            <p:cNvSpPr>
              <a:spLocks noChangeArrowheads="1"/>
            </p:cNvSpPr>
            <p:nvPr/>
          </p:nvSpPr>
          <p:spPr bwMode="auto">
            <a:xfrm>
              <a:off x="3776018" y="11874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56" name="Rectangle 296"/>
            <p:cNvSpPr>
              <a:spLocks noChangeArrowheads="1"/>
            </p:cNvSpPr>
            <p:nvPr/>
          </p:nvSpPr>
          <p:spPr bwMode="auto">
            <a:xfrm>
              <a:off x="4027311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7" name="Rectangle 297"/>
            <p:cNvSpPr>
              <a:spLocks noChangeArrowheads="1"/>
            </p:cNvSpPr>
            <p:nvPr/>
          </p:nvSpPr>
          <p:spPr bwMode="auto">
            <a:xfrm>
              <a:off x="4231587" y="11874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58" name="Rectangle 298"/>
            <p:cNvSpPr>
              <a:spLocks noChangeArrowheads="1"/>
            </p:cNvSpPr>
            <p:nvPr/>
          </p:nvSpPr>
          <p:spPr bwMode="auto">
            <a:xfrm>
              <a:off x="4494228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9" name="Rectangle 299"/>
            <p:cNvSpPr>
              <a:spLocks noChangeArrowheads="1"/>
            </p:cNvSpPr>
            <p:nvPr/>
          </p:nvSpPr>
          <p:spPr bwMode="auto">
            <a:xfrm>
              <a:off x="4703368" y="11874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60" name="Rectangle 300"/>
            <p:cNvSpPr>
              <a:spLocks noChangeArrowheads="1"/>
            </p:cNvSpPr>
            <p:nvPr/>
          </p:nvSpPr>
          <p:spPr bwMode="auto">
            <a:xfrm>
              <a:off x="4961145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1" name="Rectangle 301"/>
            <p:cNvSpPr>
              <a:spLocks noChangeArrowheads="1"/>
            </p:cNvSpPr>
            <p:nvPr/>
          </p:nvSpPr>
          <p:spPr bwMode="auto">
            <a:xfrm>
              <a:off x="5152452" y="11874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62" name="Rectangle 302"/>
            <p:cNvSpPr>
              <a:spLocks noChangeArrowheads="1"/>
            </p:cNvSpPr>
            <p:nvPr/>
          </p:nvSpPr>
          <p:spPr bwMode="auto">
            <a:xfrm>
              <a:off x="542806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3" name="Rectangle 303"/>
            <p:cNvSpPr>
              <a:spLocks noChangeArrowheads="1"/>
            </p:cNvSpPr>
            <p:nvPr/>
          </p:nvSpPr>
          <p:spPr bwMode="auto">
            <a:xfrm>
              <a:off x="5604778" y="11874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64" name="Rectangle 304"/>
            <p:cNvSpPr>
              <a:spLocks noChangeArrowheads="1"/>
            </p:cNvSpPr>
            <p:nvPr/>
          </p:nvSpPr>
          <p:spPr bwMode="auto">
            <a:xfrm>
              <a:off x="603250" y="14478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5" name="Rectangle 305"/>
            <p:cNvSpPr>
              <a:spLocks noChangeArrowheads="1"/>
            </p:cNvSpPr>
            <p:nvPr/>
          </p:nvSpPr>
          <p:spPr bwMode="auto">
            <a:xfrm>
              <a:off x="750783" y="1509713"/>
              <a:ext cx="2470228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0x006: </a:t>
              </a:r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irmovl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 $2, %</a:t>
              </a:r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5269" name="Rectangle 309"/>
            <p:cNvSpPr>
              <a:spLocks noChangeArrowheads="1"/>
            </p:cNvSpPr>
            <p:nvPr/>
          </p:nvSpPr>
          <p:spPr bwMode="auto">
            <a:xfrm>
              <a:off x="4027311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0" name="Rectangle 310"/>
            <p:cNvSpPr>
              <a:spLocks noChangeArrowheads="1"/>
            </p:cNvSpPr>
            <p:nvPr/>
          </p:nvSpPr>
          <p:spPr bwMode="auto">
            <a:xfrm>
              <a:off x="4242936" y="14922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71" name="Rectangle 311"/>
            <p:cNvSpPr>
              <a:spLocks noChangeArrowheads="1"/>
            </p:cNvSpPr>
            <p:nvPr/>
          </p:nvSpPr>
          <p:spPr bwMode="auto">
            <a:xfrm>
              <a:off x="4494228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2" name="Rectangle 312"/>
            <p:cNvSpPr>
              <a:spLocks noChangeArrowheads="1"/>
            </p:cNvSpPr>
            <p:nvPr/>
          </p:nvSpPr>
          <p:spPr bwMode="auto">
            <a:xfrm>
              <a:off x="4698504" y="14922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73" name="Rectangle 313"/>
            <p:cNvSpPr>
              <a:spLocks noChangeArrowheads="1"/>
            </p:cNvSpPr>
            <p:nvPr/>
          </p:nvSpPr>
          <p:spPr bwMode="auto">
            <a:xfrm>
              <a:off x="4961145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4" name="Rectangle 314"/>
            <p:cNvSpPr>
              <a:spLocks noChangeArrowheads="1"/>
            </p:cNvSpPr>
            <p:nvPr/>
          </p:nvSpPr>
          <p:spPr bwMode="auto">
            <a:xfrm>
              <a:off x="5170285" y="14922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75" name="Rectangle 315"/>
            <p:cNvSpPr>
              <a:spLocks noChangeArrowheads="1"/>
            </p:cNvSpPr>
            <p:nvPr/>
          </p:nvSpPr>
          <p:spPr bwMode="auto">
            <a:xfrm>
              <a:off x="5428063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6" name="Rectangle 316"/>
            <p:cNvSpPr>
              <a:spLocks noChangeArrowheads="1"/>
            </p:cNvSpPr>
            <p:nvPr/>
          </p:nvSpPr>
          <p:spPr bwMode="auto">
            <a:xfrm>
              <a:off x="5619369" y="14922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77" name="Rectangle 317"/>
            <p:cNvSpPr>
              <a:spLocks noChangeArrowheads="1"/>
            </p:cNvSpPr>
            <p:nvPr/>
          </p:nvSpPr>
          <p:spPr bwMode="auto">
            <a:xfrm>
              <a:off x="5894980" y="14478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8" name="Rectangle 318"/>
            <p:cNvSpPr>
              <a:spLocks noChangeArrowheads="1"/>
            </p:cNvSpPr>
            <p:nvPr/>
          </p:nvSpPr>
          <p:spPr bwMode="auto">
            <a:xfrm>
              <a:off x="6071695" y="14922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79" name="Rectangle 319"/>
            <p:cNvSpPr>
              <a:spLocks noChangeArrowheads="1"/>
            </p:cNvSpPr>
            <p:nvPr/>
          </p:nvSpPr>
          <p:spPr bwMode="auto">
            <a:xfrm>
              <a:off x="4027311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0" name="Rectangle 320"/>
            <p:cNvSpPr>
              <a:spLocks noChangeArrowheads="1"/>
            </p:cNvSpPr>
            <p:nvPr/>
          </p:nvSpPr>
          <p:spPr bwMode="auto">
            <a:xfrm>
              <a:off x="4242936" y="14922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81" name="Rectangle 321"/>
            <p:cNvSpPr>
              <a:spLocks noChangeArrowheads="1"/>
            </p:cNvSpPr>
            <p:nvPr/>
          </p:nvSpPr>
          <p:spPr bwMode="auto">
            <a:xfrm>
              <a:off x="4494228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2" name="Rectangle 322"/>
            <p:cNvSpPr>
              <a:spLocks noChangeArrowheads="1"/>
            </p:cNvSpPr>
            <p:nvPr/>
          </p:nvSpPr>
          <p:spPr bwMode="auto">
            <a:xfrm>
              <a:off x="4698504" y="14922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83" name="Rectangle 323"/>
            <p:cNvSpPr>
              <a:spLocks noChangeArrowheads="1"/>
            </p:cNvSpPr>
            <p:nvPr/>
          </p:nvSpPr>
          <p:spPr bwMode="auto">
            <a:xfrm>
              <a:off x="4961145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4" name="Rectangle 324"/>
            <p:cNvSpPr>
              <a:spLocks noChangeArrowheads="1"/>
            </p:cNvSpPr>
            <p:nvPr/>
          </p:nvSpPr>
          <p:spPr bwMode="auto">
            <a:xfrm>
              <a:off x="5170285" y="14922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85" name="Rectangle 325"/>
            <p:cNvSpPr>
              <a:spLocks noChangeArrowheads="1"/>
            </p:cNvSpPr>
            <p:nvPr/>
          </p:nvSpPr>
          <p:spPr bwMode="auto">
            <a:xfrm>
              <a:off x="5428063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6" name="Rectangle 326"/>
            <p:cNvSpPr>
              <a:spLocks noChangeArrowheads="1"/>
            </p:cNvSpPr>
            <p:nvPr/>
          </p:nvSpPr>
          <p:spPr bwMode="auto">
            <a:xfrm>
              <a:off x="5619369" y="14922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87" name="Rectangle 327"/>
            <p:cNvSpPr>
              <a:spLocks noChangeArrowheads="1"/>
            </p:cNvSpPr>
            <p:nvPr/>
          </p:nvSpPr>
          <p:spPr bwMode="auto">
            <a:xfrm>
              <a:off x="5894980" y="14478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8" name="Rectangle 328"/>
            <p:cNvSpPr>
              <a:spLocks noChangeArrowheads="1"/>
            </p:cNvSpPr>
            <p:nvPr/>
          </p:nvSpPr>
          <p:spPr bwMode="auto">
            <a:xfrm>
              <a:off x="6071695" y="14922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solidFill>
                    <a:srgbClr val="000000"/>
                  </a:solidFill>
                </a:rPr>
                <a:t>W</a:t>
              </a:r>
              <a:endParaRPr lang="en-US" dirty="0"/>
            </a:p>
          </p:txBody>
        </p:sp>
        <p:sp>
          <p:nvSpPr>
            <p:cNvPr id="425289" name="Rectangle 329"/>
            <p:cNvSpPr>
              <a:spLocks noChangeArrowheads="1"/>
            </p:cNvSpPr>
            <p:nvPr/>
          </p:nvSpPr>
          <p:spPr bwMode="auto">
            <a:xfrm>
              <a:off x="603250" y="17526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0" name="Rectangle 330"/>
            <p:cNvSpPr>
              <a:spLocks noChangeArrowheads="1"/>
            </p:cNvSpPr>
            <p:nvPr/>
          </p:nvSpPr>
          <p:spPr bwMode="auto">
            <a:xfrm>
              <a:off x="750783" y="1814513"/>
              <a:ext cx="2470228" cy="198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0x00c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: </a:t>
              </a:r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irmovl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 $3, %</a:t>
              </a:r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5292" name="Rectangle 332"/>
            <p:cNvSpPr>
              <a:spLocks noChangeArrowheads="1"/>
            </p:cNvSpPr>
            <p:nvPr/>
          </p:nvSpPr>
          <p:spPr bwMode="auto">
            <a:xfrm>
              <a:off x="4494228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3" name="Rectangle 333"/>
            <p:cNvSpPr>
              <a:spLocks noChangeArrowheads="1"/>
            </p:cNvSpPr>
            <p:nvPr/>
          </p:nvSpPr>
          <p:spPr bwMode="auto">
            <a:xfrm>
              <a:off x="4709853" y="17970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94" name="Rectangle 334"/>
            <p:cNvSpPr>
              <a:spLocks noChangeArrowheads="1"/>
            </p:cNvSpPr>
            <p:nvPr/>
          </p:nvSpPr>
          <p:spPr bwMode="auto">
            <a:xfrm>
              <a:off x="4961145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5" name="Rectangle 335"/>
            <p:cNvSpPr>
              <a:spLocks noChangeArrowheads="1"/>
            </p:cNvSpPr>
            <p:nvPr/>
          </p:nvSpPr>
          <p:spPr bwMode="auto">
            <a:xfrm>
              <a:off x="5165422" y="17970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96" name="Rectangle 336"/>
            <p:cNvSpPr>
              <a:spLocks noChangeArrowheads="1"/>
            </p:cNvSpPr>
            <p:nvPr/>
          </p:nvSpPr>
          <p:spPr bwMode="auto">
            <a:xfrm>
              <a:off x="5428063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7" name="Rectangle 337"/>
            <p:cNvSpPr>
              <a:spLocks noChangeArrowheads="1"/>
            </p:cNvSpPr>
            <p:nvPr/>
          </p:nvSpPr>
          <p:spPr bwMode="auto">
            <a:xfrm>
              <a:off x="5637203" y="17970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98" name="Rectangle 338"/>
            <p:cNvSpPr>
              <a:spLocks noChangeArrowheads="1"/>
            </p:cNvSpPr>
            <p:nvPr/>
          </p:nvSpPr>
          <p:spPr bwMode="auto">
            <a:xfrm>
              <a:off x="5894980" y="17526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9" name="Rectangle 339"/>
            <p:cNvSpPr>
              <a:spLocks noChangeArrowheads="1"/>
            </p:cNvSpPr>
            <p:nvPr/>
          </p:nvSpPr>
          <p:spPr bwMode="auto">
            <a:xfrm>
              <a:off x="6086286" y="17970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00" name="Rectangle 340"/>
            <p:cNvSpPr>
              <a:spLocks noChangeArrowheads="1"/>
            </p:cNvSpPr>
            <p:nvPr/>
          </p:nvSpPr>
          <p:spPr bwMode="auto">
            <a:xfrm>
              <a:off x="6361897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1" name="Rectangle 341"/>
            <p:cNvSpPr>
              <a:spLocks noChangeArrowheads="1"/>
            </p:cNvSpPr>
            <p:nvPr/>
          </p:nvSpPr>
          <p:spPr bwMode="auto">
            <a:xfrm>
              <a:off x="6538613" y="17970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02" name="Rectangle 342"/>
            <p:cNvSpPr>
              <a:spLocks noChangeArrowheads="1"/>
            </p:cNvSpPr>
            <p:nvPr/>
          </p:nvSpPr>
          <p:spPr bwMode="auto">
            <a:xfrm>
              <a:off x="4494228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3" name="Rectangle 343"/>
            <p:cNvSpPr>
              <a:spLocks noChangeArrowheads="1"/>
            </p:cNvSpPr>
            <p:nvPr/>
          </p:nvSpPr>
          <p:spPr bwMode="auto">
            <a:xfrm>
              <a:off x="4709853" y="17970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04" name="Rectangle 344"/>
            <p:cNvSpPr>
              <a:spLocks noChangeArrowheads="1"/>
            </p:cNvSpPr>
            <p:nvPr/>
          </p:nvSpPr>
          <p:spPr bwMode="auto">
            <a:xfrm>
              <a:off x="4961145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5" name="Rectangle 345"/>
            <p:cNvSpPr>
              <a:spLocks noChangeArrowheads="1"/>
            </p:cNvSpPr>
            <p:nvPr/>
          </p:nvSpPr>
          <p:spPr bwMode="auto">
            <a:xfrm>
              <a:off x="5165422" y="17970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06" name="Rectangle 346"/>
            <p:cNvSpPr>
              <a:spLocks noChangeArrowheads="1"/>
            </p:cNvSpPr>
            <p:nvPr/>
          </p:nvSpPr>
          <p:spPr bwMode="auto">
            <a:xfrm>
              <a:off x="5428063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7" name="Rectangle 347"/>
            <p:cNvSpPr>
              <a:spLocks noChangeArrowheads="1"/>
            </p:cNvSpPr>
            <p:nvPr/>
          </p:nvSpPr>
          <p:spPr bwMode="auto">
            <a:xfrm>
              <a:off x="5637203" y="17970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08" name="Rectangle 348"/>
            <p:cNvSpPr>
              <a:spLocks noChangeArrowheads="1"/>
            </p:cNvSpPr>
            <p:nvPr/>
          </p:nvSpPr>
          <p:spPr bwMode="auto">
            <a:xfrm>
              <a:off x="5894980" y="17526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9" name="Rectangle 349"/>
            <p:cNvSpPr>
              <a:spLocks noChangeArrowheads="1"/>
            </p:cNvSpPr>
            <p:nvPr/>
          </p:nvSpPr>
          <p:spPr bwMode="auto">
            <a:xfrm>
              <a:off x="6086286" y="17970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10" name="Rectangle 350"/>
            <p:cNvSpPr>
              <a:spLocks noChangeArrowheads="1"/>
            </p:cNvSpPr>
            <p:nvPr/>
          </p:nvSpPr>
          <p:spPr bwMode="auto">
            <a:xfrm>
              <a:off x="6361897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1" name="Rectangle 351"/>
            <p:cNvSpPr>
              <a:spLocks noChangeArrowheads="1"/>
            </p:cNvSpPr>
            <p:nvPr/>
          </p:nvSpPr>
          <p:spPr bwMode="auto">
            <a:xfrm>
              <a:off x="6538613" y="17970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12" name="Rectangle 352"/>
            <p:cNvSpPr>
              <a:spLocks noChangeArrowheads="1"/>
            </p:cNvSpPr>
            <p:nvPr/>
          </p:nvSpPr>
          <p:spPr bwMode="auto">
            <a:xfrm>
              <a:off x="603250" y="20574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3" name="Rectangle 353"/>
            <p:cNvSpPr>
              <a:spLocks noChangeArrowheads="1"/>
            </p:cNvSpPr>
            <p:nvPr/>
          </p:nvSpPr>
          <p:spPr bwMode="auto">
            <a:xfrm>
              <a:off x="750783" y="2119313"/>
              <a:ext cx="2792432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0x012: </a:t>
              </a:r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rrmovl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 %</a:t>
              </a:r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, %</a:t>
              </a:r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endParaRPr lang="en-US" dirty="0"/>
            </a:p>
          </p:txBody>
        </p:sp>
        <p:sp>
          <p:nvSpPr>
            <p:cNvPr id="425315" name="Rectangle 355"/>
            <p:cNvSpPr>
              <a:spLocks noChangeArrowheads="1"/>
            </p:cNvSpPr>
            <p:nvPr/>
          </p:nvSpPr>
          <p:spPr bwMode="auto">
            <a:xfrm>
              <a:off x="496114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6" name="Rectangle 356"/>
            <p:cNvSpPr>
              <a:spLocks noChangeArrowheads="1"/>
            </p:cNvSpPr>
            <p:nvPr/>
          </p:nvSpPr>
          <p:spPr bwMode="auto">
            <a:xfrm>
              <a:off x="5176770" y="21018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17" name="Rectangle 357"/>
            <p:cNvSpPr>
              <a:spLocks noChangeArrowheads="1"/>
            </p:cNvSpPr>
            <p:nvPr/>
          </p:nvSpPr>
          <p:spPr bwMode="auto">
            <a:xfrm>
              <a:off x="5428063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8" name="Rectangle 358"/>
            <p:cNvSpPr>
              <a:spLocks noChangeArrowheads="1"/>
            </p:cNvSpPr>
            <p:nvPr/>
          </p:nvSpPr>
          <p:spPr bwMode="auto">
            <a:xfrm>
              <a:off x="5632339" y="21018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19" name="Rectangle 359"/>
            <p:cNvSpPr>
              <a:spLocks noChangeArrowheads="1"/>
            </p:cNvSpPr>
            <p:nvPr/>
          </p:nvSpPr>
          <p:spPr bwMode="auto">
            <a:xfrm>
              <a:off x="5894980" y="20574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0" name="Rectangle 360"/>
            <p:cNvSpPr>
              <a:spLocks noChangeArrowheads="1"/>
            </p:cNvSpPr>
            <p:nvPr/>
          </p:nvSpPr>
          <p:spPr bwMode="auto">
            <a:xfrm>
              <a:off x="6104120" y="21018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21" name="Rectangle 361"/>
            <p:cNvSpPr>
              <a:spLocks noChangeArrowheads="1"/>
            </p:cNvSpPr>
            <p:nvPr/>
          </p:nvSpPr>
          <p:spPr bwMode="auto">
            <a:xfrm>
              <a:off x="6361897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2" name="Rectangle 362"/>
            <p:cNvSpPr>
              <a:spLocks noChangeArrowheads="1"/>
            </p:cNvSpPr>
            <p:nvPr/>
          </p:nvSpPr>
          <p:spPr bwMode="auto">
            <a:xfrm>
              <a:off x="6553204" y="21018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23" name="Rectangle 363"/>
            <p:cNvSpPr>
              <a:spLocks noChangeArrowheads="1"/>
            </p:cNvSpPr>
            <p:nvPr/>
          </p:nvSpPr>
          <p:spPr bwMode="auto">
            <a:xfrm>
              <a:off x="682881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4" name="Rectangle 364"/>
            <p:cNvSpPr>
              <a:spLocks noChangeArrowheads="1"/>
            </p:cNvSpPr>
            <p:nvPr/>
          </p:nvSpPr>
          <p:spPr bwMode="auto">
            <a:xfrm>
              <a:off x="7005530" y="21018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25" name="Rectangle 365"/>
            <p:cNvSpPr>
              <a:spLocks noChangeArrowheads="1"/>
            </p:cNvSpPr>
            <p:nvPr/>
          </p:nvSpPr>
          <p:spPr bwMode="auto">
            <a:xfrm>
              <a:off x="496114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6" name="Rectangle 366"/>
            <p:cNvSpPr>
              <a:spLocks noChangeArrowheads="1"/>
            </p:cNvSpPr>
            <p:nvPr/>
          </p:nvSpPr>
          <p:spPr bwMode="auto">
            <a:xfrm>
              <a:off x="5176770" y="21018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27" name="Rectangle 367"/>
            <p:cNvSpPr>
              <a:spLocks noChangeArrowheads="1"/>
            </p:cNvSpPr>
            <p:nvPr/>
          </p:nvSpPr>
          <p:spPr bwMode="auto">
            <a:xfrm>
              <a:off x="5428063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8" name="Rectangle 368"/>
            <p:cNvSpPr>
              <a:spLocks noChangeArrowheads="1"/>
            </p:cNvSpPr>
            <p:nvPr/>
          </p:nvSpPr>
          <p:spPr bwMode="auto">
            <a:xfrm>
              <a:off x="5632339" y="21018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29" name="Rectangle 369"/>
            <p:cNvSpPr>
              <a:spLocks noChangeArrowheads="1"/>
            </p:cNvSpPr>
            <p:nvPr/>
          </p:nvSpPr>
          <p:spPr bwMode="auto">
            <a:xfrm>
              <a:off x="5894980" y="20574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0" name="Rectangle 370"/>
            <p:cNvSpPr>
              <a:spLocks noChangeArrowheads="1"/>
            </p:cNvSpPr>
            <p:nvPr/>
          </p:nvSpPr>
          <p:spPr bwMode="auto">
            <a:xfrm>
              <a:off x="6104120" y="21018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31" name="Rectangle 371"/>
            <p:cNvSpPr>
              <a:spLocks noChangeArrowheads="1"/>
            </p:cNvSpPr>
            <p:nvPr/>
          </p:nvSpPr>
          <p:spPr bwMode="auto">
            <a:xfrm>
              <a:off x="6361897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2" name="Rectangle 372"/>
            <p:cNvSpPr>
              <a:spLocks noChangeArrowheads="1"/>
            </p:cNvSpPr>
            <p:nvPr/>
          </p:nvSpPr>
          <p:spPr bwMode="auto">
            <a:xfrm>
              <a:off x="6553204" y="21018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33" name="Rectangle 373"/>
            <p:cNvSpPr>
              <a:spLocks noChangeArrowheads="1"/>
            </p:cNvSpPr>
            <p:nvPr/>
          </p:nvSpPr>
          <p:spPr bwMode="auto">
            <a:xfrm>
              <a:off x="682881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4" name="Rectangle 374"/>
            <p:cNvSpPr>
              <a:spLocks noChangeArrowheads="1"/>
            </p:cNvSpPr>
            <p:nvPr/>
          </p:nvSpPr>
          <p:spPr bwMode="auto">
            <a:xfrm>
              <a:off x="7005530" y="21018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35" name="Rectangle 375"/>
            <p:cNvSpPr>
              <a:spLocks noChangeArrowheads="1"/>
            </p:cNvSpPr>
            <p:nvPr/>
          </p:nvSpPr>
          <p:spPr bwMode="auto">
            <a:xfrm>
              <a:off x="603250" y="23622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6" name="Rectangle 376"/>
            <p:cNvSpPr>
              <a:spLocks noChangeArrowheads="1"/>
            </p:cNvSpPr>
            <p:nvPr/>
          </p:nvSpPr>
          <p:spPr bwMode="auto">
            <a:xfrm>
              <a:off x="750783" y="2424113"/>
              <a:ext cx="1288814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0x014: halt </a:t>
              </a:r>
              <a:endParaRPr lang="en-US" dirty="0"/>
            </a:p>
          </p:txBody>
        </p:sp>
        <p:sp>
          <p:nvSpPr>
            <p:cNvPr id="425342" name="Rectangle 382"/>
            <p:cNvSpPr>
              <a:spLocks noChangeArrowheads="1"/>
            </p:cNvSpPr>
            <p:nvPr/>
          </p:nvSpPr>
          <p:spPr bwMode="auto">
            <a:xfrm>
              <a:off x="5428063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3" name="Rectangle 383"/>
            <p:cNvSpPr>
              <a:spLocks noChangeArrowheads="1"/>
            </p:cNvSpPr>
            <p:nvPr/>
          </p:nvSpPr>
          <p:spPr bwMode="auto">
            <a:xfrm>
              <a:off x="5643688" y="24066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44" name="Rectangle 384"/>
            <p:cNvSpPr>
              <a:spLocks noChangeArrowheads="1"/>
            </p:cNvSpPr>
            <p:nvPr/>
          </p:nvSpPr>
          <p:spPr bwMode="auto">
            <a:xfrm>
              <a:off x="5894980" y="23622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5" name="Rectangle 385"/>
            <p:cNvSpPr>
              <a:spLocks noChangeArrowheads="1"/>
            </p:cNvSpPr>
            <p:nvPr/>
          </p:nvSpPr>
          <p:spPr bwMode="auto">
            <a:xfrm>
              <a:off x="6099256" y="24066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46" name="Rectangle 386"/>
            <p:cNvSpPr>
              <a:spLocks noChangeArrowheads="1"/>
            </p:cNvSpPr>
            <p:nvPr/>
          </p:nvSpPr>
          <p:spPr bwMode="auto">
            <a:xfrm>
              <a:off x="6361897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7" name="Rectangle 387"/>
            <p:cNvSpPr>
              <a:spLocks noChangeArrowheads="1"/>
            </p:cNvSpPr>
            <p:nvPr/>
          </p:nvSpPr>
          <p:spPr bwMode="auto">
            <a:xfrm>
              <a:off x="6571037" y="24066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48" name="Rectangle 388"/>
            <p:cNvSpPr>
              <a:spLocks noChangeArrowheads="1"/>
            </p:cNvSpPr>
            <p:nvPr/>
          </p:nvSpPr>
          <p:spPr bwMode="auto">
            <a:xfrm>
              <a:off x="6828815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9" name="Rectangle 389"/>
            <p:cNvSpPr>
              <a:spLocks noChangeArrowheads="1"/>
            </p:cNvSpPr>
            <p:nvPr/>
          </p:nvSpPr>
          <p:spPr bwMode="auto">
            <a:xfrm>
              <a:off x="7020121" y="24066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50" name="Rectangle 390"/>
            <p:cNvSpPr>
              <a:spLocks noChangeArrowheads="1"/>
            </p:cNvSpPr>
            <p:nvPr/>
          </p:nvSpPr>
          <p:spPr bwMode="auto">
            <a:xfrm>
              <a:off x="7295732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1" name="Rectangle 391"/>
            <p:cNvSpPr>
              <a:spLocks noChangeArrowheads="1"/>
            </p:cNvSpPr>
            <p:nvPr/>
          </p:nvSpPr>
          <p:spPr bwMode="auto">
            <a:xfrm>
              <a:off x="7472447" y="24066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52" name="Rectangle 392"/>
            <p:cNvSpPr>
              <a:spLocks noChangeArrowheads="1"/>
            </p:cNvSpPr>
            <p:nvPr/>
          </p:nvSpPr>
          <p:spPr bwMode="auto">
            <a:xfrm>
              <a:off x="5428063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3" name="Rectangle 393"/>
            <p:cNvSpPr>
              <a:spLocks noChangeArrowheads="1"/>
            </p:cNvSpPr>
            <p:nvPr/>
          </p:nvSpPr>
          <p:spPr bwMode="auto">
            <a:xfrm>
              <a:off x="5643688" y="24066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54" name="Rectangle 394"/>
            <p:cNvSpPr>
              <a:spLocks noChangeArrowheads="1"/>
            </p:cNvSpPr>
            <p:nvPr/>
          </p:nvSpPr>
          <p:spPr bwMode="auto">
            <a:xfrm>
              <a:off x="5894980" y="23622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5" name="Rectangle 395"/>
            <p:cNvSpPr>
              <a:spLocks noChangeArrowheads="1"/>
            </p:cNvSpPr>
            <p:nvPr/>
          </p:nvSpPr>
          <p:spPr bwMode="auto">
            <a:xfrm>
              <a:off x="6099256" y="24066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56" name="Rectangle 396"/>
            <p:cNvSpPr>
              <a:spLocks noChangeArrowheads="1"/>
            </p:cNvSpPr>
            <p:nvPr/>
          </p:nvSpPr>
          <p:spPr bwMode="auto">
            <a:xfrm>
              <a:off x="6361897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7" name="Rectangle 397"/>
            <p:cNvSpPr>
              <a:spLocks noChangeArrowheads="1"/>
            </p:cNvSpPr>
            <p:nvPr/>
          </p:nvSpPr>
          <p:spPr bwMode="auto">
            <a:xfrm>
              <a:off x="6571037" y="24066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58" name="Rectangle 398"/>
            <p:cNvSpPr>
              <a:spLocks noChangeArrowheads="1"/>
            </p:cNvSpPr>
            <p:nvPr/>
          </p:nvSpPr>
          <p:spPr bwMode="auto">
            <a:xfrm>
              <a:off x="6828815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9" name="Rectangle 399"/>
            <p:cNvSpPr>
              <a:spLocks noChangeArrowheads="1"/>
            </p:cNvSpPr>
            <p:nvPr/>
          </p:nvSpPr>
          <p:spPr bwMode="auto">
            <a:xfrm>
              <a:off x="7020121" y="24066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60" name="Rectangle 400"/>
            <p:cNvSpPr>
              <a:spLocks noChangeArrowheads="1"/>
            </p:cNvSpPr>
            <p:nvPr/>
          </p:nvSpPr>
          <p:spPr bwMode="auto">
            <a:xfrm>
              <a:off x="7295732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1" name="Rectangle 401"/>
            <p:cNvSpPr>
              <a:spLocks noChangeArrowheads="1"/>
            </p:cNvSpPr>
            <p:nvPr/>
          </p:nvSpPr>
          <p:spPr bwMode="auto">
            <a:xfrm>
              <a:off x="7472447" y="24066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solidFill>
                    <a:srgbClr val="000000"/>
                  </a:solidFill>
                </a:rPr>
                <a:t>W</a:t>
              </a:r>
              <a:endParaRPr lang="en-US" dirty="0"/>
            </a:p>
          </p:txBody>
        </p:sp>
        <p:sp>
          <p:nvSpPr>
            <p:cNvPr id="425386" name="Rectangle 426"/>
            <p:cNvSpPr>
              <a:spLocks noChangeArrowheads="1"/>
            </p:cNvSpPr>
            <p:nvPr/>
          </p:nvSpPr>
          <p:spPr bwMode="auto">
            <a:xfrm>
              <a:off x="7762649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7" name="Rectangle 427"/>
            <p:cNvSpPr>
              <a:spLocks noChangeArrowheads="1"/>
            </p:cNvSpPr>
            <p:nvPr/>
          </p:nvSpPr>
          <p:spPr bwMode="auto">
            <a:xfrm>
              <a:off x="7944228" y="831850"/>
              <a:ext cx="171852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10</a:t>
              </a:r>
              <a:endParaRPr lang="en-US"/>
            </a:p>
          </p:txBody>
        </p:sp>
        <p:sp>
          <p:nvSpPr>
            <p:cNvPr id="425388" name="Rectangle 428"/>
            <p:cNvSpPr>
              <a:spLocks noChangeArrowheads="1"/>
            </p:cNvSpPr>
            <p:nvPr/>
          </p:nvSpPr>
          <p:spPr bwMode="auto">
            <a:xfrm>
              <a:off x="603250" y="8382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641850" y="2735262"/>
            <a:ext cx="3616723" cy="3811588"/>
            <a:chOff x="4675939" y="2660650"/>
            <a:chExt cx="3616723" cy="3811588"/>
          </a:xfrm>
        </p:grpSpPr>
        <p:sp>
          <p:nvSpPr>
            <p:cNvPr id="425384" name="Line 424"/>
            <p:cNvSpPr>
              <a:spLocks noChangeShapeType="1"/>
            </p:cNvSpPr>
            <p:nvPr/>
          </p:nvSpPr>
          <p:spPr bwMode="auto">
            <a:xfrm flipH="1">
              <a:off x="4690549" y="2660650"/>
              <a:ext cx="778196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5" name="Line 425"/>
            <p:cNvSpPr>
              <a:spLocks noChangeShapeType="1"/>
            </p:cNvSpPr>
            <p:nvPr/>
          </p:nvSpPr>
          <p:spPr bwMode="auto">
            <a:xfrm>
              <a:off x="5935662" y="2660650"/>
              <a:ext cx="700376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" name="Group 274"/>
            <p:cNvGrpSpPr/>
            <p:nvPr/>
          </p:nvGrpSpPr>
          <p:grpSpPr>
            <a:xfrm>
              <a:off x="4675939" y="3422650"/>
              <a:ext cx="1947111" cy="687388"/>
              <a:chOff x="4690549" y="3422650"/>
              <a:chExt cx="1947111" cy="687388"/>
            </a:xfrm>
          </p:grpSpPr>
          <p:sp>
            <p:nvSpPr>
              <p:cNvPr id="425424" name="Rectangle 464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25" name="Rectangle 465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202655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5426" name="Rectangle 466"/>
              <p:cNvSpPr>
                <a:spLocks noChangeArrowheads="1"/>
              </p:cNvSpPr>
              <p:nvPr/>
            </p:nvSpPr>
            <p:spPr bwMode="auto">
              <a:xfrm>
                <a:off x="4690549" y="3803650"/>
                <a:ext cx="1947110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27" name="Rectangle 467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28" name="Rectangle 468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29" name="Rectangle 469"/>
              <p:cNvSpPr>
                <a:spLocks noChangeArrowheads="1"/>
              </p:cNvSpPr>
              <p:nvPr/>
            </p:nvSpPr>
            <p:spPr bwMode="auto">
              <a:xfrm>
                <a:off x="5833524" y="3870325"/>
                <a:ext cx="32586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5430" name="Rectangle 470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31" name="Rectangle 471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32" name="Rectangle 472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425433" name="Rectangle 473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34" name="Rectangle 474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202655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5435" name="Rectangle 475"/>
              <p:cNvSpPr>
                <a:spLocks noChangeArrowheads="1"/>
              </p:cNvSpPr>
              <p:nvPr/>
            </p:nvSpPr>
            <p:spPr bwMode="auto">
              <a:xfrm>
                <a:off x="5468745" y="3803650"/>
                <a:ext cx="1168915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36" name="Rectangle 476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37" name="Rectangle 477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38" name="Rectangle 478"/>
              <p:cNvSpPr>
                <a:spLocks noChangeArrowheads="1"/>
              </p:cNvSpPr>
              <p:nvPr/>
            </p:nvSpPr>
            <p:spPr bwMode="auto">
              <a:xfrm>
                <a:off x="5833524" y="3870325"/>
                <a:ext cx="32586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5439" name="Rectangle 479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40" name="Rectangle 480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41" name="Rectangle 481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99387" cy="193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0000"/>
                    </a:solidFill>
                  </a:rPr>
                  <a:t>1</a:t>
                </a:r>
                <a:endParaRPr lang="en-US" dirty="0"/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4675939" y="5480050"/>
              <a:ext cx="1947111" cy="992188"/>
              <a:chOff x="4690549" y="5480050"/>
              <a:chExt cx="1947111" cy="992188"/>
            </a:xfrm>
          </p:grpSpPr>
          <p:grpSp>
            <p:nvGrpSpPr>
              <p:cNvPr id="4" name="Group 459"/>
              <p:cNvGrpSpPr>
                <a:grpSpLocks/>
              </p:cNvGrpSpPr>
              <p:nvPr/>
            </p:nvGrpSpPr>
            <p:grpSpPr bwMode="auto">
              <a:xfrm>
                <a:off x="4690549" y="5480050"/>
                <a:ext cx="1947110" cy="992188"/>
                <a:chOff x="3303" y="3279"/>
                <a:chExt cx="1201" cy="625"/>
              </a:xfrm>
            </p:grpSpPr>
            <p:sp>
              <p:nvSpPr>
                <p:cNvPr id="425400" name="Rectangle 440"/>
                <p:cNvSpPr>
                  <a:spLocks noChangeArrowheads="1"/>
                </p:cNvSpPr>
                <p:nvPr/>
              </p:nvSpPr>
              <p:spPr bwMode="auto">
                <a:xfrm>
                  <a:off x="3303" y="3279"/>
                  <a:ext cx="1201" cy="625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401" name="Rectangle 441"/>
                <p:cNvSpPr>
                  <a:spLocks noChangeArrowheads="1"/>
                </p:cNvSpPr>
                <p:nvPr/>
              </p:nvSpPr>
              <p:spPr bwMode="auto">
                <a:xfrm>
                  <a:off x="3885" y="3320"/>
                  <a:ext cx="92" cy="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 b="0">
                      <a:solidFill>
                        <a:srgbClr val="000000"/>
                      </a:solidFill>
                    </a:rPr>
                    <a:t>D</a:t>
                  </a:r>
                  <a:endParaRPr lang="en-US"/>
                </a:p>
              </p:txBody>
            </p:sp>
            <p:sp>
              <p:nvSpPr>
                <p:cNvPr id="425402" name="Rectangle 442"/>
                <p:cNvSpPr>
                  <a:spLocks noChangeArrowheads="1"/>
                </p:cNvSpPr>
                <p:nvPr/>
              </p:nvSpPr>
              <p:spPr bwMode="auto">
                <a:xfrm>
                  <a:off x="3303" y="3519"/>
                  <a:ext cx="1201" cy="337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403" name="Rectangle 443"/>
                <p:cNvSpPr>
                  <a:spLocks noChangeArrowheads="1"/>
                </p:cNvSpPr>
                <p:nvPr/>
              </p:nvSpPr>
              <p:spPr bwMode="auto">
                <a:xfrm>
                  <a:off x="3389" y="3551"/>
                  <a:ext cx="217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valA</a:t>
                  </a:r>
                  <a:endParaRPr lang="en-US"/>
                </a:p>
              </p:txBody>
            </p:sp>
            <p:sp>
              <p:nvSpPr>
                <p:cNvPr id="425404" name="Rectangle 444"/>
                <p:cNvSpPr>
                  <a:spLocks noChangeArrowheads="1"/>
                </p:cNvSpPr>
                <p:nvPr/>
              </p:nvSpPr>
              <p:spPr bwMode="auto">
                <a:xfrm>
                  <a:off x="3656" y="3547"/>
                  <a:ext cx="100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  <a:latin typeface="Wingdings 3" pitchFamily="18" charset="2"/>
                    </a:rPr>
                    <a:t>f</a:t>
                  </a:r>
                  <a:endParaRPr lang="en-US"/>
                </a:p>
              </p:txBody>
            </p:sp>
            <p:sp>
              <p:nvSpPr>
                <p:cNvPr id="425405" name="Rectangle 445"/>
                <p:cNvSpPr>
                  <a:spLocks noChangeArrowheads="1"/>
                </p:cNvSpPr>
                <p:nvPr/>
              </p:nvSpPr>
              <p:spPr bwMode="auto">
                <a:xfrm>
                  <a:off x="3768" y="3551"/>
                  <a:ext cx="112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R[</a:t>
                  </a:r>
                  <a:endParaRPr lang="en-US"/>
                </a:p>
              </p:txBody>
            </p:sp>
            <p:sp>
              <p:nvSpPr>
                <p:cNvPr id="425406" name="Rectangle 446"/>
                <p:cNvSpPr>
                  <a:spLocks noChangeArrowheads="1"/>
                </p:cNvSpPr>
                <p:nvPr/>
              </p:nvSpPr>
              <p:spPr bwMode="auto">
                <a:xfrm>
                  <a:off x="3889" y="3563"/>
                  <a:ext cx="67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  <a:latin typeface="Courier New" pitchFamily="49" charset="0"/>
                    </a:rPr>
                    <a:t>%</a:t>
                  </a:r>
                  <a:endParaRPr lang="en-US"/>
                </a:p>
              </p:txBody>
            </p:sp>
            <p:sp>
              <p:nvSpPr>
                <p:cNvPr id="425407" name="Rectangle 447"/>
                <p:cNvSpPr>
                  <a:spLocks noChangeArrowheads="1"/>
                </p:cNvSpPr>
                <p:nvPr/>
              </p:nvSpPr>
              <p:spPr bwMode="auto">
                <a:xfrm>
                  <a:off x="3956" y="3563"/>
                  <a:ext cx="201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  <a:latin typeface="Courier New" pitchFamily="49" charset="0"/>
                    </a:rPr>
                    <a:t>edx</a:t>
                  </a:r>
                  <a:endParaRPr lang="en-US"/>
                </a:p>
              </p:txBody>
            </p:sp>
            <p:sp>
              <p:nvSpPr>
                <p:cNvPr id="425408" name="Rectangle 448"/>
                <p:cNvSpPr>
                  <a:spLocks noChangeArrowheads="1"/>
                </p:cNvSpPr>
                <p:nvPr/>
              </p:nvSpPr>
              <p:spPr bwMode="auto">
                <a:xfrm>
                  <a:off x="4148" y="3551"/>
                  <a:ext cx="62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] </a:t>
                  </a:r>
                  <a:endParaRPr lang="en-US"/>
                </a:p>
              </p:txBody>
            </p:sp>
            <p:sp>
              <p:nvSpPr>
                <p:cNvPr id="425409" name="Rectangle 449"/>
                <p:cNvSpPr>
                  <a:spLocks noChangeArrowheads="1"/>
                </p:cNvSpPr>
                <p:nvPr/>
              </p:nvSpPr>
              <p:spPr bwMode="auto">
                <a:xfrm>
                  <a:off x="4210" y="3551"/>
                  <a:ext cx="96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= </a:t>
                  </a:r>
                  <a:endParaRPr lang="en-US"/>
                </a:p>
              </p:txBody>
            </p:sp>
            <p:sp>
              <p:nvSpPr>
                <p:cNvPr id="425410" name="Rectangle 450"/>
                <p:cNvSpPr>
                  <a:spLocks noChangeArrowheads="1"/>
                </p:cNvSpPr>
                <p:nvPr/>
              </p:nvSpPr>
              <p:spPr bwMode="auto">
                <a:xfrm>
                  <a:off x="4306" y="3551"/>
                  <a:ext cx="124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10</a:t>
                  </a:r>
                  <a:endParaRPr lang="en-US"/>
                </a:p>
              </p:txBody>
            </p:sp>
            <p:sp>
              <p:nvSpPr>
                <p:cNvPr id="425411" name="Rectangle 451"/>
                <p:cNvSpPr>
                  <a:spLocks noChangeArrowheads="1"/>
                </p:cNvSpPr>
                <p:nvPr/>
              </p:nvSpPr>
              <p:spPr bwMode="auto">
                <a:xfrm>
                  <a:off x="3389" y="3698"/>
                  <a:ext cx="217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valB</a:t>
                  </a:r>
                  <a:endParaRPr lang="en-US"/>
                </a:p>
              </p:txBody>
            </p:sp>
            <p:sp>
              <p:nvSpPr>
                <p:cNvPr id="425412" name="Rectangle 452"/>
                <p:cNvSpPr>
                  <a:spLocks noChangeArrowheads="1"/>
                </p:cNvSpPr>
                <p:nvPr/>
              </p:nvSpPr>
              <p:spPr bwMode="auto">
                <a:xfrm>
                  <a:off x="3656" y="3694"/>
                  <a:ext cx="100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  <a:latin typeface="Wingdings 3" pitchFamily="18" charset="2"/>
                    </a:rPr>
                    <a:t>f</a:t>
                  </a:r>
                  <a:endParaRPr lang="en-US"/>
                </a:p>
              </p:txBody>
            </p:sp>
            <p:sp>
              <p:nvSpPr>
                <p:cNvPr id="425413" name="Rectangle 453"/>
                <p:cNvSpPr>
                  <a:spLocks noChangeArrowheads="1"/>
                </p:cNvSpPr>
                <p:nvPr/>
              </p:nvSpPr>
              <p:spPr bwMode="auto">
                <a:xfrm>
                  <a:off x="3768" y="3698"/>
                  <a:ext cx="112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R[</a:t>
                  </a:r>
                  <a:endParaRPr lang="en-US"/>
                </a:p>
              </p:txBody>
            </p:sp>
            <p:sp>
              <p:nvSpPr>
                <p:cNvPr id="425414" name="Rectangle 454"/>
                <p:cNvSpPr>
                  <a:spLocks noChangeArrowheads="1"/>
                </p:cNvSpPr>
                <p:nvPr/>
              </p:nvSpPr>
              <p:spPr bwMode="auto">
                <a:xfrm>
                  <a:off x="3889" y="3710"/>
                  <a:ext cx="67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  <a:latin typeface="Courier New" pitchFamily="49" charset="0"/>
                    </a:rPr>
                    <a:t>%</a:t>
                  </a:r>
                  <a:endParaRPr lang="en-US"/>
                </a:p>
              </p:txBody>
            </p:sp>
            <p:sp>
              <p:nvSpPr>
                <p:cNvPr id="425415" name="Rectangle 455"/>
                <p:cNvSpPr>
                  <a:spLocks noChangeArrowheads="1"/>
                </p:cNvSpPr>
                <p:nvPr/>
              </p:nvSpPr>
              <p:spPr bwMode="auto">
                <a:xfrm>
                  <a:off x="3956" y="3710"/>
                  <a:ext cx="201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  <a:latin typeface="Courier New" pitchFamily="49" charset="0"/>
                    </a:rPr>
                    <a:t>eax</a:t>
                  </a:r>
                  <a:endParaRPr lang="en-US"/>
                </a:p>
              </p:txBody>
            </p:sp>
            <p:sp>
              <p:nvSpPr>
                <p:cNvPr id="425416" name="Rectangle 456"/>
                <p:cNvSpPr>
                  <a:spLocks noChangeArrowheads="1"/>
                </p:cNvSpPr>
                <p:nvPr/>
              </p:nvSpPr>
              <p:spPr bwMode="auto">
                <a:xfrm>
                  <a:off x="4148" y="3698"/>
                  <a:ext cx="62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] </a:t>
                  </a:r>
                  <a:endParaRPr lang="en-US"/>
                </a:p>
              </p:txBody>
            </p:sp>
            <p:sp>
              <p:nvSpPr>
                <p:cNvPr id="425417" name="Rectangle 457"/>
                <p:cNvSpPr>
                  <a:spLocks noChangeArrowheads="1"/>
                </p:cNvSpPr>
                <p:nvPr/>
              </p:nvSpPr>
              <p:spPr bwMode="auto">
                <a:xfrm>
                  <a:off x="4210" y="3698"/>
                  <a:ext cx="96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= </a:t>
                  </a:r>
                  <a:endParaRPr lang="en-US"/>
                </a:p>
              </p:txBody>
            </p:sp>
            <p:sp>
              <p:nvSpPr>
                <p:cNvPr id="425418" name="Rectangle 458"/>
                <p:cNvSpPr>
                  <a:spLocks noChangeArrowheads="1"/>
                </p:cNvSpPr>
                <p:nvPr/>
              </p:nvSpPr>
              <p:spPr bwMode="auto">
                <a:xfrm>
                  <a:off x="4306" y="3698"/>
                  <a:ext cx="62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0</a:t>
                  </a:r>
                  <a:endParaRPr lang="en-US"/>
                </a:p>
              </p:txBody>
            </p:sp>
          </p:grpSp>
          <p:sp>
            <p:nvSpPr>
              <p:cNvPr id="425442" name="Rectangle 482"/>
              <p:cNvSpPr>
                <a:spLocks noChangeArrowheads="1"/>
              </p:cNvSpPr>
              <p:nvPr/>
            </p:nvSpPr>
            <p:spPr bwMode="auto">
              <a:xfrm>
                <a:off x="4690549" y="5480050"/>
                <a:ext cx="1947111" cy="99218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43" name="Rectangle 483"/>
              <p:cNvSpPr>
                <a:spLocks noChangeArrowheads="1"/>
              </p:cNvSpPr>
              <p:nvPr/>
            </p:nvSpPr>
            <p:spPr bwMode="auto">
              <a:xfrm>
                <a:off x="5634111" y="5545138"/>
                <a:ext cx="149154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44" name="Rectangle 484"/>
              <p:cNvSpPr>
                <a:spLocks noChangeArrowheads="1"/>
              </p:cNvSpPr>
              <p:nvPr/>
            </p:nvSpPr>
            <p:spPr bwMode="auto">
              <a:xfrm>
                <a:off x="4690549" y="5861050"/>
                <a:ext cx="1947111" cy="5349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45" name="Rectangle 485"/>
              <p:cNvSpPr>
                <a:spLocks noChangeArrowheads="1"/>
              </p:cNvSpPr>
              <p:nvPr/>
            </p:nvSpPr>
            <p:spPr bwMode="auto">
              <a:xfrm>
                <a:off x="4829976" y="5911850"/>
                <a:ext cx="35180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46" name="Rectangle 486"/>
              <p:cNvSpPr>
                <a:spLocks noChangeArrowheads="1"/>
              </p:cNvSpPr>
              <p:nvPr/>
            </p:nvSpPr>
            <p:spPr bwMode="auto">
              <a:xfrm>
                <a:off x="5262847" y="5905500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47" name="Rectangle 487"/>
              <p:cNvSpPr>
                <a:spLocks noChangeArrowheads="1"/>
              </p:cNvSpPr>
              <p:nvPr/>
            </p:nvSpPr>
            <p:spPr bwMode="auto">
              <a:xfrm>
                <a:off x="5444426" y="5911850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48" name="Rectangle 488"/>
              <p:cNvSpPr>
                <a:spLocks noChangeArrowheads="1"/>
              </p:cNvSpPr>
              <p:nvPr/>
            </p:nvSpPr>
            <p:spPr bwMode="auto">
              <a:xfrm>
                <a:off x="5640596" y="5930900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49" name="Rectangle 489"/>
              <p:cNvSpPr>
                <a:spLocks noChangeArrowheads="1"/>
              </p:cNvSpPr>
              <p:nvPr/>
            </p:nvSpPr>
            <p:spPr bwMode="auto">
              <a:xfrm>
                <a:off x="5749219" y="5930900"/>
                <a:ext cx="32586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sp>
            <p:nvSpPr>
              <p:cNvPr id="425450" name="Rectangle 490"/>
              <p:cNvSpPr>
                <a:spLocks noChangeArrowheads="1"/>
              </p:cNvSpPr>
              <p:nvPr/>
            </p:nvSpPr>
            <p:spPr bwMode="auto">
              <a:xfrm>
                <a:off x="6060498" y="5911850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51" name="Rectangle 491"/>
              <p:cNvSpPr>
                <a:spLocks noChangeArrowheads="1"/>
              </p:cNvSpPr>
              <p:nvPr/>
            </p:nvSpPr>
            <p:spPr bwMode="auto">
              <a:xfrm>
                <a:off x="6161015" y="5911850"/>
                <a:ext cx="15563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52" name="Rectangle 492"/>
              <p:cNvSpPr>
                <a:spLocks noChangeArrowheads="1"/>
              </p:cNvSpPr>
              <p:nvPr/>
            </p:nvSpPr>
            <p:spPr bwMode="auto">
              <a:xfrm>
                <a:off x="6316654" y="5911850"/>
                <a:ext cx="20103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25453" name="Rectangle 493"/>
              <p:cNvSpPr>
                <a:spLocks noChangeArrowheads="1"/>
              </p:cNvSpPr>
              <p:nvPr/>
            </p:nvSpPr>
            <p:spPr bwMode="auto">
              <a:xfrm>
                <a:off x="4829976" y="6145213"/>
                <a:ext cx="35180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54" name="Rectangle 494"/>
              <p:cNvSpPr>
                <a:spLocks noChangeArrowheads="1"/>
              </p:cNvSpPr>
              <p:nvPr/>
            </p:nvSpPr>
            <p:spPr bwMode="auto">
              <a:xfrm>
                <a:off x="5262847" y="6138863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55" name="Rectangle 495"/>
              <p:cNvSpPr>
                <a:spLocks noChangeArrowheads="1"/>
              </p:cNvSpPr>
              <p:nvPr/>
            </p:nvSpPr>
            <p:spPr bwMode="auto">
              <a:xfrm>
                <a:off x="5444426" y="6145213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61" name="Rectangle 501"/>
              <p:cNvSpPr>
                <a:spLocks noChangeArrowheads="1"/>
              </p:cNvSpPr>
              <p:nvPr/>
            </p:nvSpPr>
            <p:spPr bwMode="auto">
              <a:xfrm>
                <a:off x="4690549" y="5480050"/>
                <a:ext cx="1947111" cy="99218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62" name="Rectangle 502"/>
              <p:cNvSpPr>
                <a:spLocks noChangeArrowheads="1"/>
              </p:cNvSpPr>
              <p:nvPr/>
            </p:nvSpPr>
            <p:spPr bwMode="auto">
              <a:xfrm>
                <a:off x="5634111" y="5545138"/>
                <a:ext cx="149154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63" name="Rectangle 503"/>
              <p:cNvSpPr>
                <a:spLocks noChangeArrowheads="1"/>
              </p:cNvSpPr>
              <p:nvPr/>
            </p:nvSpPr>
            <p:spPr bwMode="auto">
              <a:xfrm>
                <a:off x="4690549" y="5861050"/>
                <a:ext cx="1947111" cy="5349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64" name="Rectangle 504"/>
              <p:cNvSpPr>
                <a:spLocks noChangeArrowheads="1"/>
              </p:cNvSpPr>
              <p:nvPr/>
            </p:nvSpPr>
            <p:spPr bwMode="auto">
              <a:xfrm>
                <a:off x="4829976" y="5911850"/>
                <a:ext cx="35180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65" name="Rectangle 505"/>
              <p:cNvSpPr>
                <a:spLocks noChangeArrowheads="1"/>
              </p:cNvSpPr>
              <p:nvPr/>
            </p:nvSpPr>
            <p:spPr bwMode="auto">
              <a:xfrm>
                <a:off x="5262847" y="5905500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66" name="Rectangle 506"/>
              <p:cNvSpPr>
                <a:spLocks noChangeArrowheads="1"/>
              </p:cNvSpPr>
              <p:nvPr/>
            </p:nvSpPr>
            <p:spPr bwMode="auto">
              <a:xfrm>
                <a:off x="5444426" y="5911850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67" name="Rectangle 507"/>
              <p:cNvSpPr>
                <a:spLocks noChangeArrowheads="1"/>
              </p:cNvSpPr>
              <p:nvPr/>
            </p:nvSpPr>
            <p:spPr bwMode="auto">
              <a:xfrm>
                <a:off x="5640596" y="5930900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68" name="Rectangle 508"/>
              <p:cNvSpPr>
                <a:spLocks noChangeArrowheads="1"/>
              </p:cNvSpPr>
              <p:nvPr/>
            </p:nvSpPr>
            <p:spPr bwMode="auto">
              <a:xfrm>
                <a:off x="5749219" y="5930900"/>
                <a:ext cx="322204" cy="193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 dirty="0"/>
              </a:p>
            </p:txBody>
          </p:sp>
          <p:sp>
            <p:nvSpPr>
              <p:cNvPr id="425469" name="Rectangle 509"/>
              <p:cNvSpPr>
                <a:spLocks noChangeArrowheads="1"/>
              </p:cNvSpPr>
              <p:nvPr/>
            </p:nvSpPr>
            <p:spPr bwMode="auto">
              <a:xfrm>
                <a:off x="6060498" y="5911850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70" name="Rectangle 510"/>
              <p:cNvSpPr>
                <a:spLocks noChangeArrowheads="1"/>
              </p:cNvSpPr>
              <p:nvPr/>
            </p:nvSpPr>
            <p:spPr bwMode="auto">
              <a:xfrm>
                <a:off x="6161015" y="5911850"/>
                <a:ext cx="15563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71" name="Rectangle 511"/>
              <p:cNvSpPr>
                <a:spLocks noChangeArrowheads="1"/>
              </p:cNvSpPr>
              <p:nvPr/>
            </p:nvSpPr>
            <p:spPr bwMode="auto">
              <a:xfrm>
                <a:off x="6316654" y="5911850"/>
                <a:ext cx="99387" cy="193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solidFill>
                      <a:srgbClr val="000000"/>
                    </a:solidFill>
                  </a:rPr>
                  <a:t>?</a:t>
                </a:r>
                <a:endParaRPr lang="en-US" dirty="0"/>
              </a:p>
            </p:txBody>
          </p:sp>
          <p:sp>
            <p:nvSpPr>
              <p:cNvPr id="425472" name="Rectangle 512"/>
              <p:cNvSpPr>
                <a:spLocks noChangeArrowheads="1"/>
              </p:cNvSpPr>
              <p:nvPr/>
            </p:nvSpPr>
            <p:spPr bwMode="auto">
              <a:xfrm>
                <a:off x="4829976" y="6145213"/>
                <a:ext cx="35180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73" name="Rectangle 513"/>
              <p:cNvSpPr>
                <a:spLocks noChangeArrowheads="1"/>
              </p:cNvSpPr>
              <p:nvPr/>
            </p:nvSpPr>
            <p:spPr bwMode="auto">
              <a:xfrm>
                <a:off x="5262847" y="6138863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74" name="Rectangle 514"/>
              <p:cNvSpPr>
                <a:spLocks noChangeArrowheads="1"/>
              </p:cNvSpPr>
              <p:nvPr/>
            </p:nvSpPr>
            <p:spPr bwMode="auto">
              <a:xfrm>
                <a:off x="5444426" y="6145213"/>
                <a:ext cx="99386" cy="193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0000"/>
                    </a:solidFill>
                  </a:rPr>
                  <a:t>0</a:t>
                </a:r>
                <a:endParaRPr lang="en-US" dirty="0"/>
              </a:p>
            </p:txBody>
          </p:sp>
        </p:grpSp>
        <p:sp>
          <p:nvSpPr>
            <p:cNvPr id="425484" name="Rectangle 524"/>
            <p:cNvSpPr>
              <a:spLocks noChangeArrowheads="1"/>
            </p:cNvSpPr>
            <p:nvPr/>
          </p:nvSpPr>
          <p:spPr bwMode="auto">
            <a:xfrm>
              <a:off x="4690549" y="3041650"/>
              <a:ext cx="1947111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85" name="Rectangle 525"/>
            <p:cNvSpPr>
              <a:spLocks noChangeArrowheads="1"/>
            </p:cNvSpPr>
            <p:nvPr/>
          </p:nvSpPr>
          <p:spPr bwMode="auto">
            <a:xfrm>
              <a:off x="5364985" y="3101975"/>
              <a:ext cx="682879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solidFill>
                    <a:srgbClr val="000000"/>
                  </a:solidFill>
                </a:rPr>
                <a:t>Cycle </a:t>
              </a: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dirty="0"/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4675939" y="4106862"/>
              <a:ext cx="1947111" cy="687388"/>
              <a:chOff x="4690549" y="3422650"/>
              <a:chExt cx="1947111" cy="687388"/>
            </a:xfrm>
          </p:grpSpPr>
          <p:sp>
            <p:nvSpPr>
              <p:cNvPr id="277" name="Rectangle 464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465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202655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279" name="Rectangle 466"/>
              <p:cNvSpPr>
                <a:spLocks noChangeArrowheads="1"/>
              </p:cNvSpPr>
              <p:nvPr/>
            </p:nvSpPr>
            <p:spPr bwMode="auto">
              <a:xfrm>
                <a:off x="4690549" y="3803650"/>
                <a:ext cx="1947110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Rectangle 467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281" name="Rectangle 468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282" name="Rectangle 469"/>
              <p:cNvSpPr>
                <a:spLocks noChangeArrowheads="1"/>
              </p:cNvSpPr>
              <p:nvPr/>
            </p:nvSpPr>
            <p:spPr bwMode="auto">
              <a:xfrm>
                <a:off x="5833524" y="3870325"/>
                <a:ext cx="32586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283" name="Rectangle 470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284" name="Rectangle 471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285" name="Rectangle 472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286" name="Rectangle 473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Rectangle 474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171522" cy="221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0000"/>
                    </a:solidFill>
                  </a:rPr>
                  <a:t>M</a:t>
                </a:r>
                <a:endParaRPr lang="en-US" dirty="0"/>
              </a:p>
            </p:txBody>
          </p:sp>
          <p:sp>
            <p:nvSpPr>
              <p:cNvPr id="288" name="Rectangle 475"/>
              <p:cNvSpPr>
                <a:spLocks noChangeArrowheads="1"/>
              </p:cNvSpPr>
              <p:nvPr/>
            </p:nvSpPr>
            <p:spPr bwMode="auto">
              <a:xfrm>
                <a:off x="5468745" y="3803650"/>
                <a:ext cx="1168915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Rectangle 476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290" name="Rectangle 477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291" name="Rectangle 478"/>
              <p:cNvSpPr>
                <a:spLocks noChangeArrowheads="1"/>
              </p:cNvSpPr>
              <p:nvPr/>
            </p:nvSpPr>
            <p:spPr bwMode="auto">
              <a:xfrm>
                <a:off x="5833524" y="3870325"/>
                <a:ext cx="32586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292" name="Rectangle 479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293" name="Rectangle 480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294" name="Rectangle 481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99387" cy="193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solidFill>
                      <a:srgbClr val="000000"/>
                    </a:solidFill>
                  </a:rPr>
                  <a:t>2</a:t>
                </a:r>
                <a:endParaRPr lang="en-US" dirty="0"/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4675939" y="4791074"/>
              <a:ext cx="1947111" cy="687388"/>
              <a:chOff x="4690549" y="3422650"/>
              <a:chExt cx="1947111" cy="687388"/>
            </a:xfrm>
          </p:grpSpPr>
          <p:sp>
            <p:nvSpPr>
              <p:cNvPr id="296" name="Rectangle 464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Rectangle 465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202655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298" name="Rectangle 466"/>
              <p:cNvSpPr>
                <a:spLocks noChangeArrowheads="1"/>
              </p:cNvSpPr>
              <p:nvPr/>
            </p:nvSpPr>
            <p:spPr bwMode="auto">
              <a:xfrm>
                <a:off x="4690549" y="3803650"/>
                <a:ext cx="1947110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Rectangle 467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300" name="Rectangle 468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301" name="Rectangle 469"/>
              <p:cNvSpPr>
                <a:spLocks noChangeArrowheads="1"/>
              </p:cNvSpPr>
              <p:nvPr/>
            </p:nvSpPr>
            <p:spPr bwMode="auto">
              <a:xfrm>
                <a:off x="5833524" y="3870325"/>
                <a:ext cx="32586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302" name="Rectangle 470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303" name="Rectangle 471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304" name="Rectangle 472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305" name="Rectangle 473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Rectangle 474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136256" cy="221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0000"/>
                    </a:solidFill>
                  </a:rPr>
                  <a:t>E</a:t>
                </a:r>
                <a:endParaRPr lang="en-US" dirty="0"/>
              </a:p>
            </p:txBody>
          </p:sp>
          <p:sp>
            <p:nvSpPr>
              <p:cNvPr id="307" name="Rectangle 475"/>
              <p:cNvSpPr>
                <a:spLocks noChangeArrowheads="1"/>
              </p:cNvSpPr>
              <p:nvPr/>
            </p:nvSpPr>
            <p:spPr bwMode="auto">
              <a:xfrm>
                <a:off x="5468745" y="3803650"/>
                <a:ext cx="1168915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476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309" name="Rectangle 477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310" name="Rectangle 478"/>
              <p:cNvSpPr>
                <a:spLocks noChangeArrowheads="1"/>
              </p:cNvSpPr>
              <p:nvPr/>
            </p:nvSpPr>
            <p:spPr bwMode="auto">
              <a:xfrm>
                <a:off x="5833524" y="3870325"/>
                <a:ext cx="32586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311" name="Rectangle 479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312" name="Rectangle 480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313" name="Rectangle 481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99387" cy="193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solidFill>
                      <a:srgbClr val="000000"/>
                    </a:solidFill>
                  </a:rPr>
                  <a:t>3</a:t>
                </a:r>
                <a:endParaRPr lang="en-US" dirty="0"/>
              </a:p>
            </p:txBody>
          </p:sp>
        </p:grpSp>
        <p:sp>
          <p:nvSpPr>
            <p:cNvPr id="320" name="Freeform 319"/>
            <p:cNvSpPr/>
            <p:nvPr/>
          </p:nvSpPr>
          <p:spPr bwMode="auto">
            <a:xfrm>
              <a:off x="6621517" y="3957144"/>
              <a:ext cx="1671145" cy="2361106"/>
            </a:xfrm>
            <a:custGeom>
              <a:avLst/>
              <a:gdLst>
                <a:gd name="connsiteX0" fmla="*/ 0 w 1671145"/>
                <a:gd name="connsiteY0" fmla="*/ 0 h 2286000"/>
                <a:gd name="connsiteX1" fmla="*/ 1324304 w 1671145"/>
                <a:gd name="connsiteY1" fmla="*/ 441434 h 2286000"/>
                <a:gd name="connsiteX2" fmla="*/ 1450428 w 1671145"/>
                <a:gd name="connsiteY2" fmla="*/ 1655379 h 2286000"/>
                <a:gd name="connsiteX3" fmla="*/ 0 w 1671145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1145" h="2286000">
                  <a:moveTo>
                    <a:pt x="0" y="0"/>
                  </a:moveTo>
                  <a:cubicBezTo>
                    <a:pt x="541283" y="82769"/>
                    <a:pt x="1082566" y="165538"/>
                    <a:pt x="1324304" y="441434"/>
                  </a:cubicBezTo>
                  <a:cubicBezTo>
                    <a:pt x="1566042" y="717331"/>
                    <a:pt x="1671145" y="1347951"/>
                    <a:pt x="1450428" y="1655379"/>
                  </a:cubicBezTo>
                  <a:cubicBezTo>
                    <a:pt x="1229711" y="1962807"/>
                    <a:pt x="0" y="2286000"/>
                    <a:pt x="0" y="2286000"/>
                  </a:cubicBezTo>
                </a:path>
              </a:pathLst>
            </a:custGeom>
            <a:noFill/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321" name="Freeform 320"/>
            <p:cNvSpPr/>
            <p:nvPr/>
          </p:nvSpPr>
          <p:spPr bwMode="auto">
            <a:xfrm>
              <a:off x="6623051" y="4559300"/>
              <a:ext cx="1371600" cy="1606550"/>
            </a:xfrm>
            <a:custGeom>
              <a:avLst/>
              <a:gdLst>
                <a:gd name="connsiteX0" fmla="*/ 0 w 1671145"/>
                <a:gd name="connsiteY0" fmla="*/ 0 h 2286000"/>
                <a:gd name="connsiteX1" fmla="*/ 1324304 w 1671145"/>
                <a:gd name="connsiteY1" fmla="*/ 441434 h 2286000"/>
                <a:gd name="connsiteX2" fmla="*/ 1450428 w 1671145"/>
                <a:gd name="connsiteY2" fmla="*/ 1655379 h 2286000"/>
                <a:gd name="connsiteX3" fmla="*/ 0 w 1671145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1145" h="2286000">
                  <a:moveTo>
                    <a:pt x="0" y="0"/>
                  </a:moveTo>
                  <a:cubicBezTo>
                    <a:pt x="541283" y="82769"/>
                    <a:pt x="1082566" y="165538"/>
                    <a:pt x="1324304" y="441434"/>
                  </a:cubicBezTo>
                  <a:cubicBezTo>
                    <a:pt x="1566042" y="717331"/>
                    <a:pt x="1671145" y="1347951"/>
                    <a:pt x="1450428" y="1655379"/>
                  </a:cubicBezTo>
                  <a:cubicBezTo>
                    <a:pt x="1229711" y="1962807"/>
                    <a:pt x="0" y="2286000"/>
                    <a:pt x="0" y="2286000"/>
                  </a:cubicBezTo>
                </a:path>
              </a:pathLst>
            </a:custGeom>
            <a:noFill/>
            <a:ln w="317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322" name="Freeform 321"/>
            <p:cNvSpPr/>
            <p:nvPr/>
          </p:nvSpPr>
          <p:spPr bwMode="auto">
            <a:xfrm>
              <a:off x="6623050" y="5321300"/>
              <a:ext cx="685799" cy="692150"/>
            </a:xfrm>
            <a:custGeom>
              <a:avLst/>
              <a:gdLst>
                <a:gd name="connsiteX0" fmla="*/ 0 w 1671145"/>
                <a:gd name="connsiteY0" fmla="*/ 0 h 2286000"/>
                <a:gd name="connsiteX1" fmla="*/ 1324304 w 1671145"/>
                <a:gd name="connsiteY1" fmla="*/ 441434 h 2286000"/>
                <a:gd name="connsiteX2" fmla="*/ 1450428 w 1671145"/>
                <a:gd name="connsiteY2" fmla="*/ 1655379 h 2286000"/>
                <a:gd name="connsiteX3" fmla="*/ 0 w 1671145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1145" h="2286000">
                  <a:moveTo>
                    <a:pt x="0" y="0"/>
                  </a:moveTo>
                  <a:cubicBezTo>
                    <a:pt x="541283" y="82769"/>
                    <a:pt x="1082566" y="165538"/>
                    <a:pt x="1324304" y="441434"/>
                  </a:cubicBezTo>
                  <a:cubicBezTo>
                    <a:pt x="1566042" y="717331"/>
                    <a:pt x="1671145" y="1347951"/>
                    <a:pt x="1450428" y="1655379"/>
                  </a:cubicBezTo>
                  <a:cubicBezTo>
                    <a:pt x="1229711" y="1962807"/>
                    <a:pt x="0" y="2286000"/>
                    <a:pt x="0" y="2286000"/>
                  </a:cubicBezTo>
                </a:path>
              </a:pathLst>
            </a:custGeom>
            <a:noFill/>
            <a:ln w="31750" cap="flat" cmpd="sng" algn="ctr">
              <a:solidFill>
                <a:schemeClr val="accent4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</p:grp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79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0" y="76200"/>
            <a:ext cx="3622675" cy="1123950"/>
          </a:xfrm>
        </p:spPr>
        <p:txBody>
          <a:bodyPr/>
          <a:lstStyle/>
          <a:p>
            <a:pPr algn="r"/>
            <a:r>
              <a:rPr lang="en-US"/>
              <a:t>Implementing Forwarding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0" y="1295400"/>
            <a:ext cx="4102100" cy="5137150"/>
          </a:xfrm>
        </p:spPr>
        <p:txBody>
          <a:bodyPr/>
          <a:lstStyle/>
          <a:p>
            <a:pPr lvl="1"/>
            <a:r>
              <a:rPr lang="en-US"/>
              <a:t>Add additional feedback paths from E, M, and W pipeline registers into decode stage</a:t>
            </a:r>
          </a:p>
          <a:p>
            <a:pPr lvl="1"/>
            <a:r>
              <a:rPr lang="en-US"/>
              <a:t>Create logic blocks to select from multiple sources for valA and valB in decode stage</a:t>
            </a:r>
          </a:p>
        </p:txBody>
      </p:sp>
      <p:pic>
        <p:nvPicPr>
          <p:cNvPr id="4536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50" y="374650"/>
            <a:ext cx="5545138" cy="5985756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28080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0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76200"/>
            <a:ext cx="8704262" cy="779463"/>
          </a:xfrm>
        </p:spPr>
        <p:txBody>
          <a:bodyPr/>
          <a:lstStyle/>
          <a:p>
            <a:r>
              <a:rPr lang="en-US"/>
              <a:t>Implementing Forwarding</a:t>
            </a: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3886200" y="1066800"/>
            <a:ext cx="5245100" cy="42481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## What should be the A value?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new_E_valA</a:t>
            </a:r>
            <a:r>
              <a:rPr lang="en-US" sz="1600" dirty="0">
                <a:latin typeface="Courier New" pitchFamily="49" charset="0"/>
              </a:rPr>
              <a:t> = [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  # Use incremented PC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D_icode</a:t>
            </a:r>
            <a:r>
              <a:rPr lang="en-US" sz="1600" dirty="0">
                <a:latin typeface="Courier New" pitchFamily="49" charset="0"/>
              </a:rPr>
              <a:t> in { ICALL, IJXX } : </a:t>
            </a:r>
            <a:r>
              <a:rPr lang="en-US" sz="1600" dirty="0" err="1">
                <a:latin typeface="Courier New" pitchFamily="49" charset="0"/>
              </a:rPr>
              <a:t>D_valP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  # Forward </a:t>
            </a:r>
            <a:r>
              <a:rPr lang="en-US" sz="1600" dirty="0" err="1">
                <a:latin typeface="Courier New" pitchFamily="49" charset="0"/>
              </a:rPr>
              <a:t>valE</a:t>
            </a:r>
            <a:r>
              <a:rPr lang="en-US" sz="1600" dirty="0">
                <a:latin typeface="Courier New" pitchFamily="49" charset="0"/>
              </a:rPr>
              <a:t> from execute 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d_srcA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dirty="0" err="1" smtClean="0">
                <a:latin typeface="Courier New" pitchFamily="49" charset="0"/>
              </a:rPr>
              <a:t>e_dstE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: </a:t>
            </a:r>
            <a:r>
              <a:rPr lang="en-US" sz="1600" dirty="0" err="1">
                <a:latin typeface="Courier New" pitchFamily="49" charset="0"/>
              </a:rPr>
              <a:t>e_valE</a:t>
            </a:r>
            <a:r>
              <a:rPr lang="en-US" sz="1600" dirty="0">
                <a:latin typeface="Courier New" pitchFamily="49" charset="0"/>
              </a:rPr>
              <a:t>;    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  # Forward </a:t>
            </a:r>
            <a:r>
              <a:rPr lang="en-US" sz="1600" dirty="0" err="1">
                <a:latin typeface="Courier New" pitchFamily="49" charset="0"/>
              </a:rPr>
              <a:t>valM</a:t>
            </a:r>
            <a:r>
              <a:rPr lang="en-US" sz="1600" dirty="0">
                <a:latin typeface="Courier New" pitchFamily="49" charset="0"/>
              </a:rPr>
              <a:t> from memory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d_srcA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dirty="0" err="1">
                <a:latin typeface="Courier New" pitchFamily="49" charset="0"/>
              </a:rPr>
              <a:t>M_dstM</a:t>
            </a:r>
            <a:r>
              <a:rPr lang="en-US" sz="1600" dirty="0">
                <a:latin typeface="Courier New" pitchFamily="49" charset="0"/>
              </a:rPr>
              <a:t> : </a:t>
            </a:r>
            <a:r>
              <a:rPr lang="en-US" sz="1600" dirty="0" err="1">
                <a:latin typeface="Courier New" pitchFamily="49" charset="0"/>
              </a:rPr>
              <a:t>m_valM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  # Forward </a:t>
            </a:r>
            <a:r>
              <a:rPr lang="en-US" sz="1600" dirty="0" err="1">
                <a:latin typeface="Courier New" pitchFamily="49" charset="0"/>
              </a:rPr>
              <a:t>valE</a:t>
            </a:r>
            <a:r>
              <a:rPr lang="en-US" sz="1600" dirty="0">
                <a:latin typeface="Courier New" pitchFamily="49" charset="0"/>
              </a:rPr>
              <a:t> from memory 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d_srcA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dirty="0" err="1">
                <a:latin typeface="Courier New" pitchFamily="49" charset="0"/>
              </a:rPr>
              <a:t>M_dstE</a:t>
            </a:r>
            <a:r>
              <a:rPr lang="en-US" sz="1600" dirty="0">
                <a:latin typeface="Courier New" pitchFamily="49" charset="0"/>
              </a:rPr>
              <a:t> : </a:t>
            </a:r>
            <a:r>
              <a:rPr lang="en-US" sz="1600" dirty="0" err="1">
                <a:latin typeface="Courier New" pitchFamily="49" charset="0"/>
              </a:rPr>
              <a:t>M_valE</a:t>
            </a:r>
            <a:r>
              <a:rPr lang="en-US" sz="1600" dirty="0">
                <a:latin typeface="Courier New" pitchFamily="49" charset="0"/>
              </a:rPr>
              <a:t>;    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  # Forward </a:t>
            </a:r>
            <a:r>
              <a:rPr lang="en-US" sz="1600" dirty="0" err="1">
                <a:latin typeface="Courier New" pitchFamily="49" charset="0"/>
              </a:rPr>
              <a:t>valM</a:t>
            </a:r>
            <a:r>
              <a:rPr lang="en-US" sz="1600" dirty="0">
                <a:latin typeface="Courier New" pitchFamily="49" charset="0"/>
              </a:rPr>
              <a:t> from write back 	</a:t>
            </a:r>
            <a:r>
              <a:rPr lang="en-US" sz="1600" dirty="0" err="1">
                <a:latin typeface="Courier New" pitchFamily="49" charset="0"/>
              </a:rPr>
              <a:t>d_srcA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dirty="0" err="1">
                <a:latin typeface="Courier New" pitchFamily="49" charset="0"/>
              </a:rPr>
              <a:t>W_dstM</a:t>
            </a:r>
            <a:r>
              <a:rPr lang="en-US" sz="1600" dirty="0">
                <a:latin typeface="Courier New" pitchFamily="49" charset="0"/>
              </a:rPr>
              <a:t> : </a:t>
            </a:r>
            <a:r>
              <a:rPr lang="en-US" sz="1600" dirty="0" err="1">
                <a:latin typeface="Courier New" pitchFamily="49" charset="0"/>
              </a:rPr>
              <a:t>W_valM</a:t>
            </a:r>
            <a:r>
              <a:rPr lang="en-US" sz="1600" dirty="0">
                <a:latin typeface="Courier New" pitchFamily="49" charset="0"/>
              </a:rPr>
              <a:t>;    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  # Forward </a:t>
            </a:r>
            <a:r>
              <a:rPr lang="en-US" sz="1600" dirty="0" err="1">
                <a:latin typeface="Courier New" pitchFamily="49" charset="0"/>
              </a:rPr>
              <a:t>valE</a:t>
            </a:r>
            <a:r>
              <a:rPr lang="en-US" sz="1600" dirty="0">
                <a:latin typeface="Courier New" pitchFamily="49" charset="0"/>
              </a:rPr>
              <a:t> from write back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d_srcA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dirty="0" err="1">
                <a:latin typeface="Courier New" pitchFamily="49" charset="0"/>
              </a:rPr>
              <a:t>W_dstE</a:t>
            </a:r>
            <a:r>
              <a:rPr lang="en-US" sz="1600" dirty="0">
                <a:latin typeface="Courier New" pitchFamily="49" charset="0"/>
              </a:rPr>
              <a:t> : </a:t>
            </a:r>
            <a:r>
              <a:rPr lang="en-US" sz="1600" dirty="0" err="1">
                <a:latin typeface="Courier New" pitchFamily="49" charset="0"/>
              </a:rPr>
              <a:t>W_valE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  # Use value read from register file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 	1 : </a:t>
            </a:r>
            <a:r>
              <a:rPr lang="en-US" sz="1600" dirty="0" err="1">
                <a:latin typeface="Courier New" pitchFamily="49" charset="0"/>
              </a:rPr>
              <a:t>d_rvalA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];</a:t>
            </a:r>
          </a:p>
        </p:txBody>
      </p:sp>
      <p:pic>
        <p:nvPicPr>
          <p:cNvPr id="4669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755650"/>
            <a:ext cx="3511366" cy="5872163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091574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76200"/>
            <a:ext cx="8704262" cy="779463"/>
          </a:xfrm>
        </p:spPr>
        <p:txBody>
          <a:bodyPr/>
          <a:lstStyle/>
          <a:p>
            <a:r>
              <a:rPr lang="en-US"/>
              <a:t>Limitation of Forwarding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200400"/>
            <a:ext cx="4357687" cy="3232150"/>
          </a:xfrm>
        </p:spPr>
        <p:txBody>
          <a:bodyPr/>
          <a:lstStyle/>
          <a:p>
            <a:r>
              <a:rPr lang="en-US"/>
              <a:t>Load-use dependency</a:t>
            </a:r>
          </a:p>
          <a:p>
            <a:pPr lvl="1"/>
            <a:r>
              <a:rPr lang="en-US"/>
              <a:t>Value needed by end of decode stage in cycle 7</a:t>
            </a:r>
          </a:p>
          <a:p>
            <a:pPr lvl="1"/>
            <a:r>
              <a:rPr lang="en-US"/>
              <a:t>Value read from memory in memory stage of cycle 8</a:t>
            </a:r>
          </a:p>
          <a:p>
            <a:pPr lvl="1"/>
            <a:endParaRPr lang="en-US"/>
          </a:p>
        </p:txBody>
      </p:sp>
      <p:pic>
        <p:nvPicPr>
          <p:cNvPr id="451819" name="Picture 2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7350125" cy="556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1160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en-US"/>
              <a:t>Avoiding Load/Use Hazard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200400"/>
            <a:ext cx="4357687" cy="3232150"/>
          </a:xfrm>
        </p:spPr>
        <p:txBody>
          <a:bodyPr/>
          <a:lstStyle/>
          <a:p>
            <a:pPr lvl="1"/>
            <a:r>
              <a:rPr lang="en-US"/>
              <a:t>Stall using instruction for one cycle</a:t>
            </a:r>
          </a:p>
          <a:p>
            <a:pPr lvl="1"/>
            <a:r>
              <a:rPr lang="en-US"/>
              <a:t>Can then pick up loaded value by forwarding from memory stage</a:t>
            </a:r>
          </a:p>
        </p:txBody>
      </p:sp>
      <p:pic>
        <p:nvPicPr>
          <p:cNvPr id="4526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340600" cy="610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9275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468" name="Rectangle 788"/>
          <p:cNvSpPr>
            <a:spLocks noGrp="1" noChangeArrowheads="1"/>
          </p:cNvSpPr>
          <p:nvPr>
            <p:ph type="title"/>
          </p:nvPr>
        </p:nvSpPr>
        <p:spPr>
          <a:xfrm>
            <a:off x="427038" y="152400"/>
            <a:ext cx="8704262" cy="779463"/>
          </a:xfrm>
        </p:spPr>
        <p:txBody>
          <a:bodyPr/>
          <a:lstStyle/>
          <a:p>
            <a:r>
              <a:rPr lang="en-US"/>
              <a:t>Detecting Load/Use Hazard</a:t>
            </a:r>
          </a:p>
        </p:txBody>
      </p:sp>
      <p:graphicFrame>
        <p:nvGraphicFramePr>
          <p:cNvPr id="456488" name="Group 8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87998"/>
              </p:ext>
            </p:extLst>
          </p:nvPr>
        </p:nvGraphicFramePr>
        <p:xfrm>
          <a:off x="914400" y="5105400"/>
          <a:ext cx="6630988" cy="1325880"/>
        </p:xfrm>
        <a:graphic>
          <a:graphicData uri="http://schemas.openxmlformats.org/drawingml/2006/table">
            <a:tbl>
              <a:tblPr/>
              <a:tblGrid>
                <a:gridCol w="2363788"/>
                <a:gridCol w="4267200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Trigger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E_icode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in { MRMOVL, POPL }  &amp;&amp; 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</a:b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E_dstM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in {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d_srcA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d_srcB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}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56529" name="Picture 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886655"/>
            <a:ext cx="5357813" cy="3713089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56794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en-US"/>
              <a:t>Control for Load/Use Hazard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352800"/>
            <a:ext cx="4357687" cy="3079750"/>
          </a:xfrm>
        </p:spPr>
        <p:txBody>
          <a:bodyPr/>
          <a:lstStyle/>
          <a:p>
            <a:pPr lvl="1"/>
            <a:r>
              <a:rPr lang="en-US"/>
              <a:t>Stall instructions in fetch and decode stages</a:t>
            </a:r>
          </a:p>
          <a:p>
            <a:pPr lvl="1"/>
            <a:r>
              <a:rPr lang="en-US"/>
              <a:t>Inject bubble into execute stage</a:t>
            </a:r>
          </a:p>
          <a:p>
            <a:pPr lvl="1"/>
            <a:endParaRPr lang="en-US"/>
          </a:p>
        </p:txBody>
      </p:sp>
      <p:grpSp>
        <p:nvGrpSpPr>
          <p:cNvPr id="463192" name="Group 344"/>
          <p:cNvGrpSpPr>
            <a:grpSpLocks/>
          </p:cNvGrpSpPr>
          <p:nvPr/>
        </p:nvGrpSpPr>
        <p:grpSpPr bwMode="auto">
          <a:xfrm>
            <a:off x="914400" y="762000"/>
            <a:ext cx="7326313" cy="2400300"/>
            <a:chOff x="576" y="432"/>
            <a:chExt cx="4615" cy="1512"/>
          </a:xfrm>
        </p:grpSpPr>
        <p:sp>
          <p:nvSpPr>
            <p:cNvPr id="462876" name="Rectangle 28"/>
            <p:cNvSpPr>
              <a:spLocks noChangeArrowheads="1"/>
            </p:cNvSpPr>
            <p:nvPr/>
          </p:nvSpPr>
          <p:spPr bwMode="auto">
            <a:xfrm>
              <a:off x="576" y="636"/>
              <a:ext cx="1388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77" name="Rectangle 29"/>
            <p:cNvSpPr>
              <a:spLocks noChangeArrowheads="1"/>
            </p:cNvSpPr>
            <p:nvPr/>
          </p:nvSpPr>
          <p:spPr bwMode="auto">
            <a:xfrm>
              <a:off x="659" y="661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62878" name="Rectangle 30"/>
            <p:cNvSpPr>
              <a:spLocks noChangeArrowheads="1"/>
            </p:cNvSpPr>
            <p:nvPr/>
          </p:nvSpPr>
          <p:spPr bwMode="auto">
            <a:xfrm>
              <a:off x="1118" y="661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62879" name="Rectangle 31"/>
            <p:cNvSpPr>
              <a:spLocks noChangeArrowheads="1"/>
            </p:cNvSpPr>
            <p:nvPr/>
          </p:nvSpPr>
          <p:spPr bwMode="auto">
            <a:xfrm>
              <a:off x="1576" y="661"/>
              <a:ext cx="40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$128,%</a:t>
              </a:r>
              <a:endParaRPr lang="en-US"/>
            </a:p>
          </p:txBody>
        </p:sp>
        <p:sp>
          <p:nvSpPr>
            <p:cNvPr id="462880" name="Rectangle 32"/>
            <p:cNvSpPr>
              <a:spLocks noChangeArrowheads="1"/>
            </p:cNvSpPr>
            <p:nvPr/>
          </p:nvSpPr>
          <p:spPr bwMode="auto">
            <a:xfrm>
              <a:off x="1969" y="661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62881" name="Rectangle 33"/>
            <p:cNvSpPr>
              <a:spLocks noChangeArrowheads="1"/>
            </p:cNvSpPr>
            <p:nvPr/>
          </p:nvSpPr>
          <p:spPr bwMode="auto">
            <a:xfrm>
              <a:off x="225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82" name="Rectangle 34"/>
            <p:cNvSpPr>
              <a:spLocks noChangeArrowheads="1"/>
            </p:cNvSpPr>
            <p:nvPr/>
          </p:nvSpPr>
          <p:spPr bwMode="auto">
            <a:xfrm>
              <a:off x="2371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62883" name="Rectangle 35"/>
            <p:cNvSpPr>
              <a:spLocks noChangeArrowheads="1"/>
            </p:cNvSpPr>
            <p:nvPr/>
          </p:nvSpPr>
          <p:spPr bwMode="auto">
            <a:xfrm>
              <a:off x="249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84" name="Rectangle 36"/>
            <p:cNvSpPr>
              <a:spLocks noChangeArrowheads="1"/>
            </p:cNvSpPr>
            <p:nvPr/>
          </p:nvSpPr>
          <p:spPr bwMode="auto">
            <a:xfrm>
              <a:off x="2616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62885" name="Rectangle 37"/>
            <p:cNvSpPr>
              <a:spLocks noChangeArrowheads="1"/>
            </p:cNvSpPr>
            <p:nvPr/>
          </p:nvSpPr>
          <p:spPr bwMode="auto">
            <a:xfrm>
              <a:off x="274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86" name="Rectangle 38"/>
            <p:cNvSpPr>
              <a:spLocks noChangeArrowheads="1"/>
            </p:cNvSpPr>
            <p:nvPr/>
          </p:nvSpPr>
          <p:spPr bwMode="auto">
            <a:xfrm>
              <a:off x="2861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62887" name="Rectangle 39"/>
            <p:cNvSpPr>
              <a:spLocks noChangeArrowheads="1"/>
            </p:cNvSpPr>
            <p:nvPr/>
          </p:nvSpPr>
          <p:spPr bwMode="auto">
            <a:xfrm>
              <a:off x="298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88" name="Rectangle 40"/>
            <p:cNvSpPr>
              <a:spLocks noChangeArrowheads="1"/>
            </p:cNvSpPr>
            <p:nvPr/>
          </p:nvSpPr>
          <p:spPr bwMode="auto">
            <a:xfrm>
              <a:off x="3105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62889" name="Rectangle 41"/>
            <p:cNvSpPr>
              <a:spLocks noChangeArrowheads="1"/>
            </p:cNvSpPr>
            <p:nvPr/>
          </p:nvSpPr>
          <p:spPr bwMode="auto">
            <a:xfrm>
              <a:off x="323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90" name="Rectangle 42"/>
            <p:cNvSpPr>
              <a:spLocks noChangeArrowheads="1"/>
            </p:cNvSpPr>
            <p:nvPr/>
          </p:nvSpPr>
          <p:spPr bwMode="auto">
            <a:xfrm>
              <a:off x="3350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62891" name="Rectangle 43"/>
            <p:cNvSpPr>
              <a:spLocks noChangeArrowheads="1"/>
            </p:cNvSpPr>
            <p:nvPr/>
          </p:nvSpPr>
          <p:spPr bwMode="auto">
            <a:xfrm>
              <a:off x="347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92" name="Rectangle 44"/>
            <p:cNvSpPr>
              <a:spLocks noChangeArrowheads="1"/>
            </p:cNvSpPr>
            <p:nvPr/>
          </p:nvSpPr>
          <p:spPr bwMode="auto">
            <a:xfrm>
              <a:off x="3595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62893" name="Rectangle 45"/>
            <p:cNvSpPr>
              <a:spLocks noChangeArrowheads="1"/>
            </p:cNvSpPr>
            <p:nvPr/>
          </p:nvSpPr>
          <p:spPr bwMode="auto">
            <a:xfrm>
              <a:off x="372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94" name="Rectangle 46"/>
            <p:cNvSpPr>
              <a:spLocks noChangeArrowheads="1"/>
            </p:cNvSpPr>
            <p:nvPr/>
          </p:nvSpPr>
          <p:spPr bwMode="auto">
            <a:xfrm>
              <a:off x="3840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62895" name="Rectangle 47"/>
            <p:cNvSpPr>
              <a:spLocks noChangeArrowheads="1"/>
            </p:cNvSpPr>
            <p:nvPr/>
          </p:nvSpPr>
          <p:spPr bwMode="auto">
            <a:xfrm>
              <a:off x="396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96" name="Rectangle 48"/>
            <p:cNvSpPr>
              <a:spLocks noChangeArrowheads="1"/>
            </p:cNvSpPr>
            <p:nvPr/>
          </p:nvSpPr>
          <p:spPr bwMode="auto">
            <a:xfrm>
              <a:off x="4085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62897" name="Rectangle 49"/>
            <p:cNvSpPr>
              <a:spLocks noChangeArrowheads="1"/>
            </p:cNvSpPr>
            <p:nvPr/>
          </p:nvSpPr>
          <p:spPr bwMode="auto">
            <a:xfrm>
              <a:off x="421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98" name="Rectangle 50"/>
            <p:cNvSpPr>
              <a:spLocks noChangeArrowheads="1"/>
            </p:cNvSpPr>
            <p:nvPr/>
          </p:nvSpPr>
          <p:spPr bwMode="auto">
            <a:xfrm>
              <a:off x="4330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62899" name="Rectangle 51"/>
            <p:cNvSpPr>
              <a:spLocks noChangeArrowheads="1"/>
            </p:cNvSpPr>
            <p:nvPr/>
          </p:nvSpPr>
          <p:spPr bwMode="auto">
            <a:xfrm>
              <a:off x="225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00" name="Rectangle 52"/>
            <p:cNvSpPr>
              <a:spLocks noChangeArrowheads="1"/>
            </p:cNvSpPr>
            <p:nvPr/>
          </p:nvSpPr>
          <p:spPr bwMode="auto">
            <a:xfrm>
              <a:off x="2364" y="660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2901" name="Rectangle 53"/>
            <p:cNvSpPr>
              <a:spLocks noChangeArrowheads="1"/>
            </p:cNvSpPr>
            <p:nvPr/>
          </p:nvSpPr>
          <p:spPr bwMode="auto">
            <a:xfrm>
              <a:off x="249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02" name="Rectangle 54"/>
            <p:cNvSpPr>
              <a:spLocks noChangeArrowheads="1"/>
            </p:cNvSpPr>
            <p:nvPr/>
          </p:nvSpPr>
          <p:spPr bwMode="auto">
            <a:xfrm>
              <a:off x="2602" y="66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2903" name="Rectangle 55"/>
            <p:cNvSpPr>
              <a:spLocks noChangeArrowheads="1"/>
            </p:cNvSpPr>
            <p:nvPr/>
          </p:nvSpPr>
          <p:spPr bwMode="auto">
            <a:xfrm>
              <a:off x="274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04" name="Rectangle 56"/>
            <p:cNvSpPr>
              <a:spLocks noChangeArrowheads="1"/>
            </p:cNvSpPr>
            <p:nvPr/>
          </p:nvSpPr>
          <p:spPr bwMode="auto">
            <a:xfrm>
              <a:off x="2850" y="660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2905" name="Rectangle 57"/>
            <p:cNvSpPr>
              <a:spLocks noChangeArrowheads="1"/>
            </p:cNvSpPr>
            <p:nvPr/>
          </p:nvSpPr>
          <p:spPr bwMode="auto">
            <a:xfrm>
              <a:off x="298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06" name="Rectangle 58"/>
            <p:cNvSpPr>
              <a:spLocks noChangeArrowheads="1"/>
            </p:cNvSpPr>
            <p:nvPr/>
          </p:nvSpPr>
          <p:spPr bwMode="auto">
            <a:xfrm>
              <a:off x="3087" y="660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2907" name="Rectangle 59"/>
            <p:cNvSpPr>
              <a:spLocks noChangeArrowheads="1"/>
            </p:cNvSpPr>
            <p:nvPr/>
          </p:nvSpPr>
          <p:spPr bwMode="auto">
            <a:xfrm>
              <a:off x="347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08" name="Rectangle 60"/>
            <p:cNvSpPr>
              <a:spLocks noChangeArrowheads="1"/>
            </p:cNvSpPr>
            <p:nvPr/>
          </p:nvSpPr>
          <p:spPr bwMode="auto">
            <a:xfrm>
              <a:off x="3569" y="82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2909" name="Rectangle 61"/>
            <p:cNvSpPr>
              <a:spLocks noChangeArrowheads="1"/>
            </p:cNvSpPr>
            <p:nvPr/>
          </p:nvSpPr>
          <p:spPr bwMode="auto">
            <a:xfrm>
              <a:off x="225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10" name="Rectangle 62"/>
            <p:cNvSpPr>
              <a:spLocks noChangeArrowheads="1"/>
            </p:cNvSpPr>
            <p:nvPr/>
          </p:nvSpPr>
          <p:spPr bwMode="auto">
            <a:xfrm>
              <a:off x="2364" y="660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2911" name="Rectangle 63"/>
            <p:cNvSpPr>
              <a:spLocks noChangeArrowheads="1"/>
            </p:cNvSpPr>
            <p:nvPr/>
          </p:nvSpPr>
          <p:spPr bwMode="auto">
            <a:xfrm>
              <a:off x="249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12" name="Rectangle 64"/>
            <p:cNvSpPr>
              <a:spLocks noChangeArrowheads="1"/>
            </p:cNvSpPr>
            <p:nvPr/>
          </p:nvSpPr>
          <p:spPr bwMode="auto">
            <a:xfrm>
              <a:off x="2602" y="66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2913" name="Rectangle 65"/>
            <p:cNvSpPr>
              <a:spLocks noChangeArrowheads="1"/>
            </p:cNvSpPr>
            <p:nvPr/>
          </p:nvSpPr>
          <p:spPr bwMode="auto">
            <a:xfrm>
              <a:off x="274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14" name="Rectangle 66"/>
            <p:cNvSpPr>
              <a:spLocks noChangeArrowheads="1"/>
            </p:cNvSpPr>
            <p:nvPr/>
          </p:nvSpPr>
          <p:spPr bwMode="auto">
            <a:xfrm>
              <a:off x="2850" y="660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2915" name="Rectangle 67"/>
            <p:cNvSpPr>
              <a:spLocks noChangeArrowheads="1"/>
            </p:cNvSpPr>
            <p:nvPr/>
          </p:nvSpPr>
          <p:spPr bwMode="auto">
            <a:xfrm>
              <a:off x="298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16" name="Rectangle 68"/>
            <p:cNvSpPr>
              <a:spLocks noChangeArrowheads="1"/>
            </p:cNvSpPr>
            <p:nvPr/>
          </p:nvSpPr>
          <p:spPr bwMode="auto">
            <a:xfrm>
              <a:off x="3087" y="660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2917" name="Rectangle 69"/>
            <p:cNvSpPr>
              <a:spLocks noChangeArrowheads="1"/>
            </p:cNvSpPr>
            <p:nvPr/>
          </p:nvSpPr>
          <p:spPr bwMode="auto">
            <a:xfrm>
              <a:off x="347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18" name="Rectangle 70"/>
            <p:cNvSpPr>
              <a:spLocks noChangeArrowheads="1"/>
            </p:cNvSpPr>
            <p:nvPr/>
          </p:nvSpPr>
          <p:spPr bwMode="auto">
            <a:xfrm>
              <a:off x="3569" y="82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2919" name="Rectangle 71"/>
            <p:cNvSpPr>
              <a:spLocks noChangeArrowheads="1"/>
            </p:cNvSpPr>
            <p:nvPr/>
          </p:nvSpPr>
          <p:spPr bwMode="auto">
            <a:xfrm>
              <a:off x="576" y="800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20" name="Rectangle 72"/>
            <p:cNvSpPr>
              <a:spLocks noChangeArrowheads="1"/>
            </p:cNvSpPr>
            <p:nvPr/>
          </p:nvSpPr>
          <p:spPr bwMode="auto">
            <a:xfrm>
              <a:off x="659" y="825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0x006: </a:t>
              </a:r>
              <a:endParaRPr lang="en-US"/>
            </a:p>
          </p:txBody>
        </p:sp>
        <p:sp>
          <p:nvSpPr>
            <p:cNvPr id="462921" name="Rectangle 73"/>
            <p:cNvSpPr>
              <a:spLocks noChangeArrowheads="1"/>
            </p:cNvSpPr>
            <p:nvPr/>
          </p:nvSpPr>
          <p:spPr bwMode="auto">
            <a:xfrm>
              <a:off x="1118" y="825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62922" name="Rectangle 74"/>
            <p:cNvSpPr>
              <a:spLocks noChangeArrowheads="1"/>
            </p:cNvSpPr>
            <p:nvPr/>
          </p:nvSpPr>
          <p:spPr bwMode="auto">
            <a:xfrm>
              <a:off x="1642" y="825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62923" name="Rectangle 75"/>
            <p:cNvSpPr>
              <a:spLocks noChangeArrowheads="1"/>
            </p:cNvSpPr>
            <p:nvPr/>
          </p:nvSpPr>
          <p:spPr bwMode="auto">
            <a:xfrm>
              <a:off x="1904" y="825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ecx</a:t>
              </a:r>
              <a:endParaRPr lang="en-US"/>
            </a:p>
          </p:txBody>
        </p:sp>
        <p:sp>
          <p:nvSpPr>
            <p:cNvPr id="462924" name="Rectangle 76"/>
            <p:cNvSpPr>
              <a:spLocks noChangeArrowheads="1"/>
            </p:cNvSpPr>
            <p:nvPr/>
          </p:nvSpPr>
          <p:spPr bwMode="auto">
            <a:xfrm>
              <a:off x="249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25" name="Rectangle 77"/>
            <p:cNvSpPr>
              <a:spLocks noChangeArrowheads="1"/>
            </p:cNvSpPr>
            <p:nvPr/>
          </p:nvSpPr>
          <p:spPr bwMode="auto">
            <a:xfrm>
              <a:off x="2609" y="82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2926" name="Rectangle 78"/>
            <p:cNvSpPr>
              <a:spLocks noChangeArrowheads="1"/>
            </p:cNvSpPr>
            <p:nvPr/>
          </p:nvSpPr>
          <p:spPr bwMode="auto">
            <a:xfrm>
              <a:off x="274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27" name="Rectangle 79"/>
            <p:cNvSpPr>
              <a:spLocks noChangeArrowheads="1"/>
            </p:cNvSpPr>
            <p:nvPr/>
          </p:nvSpPr>
          <p:spPr bwMode="auto">
            <a:xfrm>
              <a:off x="2847" y="82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2928" name="Rectangle 80"/>
            <p:cNvSpPr>
              <a:spLocks noChangeArrowheads="1"/>
            </p:cNvSpPr>
            <p:nvPr/>
          </p:nvSpPr>
          <p:spPr bwMode="auto">
            <a:xfrm>
              <a:off x="298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29" name="Rectangle 81"/>
            <p:cNvSpPr>
              <a:spLocks noChangeArrowheads="1"/>
            </p:cNvSpPr>
            <p:nvPr/>
          </p:nvSpPr>
          <p:spPr bwMode="auto">
            <a:xfrm>
              <a:off x="3095" y="82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2930" name="Rectangle 82"/>
            <p:cNvSpPr>
              <a:spLocks noChangeArrowheads="1"/>
            </p:cNvSpPr>
            <p:nvPr/>
          </p:nvSpPr>
          <p:spPr bwMode="auto">
            <a:xfrm>
              <a:off x="323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31" name="Rectangle 83"/>
            <p:cNvSpPr>
              <a:spLocks noChangeArrowheads="1"/>
            </p:cNvSpPr>
            <p:nvPr/>
          </p:nvSpPr>
          <p:spPr bwMode="auto">
            <a:xfrm>
              <a:off x="3332" y="82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2932" name="Rectangle 84"/>
            <p:cNvSpPr>
              <a:spLocks noChangeArrowheads="1"/>
            </p:cNvSpPr>
            <p:nvPr/>
          </p:nvSpPr>
          <p:spPr bwMode="auto">
            <a:xfrm>
              <a:off x="323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33" name="Rectangle 85"/>
            <p:cNvSpPr>
              <a:spLocks noChangeArrowheads="1"/>
            </p:cNvSpPr>
            <p:nvPr/>
          </p:nvSpPr>
          <p:spPr bwMode="auto">
            <a:xfrm>
              <a:off x="3324" y="660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2934" name="Rectangle 86"/>
            <p:cNvSpPr>
              <a:spLocks noChangeArrowheads="1"/>
            </p:cNvSpPr>
            <p:nvPr/>
          </p:nvSpPr>
          <p:spPr bwMode="auto">
            <a:xfrm>
              <a:off x="249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35" name="Rectangle 87"/>
            <p:cNvSpPr>
              <a:spLocks noChangeArrowheads="1"/>
            </p:cNvSpPr>
            <p:nvPr/>
          </p:nvSpPr>
          <p:spPr bwMode="auto">
            <a:xfrm>
              <a:off x="2609" y="82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2936" name="Rectangle 88"/>
            <p:cNvSpPr>
              <a:spLocks noChangeArrowheads="1"/>
            </p:cNvSpPr>
            <p:nvPr/>
          </p:nvSpPr>
          <p:spPr bwMode="auto">
            <a:xfrm>
              <a:off x="274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37" name="Rectangle 89"/>
            <p:cNvSpPr>
              <a:spLocks noChangeArrowheads="1"/>
            </p:cNvSpPr>
            <p:nvPr/>
          </p:nvSpPr>
          <p:spPr bwMode="auto">
            <a:xfrm>
              <a:off x="2847" y="82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2938" name="Rectangle 90"/>
            <p:cNvSpPr>
              <a:spLocks noChangeArrowheads="1"/>
            </p:cNvSpPr>
            <p:nvPr/>
          </p:nvSpPr>
          <p:spPr bwMode="auto">
            <a:xfrm>
              <a:off x="298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39" name="Rectangle 91"/>
            <p:cNvSpPr>
              <a:spLocks noChangeArrowheads="1"/>
            </p:cNvSpPr>
            <p:nvPr/>
          </p:nvSpPr>
          <p:spPr bwMode="auto">
            <a:xfrm>
              <a:off x="3095" y="82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2940" name="Rectangle 92"/>
            <p:cNvSpPr>
              <a:spLocks noChangeArrowheads="1"/>
            </p:cNvSpPr>
            <p:nvPr/>
          </p:nvSpPr>
          <p:spPr bwMode="auto">
            <a:xfrm>
              <a:off x="323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41" name="Rectangle 93"/>
            <p:cNvSpPr>
              <a:spLocks noChangeArrowheads="1"/>
            </p:cNvSpPr>
            <p:nvPr/>
          </p:nvSpPr>
          <p:spPr bwMode="auto">
            <a:xfrm>
              <a:off x="3332" y="82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2942" name="Rectangle 94"/>
            <p:cNvSpPr>
              <a:spLocks noChangeArrowheads="1"/>
            </p:cNvSpPr>
            <p:nvPr/>
          </p:nvSpPr>
          <p:spPr bwMode="auto">
            <a:xfrm>
              <a:off x="323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43" name="Rectangle 95"/>
            <p:cNvSpPr>
              <a:spLocks noChangeArrowheads="1"/>
            </p:cNvSpPr>
            <p:nvPr/>
          </p:nvSpPr>
          <p:spPr bwMode="auto">
            <a:xfrm>
              <a:off x="3324" y="660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2944" name="Rectangle 96"/>
            <p:cNvSpPr>
              <a:spLocks noChangeArrowheads="1"/>
            </p:cNvSpPr>
            <p:nvPr/>
          </p:nvSpPr>
          <p:spPr bwMode="auto">
            <a:xfrm>
              <a:off x="576" y="963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45" name="Rectangle 97"/>
            <p:cNvSpPr>
              <a:spLocks noChangeArrowheads="1"/>
            </p:cNvSpPr>
            <p:nvPr/>
          </p:nvSpPr>
          <p:spPr bwMode="auto">
            <a:xfrm>
              <a:off x="659" y="988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0x00c: </a:t>
              </a:r>
              <a:endParaRPr lang="en-US"/>
            </a:p>
          </p:txBody>
        </p:sp>
        <p:sp>
          <p:nvSpPr>
            <p:cNvPr id="462946" name="Rectangle 98"/>
            <p:cNvSpPr>
              <a:spLocks noChangeArrowheads="1"/>
            </p:cNvSpPr>
            <p:nvPr/>
          </p:nvSpPr>
          <p:spPr bwMode="auto">
            <a:xfrm>
              <a:off x="1118" y="988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rmmovl </a:t>
              </a:r>
              <a:endParaRPr lang="en-US"/>
            </a:p>
          </p:txBody>
        </p:sp>
        <p:sp>
          <p:nvSpPr>
            <p:cNvPr id="462947" name="Rectangle 99"/>
            <p:cNvSpPr>
              <a:spLocks noChangeArrowheads="1"/>
            </p:cNvSpPr>
            <p:nvPr/>
          </p:nvSpPr>
          <p:spPr bwMode="auto">
            <a:xfrm>
              <a:off x="1575" y="988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62948" name="Rectangle 100"/>
            <p:cNvSpPr>
              <a:spLocks noChangeArrowheads="1"/>
            </p:cNvSpPr>
            <p:nvPr/>
          </p:nvSpPr>
          <p:spPr bwMode="auto">
            <a:xfrm>
              <a:off x="1642" y="988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ecx</a:t>
              </a:r>
              <a:endParaRPr lang="en-US"/>
            </a:p>
          </p:txBody>
        </p:sp>
        <p:sp>
          <p:nvSpPr>
            <p:cNvPr id="462949" name="Rectangle 101"/>
            <p:cNvSpPr>
              <a:spLocks noChangeArrowheads="1"/>
            </p:cNvSpPr>
            <p:nvPr/>
          </p:nvSpPr>
          <p:spPr bwMode="auto">
            <a:xfrm>
              <a:off x="1838" y="988"/>
              <a:ext cx="3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 0(%</a:t>
              </a:r>
              <a:endParaRPr lang="en-US"/>
            </a:p>
          </p:txBody>
        </p:sp>
        <p:sp>
          <p:nvSpPr>
            <p:cNvPr id="462950" name="Rectangle 102"/>
            <p:cNvSpPr>
              <a:spLocks noChangeArrowheads="1"/>
            </p:cNvSpPr>
            <p:nvPr/>
          </p:nvSpPr>
          <p:spPr bwMode="auto">
            <a:xfrm>
              <a:off x="2166" y="988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62951" name="Rectangle 103"/>
            <p:cNvSpPr>
              <a:spLocks noChangeArrowheads="1"/>
            </p:cNvSpPr>
            <p:nvPr/>
          </p:nvSpPr>
          <p:spPr bwMode="auto">
            <a:xfrm>
              <a:off x="2361" y="988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/>
            </a:p>
          </p:txBody>
        </p:sp>
        <p:sp>
          <p:nvSpPr>
            <p:cNvPr id="462952" name="Rectangle 104"/>
            <p:cNvSpPr>
              <a:spLocks noChangeArrowheads="1"/>
            </p:cNvSpPr>
            <p:nvPr/>
          </p:nvSpPr>
          <p:spPr bwMode="auto">
            <a:xfrm>
              <a:off x="274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53" name="Rectangle 105"/>
            <p:cNvSpPr>
              <a:spLocks noChangeArrowheads="1"/>
            </p:cNvSpPr>
            <p:nvPr/>
          </p:nvSpPr>
          <p:spPr bwMode="auto">
            <a:xfrm>
              <a:off x="2854" y="987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2954" name="Rectangle 106"/>
            <p:cNvSpPr>
              <a:spLocks noChangeArrowheads="1"/>
            </p:cNvSpPr>
            <p:nvPr/>
          </p:nvSpPr>
          <p:spPr bwMode="auto">
            <a:xfrm>
              <a:off x="298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55" name="Rectangle 107"/>
            <p:cNvSpPr>
              <a:spLocks noChangeArrowheads="1"/>
            </p:cNvSpPr>
            <p:nvPr/>
          </p:nvSpPr>
          <p:spPr bwMode="auto">
            <a:xfrm>
              <a:off x="3092" y="987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2956" name="Rectangle 108"/>
            <p:cNvSpPr>
              <a:spLocks noChangeArrowheads="1"/>
            </p:cNvSpPr>
            <p:nvPr/>
          </p:nvSpPr>
          <p:spPr bwMode="auto">
            <a:xfrm>
              <a:off x="323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57" name="Rectangle 109"/>
            <p:cNvSpPr>
              <a:spLocks noChangeArrowheads="1"/>
            </p:cNvSpPr>
            <p:nvPr/>
          </p:nvSpPr>
          <p:spPr bwMode="auto">
            <a:xfrm>
              <a:off x="3340" y="987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2958" name="Rectangle 110"/>
            <p:cNvSpPr>
              <a:spLocks noChangeArrowheads="1"/>
            </p:cNvSpPr>
            <p:nvPr/>
          </p:nvSpPr>
          <p:spPr bwMode="auto">
            <a:xfrm>
              <a:off x="347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59" name="Rectangle 111"/>
            <p:cNvSpPr>
              <a:spLocks noChangeArrowheads="1"/>
            </p:cNvSpPr>
            <p:nvPr/>
          </p:nvSpPr>
          <p:spPr bwMode="auto">
            <a:xfrm>
              <a:off x="3576" y="987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2960" name="Rectangle 112"/>
            <p:cNvSpPr>
              <a:spLocks noChangeArrowheads="1"/>
            </p:cNvSpPr>
            <p:nvPr/>
          </p:nvSpPr>
          <p:spPr bwMode="auto">
            <a:xfrm>
              <a:off x="372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61" name="Rectangle 113"/>
            <p:cNvSpPr>
              <a:spLocks noChangeArrowheads="1"/>
            </p:cNvSpPr>
            <p:nvPr/>
          </p:nvSpPr>
          <p:spPr bwMode="auto">
            <a:xfrm>
              <a:off x="3814" y="987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2962" name="Rectangle 114"/>
            <p:cNvSpPr>
              <a:spLocks noChangeArrowheads="1"/>
            </p:cNvSpPr>
            <p:nvPr/>
          </p:nvSpPr>
          <p:spPr bwMode="auto">
            <a:xfrm>
              <a:off x="274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63" name="Rectangle 115"/>
            <p:cNvSpPr>
              <a:spLocks noChangeArrowheads="1"/>
            </p:cNvSpPr>
            <p:nvPr/>
          </p:nvSpPr>
          <p:spPr bwMode="auto">
            <a:xfrm>
              <a:off x="2854" y="987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2964" name="Rectangle 116"/>
            <p:cNvSpPr>
              <a:spLocks noChangeArrowheads="1"/>
            </p:cNvSpPr>
            <p:nvPr/>
          </p:nvSpPr>
          <p:spPr bwMode="auto">
            <a:xfrm>
              <a:off x="298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65" name="Rectangle 117"/>
            <p:cNvSpPr>
              <a:spLocks noChangeArrowheads="1"/>
            </p:cNvSpPr>
            <p:nvPr/>
          </p:nvSpPr>
          <p:spPr bwMode="auto">
            <a:xfrm>
              <a:off x="3092" y="987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2966" name="Rectangle 118"/>
            <p:cNvSpPr>
              <a:spLocks noChangeArrowheads="1"/>
            </p:cNvSpPr>
            <p:nvPr/>
          </p:nvSpPr>
          <p:spPr bwMode="auto">
            <a:xfrm>
              <a:off x="323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67" name="Rectangle 119"/>
            <p:cNvSpPr>
              <a:spLocks noChangeArrowheads="1"/>
            </p:cNvSpPr>
            <p:nvPr/>
          </p:nvSpPr>
          <p:spPr bwMode="auto">
            <a:xfrm>
              <a:off x="3340" y="987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2968" name="Rectangle 120"/>
            <p:cNvSpPr>
              <a:spLocks noChangeArrowheads="1"/>
            </p:cNvSpPr>
            <p:nvPr/>
          </p:nvSpPr>
          <p:spPr bwMode="auto">
            <a:xfrm>
              <a:off x="347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69" name="Rectangle 121"/>
            <p:cNvSpPr>
              <a:spLocks noChangeArrowheads="1"/>
            </p:cNvSpPr>
            <p:nvPr/>
          </p:nvSpPr>
          <p:spPr bwMode="auto">
            <a:xfrm>
              <a:off x="3576" y="987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2970" name="Rectangle 122"/>
            <p:cNvSpPr>
              <a:spLocks noChangeArrowheads="1"/>
            </p:cNvSpPr>
            <p:nvPr/>
          </p:nvSpPr>
          <p:spPr bwMode="auto">
            <a:xfrm>
              <a:off x="372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71" name="Rectangle 123"/>
            <p:cNvSpPr>
              <a:spLocks noChangeArrowheads="1"/>
            </p:cNvSpPr>
            <p:nvPr/>
          </p:nvSpPr>
          <p:spPr bwMode="auto">
            <a:xfrm>
              <a:off x="3814" y="987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2972" name="Rectangle 124"/>
            <p:cNvSpPr>
              <a:spLocks noChangeArrowheads="1"/>
            </p:cNvSpPr>
            <p:nvPr/>
          </p:nvSpPr>
          <p:spPr bwMode="auto">
            <a:xfrm>
              <a:off x="576" y="1126"/>
              <a:ext cx="1388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73" name="Rectangle 125"/>
            <p:cNvSpPr>
              <a:spLocks noChangeArrowheads="1"/>
            </p:cNvSpPr>
            <p:nvPr/>
          </p:nvSpPr>
          <p:spPr bwMode="auto">
            <a:xfrm>
              <a:off x="659" y="1151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0x012: </a:t>
              </a:r>
              <a:endParaRPr lang="en-US"/>
            </a:p>
          </p:txBody>
        </p:sp>
        <p:sp>
          <p:nvSpPr>
            <p:cNvPr id="462974" name="Rectangle 126"/>
            <p:cNvSpPr>
              <a:spLocks noChangeArrowheads="1"/>
            </p:cNvSpPr>
            <p:nvPr/>
          </p:nvSpPr>
          <p:spPr bwMode="auto">
            <a:xfrm>
              <a:off x="1118" y="1151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62975" name="Rectangle 127"/>
            <p:cNvSpPr>
              <a:spLocks noChangeArrowheads="1"/>
            </p:cNvSpPr>
            <p:nvPr/>
          </p:nvSpPr>
          <p:spPr bwMode="auto">
            <a:xfrm>
              <a:off x="1576" y="1151"/>
              <a:ext cx="3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62976" name="Rectangle 128"/>
            <p:cNvSpPr>
              <a:spLocks noChangeArrowheads="1"/>
            </p:cNvSpPr>
            <p:nvPr/>
          </p:nvSpPr>
          <p:spPr bwMode="auto">
            <a:xfrm>
              <a:off x="1904" y="1151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ebx</a:t>
              </a:r>
              <a:endParaRPr lang="en-US"/>
            </a:p>
          </p:txBody>
        </p:sp>
        <p:sp>
          <p:nvSpPr>
            <p:cNvPr id="462977" name="Rectangle 129"/>
            <p:cNvSpPr>
              <a:spLocks noChangeArrowheads="1"/>
            </p:cNvSpPr>
            <p:nvPr/>
          </p:nvSpPr>
          <p:spPr bwMode="auto">
            <a:xfrm>
              <a:off x="298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78" name="Rectangle 130"/>
            <p:cNvSpPr>
              <a:spLocks noChangeArrowheads="1"/>
            </p:cNvSpPr>
            <p:nvPr/>
          </p:nvSpPr>
          <p:spPr bwMode="auto">
            <a:xfrm>
              <a:off x="3099" y="1150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2979" name="Rectangle 131"/>
            <p:cNvSpPr>
              <a:spLocks noChangeArrowheads="1"/>
            </p:cNvSpPr>
            <p:nvPr/>
          </p:nvSpPr>
          <p:spPr bwMode="auto">
            <a:xfrm>
              <a:off x="323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80" name="Rectangle 132"/>
            <p:cNvSpPr>
              <a:spLocks noChangeArrowheads="1"/>
            </p:cNvSpPr>
            <p:nvPr/>
          </p:nvSpPr>
          <p:spPr bwMode="auto">
            <a:xfrm>
              <a:off x="3337" y="115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2981" name="Rectangle 133"/>
            <p:cNvSpPr>
              <a:spLocks noChangeArrowheads="1"/>
            </p:cNvSpPr>
            <p:nvPr/>
          </p:nvSpPr>
          <p:spPr bwMode="auto">
            <a:xfrm>
              <a:off x="347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82" name="Rectangle 134"/>
            <p:cNvSpPr>
              <a:spLocks noChangeArrowheads="1"/>
            </p:cNvSpPr>
            <p:nvPr/>
          </p:nvSpPr>
          <p:spPr bwMode="auto">
            <a:xfrm>
              <a:off x="3585" y="1150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2983" name="Rectangle 135"/>
            <p:cNvSpPr>
              <a:spLocks noChangeArrowheads="1"/>
            </p:cNvSpPr>
            <p:nvPr/>
          </p:nvSpPr>
          <p:spPr bwMode="auto">
            <a:xfrm>
              <a:off x="372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84" name="Rectangle 136"/>
            <p:cNvSpPr>
              <a:spLocks noChangeArrowheads="1"/>
            </p:cNvSpPr>
            <p:nvPr/>
          </p:nvSpPr>
          <p:spPr bwMode="auto">
            <a:xfrm>
              <a:off x="3821" y="1150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2985" name="Rectangle 137"/>
            <p:cNvSpPr>
              <a:spLocks noChangeArrowheads="1"/>
            </p:cNvSpPr>
            <p:nvPr/>
          </p:nvSpPr>
          <p:spPr bwMode="auto">
            <a:xfrm>
              <a:off x="3965" y="1126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86" name="Rectangle 138"/>
            <p:cNvSpPr>
              <a:spLocks noChangeArrowheads="1"/>
            </p:cNvSpPr>
            <p:nvPr/>
          </p:nvSpPr>
          <p:spPr bwMode="auto">
            <a:xfrm>
              <a:off x="4059" y="1150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2987" name="Rectangle 139"/>
            <p:cNvSpPr>
              <a:spLocks noChangeArrowheads="1"/>
            </p:cNvSpPr>
            <p:nvPr/>
          </p:nvSpPr>
          <p:spPr bwMode="auto">
            <a:xfrm>
              <a:off x="298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88" name="Rectangle 140"/>
            <p:cNvSpPr>
              <a:spLocks noChangeArrowheads="1"/>
            </p:cNvSpPr>
            <p:nvPr/>
          </p:nvSpPr>
          <p:spPr bwMode="auto">
            <a:xfrm>
              <a:off x="3099" y="1150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2989" name="Rectangle 141"/>
            <p:cNvSpPr>
              <a:spLocks noChangeArrowheads="1"/>
            </p:cNvSpPr>
            <p:nvPr/>
          </p:nvSpPr>
          <p:spPr bwMode="auto">
            <a:xfrm>
              <a:off x="323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90" name="Rectangle 142"/>
            <p:cNvSpPr>
              <a:spLocks noChangeArrowheads="1"/>
            </p:cNvSpPr>
            <p:nvPr/>
          </p:nvSpPr>
          <p:spPr bwMode="auto">
            <a:xfrm>
              <a:off x="3337" y="115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2991" name="Rectangle 143"/>
            <p:cNvSpPr>
              <a:spLocks noChangeArrowheads="1"/>
            </p:cNvSpPr>
            <p:nvPr/>
          </p:nvSpPr>
          <p:spPr bwMode="auto">
            <a:xfrm>
              <a:off x="347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92" name="Rectangle 144"/>
            <p:cNvSpPr>
              <a:spLocks noChangeArrowheads="1"/>
            </p:cNvSpPr>
            <p:nvPr/>
          </p:nvSpPr>
          <p:spPr bwMode="auto">
            <a:xfrm>
              <a:off x="3585" y="1150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2993" name="Rectangle 145"/>
            <p:cNvSpPr>
              <a:spLocks noChangeArrowheads="1"/>
            </p:cNvSpPr>
            <p:nvPr/>
          </p:nvSpPr>
          <p:spPr bwMode="auto">
            <a:xfrm>
              <a:off x="372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94" name="Rectangle 146"/>
            <p:cNvSpPr>
              <a:spLocks noChangeArrowheads="1"/>
            </p:cNvSpPr>
            <p:nvPr/>
          </p:nvSpPr>
          <p:spPr bwMode="auto">
            <a:xfrm>
              <a:off x="3821" y="1150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2995" name="Rectangle 147"/>
            <p:cNvSpPr>
              <a:spLocks noChangeArrowheads="1"/>
            </p:cNvSpPr>
            <p:nvPr/>
          </p:nvSpPr>
          <p:spPr bwMode="auto">
            <a:xfrm>
              <a:off x="3965" y="1126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96" name="Rectangle 148"/>
            <p:cNvSpPr>
              <a:spLocks noChangeArrowheads="1"/>
            </p:cNvSpPr>
            <p:nvPr/>
          </p:nvSpPr>
          <p:spPr bwMode="auto">
            <a:xfrm>
              <a:off x="4059" y="1150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2997" name="Rectangle 149"/>
            <p:cNvSpPr>
              <a:spLocks noChangeArrowheads="1"/>
            </p:cNvSpPr>
            <p:nvPr/>
          </p:nvSpPr>
          <p:spPr bwMode="auto">
            <a:xfrm>
              <a:off x="576" y="1290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98" name="Rectangle 150"/>
            <p:cNvSpPr>
              <a:spLocks noChangeArrowheads="1"/>
            </p:cNvSpPr>
            <p:nvPr/>
          </p:nvSpPr>
          <p:spPr bwMode="auto">
            <a:xfrm>
              <a:off x="659" y="1315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0x018: </a:t>
              </a:r>
              <a:endParaRPr lang="en-US"/>
            </a:p>
          </p:txBody>
        </p:sp>
        <p:sp>
          <p:nvSpPr>
            <p:cNvPr id="462999" name="Rectangle 151"/>
            <p:cNvSpPr>
              <a:spLocks noChangeArrowheads="1"/>
            </p:cNvSpPr>
            <p:nvPr/>
          </p:nvSpPr>
          <p:spPr bwMode="auto">
            <a:xfrm>
              <a:off x="1118" y="1315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mrmovl </a:t>
              </a:r>
              <a:endParaRPr lang="en-US"/>
            </a:p>
          </p:txBody>
        </p:sp>
        <p:sp>
          <p:nvSpPr>
            <p:cNvPr id="463000" name="Rectangle 152"/>
            <p:cNvSpPr>
              <a:spLocks noChangeArrowheads="1"/>
            </p:cNvSpPr>
            <p:nvPr/>
          </p:nvSpPr>
          <p:spPr bwMode="auto">
            <a:xfrm>
              <a:off x="1576" y="1315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0(%</a:t>
              </a:r>
              <a:endParaRPr lang="en-US"/>
            </a:p>
          </p:txBody>
        </p:sp>
        <p:sp>
          <p:nvSpPr>
            <p:cNvPr id="463001" name="Rectangle 153"/>
            <p:cNvSpPr>
              <a:spLocks noChangeArrowheads="1"/>
            </p:cNvSpPr>
            <p:nvPr/>
          </p:nvSpPr>
          <p:spPr bwMode="auto">
            <a:xfrm>
              <a:off x="1773" y="1315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63002" name="Rectangle 154"/>
            <p:cNvSpPr>
              <a:spLocks noChangeArrowheads="1"/>
            </p:cNvSpPr>
            <p:nvPr/>
          </p:nvSpPr>
          <p:spPr bwMode="auto">
            <a:xfrm>
              <a:off x="1969" y="1315"/>
              <a:ext cx="13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),</a:t>
              </a:r>
              <a:endParaRPr lang="en-US"/>
            </a:p>
          </p:txBody>
        </p:sp>
        <p:sp>
          <p:nvSpPr>
            <p:cNvPr id="463003" name="Rectangle 155"/>
            <p:cNvSpPr>
              <a:spLocks noChangeArrowheads="1"/>
            </p:cNvSpPr>
            <p:nvPr/>
          </p:nvSpPr>
          <p:spPr bwMode="auto">
            <a:xfrm>
              <a:off x="2099" y="1312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CC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63004" name="Rectangle 156"/>
            <p:cNvSpPr>
              <a:spLocks noChangeArrowheads="1"/>
            </p:cNvSpPr>
            <p:nvPr/>
          </p:nvSpPr>
          <p:spPr bwMode="auto">
            <a:xfrm>
              <a:off x="2166" y="1312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CC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63005" name="Rectangle 157"/>
            <p:cNvSpPr>
              <a:spLocks noChangeArrowheads="1"/>
            </p:cNvSpPr>
            <p:nvPr/>
          </p:nvSpPr>
          <p:spPr bwMode="auto">
            <a:xfrm>
              <a:off x="2428" y="1312"/>
              <a:ext cx="53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Load %</a:t>
              </a:r>
              <a:endParaRPr lang="en-US"/>
            </a:p>
          </p:txBody>
        </p:sp>
        <p:sp>
          <p:nvSpPr>
            <p:cNvPr id="463006" name="Rectangle 158"/>
            <p:cNvSpPr>
              <a:spLocks noChangeArrowheads="1"/>
            </p:cNvSpPr>
            <p:nvPr/>
          </p:nvSpPr>
          <p:spPr bwMode="auto">
            <a:xfrm>
              <a:off x="2952" y="1312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63007" name="Rectangle 159"/>
            <p:cNvSpPr>
              <a:spLocks noChangeArrowheads="1"/>
            </p:cNvSpPr>
            <p:nvPr/>
          </p:nvSpPr>
          <p:spPr bwMode="auto">
            <a:xfrm>
              <a:off x="323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08" name="Rectangle 160"/>
            <p:cNvSpPr>
              <a:spLocks noChangeArrowheads="1"/>
            </p:cNvSpPr>
            <p:nvPr/>
          </p:nvSpPr>
          <p:spPr bwMode="auto">
            <a:xfrm>
              <a:off x="3344" y="131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3009" name="Rectangle 161"/>
            <p:cNvSpPr>
              <a:spLocks noChangeArrowheads="1"/>
            </p:cNvSpPr>
            <p:nvPr/>
          </p:nvSpPr>
          <p:spPr bwMode="auto">
            <a:xfrm>
              <a:off x="3475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10" name="Rectangle 162"/>
            <p:cNvSpPr>
              <a:spLocks noChangeArrowheads="1"/>
            </p:cNvSpPr>
            <p:nvPr/>
          </p:nvSpPr>
          <p:spPr bwMode="auto">
            <a:xfrm>
              <a:off x="3582" y="131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3011" name="Rectangle 163"/>
            <p:cNvSpPr>
              <a:spLocks noChangeArrowheads="1"/>
            </p:cNvSpPr>
            <p:nvPr/>
          </p:nvSpPr>
          <p:spPr bwMode="auto">
            <a:xfrm>
              <a:off x="372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12" name="Rectangle 164"/>
            <p:cNvSpPr>
              <a:spLocks noChangeArrowheads="1"/>
            </p:cNvSpPr>
            <p:nvPr/>
          </p:nvSpPr>
          <p:spPr bwMode="auto">
            <a:xfrm>
              <a:off x="3830" y="131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3013" name="Rectangle 165"/>
            <p:cNvSpPr>
              <a:spLocks noChangeArrowheads="1"/>
            </p:cNvSpPr>
            <p:nvPr/>
          </p:nvSpPr>
          <p:spPr bwMode="auto">
            <a:xfrm>
              <a:off x="3965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14" name="Rectangle 166"/>
            <p:cNvSpPr>
              <a:spLocks noChangeArrowheads="1"/>
            </p:cNvSpPr>
            <p:nvPr/>
          </p:nvSpPr>
          <p:spPr bwMode="auto">
            <a:xfrm>
              <a:off x="4066" y="131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3015" name="Rectangle 167"/>
            <p:cNvSpPr>
              <a:spLocks noChangeArrowheads="1"/>
            </p:cNvSpPr>
            <p:nvPr/>
          </p:nvSpPr>
          <p:spPr bwMode="auto">
            <a:xfrm>
              <a:off x="4210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16" name="Rectangle 168"/>
            <p:cNvSpPr>
              <a:spLocks noChangeArrowheads="1"/>
            </p:cNvSpPr>
            <p:nvPr/>
          </p:nvSpPr>
          <p:spPr bwMode="auto">
            <a:xfrm>
              <a:off x="4304" y="131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3017" name="Rectangle 169"/>
            <p:cNvSpPr>
              <a:spLocks noChangeArrowheads="1"/>
            </p:cNvSpPr>
            <p:nvPr/>
          </p:nvSpPr>
          <p:spPr bwMode="auto">
            <a:xfrm>
              <a:off x="323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18" name="Rectangle 170"/>
            <p:cNvSpPr>
              <a:spLocks noChangeArrowheads="1"/>
            </p:cNvSpPr>
            <p:nvPr/>
          </p:nvSpPr>
          <p:spPr bwMode="auto">
            <a:xfrm>
              <a:off x="3344" y="131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3019" name="Rectangle 171"/>
            <p:cNvSpPr>
              <a:spLocks noChangeArrowheads="1"/>
            </p:cNvSpPr>
            <p:nvPr/>
          </p:nvSpPr>
          <p:spPr bwMode="auto">
            <a:xfrm>
              <a:off x="3475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20" name="Rectangle 172"/>
            <p:cNvSpPr>
              <a:spLocks noChangeArrowheads="1"/>
            </p:cNvSpPr>
            <p:nvPr/>
          </p:nvSpPr>
          <p:spPr bwMode="auto">
            <a:xfrm>
              <a:off x="3582" y="131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3021" name="Rectangle 173"/>
            <p:cNvSpPr>
              <a:spLocks noChangeArrowheads="1"/>
            </p:cNvSpPr>
            <p:nvPr/>
          </p:nvSpPr>
          <p:spPr bwMode="auto">
            <a:xfrm>
              <a:off x="372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22" name="Rectangle 174"/>
            <p:cNvSpPr>
              <a:spLocks noChangeArrowheads="1"/>
            </p:cNvSpPr>
            <p:nvPr/>
          </p:nvSpPr>
          <p:spPr bwMode="auto">
            <a:xfrm>
              <a:off x="3830" y="131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3023" name="Rectangle 175"/>
            <p:cNvSpPr>
              <a:spLocks noChangeArrowheads="1"/>
            </p:cNvSpPr>
            <p:nvPr/>
          </p:nvSpPr>
          <p:spPr bwMode="auto">
            <a:xfrm>
              <a:off x="3965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24" name="Rectangle 176"/>
            <p:cNvSpPr>
              <a:spLocks noChangeArrowheads="1"/>
            </p:cNvSpPr>
            <p:nvPr/>
          </p:nvSpPr>
          <p:spPr bwMode="auto">
            <a:xfrm>
              <a:off x="4066" y="131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3025" name="Rectangle 177"/>
            <p:cNvSpPr>
              <a:spLocks noChangeArrowheads="1"/>
            </p:cNvSpPr>
            <p:nvPr/>
          </p:nvSpPr>
          <p:spPr bwMode="auto">
            <a:xfrm>
              <a:off x="4210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26" name="Rectangle 178"/>
            <p:cNvSpPr>
              <a:spLocks noChangeArrowheads="1"/>
            </p:cNvSpPr>
            <p:nvPr/>
          </p:nvSpPr>
          <p:spPr bwMode="auto">
            <a:xfrm>
              <a:off x="4304" y="131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3027" name="Rectangle 179"/>
            <p:cNvSpPr>
              <a:spLocks noChangeArrowheads="1"/>
            </p:cNvSpPr>
            <p:nvPr/>
          </p:nvSpPr>
          <p:spPr bwMode="auto">
            <a:xfrm>
              <a:off x="576" y="432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33" name="Rectangle 185"/>
            <p:cNvSpPr>
              <a:spLocks noChangeArrowheads="1"/>
            </p:cNvSpPr>
            <p:nvPr/>
          </p:nvSpPr>
          <p:spPr bwMode="auto">
            <a:xfrm>
              <a:off x="576" y="1616"/>
              <a:ext cx="1388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34" name="Rectangle 186"/>
            <p:cNvSpPr>
              <a:spLocks noChangeArrowheads="1"/>
            </p:cNvSpPr>
            <p:nvPr/>
          </p:nvSpPr>
          <p:spPr bwMode="auto">
            <a:xfrm>
              <a:off x="659" y="1641"/>
              <a:ext cx="40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0x01e:</a:t>
              </a:r>
              <a:endParaRPr lang="en-US"/>
            </a:p>
          </p:txBody>
        </p:sp>
        <p:sp>
          <p:nvSpPr>
            <p:cNvPr id="463035" name="Rectangle 187"/>
            <p:cNvSpPr>
              <a:spLocks noChangeArrowheads="1"/>
            </p:cNvSpPr>
            <p:nvPr/>
          </p:nvSpPr>
          <p:spPr bwMode="auto">
            <a:xfrm>
              <a:off x="1118" y="1641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addl</a:t>
              </a:r>
              <a:endParaRPr lang="en-US"/>
            </a:p>
          </p:txBody>
        </p:sp>
        <p:sp>
          <p:nvSpPr>
            <p:cNvPr id="463036" name="Rectangle 188"/>
            <p:cNvSpPr>
              <a:spLocks noChangeArrowheads="1"/>
            </p:cNvSpPr>
            <p:nvPr/>
          </p:nvSpPr>
          <p:spPr bwMode="auto">
            <a:xfrm>
              <a:off x="1444" y="1641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63037" name="Rectangle 189"/>
            <p:cNvSpPr>
              <a:spLocks noChangeArrowheads="1"/>
            </p:cNvSpPr>
            <p:nvPr/>
          </p:nvSpPr>
          <p:spPr bwMode="auto">
            <a:xfrm>
              <a:off x="1511" y="1641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ebx</a:t>
              </a:r>
              <a:endParaRPr lang="en-US"/>
            </a:p>
          </p:txBody>
        </p:sp>
        <p:sp>
          <p:nvSpPr>
            <p:cNvPr id="463038" name="Rectangle 190"/>
            <p:cNvSpPr>
              <a:spLocks noChangeArrowheads="1"/>
            </p:cNvSpPr>
            <p:nvPr/>
          </p:nvSpPr>
          <p:spPr bwMode="auto">
            <a:xfrm>
              <a:off x="1706" y="1641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</a:t>
              </a:r>
              <a:endParaRPr lang="en-US"/>
            </a:p>
          </p:txBody>
        </p:sp>
        <p:sp>
          <p:nvSpPr>
            <p:cNvPr id="463039" name="Rectangle 191"/>
            <p:cNvSpPr>
              <a:spLocks noChangeArrowheads="1"/>
            </p:cNvSpPr>
            <p:nvPr/>
          </p:nvSpPr>
          <p:spPr bwMode="auto">
            <a:xfrm>
              <a:off x="1772" y="1638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CC33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63040" name="Rectangle 192"/>
            <p:cNvSpPr>
              <a:spLocks noChangeArrowheads="1"/>
            </p:cNvSpPr>
            <p:nvPr/>
          </p:nvSpPr>
          <p:spPr bwMode="auto">
            <a:xfrm>
              <a:off x="1838" y="1638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CC33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63041" name="Rectangle 193"/>
            <p:cNvSpPr>
              <a:spLocks noChangeArrowheads="1"/>
            </p:cNvSpPr>
            <p:nvPr/>
          </p:nvSpPr>
          <p:spPr bwMode="auto">
            <a:xfrm>
              <a:off x="2100" y="1638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Use %</a:t>
              </a:r>
              <a:endParaRPr lang="en-US"/>
            </a:p>
          </p:txBody>
        </p:sp>
        <p:sp>
          <p:nvSpPr>
            <p:cNvPr id="463042" name="Rectangle 194"/>
            <p:cNvSpPr>
              <a:spLocks noChangeArrowheads="1"/>
            </p:cNvSpPr>
            <p:nvPr/>
          </p:nvSpPr>
          <p:spPr bwMode="auto">
            <a:xfrm>
              <a:off x="2559" y="1638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63043" name="Rectangle 195"/>
            <p:cNvSpPr>
              <a:spLocks noChangeArrowheads="1"/>
            </p:cNvSpPr>
            <p:nvPr/>
          </p:nvSpPr>
          <p:spPr bwMode="auto">
            <a:xfrm>
              <a:off x="576" y="1780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44" name="Rectangle 196"/>
            <p:cNvSpPr>
              <a:spLocks noChangeArrowheads="1"/>
            </p:cNvSpPr>
            <p:nvPr/>
          </p:nvSpPr>
          <p:spPr bwMode="auto">
            <a:xfrm>
              <a:off x="659" y="1805"/>
              <a:ext cx="73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0x020: halt</a:t>
              </a:r>
              <a:endParaRPr lang="en-US"/>
            </a:p>
          </p:txBody>
        </p:sp>
        <p:sp>
          <p:nvSpPr>
            <p:cNvPr id="463045" name="Rectangle 197"/>
            <p:cNvSpPr>
              <a:spLocks noChangeArrowheads="1"/>
            </p:cNvSpPr>
            <p:nvPr/>
          </p:nvSpPr>
          <p:spPr bwMode="auto">
            <a:xfrm>
              <a:off x="323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46" name="Rectangle 198"/>
            <p:cNvSpPr>
              <a:spLocks noChangeArrowheads="1"/>
            </p:cNvSpPr>
            <p:nvPr/>
          </p:nvSpPr>
          <p:spPr bwMode="auto">
            <a:xfrm>
              <a:off x="3344" y="131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3047" name="Rectangle 199"/>
            <p:cNvSpPr>
              <a:spLocks noChangeArrowheads="1"/>
            </p:cNvSpPr>
            <p:nvPr/>
          </p:nvSpPr>
          <p:spPr bwMode="auto">
            <a:xfrm>
              <a:off x="3475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48" name="Rectangle 200"/>
            <p:cNvSpPr>
              <a:spLocks noChangeArrowheads="1"/>
            </p:cNvSpPr>
            <p:nvPr/>
          </p:nvSpPr>
          <p:spPr bwMode="auto">
            <a:xfrm>
              <a:off x="3582" y="131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3049" name="Rectangle 201"/>
            <p:cNvSpPr>
              <a:spLocks noChangeArrowheads="1"/>
            </p:cNvSpPr>
            <p:nvPr/>
          </p:nvSpPr>
          <p:spPr bwMode="auto">
            <a:xfrm>
              <a:off x="372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50" name="Rectangle 202"/>
            <p:cNvSpPr>
              <a:spLocks noChangeArrowheads="1"/>
            </p:cNvSpPr>
            <p:nvPr/>
          </p:nvSpPr>
          <p:spPr bwMode="auto">
            <a:xfrm>
              <a:off x="3830" y="131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3051" name="Rectangle 203"/>
            <p:cNvSpPr>
              <a:spLocks noChangeArrowheads="1"/>
            </p:cNvSpPr>
            <p:nvPr/>
          </p:nvSpPr>
          <p:spPr bwMode="auto">
            <a:xfrm>
              <a:off x="3965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52" name="Rectangle 204"/>
            <p:cNvSpPr>
              <a:spLocks noChangeArrowheads="1"/>
            </p:cNvSpPr>
            <p:nvPr/>
          </p:nvSpPr>
          <p:spPr bwMode="auto">
            <a:xfrm>
              <a:off x="4066" y="131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3053" name="Rectangle 205"/>
            <p:cNvSpPr>
              <a:spLocks noChangeArrowheads="1"/>
            </p:cNvSpPr>
            <p:nvPr/>
          </p:nvSpPr>
          <p:spPr bwMode="auto">
            <a:xfrm>
              <a:off x="421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54" name="Rectangle 206"/>
            <p:cNvSpPr>
              <a:spLocks noChangeArrowheads="1"/>
            </p:cNvSpPr>
            <p:nvPr/>
          </p:nvSpPr>
          <p:spPr bwMode="auto">
            <a:xfrm>
              <a:off x="4304" y="131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3055" name="Rectangle 207"/>
            <p:cNvSpPr>
              <a:spLocks noChangeArrowheads="1"/>
            </p:cNvSpPr>
            <p:nvPr/>
          </p:nvSpPr>
          <p:spPr bwMode="auto">
            <a:xfrm>
              <a:off x="3965" y="1453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56" name="Rectangle 208"/>
            <p:cNvSpPr>
              <a:spLocks noChangeArrowheads="1"/>
            </p:cNvSpPr>
            <p:nvPr/>
          </p:nvSpPr>
          <p:spPr bwMode="auto">
            <a:xfrm>
              <a:off x="4075" y="1477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3057" name="Rectangle 209"/>
            <p:cNvSpPr>
              <a:spLocks noChangeArrowheads="1"/>
            </p:cNvSpPr>
            <p:nvPr/>
          </p:nvSpPr>
          <p:spPr bwMode="auto">
            <a:xfrm>
              <a:off x="4210" y="1453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58" name="Rectangle 210"/>
            <p:cNvSpPr>
              <a:spLocks noChangeArrowheads="1"/>
            </p:cNvSpPr>
            <p:nvPr/>
          </p:nvSpPr>
          <p:spPr bwMode="auto">
            <a:xfrm>
              <a:off x="4311" y="1477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3059" name="Rectangle 211"/>
            <p:cNvSpPr>
              <a:spLocks noChangeArrowheads="1"/>
            </p:cNvSpPr>
            <p:nvPr/>
          </p:nvSpPr>
          <p:spPr bwMode="auto">
            <a:xfrm>
              <a:off x="4455" y="1453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60" name="Rectangle 212"/>
            <p:cNvSpPr>
              <a:spLocks noChangeArrowheads="1"/>
            </p:cNvSpPr>
            <p:nvPr/>
          </p:nvSpPr>
          <p:spPr bwMode="auto">
            <a:xfrm>
              <a:off x="4549" y="1477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3061" name="Rectangle 213"/>
            <p:cNvSpPr>
              <a:spLocks noChangeArrowheads="1"/>
            </p:cNvSpPr>
            <p:nvPr/>
          </p:nvSpPr>
          <p:spPr bwMode="auto">
            <a:xfrm>
              <a:off x="445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62" name="Rectangle 214"/>
            <p:cNvSpPr>
              <a:spLocks noChangeArrowheads="1"/>
            </p:cNvSpPr>
            <p:nvPr/>
          </p:nvSpPr>
          <p:spPr bwMode="auto">
            <a:xfrm>
              <a:off x="4555" y="470"/>
              <a:ext cx="8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10</a:t>
              </a:r>
              <a:endParaRPr lang="en-US"/>
            </a:p>
          </p:txBody>
        </p:sp>
        <p:sp>
          <p:nvSpPr>
            <p:cNvPr id="463063" name="Rectangle 215"/>
            <p:cNvSpPr>
              <a:spLocks noChangeArrowheads="1"/>
            </p:cNvSpPr>
            <p:nvPr/>
          </p:nvSpPr>
          <p:spPr bwMode="auto">
            <a:xfrm>
              <a:off x="3720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64" name="Rectangle 216"/>
            <p:cNvSpPr>
              <a:spLocks noChangeArrowheads="1"/>
            </p:cNvSpPr>
            <p:nvPr/>
          </p:nvSpPr>
          <p:spPr bwMode="auto">
            <a:xfrm>
              <a:off x="3827" y="164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3065" name="Rectangle 217"/>
            <p:cNvSpPr>
              <a:spLocks noChangeArrowheads="1"/>
            </p:cNvSpPr>
            <p:nvPr/>
          </p:nvSpPr>
          <p:spPr bwMode="auto">
            <a:xfrm>
              <a:off x="3965" y="1616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66" name="Rectangle 218"/>
            <p:cNvSpPr>
              <a:spLocks noChangeArrowheads="1"/>
            </p:cNvSpPr>
            <p:nvPr/>
          </p:nvSpPr>
          <p:spPr bwMode="auto">
            <a:xfrm>
              <a:off x="4072" y="164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3067" name="Rectangle 219"/>
            <p:cNvSpPr>
              <a:spLocks noChangeArrowheads="1"/>
            </p:cNvSpPr>
            <p:nvPr/>
          </p:nvSpPr>
          <p:spPr bwMode="auto">
            <a:xfrm>
              <a:off x="4210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68" name="Rectangle 220"/>
            <p:cNvSpPr>
              <a:spLocks noChangeArrowheads="1"/>
            </p:cNvSpPr>
            <p:nvPr/>
          </p:nvSpPr>
          <p:spPr bwMode="auto">
            <a:xfrm>
              <a:off x="4320" y="1640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3069" name="Rectangle 221"/>
            <p:cNvSpPr>
              <a:spLocks noChangeArrowheads="1"/>
            </p:cNvSpPr>
            <p:nvPr/>
          </p:nvSpPr>
          <p:spPr bwMode="auto">
            <a:xfrm>
              <a:off x="4455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70" name="Rectangle 222"/>
            <p:cNvSpPr>
              <a:spLocks noChangeArrowheads="1"/>
            </p:cNvSpPr>
            <p:nvPr/>
          </p:nvSpPr>
          <p:spPr bwMode="auto">
            <a:xfrm>
              <a:off x="4556" y="1640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3071" name="Rectangle 223"/>
            <p:cNvSpPr>
              <a:spLocks noChangeArrowheads="1"/>
            </p:cNvSpPr>
            <p:nvPr/>
          </p:nvSpPr>
          <p:spPr bwMode="auto">
            <a:xfrm>
              <a:off x="4700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72" name="Rectangle 224"/>
            <p:cNvSpPr>
              <a:spLocks noChangeArrowheads="1"/>
            </p:cNvSpPr>
            <p:nvPr/>
          </p:nvSpPr>
          <p:spPr bwMode="auto">
            <a:xfrm>
              <a:off x="4794" y="1640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3073" name="Rectangle 225"/>
            <p:cNvSpPr>
              <a:spLocks noChangeArrowheads="1"/>
            </p:cNvSpPr>
            <p:nvPr/>
          </p:nvSpPr>
          <p:spPr bwMode="auto">
            <a:xfrm>
              <a:off x="470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74" name="Rectangle 226"/>
            <p:cNvSpPr>
              <a:spLocks noChangeArrowheads="1"/>
            </p:cNvSpPr>
            <p:nvPr/>
          </p:nvSpPr>
          <p:spPr bwMode="auto">
            <a:xfrm>
              <a:off x="4800" y="470"/>
              <a:ext cx="8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11</a:t>
              </a:r>
              <a:endParaRPr lang="en-US"/>
            </a:p>
          </p:txBody>
        </p:sp>
        <p:sp>
          <p:nvSpPr>
            <p:cNvPr id="463075" name="Rectangle 227"/>
            <p:cNvSpPr>
              <a:spLocks noChangeArrowheads="1"/>
            </p:cNvSpPr>
            <p:nvPr/>
          </p:nvSpPr>
          <p:spPr bwMode="auto">
            <a:xfrm>
              <a:off x="576" y="1453"/>
              <a:ext cx="1266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76" name="Rectangle 228"/>
            <p:cNvSpPr>
              <a:spLocks noChangeArrowheads="1"/>
            </p:cNvSpPr>
            <p:nvPr/>
          </p:nvSpPr>
          <p:spPr bwMode="auto">
            <a:xfrm>
              <a:off x="1118" y="1474"/>
              <a:ext cx="40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Courier New" pitchFamily="49" charset="0"/>
                </a:rPr>
                <a:t>bubble</a:t>
              </a:r>
              <a:endParaRPr lang="en-US"/>
            </a:p>
          </p:txBody>
        </p:sp>
        <p:sp>
          <p:nvSpPr>
            <p:cNvPr id="463077" name="Rectangle 229"/>
            <p:cNvSpPr>
              <a:spLocks noChangeArrowheads="1"/>
            </p:cNvSpPr>
            <p:nvPr/>
          </p:nvSpPr>
          <p:spPr bwMode="auto">
            <a:xfrm>
              <a:off x="3965" y="178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78" name="Rectangle 230"/>
            <p:cNvSpPr>
              <a:spLocks noChangeArrowheads="1"/>
            </p:cNvSpPr>
            <p:nvPr/>
          </p:nvSpPr>
          <p:spPr bwMode="auto">
            <a:xfrm>
              <a:off x="4079" y="180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3079" name="Rectangle 231"/>
            <p:cNvSpPr>
              <a:spLocks noChangeArrowheads="1"/>
            </p:cNvSpPr>
            <p:nvPr/>
          </p:nvSpPr>
          <p:spPr bwMode="auto">
            <a:xfrm>
              <a:off x="4210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80" name="Rectangle 232"/>
            <p:cNvSpPr>
              <a:spLocks noChangeArrowheads="1"/>
            </p:cNvSpPr>
            <p:nvPr/>
          </p:nvSpPr>
          <p:spPr bwMode="auto">
            <a:xfrm>
              <a:off x="4317" y="180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3081" name="Rectangle 233"/>
            <p:cNvSpPr>
              <a:spLocks noChangeArrowheads="1"/>
            </p:cNvSpPr>
            <p:nvPr/>
          </p:nvSpPr>
          <p:spPr bwMode="auto">
            <a:xfrm>
              <a:off x="4455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82" name="Rectangle 234"/>
            <p:cNvSpPr>
              <a:spLocks noChangeArrowheads="1"/>
            </p:cNvSpPr>
            <p:nvPr/>
          </p:nvSpPr>
          <p:spPr bwMode="auto">
            <a:xfrm>
              <a:off x="4565" y="180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3083" name="Rectangle 235"/>
            <p:cNvSpPr>
              <a:spLocks noChangeArrowheads="1"/>
            </p:cNvSpPr>
            <p:nvPr/>
          </p:nvSpPr>
          <p:spPr bwMode="auto">
            <a:xfrm>
              <a:off x="4700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84" name="Rectangle 236"/>
            <p:cNvSpPr>
              <a:spLocks noChangeArrowheads="1"/>
            </p:cNvSpPr>
            <p:nvPr/>
          </p:nvSpPr>
          <p:spPr bwMode="auto">
            <a:xfrm>
              <a:off x="4801" y="180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3085" name="Rectangle 237"/>
            <p:cNvSpPr>
              <a:spLocks noChangeArrowheads="1"/>
            </p:cNvSpPr>
            <p:nvPr/>
          </p:nvSpPr>
          <p:spPr bwMode="auto">
            <a:xfrm>
              <a:off x="4945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86" name="Rectangle 238"/>
            <p:cNvSpPr>
              <a:spLocks noChangeArrowheads="1"/>
            </p:cNvSpPr>
            <p:nvPr/>
          </p:nvSpPr>
          <p:spPr bwMode="auto">
            <a:xfrm>
              <a:off x="5039" y="180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3087" name="Rectangle 239"/>
            <p:cNvSpPr>
              <a:spLocks noChangeArrowheads="1"/>
            </p:cNvSpPr>
            <p:nvPr/>
          </p:nvSpPr>
          <p:spPr bwMode="auto">
            <a:xfrm>
              <a:off x="3475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88" name="Rectangle 240"/>
            <p:cNvSpPr>
              <a:spLocks noChangeArrowheads="1"/>
            </p:cNvSpPr>
            <p:nvPr/>
          </p:nvSpPr>
          <p:spPr bwMode="auto">
            <a:xfrm>
              <a:off x="3589" y="1640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3089" name="Rectangle 241"/>
            <p:cNvSpPr>
              <a:spLocks noChangeArrowheads="1"/>
            </p:cNvSpPr>
            <p:nvPr/>
          </p:nvSpPr>
          <p:spPr bwMode="auto">
            <a:xfrm>
              <a:off x="3720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90" name="Rectangle 242"/>
            <p:cNvSpPr>
              <a:spLocks noChangeArrowheads="1"/>
            </p:cNvSpPr>
            <p:nvPr/>
          </p:nvSpPr>
          <p:spPr bwMode="auto">
            <a:xfrm>
              <a:off x="3834" y="180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grpSp>
          <p:nvGrpSpPr>
            <p:cNvPr id="463094" name="Group 246"/>
            <p:cNvGrpSpPr>
              <a:grpSpLocks/>
            </p:cNvGrpSpPr>
            <p:nvPr/>
          </p:nvGrpSpPr>
          <p:grpSpPr bwMode="auto">
            <a:xfrm>
              <a:off x="3876" y="1510"/>
              <a:ext cx="89" cy="106"/>
              <a:chOff x="3876" y="1510"/>
              <a:chExt cx="89" cy="106"/>
            </a:xfrm>
          </p:grpSpPr>
          <p:sp>
            <p:nvSpPr>
              <p:cNvPr id="463091" name="Freeform 243"/>
              <p:cNvSpPr>
                <a:spLocks/>
              </p:cNvSpPr>
              <p:nvPr/>
            </p:nvSpPr>
            <p:spPr bwMode="auto">
              <a:xfrm>
                <a:off x="3883" y="1535"/>
                <a:ext cx="34" cy="81"/>
              </a:xfrm>
              <a:custGeom>
                <a:avLst/>
                <a:gdLst/>
                <a:ahLst/>
                <a:cxnLst>
                  <a:cxn ang="0">
                    <a:pos x="0" y="164"/>
                  </a:cxn>
                  <a:cxn ang="0">
                    <a:pos x="0" y="0"/>
                  </a:cxn>
                  <a:cxn ang="0">
                    <a:pos x="69" y="0"/>
                  </a:cxn>
                  <a:cxn ang="0">
                    <a:pos x="0" y="164"/>
                  </a:cxn>
                </a:cxnLst>
                <a:rect l="0" t="0" r="r" b="b"/>
                <a:pathLst>
                  <a:path w="69" h="164">
                    <a:moveTo>
                      <a:pt x="0" y="164"/>
                    </a:moveTo>
                    <a:lnTo>
                      <a:pt x="0" y="0"/>
                    </a:lnTo>
                    <a:lnTo>
                      <a:pt x="69" y="0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092" name="Freeform 244"/>
              <p:cNvSpPr>
                <a:spLocks/>
              </p:cNvSpPr>
              <p:nvPr/>
            </p:nvSpPr>
            <p:spPr bwMode="auto">
              <a:xfrm>
                <a:off x="3876" y="1527"/>
                <a:ext cx="41" cy="89"/>
              </a:xfrm>
              <a:custGeom>
                <a:avLst/>
                <a:gdLst/>
                <a:ahLst/>
                <a:cxnLst>
                  <a:cxn ang="0">
                    <a:pos x="0" y="179"/>
                  </a:cxn>
                  <a:cxn ang="0">
                    <a:pos x="31" y="179"/>
                  </a:cxn>
                  <a:cxn ang="0">
                    <a:pos x="31" y="15"/>
                  </a:cxn>
                  <a:cxn ang="0">
                    <a:pos x="15" y="15"/>
                  </a:cxn>
                  <a:cxn ang="0">
                    <a:pos x="15" y="30"/>
                  </a:cxn>
                  <a:cxn ang="0">
                    <a:pos x="21" y="29"/>
                  </a:cxn>
                  <a:cxn ang="0">
                    <a:pos x="26" y="25"/>
                  </a:cxn>
                  <a:cxn ang="0">
                    <a:pos x="29" y="20"/>
                  </a:cxn>
                  <a:cxn ang="0">
                    <a:pos x="15" y="30"/>
                  </a:cxn>
                  <a:cxn ang="0">
                    <a:pos x="84" y="30"/>
                  </a:cxn>
                  <a:cxn ang="0">
                    <a:pos x="84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0" y="2"/>
                  </a:cxn>
                  <a:cxn ang="0">
                    <a:pos x="5" y="5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179"/>
                  </a:cxn>
                </a:cxnLst>
                <a:rect l="0" t="0" r="r" b="b"/>
                <a:pathLst>
                  <a:path w="84" h="179">
                    <a:moveTo>
                      <a:pt x="0" y="179"/>
                    </a:moveTo>
                    <a:lnTo>
                      <a:pt x="31" y="179"/>
                    </a:lnTo>
                    <a:lnTo>
                      <a:pt x="31" y="15"/>
                    </a:lnTo>
                    <a:lnTo>
                      <a:pt x="15" y="15"/>
                    </a:lnTo>
                    <a:lnTo>
                      <a:pt x="15" y="30"/>
                    </a:lnTo>
                    <a:lnTo>
                      <a:pt x="21" y="29"/>
                    </a:lnTo>
                    <a:lnTo>
                      <a:pt x="26" y="25"/>
                    </a:lnTo>
                    <a:lnTo>
                      <a:pt x="29" y="20"/>
                    </a:lnTo>
                    <a:lnTo>
                      <a:pt x="15" y="30"/>
                    </a:lnTo>
                    <a:lnTo>
                      <a:pt x="84" y="30"/>
                    </a:lnTo>
                    <a:lnTo>
                      <a:pt x="84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093" name="Freeform 245"/>
              <p:cNvSpPr>
                <a:spLocks/>
              </p:cNvSpPr>
              <p:nvPr/>
            </p:nvSpPr>
            <p:spPr bwMode="auto">
              <a:xfrm>
                <a:off x="3916" y="1510"/>
                <a:ext cx="49" cy="5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99" y="49"/>
                  </a:cxn>
                  <a:cxn ang="0">
                    <a:pos x="0" y="0"/>
                  </a:cxn>
                  <a:cxn ang="0">
                    <a:pos x="0" y="100"/>
                  </a:cxn>
                </a:cxnLst>
                <a:rect l="0" t="0" r="r" b="b"/>
                <a:pathLst>
                  <a:path w="99" h="100">
                    <a:moveTo>
                      <a:pt x="0" y="100"/>
                    </a:moveTo>
                    <a:lnTo>
                      <a:pt x="99" y="49"/>
                    </a:lnTo>
                    <a:lnTo>
                      <a:pt x="0" y="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3095" name="Rectangle 247"/>
            <p:cNvSpPr>
              <a:spLocks noChangeArrowheads="1"/>
            </p:cNvSpPr>
            <p:nvPr/>
          </p:nvSpPr>
          <p:spPr bwMode="auto">
            <a:xfrm>
              <a:off x="4904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96" name="Rectangle 248"/>
            <p:cNvSpPr>
              <a:spLocks noChangeArrowheads="1"/>
            </p:cNvSpPr>
            <p:nvPr/>
          </p:nvSpPr>
          <p:spPr bwMode="auto">
            <a:xfrm>
              <a:off x="5004" y="470"/>
              <a:ext cx="8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12</a:t>
              </a:r>
              <a:endParaRPr lang="en-US"/>
            </a:p>
          </p:txBody>
        </p:sp>
      </p:grpSp>
      <p:graphicFrame>
        <p:nvGraphicFramePr>
          <p:cNvPr id="462853" name="Group 5"/>
          <p:cNvGraphicFramePr>
            <a:graphicFrameLocks noGrp="1"/>
          </p:cNvGraphicFramePr>
          <p:nvPr/>
        </p:nvGraphicFramePr>
        <p:xfrm>
          <a:off x="457200" y="5029200"/>
          <a:ext cx="7689850" cy="942976"/>
        </p:xfrm>
        <a:graphic>
          <a:graphicData uri="http://schemas.openxmlformats.org/drawingml/2006/table">
            <a:tbl>
              <a:tblPr/>
              <a:tblGrid>
                <a:gridCol w="2363788"/>
                <a:gridCol w="1065212"/>
                <a:gridCol w="1065213"/>
                <a:gridCol w="1065212"/>
                <a:gridCol w="1065213"/>
                <a:gridCol w="1065212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973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2203450"/>
            <a:ext cx="7762875" cy="1358900"/>
          </a:xfrm>
        </p:spPr>
        <p:txBody>
          <a:bodyPr/>
          <a:lstStyle/>
          <a:p>
            <a:pPr algn="ctr"/>
            <a:r>
              <a:rPr lang="en-US" cap="none" dirty="0" smtClean="0"/>
              <a:t>Dealing with Dependencies between Instructions</a:t>
            </a:r>
            <a:endParaRPr lang="en-US" cap="none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725" y="3651250"/>
            <a:ext cx="7762875" cy="747713"/>
          </a:xfrm>
        </p:spPr>
        <p:txBody>
          <a:bodyPr/>
          <a:lstStyle/>
          <a:p>
            <a:pPr algn="ctr"/>
            <a:r>
              <a:rPr lang="en-US" sz="3200" dirty="0" smtClean="0"/>
              <a:t>Control Hazards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5790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Misprediction Example</a:t>
            </a:r>
          </a:p>
        </p:txBody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294687" cy="1479550"/>
          </a:xfrm>
        </p:spPr>
        <p:txBody>
          <a:bodyPr/>
          <a:lstStyle/>
          <a:p>
            <a:pPr lvl="1"/>
            <a:r>
              <a:rPr lang="en-US" dirty="0"/>
              <a:t>Should only execute first </a:t>
            </a:r>
            <a:r>
              <a:rPr lang="en-US" dirty="0" smtClean="0"/>
              <a:t>7 </a:t>
            </a:r>
            <a:r>
              <a:rPr lang="en-US" dirty="0"/>
              <a:t>instructions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610600" cy="28384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0x000:    </a:t>
            </a:r>
            <a:r>
              <a:rPr lang="en-US" dirty="0" err="1">
                <a:latin typeface="Courier New" pitchFamily="49" charset="0"/>
              </a:rPr>
              <a:t>xorl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0x002:    </a:t>
            </a:r>
            <a:r>
              <a:rPr lang="en-US" dirty="0" err="1">
                <a:latin typeface="Courier New" pitchFamily="49" charset="0"/>
              </a:rPr>
              <a:t>jne</a:t>
            </a:r>
            <a:r>
              <a:rPr lang="en-US" dirty="0">
                <a:latin typeface="Courier New" pitchFamily="49" charset="0"/>
              </a:rPr>
              <a:t>  t             # Not taken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0x007:    </a:t>
            </a:r>
            <a:r>
              <a:rPr lang="en-US" dirty="0" err="1">
                <a:latin typeface="Courier New" pitchFamily="49" charset="0"/>
              </a:rPr>
              <a:t>irmovl</a:t>
            </a:r>
            <a:r>
              <a:rPr lang="en-US" dirty="0">
                <a:latin typeface="Courier New" pitchFamily="49" charset="0"/>
              </a:rPr>
              <a:t> $1,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    # Fall through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0x00d:    </a:t>
            </a:r>
            <a:r>
              <a:rPr lang="en-US" dirty="0" err="1">
                <a:latin typeface="Courier New" pitchFamily="49" charset="0"/>
              </a:rPr>
              <a:t>nop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0x00e:    </a:t>
            </a:r>
            <a:r>
              <a:rPr lang="en-US" dirty="0" err="1">
                <a:latin typeface="Courier New" pitchFamily="49" charset="0"/>
              </a:rPr>
              <a:t>nop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0x00f:    </a:t>
            </a:r>
            <a:r>
              <a:rPr lang="en-US" dirty="0" err="1">
                <a:latin typeface="Courier New" pitchFamily="49" charset="0"/>
              </a:rPr>
              <a:t>nop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0x010:    halt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0x011: t: </a:t>
            </a:r>
            <a:r>
              <a:rPr lang="en-US" i="1" dirty="0" err="1">
                <a:latin typeface="Courier New" pitchFamily="49" charset="0"/>
              </a:rPr>
              <a:t>irmovl</a:t>
            </a:r>
            <a:r>
              <a:rPr lang="en-US" i="1" dirty="0">
                <a:latin typeface="Courier New" pitchFamily="49" charset="0"/>
              </a:rPr>
              <a:t> $3, %</a:t>
            </a:r>
            <a:r>
              <a:rPr lang="en-US" i="1" dirty="0" err="1">
                <a:latin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</a:rPr>
              <a:t>    # Target (Should not execute)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0x017:    </a:t>
            </a:r>
            <a:r>
              <a:rPr lang="en-US" i="1" dirty="0" err="1">
                <a:latin typeface="Courier New" pitchFamily="49" charset="0"/>
              </a:rPr>
              <a:t>irmovl</a:t>
            </a:r>
            <a:r>
              <a:rPr lang="en-US" i="1" dirty="0">
                <a:latin typeface="Courier New" pitchFamily="49" charset="0"/>
              </a:rPr>
              <a:t> $4, %</a:t>
            </a:r>
            <a:r>
              <a:rPr lang="en-US" i="1" dirty="0" err="1">
                <a:latin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</a:rPr>
              <a:t>    # Should not execute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0x01d:    </a:t>
            </a:r>
            <a:r>
              <a:rPr lang="en-US" dirty="0" err="1">
                <a:latin typeface="Courier New" pitchFamily="49" charset="0"/>
              </a:rPr>
              <a:t>irmovl</a:t>
            </a:r>
            <a:r>
              <a:rPr lang="en-US" dirty="0">
                <a:latin typeface="Courier New" pitchFamily="49" charset="0"/>
              </a:rPr>
              <a:t> $5, %</a:t>
            </a:r>
            <a:r>
              <a:rPr lang="en-US" dirty="0" err="1">
                <a:latin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</a:rPr>
              <a:t>    # Should not execute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3-Way Pipelined Version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581400"/>
            <a:ext cx="8294687" cy="2851150"/>
          </a:xfrm>
        </p:spPr>
        <p:txBody>
          <a:bodyPr/>
          <a:lstStyle/>
          <a:p>
            <a:r>
              <a:rPr lang="en-US"/>
              <a:t>System</a:t>
            </a:r>
          </a:p>
          <a:p>
            <a:pPr lvl="1"/>
            <a:r>
              <a:rPr lang="en-US"/>
              <a:t>Divide combinational logic into 3 blocks of 100 ps each</a:t>
            </a:r>
          </a:p>
          <a:p>
            <a:pPr lvl="1"/>
            <a:r>
              <a:rPr lang="en-US"/>
              <a:t>Can begin new operation as soon as previous one passes through stage A.</a:t>
            </a:r>
          </a:p>
          <a:p>
            <a:pPr lvl="2"/>
            <a:r>
              <a:rPr lang="en-US"/>
              <a:t>Begin new operation every 120 ps</a:t>
            </a:r>
          </a:p>
          <a:p>
            <a:pPr lvl="1"/>
            <a:r>
              <a:rPr lang="en-US"/>
              <a:t>Overall latency increases</a:t>
            </a:r>
          </a:p>
          <a:p>
            <a:pPr lvl="2"/>
            <a:r>
              <a:rPr lang="en-US"/>
              <a:t>360 ps from start to finish</a:t>
            </a:r>
          </a:p>
        </p:txBody>
      </p:sp>
      <p:grpSp>
        <p:nvGrpSpPr>
          <p:cNvPr id="403494" name="Group 38"/>
          <p:cNvGrpSpPr>
            <a:grpSpLocks/>
          </p:cNvGrpSpPr>
          <p:nvPr/>
        </p:nvGrpSpPr>
        <p:grpSpPr bwMode="auto">
          <a:xfrm>
            <a:off x="588963" y="1219200"/>
            <a:ext cx="8726487" cy="2390775"/>
            <a:chOff x="257" y="720"/>
            <a:chExt cx="5497" cy="1506"/>
          </a:xfrm>
        </p:grpSpPr>
        <p:sp>
          <p:nvSpPr>
            <p:cNvPr id="403470" name="Rectangle 14"/>
            <p:cNvSpPr>
              <a:spLocks noChangeArrowheads="1"/>
            </p:cNvSpPr>
            <p:nvPr/>
          </p:nvSpPr>
          <p:spPr bwMode="auto">
            <a:xfrm>
              <a:off x="1413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2" name="Line 16"/>
            <p:cNvSpPr>
              <a:spLocks noChangeShapeType="1"/>
            </p:cNvSpPr>
            <p:nvPr/>
          </p:nvSpPr>
          <p:spPr bwMode="auto">
            <a:xfrm>
              <a:off x="1121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3" name="Line 17"/>
            <p:cNvSpPr>
              <a:spLocks noChangeShapeType="1"/>
            </p:cNvSpPr>
            <p:nvPr/>
          </p:nvSpPr>
          <p:spPr bwMode="auto">
            <a:xfrm>
              <a:off x="1505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4" name="Rectangle 18"/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3475" name="Rectangle 19"/>
            <p:cNvSpPr>
              <a:spLocks noChangeArrowheads="1"/>
            </p:cNvSpPr>
            <p:nvPr/>
          </p:nvSpPr>
          <p:spPr bwMode="auto">
            <a:xfrm>
              <a:off x="549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  <p:sp>
          <p:nvSpPr>
            <p:cNvPr id="403476" name="Rectangle 20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77" name="Line 21"/>
            <p:cNvSpPr>
              <a:spLocks noChangeShapeType="1"/>
            </p:cNvSpPr>
            <p:nvPr/>
          </p:nvSpPr>
          <p:spPr bwMode="auto">
            <a:xfrm>
              <a:off x="155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8" name="Line 22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9" name="Line 23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0" name="Rectangle 24"/>
            <p:cNvSpPr>
              <a:spLocks noChangeArrowheads="1"/>
            </p:cNvSpPr>
            <p:nvPr/>
          </p:nvSpPr>
          <p:spPr bwMode="auto">
            <a:xfrm>
              <a:off x="1845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B</a:t>
              </a:r>
            </a:p>
          </p:txBody>
        </p:sp>
        <p:sp>
          <p:nvSpPr>
            <p:cNvPr id="403481" name="Rectangle 25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82" name="Line 26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3" name="Line 27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4" name="Line 28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5" name="Rectangle 29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403486" name="Rectangle 30"/>
            <p:cNvSpPr>
              <a:spLocks noChangeArrowheads="1"/>
            </p:cNvSpPr>
            <p:nvPr/>
          </p:nvSpPr>
          <p:spPr bwMode="auto">
            <a:xfrm>
              <a:off x="596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87" name="Rectangle 31"/>
            <p:cNvSpPr>
              <a:spLocks noChangeArrowheads="1"/>
            </p:cNvSpPr>
            <p:nvPr/>
          </p:nvSpPr>
          <p:spPr bwMode="auto">
            <a:xfrm>
              <a:off x="1256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88" name="Rectangle 32"/>
            <p:cNvSpPr>
              <a:spLocks noChangeArrowheads="1"/>
            </p:cNvSpPr>
            <p:nvPr/>
          </p:nvSpPr>
          <p:spPr bwMode="auto">
            <a:xfrm>
              <a:off x="1892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89" name="Rectangle 33"/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90" name="Rectangle 34"/>
            <p:cNvSpPr>
              <a:spLocks noChangeArrowheads="1"/>
            </p:cNvSpPr>
            <p:nvPr/>
          </p:nvSpPr>
          <p:spPr bwMode="auto">
            <a:xfrm>
              <a:off x="3188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91" name="Rectangle 35"/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92" name="Line 36"/>
            <p:cNvSpPr>
              <a:spLocks noChangeShapeType="1"/>
            </p:cNvSpPr>
            <p:nvPr/>
          </p:nvSpPr>
          <p:spPr bwMode="auto">
            <a:xfrm>
              <a:off x="1505" y="192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93" name="Rectangle 37"/>
            <p:cNvSpPr>
              <a:spLocks noChangeArrowheads="1"/>
            </p:cNvSpPr>
            <p:nvPr/>
          </p:nvSpPr>
          <p:spPr bwMode="auto">
            <a:xfrm>
              <a:off x="4184" y="1200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360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8.33 </a:t>
              </a:r>
              <a:r>
                <a:rPr lang="en-US" sz="1600" b="0" dirty="0" smtClean="0">
                  <a:latin typeface="Arial" charset="0"/>
                </a:rPr>
                <a:t>GIPS</a:t>
              </a:r>
              <a:endParaRPr lang="en-US" sz="1600" b="0" dirty="0">
                <a:latin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en-US"/>
              <a:t>Branch Misprediction Trace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304800" y="3352800"/>
            <a:ext cx="4572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Incorrectly execute two instructions at branch target</a:t>
            </a:r>
          </a:p>
        </p:txBody>
      </p:sp>
      <p:grpSp>
        <p:nvGrpSpPr>
          <p:cNvPr id="2052" name="Group 4"/>
          <p:cNvGrpSpPr>
            <a:grpSpLocks noChangeAspect="1"/>
          </p:cNvGrpSpPr>
          <p:nvPr/>
        </p:nvGrpSpPr>
        <p:grpSpPr bwMode="auto">
          <a:xfrm>
            <a:off x="1447800" y="838200"/>
            <a:ext cx="6462713" cy="5911850"/>
            <a:chOff x="912" y="528"/>
            <a:chExt cx="4071" cy="3724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912" y="528"/>
              <a:ext cx="4071" cy="3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912" y="744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964" y="779"/>
              <a:ext cx="6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0x000: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1567" y="779"/>
              <a:ext cx="37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xorl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869" y="779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929" y="779"/>
              <a:ext cx="25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eax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2110" y="779"/>
              <a:ext cx="18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,%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2230" y="779"/>
              <a:ext cx="25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eax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2640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2745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2899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3004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3158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3263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3417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3523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3676" y="528"/>
              <a:ext cx="260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3782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3936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4041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4195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4300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7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4454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4559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4713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4818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9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2640" y="744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2734" y="770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2899" y="744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2987" y="770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3158" y="744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3249" y="770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3417" y="744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3498" y="770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6" name="Rectangle 38"/>
            <p:cNvSpPr>
              <a:spLocks noChangeArrowheads="1"/>
            </p:cNvSpPr>
            <p:nvPr/>
          </p:nvSpPr>
          <p:spPr bwMode="auto">
            <a:xfrm>
              <a:off x="3936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4008" y="942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912" y="917"/>
              <a:ext cx="1469" cy="1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964" y="952"/>
              <a:ext cx="6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0x002: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1567" y="952"/>
              <a:ext cx="3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jne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1808" y="952"/>
              <a:ext cx="88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t # Not taken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2" name="Rectangle 44"/>
            <p:cNvSpPr>
              <a:spLocks noChangeArrowheads="1"/>
            </p:cNvSpPr>
            <p:nvPr/>
          </p:nvSpPr>
          <p:spPr bwMode="auto">
            <a:xfrm>
              <a:off x="2899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2993" y="942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3158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3246" y="942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3417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3508" y="942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3676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3757" y="942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3676" y="744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1" name="Rectangle 53"/>
            <p:cNvSpPr>
              <a:spLocks noChangeArrowheads="1"/>
            </p:cNvSpPr>
            <p:nvPr/>
          </p:nvSpPr>
          <p:spPr bwMode="auto">
            <a:xfrm>
              <a:off x="3749" y="770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2" name="Rectangle 54"/>
            <p:cNvSpPr>
              <a:spLocks noChangeArrowheads="1"/>
            </p:cNvSpPr>
            <p:nvPr/>
          </p:nvSpPr>
          <p:spPr bwMode="auto">
            <a:xfrm>
              <a:off x="912" y="1089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3" name="Rectangle 55"/>
            <p:cNvSpPr>
              <a:spLocks noChangeArrowheads="1"/>
            </p:cNvSpPr>
            <p:nvPr/>
          </p:nvSpPr>
          <p:spPr bwMode="auto">
            <a:xfrm>
              <a:off x="964" y="1125"/>
              <a:ext cx="6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0x011: t: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4" name="Rectangle 56"/>
            <p:cNvSpPr>
              <a:spLocks noChangeArrowheads="1"/>
            </p:cNvSpPr>
            <p:nvPr/>
          </p:nvSpPr>
          <p:spPr bwMode="auto">
            <a:xfrm>
              <a:off x="1567" y="1125"/>
              <a:ext cx="50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irmovl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5" name="Rectangle 57"/>
            <p:cNvSpPr>
              <a:spLocks noChangeArrowheads="1"/>
            </p:cNvSpPr>
            <p:nvPr/>
          </p:nvSpPr>
          <p:spPr bwMode="auto">
            <a:xfrm>
              <a:off x="1989" y="1125"/>
              <a:ext cx="37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$3, 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2291" y="1125"/>
              <a:ext cx="3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edx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7" name="Rectangle 59"/>
            <p:cNvSpPr>
              <a:spLocks noChangeArrowheads="1"/>
            </p:cNvSpPr>
            <p:nvPr/>
          </p:nvSpPr>
          <p:spPr bwMode="auto">
            <a:xfrm>
              <a:off x="2532" y="1125"/>
              <a:ext cx="56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# Target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3158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3253" y="1115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0" name="Rectangle 62"/>
            <p:cNvSpPr>
              <a:spLocks noChangeArrowheads="1"/>
            </p:cNvSpPr>
            <p:nvPr/>
          </p:nvSpPr>
          <p:spPr bwMode="auto">
            <a:xfrm>
              <a:off x="3417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" name="Rectangle 63"/>
            <p:cNvSpPr>
              <a:spLocks noChangeArrowheads="1"/>
            </p:cNvSpPr>
            <p:nvPr/>
          </p:nvSpPr>
          <p:spPr bwMode="auto">
            <a:xfrm>
              <a:off x="3505" y="1115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2" name="Rectangle 64"/>
            <p:cNvSpPr>
              <a:spLocks noChangeArrowheads="1"/>
            </p:cNvSpPr>
            <p:nvPr/>
          </p:nvSpPr>
          <p:spPr bwMode="auto">
            <a:xfrm>
              <a:off x="3676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3" name="Rectangle 65"/>
            <p:cNvSpPr>
              <a:spLocks noChangeArrowheads="1"/>
            </p:cNvSpPr>
            <p:nvPr/>
          </p:nvSpPr>
          <p:spPr bwMode="auto">
            <a:xfrm>
              <a:off x="3767" y="1115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4" name="Rectangle 66"/>
            <p:cNvSpPr>
              <a:spLocks noChangeArrowheads="1"/>
            </p:cNvSpPr>
            <p:nvPr/>
          </p:nvSpPr>
          <p:spPr bwMode="auto">
            <a:xfrm>
              <a:off x="3936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5" name="Rectangle 67"/>
            <p:cNvSpPr>
              <a:spLocks noChangeArrowheads="1"/>
            </p:cNvSpPr>
            <p:nvPr/>
          </p:nvSpPr>
          <p:spPr bwMode="auto">
            <a:xfrm>
              <a:off x="4017" y="1115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6" name="Rectangle 68"/>
            <p:cNvSpPr>
              <a:spLocks noChangeArrowheads="1"/>
            </p:cNvSpPr>
            <p:nvPr/>
          </p:nvSpPr>
          <p:spPr bwMode="auto">
            <a:xfrm>
              <a:off x="4195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7" name="Rectangle 69"/>
            <p:cNvSpPr>
              <a:spLocks noChangeArrowheads="1"/>
            </p:cNvSpPr>
            <p:nvPr/>
          </p:nvSpPr>
          <p:spPr bwMode="auto">
            <a:xfrm>
              <a:off x="4268" y="1115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8" name="Rectangle 70"/>
            <p:cNvSpPr>
              <a:spLocks noChangeArrowheads="1"/>
            </p:cNvSpPr>
            <p:nvPr/>
          </p:nvSpPr>
          <p:spPr bwMode="auto">
            <a:xfrm>
              <a:off x="912" y="1262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9" name="Rectangle 71"/>
            <p:cNvSpPr>
              <a:spLocks noChangeArrowheads="1"/>
            </p:cNvSpPr>
            <p:nvPr/>
          </p:nvSpPr>
          <p:spPr bwMode="auto">
            <a:xfrm>
              <a:off x="964" y="1297"/>
              <a:ext cx="6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0x017: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0" name="Rectangle 72"/>
            <p:cNvSpPr>
              <a:spLocks noChangeArrowheads="1"/>
            </p:cNvSpPr>
            <p:nvPr/>
          </p:nvSpPr>
          <p:spPr bwMode="auto">
            <a:xfrm>
              <a:off x="1567" y="1297"/>
              <a:ext cx="50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irmovl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1" name="Rectangle 73"/>
            <p:cNvSpPr>
              <a:spLocks noChangeArrowheads="1"/>
            </p:cNvSpPr>
            <p:nvPr/>
          </p:nvSpPr>
          <p:spPr bwMode="auto">
            <a:xfrm>
              <a:off x="1989" y="1297"/>
              <a:ext cx="37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$4, 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2" name="Rectangle 74"/>
            <p:cNvSpPr>
              <a:spLocks noChangeArrowheads="1"/>
            </p:cNvSpPr>
            <p:nvPr/>
          </p:nvSpPr>
          <p:spPr bwMode="auto">
            <a:xfrm>
              <a:off x="2291" y="1297"/>
              <a:ext cx="3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ecx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3" name="Rectangle 75"/>
            <p:cNvSpPr>
              <a:spLocks noChangeArrowheads="1"/>
            </p:cNvSpPr>
            <p:nvPr/>
          </p:nvSpPr>
          <p:spPr bwMode="auto">
            <a:xfrm>
              <a:off x="2532" y="1297"/>
              <a:ext cx="6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# Target+1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4" name="Rectangle 76"/>
            <p:cNvSpPr>
              <a:spLocks noChangeArrowheads="1"/>
            </p:cNvSpPr>
            <p:nvPr/>
          </p:nvSpPr>
          <p:spPr bwMode="auto">
            <a:xfrm>
              <a:off x="3417" y="1262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5" name="Rectangle 77"/>
            <p:cNvSpPr>
              <a:spLocks noChangeArrowheads="1"/>
            </p:cNvSpPr>
            <p:nvPr/>
          </p:nvSpPr>
          <p:spPr bwMode="auto">
            <a:xfrm>
              <a:off x="3512" y="1288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6" name="Rectangle 78"/>
            <p:cNvSpPr>
              <a:spLocks noChangeArrowheads="1"/>
            </p:cNvSpPr>
            <p:nvPr/>
          </p:nvSpPr>
          <p:spPr bwMode="auto">
            <a:xfrm>
              <a:off x="3676" y="1262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" name="Rectangle 79"/>
            <p:cNvSpPr>
              <a:spLocks noChangeArrowheads="1"/>
            </p:cNvSpPr>
            <p:nvPr/>
          </p:nvSpPr>
          <p:spPr bwMode="auto">
            <a:xfrm>
              <a:off x="3765" y="1288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8" name="Rectangle 80"/>
            <p:cNvSpPr>
              <a:spLocks noChangeArrowheads="1"/>
            </p:cNvSpPr>
            <p:nvPr/>
          </p:nvSpPr>
          <p:spPr bwMode="auto">
            <a:xfrm>
              <a:off x="3936" y="1262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" name="Rectangle 81"/>
            <p:cNvSpPr>
              <a:spLocks noChangeArrowheads="1"/>
            </p:cNvSpPr>
            <p:nvPr/>
          </p:nvSpPr>
          <p:spPr bwMode="auto">
            <a:xfrm>
              <a:off x="4026" y="1288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" name="Rectangle 82"/>
            <p:cNvSpPr>
              <a:spLocks noChangeArrowheads="1"/>
            </p:cNvSpPr>
            <p:nvPr/>
          </p:nvSpPr>
          <p:spPr bwMode="auto">
            <a:xfrm>
              <a:off x="4195" y="1262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" name="Rectangle 83"/>
            <p:cNvSpPr>
              <a:spLocks noChangeArrowheads="1"/>
            </p:cNvSpPr>
            <p:nvPr/>
          </p:nvSpPr>
          <p:spPr bwMode="auto">
            <a:xfrm>
              <a:off x="4276" y="1288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2" name="Rectangle 84"/>
            <p:cNvSpPr>
              <a:spLocks noChangeArrowheads="1"/>
            </p:cNvSpPr>
            <p:nvPr/>
          </p:nvSpPr>
          <p:spPr bwMode="auto">
            <a:xfrm>
              <a:off x="4454" y="1262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3" name="Rectangle 85"/>
            <p:cNvSpPr>
              <a:spLocks noChangeArrowheads="1"/>
            </p:cNvSpPr>
            <p:nvPr/>
          </p:nvSpPr>
          <p:spPr bwMode="auto">
            <a:xfrm>
              <a:off x="4527" y="1288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4" name="Rectangle 86"/>
            <p:cNvSpPr>
              <a:spLocks noChangeArrowheads="1"/>
            </p:cNvSpPr>
            <p:nvPr/>
          </p:nvSpPr>
          <p:spPr bwMode="auto">
            <a:xfrm>
              <a:off x="912" y="1435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5" name="Rectangle 87"/>
            <p:cNvSpPr>
              <a:spLocks noChangeArrowheads="1"/>
            </p:cNvSpPr>
            <p:nvPr/>
          </p:nvSpPr>
          <p:spPr bwMode="auto">
            <a:xfrm>
              <a:off x="964" y="1470"/>
              <a:ext cx="6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0x007: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6" name="Rectangle 88"/>
            <p:cNvSpPr>
              <a:spLocks noChangeArrowheads="1"/>
            </p:cNvSpPr>
            <p:nvPr/>
          </p:nvSpPr>
          <p:spPr bwMode="auto">
            <a:xfrm>
              <a:off x="1567" y="1470"/>
              <a:ext cx="50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irmovl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7" name="Rectangle 89"/>
            <p:cNvSpPr>
              <a:spLocks noChangeArrowheads="1"/>
            </p:cNvSpPr>
            <p:nvPr/>
          </p:nvSpPr>
          <p:spPr bwMode="auto">
            <a:xfrm>
              <a:off x="1989" y="1470"/>
              <a:ext cx="37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$1, 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8" name="Rectangle 90"/>
            <p:cNvSpPr>
              <a:spLocks noChangeArrowheads="1"/>
            </p:cNvSpPr>
            <p:nvPr/>
          </p:nvSpPr>
          <p:spPr bwMode="auto">
            <a:xfrm>
              <a:off x="2291" y="1470"/>
              <a:ext cx="3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eax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9" name="Rectangle 91"/>
            <p:cNvSpPr>
              <a:spLocks noChangeArrowheads="1"/>
            </p:cNvSpPr>
            <p:nvPr/>
          </p:nvSpPr>
          <p:spPr bwMode="auto">
            <a:xfrm>
              <a:off x="2532" y="1470"/>
              <a:ext cx="100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# Fall Through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0" name="Rectangle 92"/>
            <p:cNvSpPr>
              <a:spLocks noChangeArrowheads="1"/>
            </p:cNvSpPr>
            <p:nvPr/>
          </p:nvSpPr>
          <p:spPr bwMode="auto">
            <a:xfrm>
              <a:off x="3676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1" name="Rectangle 93"/>
            <p:cNvSpPr>
              <a:spLocks noChangeArrowheads="1"/>
            </p:cNvSpPr>
            <p:nvPr/>
          </p:nvSpPr>
          <p:spPr bwMode="auto">
            <a:xfrm>
              <a:off x="3771" y="1461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2" name="Rectangle 94"/>
            <p:cNvSpPr>
              <a:spLocks noChangeArrowheads="1"/>
            </p:cNvSpPr>
            <p:nvPr/>
          </p:nvSpPr>
          <p:spPr bwMode="auto">
            <a:xfrm>
              <a:off x="3936" y="1435"/>
              <a:ext cx="260" cy="174"/>
            </a:xfrm>
            <a:prstGeom prst="rect">
              <a:avLst/>
            </a:prstGeom>
            <a:solidFill>
              <a:srgbClr val="66CC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3" name="Rectangle 95"/>
            <p:cNvSpPr>
              <a:spLocks noChangeArrowheads="1"/>
            </p:cNvSpPr>
            <p:nvPr/>
          </p:nvSpPr>
          <p:spPr bwMode="auto">
            <a:xfrm>
              <a:off x="4024" y="1461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4" name="Rectangle 96"/>
            <p:cNvSpPr>
              <a:spLocks noChangeArrowheads="1"/>
            </p:cNvSpPr>
            <p:nvPr/>
          </p:nvSpPr>
          <p:spPr bwMode="auto">
            <a:xfrm>
              <a:off x="4195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5" name="Rectangle 97"/>
            <p:cNvSpPr>
              <a:spLocks noChangeArrowheads="1"/>
            </p:cNvSpPr>
            <p:nvPr/>
          </p:nvSpPr>
          <p:spPr bwMode="auto">
            <a:xfrm>
              <a:off x="4286" y="1461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6" name="Rectangle 98"/>
            <p:cNvSpPr>
              <a:spLocks noChangeArrowheads="1"/>
            </p:cNvSpPr>
            <p:nvPr/>
          </p:nvSpPr>
          <p:spPr bwMode="auto">
            <a:xfrm>
              <a:off x="4454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7" name="Rectangle 99"/>
            <p:cNvSpPr>
              <a:spLocks noChangeArrowheads="1"/>
            </p:cNvSpPr>
            <p:nvPr/>
          </p:nvSpPr>
          <p:spPr bwMode="auto">
            <a:xfrm>
              <a:off x="4535" y="1461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8" name="Rectangle 100"/>
            <p:cNvSpPr>
              <a:spLocks noChangeArrowheads="1"/>
            </p:cNvSpPr>
            <p:nvPr/>
          </p:nvSpPr>
          <p:spPr bwMode="auto">
            <a:xfrm>
              <a:off x="4713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9" name="Rectangle 101"/>
            <p:cNvSpPr>
              <a:spLocks noChangeArrowheads="1"/>
            </p:cNvSpPr>
            <p:nvPr/>
          </p:nvSpPr>
          <p:spPr bwMode="auto">
            <a:xfrm>
              <a:off x="4786" y="1461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0" name="Rectangle 102"/>
            <p:cNvSpPr>
              <a:spLocks noChangeArrowheads="1"/>
            </p:cNvSpPr>
            <p:nvPr/>
          </p:nvSpPr>
          <p:spPr bwMode="auto">
            <a:xfrm>
              <a:off x="912" y="528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" name="Rectangle 106"/>
            <p:cNvSpPr>
              <a:spLocks noChangeArrowheads="1"/>
            </p:cNvSpPr>
            <p:nvPr/>
          </p:nvSpPr>
          <p:spPr bwMode="auto">
            <a:xfrm>
              <a:off x="3676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5" name="Rectangle 107"/>
            <p:cNvSpPr>
              <a:spLocks noChangeArrowheads="1"/>
            </p:cNvSpPr>
            <p:nvPr/>
          </p:nvSpPr>
          <p:spPr bwMode="auto">
            <a:xfrm>
              <a:off x="3771" y="1461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6" name="Rectangle 108"/>
            <p:cNvSpPr>
              <a:spLocks noChangeArrowheads="1"/>
            </p:cNvSpPr>
            <p:nvPr/>
          </p:nvSpPr>
          <p:spPr bwMode="auto">
            <a:xfrm>
              <a:off x="3936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7" name="Rectangle 109"/>
            <p:cNvSpPr>
              <a:spLocks noChangeArrowheads="1"/>
            </p:cNvSpPr>
            <p:nvPr/>
          </p:nvSpPr>
          <p:spPr bwMode="auto">
            <a:xfrm>
              <a:off x="4024" y="1461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8" name="Rectangle 110"/>
            <p:cNvSpPr>
              <a:spLocks noChangeArrowheads="1"/>
            </p:cNvSpPr>
            <p:nvPr/>
          </p:nvSpPr>
          <p:spPr bwMode="auto">
            <a:xfrm>
              <a:off x="4195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9" name="Rectangle 111"/>
            <p:cNvSpPr>
              <a:spLocks noChangeArrowheads="1"/>
            </p:cNvSpPr>
            <p:nvPr/>
          </p:nvSpPr>
          <p:spPr bwMode="auto">
            <a:xfrm>
              <a:off x="4286" y="1461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" name="Rectangle 112"/>
            <p:cNvSpPr>
              <a:spLocks noChangeArrowheads="1"/>
            </p:cNvSpPr>
            <p:nvPr/>
          </p:nvSpPr>
          <p:spPr bwMode="auto">
            <a:xfrm>
              <a:off x="4454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" name="Rectangle 113"/>
            <p:cNvSpPr>
              <a:spLocks noChangeArrowheads="1"/>
            </p:cNvSpPr>
            <p:nvPr/>
          </p:nvSpPr>
          <p:spPr bwMode="auto">
            <a:xfrm>
              <a:off x="4535" y="1461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2" name="Rectangle 114"/>
            <p:cNvSpPr>
              <a:spLocks noChangeArrowheads="1"/>
            </p:cNvSpPr>
            <p:nvPr/>
          </p:nvSpPr>
          <p:spPr bwMode="auto">
            <a:xfrm>
              <a:off x="4713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3" name="Rectangle 115"/>
            <p:cNvSpPr>
              <a:spLocks noChangeArrowheads="1"/>
            </p:cNvSpPr>
            <p:nvPr/>
          </p:nvSpPr>
          <p:spPr bwMode="auto">
            <a:xfrm>
              <a:off x="4786" y="1461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4" name="Rectangle 116"/>
            <p:cNvSpPr>
              <a:spLocks noChangeArrowheads="1"/>
            </p:cNvSpPr>
            <p:nvPr/>
          </p:nvSpPr>
          <p:spPr bwMode="auto">
            <a:xfrm>
              <a:off x="3288" y="1824"/>
              <a:ext cx="1037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5" name="Rectangle 117"/>
            <p:cNvSpPr>
              <a:spLocks noChangeArrowheads="1"/>
            </p:cNvSpPr>
            <p:nvPr/>
          </p:nvSpPr>
          <p:spPr bwMode="auto">
            <a:xfrm>
              <a:off x="3615" y="1858"/>
              <a:ext cx="45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Cycle 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6" name="Rectangle 118"/>
            <p:cNvSpPr>
              <a:spLocks noChangeArrowheads="1"/>
            </p:cNvSpPr>
            <p:nvPr/>
          </p:nvSpPr>
          <p:spPr bwMode="auto">
            <a:xfrm>
              <a:off x="3288" y="2558"/>
              <a:ext cx="1080" cy="562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7" name="Rectangle 119"/>
            <p:cNvSpPr>
              <a:spLocks noChangeArrowheads="1"/>
            </p:cNvSpPr>
            <p:nvPr/>
          </p:nvSpPr>
          <p:spPr bwMode="auto">
            <a:xfrm>
              <a:off x="3789" y="2595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8" name="Rectangle 120"/>
            <p:cNvSpPr>
              <a:spLocks noChangeArrowheads="1"/>
            </p:cNvSpPr>
            <p:nvPr/>
          </p:nvSpPr>
          <p:spPr bwMode="auto">
            <a:xfrm>
              <a:off x="3288" y="2774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9" name="Rectangle 121"/>
            <p:cNvSpPr>
              <a:spLocks noChangeArrowheads="1"/>
            </p:cNvSpPr>
            <p:nvPr/>
          </p:nvSpPr>
          <p:spPr bwMode="auto">
            <a:xfrm>
              <a:off x="3343" y="2803"/>
              <a:ext cx="27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valE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0" name="Rectangle 122"/>
            <p:cNvSpPr>
              <a:spLocks noChangeArrowheads="1"/>
            </p:cNvSpPr>
            <p:nvPr/>
          </p:nvSpPr>
          <p:spPr bwMode="auto">
            <a:xfrm>
              <a:off x="3567" y="2799"/>
              <a:ext cx="174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Wingdings 3" pitchFamily="18" charset="2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" name="Rectangle 123"/>
            <p:cNvSpPr>
              <a:spLocks noChangeArrowheads="1"/>
            </p:cNvSpPr>
            <p:nvPr/>
          </p:nvSpPr>
          <p:spPr bwMode="auto">
            <a:xfrm>
              <a:off x="3684" y="2814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2" name="Rectangle 124"/>
            <p:cNvSpPr>
              <a:spLocks noChangeArrowheads="1"/>
            </p:cNvSpPr>
            <p:nvPr/>
          </p:nvSpPr>
          <p:spPr bwMode="auto">
            <a:xfrm>
              <a:off x="3343" y="2934"/>
              <a:ext cx="28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dstE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3" name="Rectangle 125"/>
            <p:cNvSpPr>
              <a:spLocks noChangeArrowheads="1"/>
            </p:cNvSpPr>
            <p:nvPr/>
          </p:nvSpPr>
          <p:spPr bwMode="auto">
            <a:xfrm>
              <a:off x="3573" y="2934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4" name="Rectangle 126"/>
            <p:cNvSpPr>
              <a:spLocks noChangeArrowheads="1"/>
            </p:cNvSpPr>
            <p:nvPr/>
          </p:nvSpPr>
          <p:spPr bwMode="auto">
            <a:xfrm>
              <a:off x="3659" y="2945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5" name="Rectangle 127"/>
            <p:cNvSpPr>
              <a:spLocks noChangeArrowheads="1"/>
            </p:cNvSpPr>
            <p:nvPr/>
          </p:nvSpPr>
          <p:spPr bwMode="auto">
            <a:xfrm>
              <a:off x="3720" y="2945"/>
              <a:ext cx="25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edx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6" name="Rectangle 128"/>
            <p:cNvSpPr>
              <a:spLocks noChangeArrowheads="1"/>
            </p:cNvSpPr>
            <p:nvPr/>
          </p:nvSpPr>
          <p:spPr bwMode="auto">
            <a:xfrm>
              <a:off x="3288" y="2558"/>
              <a:ext cx="1080" cy="562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7" name="Rectangle 129"/>
            <p:cNvSpPr>
              <a:spLocks noChangeArrowheads="1"/>
            </p:cNvSpPr>
            <p:nvPr/>
          </p:nvSpPr>
          <p:spPr bwMode="auto">
            <a:xfrm>
              <a:off x="3789" y="2595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8" name="Rectangle 130"/>
            <p:cNvSpPr>
              <a:spLocks noChangeArrowheads="1"/>
            </p:cNvSpPr>
            <p:nvPr/>
          </p:nvSpPr>
          <p:spPr bwMode="auto">
            <a:xfrm>
              <a:off x="3288" y="2774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9" name="Rectangle 131"/>
            <p:cNvSpPr>
              <a:spLocks noChangeArrowheads="1"/>
            </p:cNvSpPr>
            <p:nvPr/>
          </p:nvSpPr>
          <p:spPr bwMode="auto">
            <a:xfrm>
              <a:off x="3343" y="2803"/>
              <a:ext cx="27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valE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0" name="Rectangle 132"/>
            <p:cNvSpPr>
              <a:spLocks noChangeArrowheads="1"/>
            </p:cNvSpPr>
            <p:nvPr/>
          </p:nvSpPr>
          <p:spPr bwMode="auto">
            <a:xfrm>
              <a:off x="3567" y="2799"/>
              <a:ext cx="174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Wingdings 3" pitchFamily="18" charset="2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1" name="Rectangle 133"/>
            <p:cNvSpPr>
              <a:spLocks noChangeArrowheads="1"/>
            </p:cNvSpPr>
            <p:nvPr/>
          </p:nvSpPr>
          <p:spPr bwMode="auto">
            <a:xfrm>
              <a:off x="3684" y="2814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2" name="Rectangle 134"/>
            <p:cNvSpPr>
              <a:spLocks noChangeArrowheads="1"/>
            </p:cNvSpPr>
            <p:nvPr/>
          </p:nvSpPr>
          <p:spPr bwMode="auto">
            <a:xfrm>
              <a:off x="3343" y="2934"/>
              <a:ext cx="28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dstE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3573" y="2934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4" name="Rectangle 136"/>
            <p:cNvSpPr>
              <a:spLocks noChangeArrowheads="1"/>
            </p:cNvSpPr>
            <p:nvPr/>
          </p:nvSpPr>
          <p:spPr bwMode="auto">
            <a:xfrm>
              <a:off x="3659" y="2945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5" name="Rectangle 137"/>
            <p:cNvSpPr>
              <a:spLocks noChangeArrowheads="1"/>
            </p:cNvSpPr>
            <p:nvPr/>
          </p:nvSpPr>
          <p:spPr bwMode="auto">
            <a:xfrm>
              <a:off x="3720" y="2945"/>
              <a:ext cx="25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edx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6" name="Rectangle 138"/>
            <p:cNvSpPr>
              <a:spLocks noChangeArrowheads="1"/>
            </p:cNvSpPr>
            <p:nvPr/>
          </p:nvSpPr>
          <p:spPr bwMode="auto">
            <a:xfrm>
              <a:off x="3288" y="1996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7" name="Rectangle 139"/>
            <p:cNvSpPr>
              <a:spLocks noChangeArrowheads="1"/>
            </p:cNvSpPr>
            <p:nvPr/>
          </p:nvSpPr>
          <p:spPr bwMode="auto">
            <a:xfrm>
              <a:off x="3779" y="2034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8" name="Rectangle 140"/>
            <p:cNvSpPr>
              <a:spLocks noChangeArrowheads="1"/>
            </p:cNvSpPr>
            <p:nvPr/>
          </p:nvSpPr>
          <p:spPr bwMode="auto">
            <a:xfrm>
              <a:off x="3288" y="2169"/>
              <a:ext cx="908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9" name="Rectangle 141"/>
            <p:cNvSpPr>
              <a:spLocks noChangeArrowheads="1"/>
            </p:cNvSpPr>
            <p:nvPr/>
          </p:nvSpPr>
          <p:spPr bwMode="auto">
            <a:xfrm>
              <a:off x="3343" y="2197"/>
              <a:ext cx="45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M_Cnd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=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0" name="Rectangle 142"/>
            <p:cNvSpPr>
              <a:spLocks noChangeArrowheads="1"/>
            </p:cNvSpPr>
            <p:nvPr/>
          </p:nvSpPr>
          <p:spPr bwMode="auto">
            <a:xfrm>
              <a:off x="3771" y="2208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1" name="Rectangle 143"/>
            <p:cNvSpPr>
              <a:spLocks noChangeArrowheads="1"/>
            </p:cNvSpPr>
            <p:nvPr/>
          </p:nvSpPr>
          <p:spPr bwMode="auto">
            <a:xfrm>
              <a:off x="3343" y="2336"/>
              <a:ext cx="19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M_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2" name="Rectangle 144"/>
            <p:cNvSpPr>
              <a:spLocks noChangeArrowheads="1"/>
            </p:cNvSpPr>
            <p:nvPr/>
          </p:nvSpPr>
          <p:spPr bwMode="auto">
            <a:xfrm>
              <a:off x="3483" y="2336"/>
              <a:ext cx="24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valA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3" name="Rectangle 145"/>
            <p:cNvSpPr>
              <a:spLocks noChangeArrowheads="1"/>
            </p:cNvSpPr>
            <p:nvPr/>
          </p:nvSpPr>
          <p:spPr bwMode="auto">
            <a:xfrm>
              <a:off x="3706" y="2336"/>
              <a:ext cx="4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0x007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4" name="Rectangle 146"/>
            <p:cNvSpPr>
              <a:spLocks noChangeArrowheads="1"/>
            </p:cNvSpPr>
            <p:nvPr/>
          </p:nvSpPr>
          <p:spPr bwMode="auto">
            <a:xfrm>
              <a:off x="3288" y="3119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5" name="Rectangle 147"/>
            <p:cNvSpPr>
              <a:spLocks noChangeArrowheads="1"/>
            </p:cNvSpPr>
            <p:nvPr/>
          </p:nvSpPr>
          <p:spPr bwMode="auto">
            <a:xfrm>
              <a:off x="3786" y="3157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6" name="Rectangle 148"/>
            <p:cNvSpPr>
              <a:spLocks noChangeArrowheads="1"/>
            </p:cNvSpPr>
            <p:nvPr/>
          </p:nvSpPr>
          <p:spPr bwMode="auto">
            <a:xfrm>
              <a:off x="3288" y="3335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7" name="Rectangle 149"/>
            <p:cNvSpPr>
              <a:spLocks noChangeArrowheads="1"/>
            </p:cNvSpPr>
            <p:nvPr/>
          </p:nvSpPr>
          <p:spPr bwMode="auto">
            <a:xfrm>
              <a:off x="3343" y="3363"/>
              <a:ext cx="25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valC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8" name="Rectangle 150"/>
            <p:cNvSpPr>
              <a:spLocks noChangeArrowheads="1"/>
            </p:cNvSpPr>
            <p:nvPr/>
          </p:nvSpPr>
          <p:spPr bwMode="auto">
            <a:xfrm>
              <a:off x="3572" y="3363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9" name="Rectangle 151"/>
            <p:cNvSpPr>
              <a:spLocks noChangeArrowheads="1"/>
            </p:cNvSpPr>
            <p:nvPr/>
          </p:nvSpPr>
          <p:spPr bwMode="auto">
            <a:xfrm>
              <a:off x="3658" y="3374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0" name="Rectangle 152"/>
            <p:cNvSpPr>
              <a:spLocks noChangeArrowheads="1"/>
            </p:cNvSpPr>
            <p:nvPr/>
          </p:nvSpPr>
          <p:spPr bwMode="auto">
            <a:xfrm>
              <a:off x="3343" y="3495"/>
              <a:ext cx="25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dstE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1" name="Rectangle 153"/>
            <p:cNvSpPr>
              <a:spLocks noChangeArrowheads="1"/>
            </p:cNvSpPr>
            <p:nvPr/>
          </p:nvSpPr>
          <p:spPr bwMode="auto">
            <a:xfrm>
              <a:off x="3573" y="3495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2" name="Rectangle 154"/>
            <p:cNvSpPr>
              <a:spLocks noChangeArrowheads="1"/>
            </p:cNvSpPr>
            <p:nvPr/>
          </p:nvSpPr>
          <p:spPr bwMode="auto">
            <a:xfrm>
              <a:off x="3659" y="3506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3" name="Rectangle 155"/>
            <p:cNvSpPr>
              <a:spLocks noChangeArrowheads="1"/>
            </p:cNvSpPr>
            <p:nvPr/>
          </p:nvSpPr>
          <p:spPr bwMode="auto">
            <a:xfrm>
              <a:off x="3720" y="3506"/>
              <a:ext cx="25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ecx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4" name="Rectangle 156"/>
            <p:cNvSpPr>
              <a:spLocks noChangeArrowheads="1"/>
            </p:cNvSpPr>
            <p:nvPr/>
          </p:nvSpPr>
          <p:spPr bwMode="auto">
            <a:xfrm>
              <a:off x="3288" y="3119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5" name="Rectangle 157"/>
            <p:cNvSpPr>
              <a:spLocks noChangeArrowheads="1"/>
            </p:cNvSpPr>
            <p:nvPr/>
          </p:nvSpPr>
          <p:spPr bwMode="auto">
            <a:xfrm>
              <a:off x="3786" y="3157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6" name="Rectangle 158"/>
            <p:cNvSpPr>
              <a:spLocks noChangeArrowheads="1"/>
            </p:cNvSpPr>
            <p:nvPr/>
          </p:nvSpPr>
          <p:spPr bwMode="auto">
            <a:xfrm>
              <a:off x="3288" y="3335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7" name="Rectangle 159"/>
            <p:cNvSpPr>
              <a:spLocks noChangeArrowheads="1"/>
            </p:cNvSpPr>
            <p:nvPr/>
          </p:nvSpPr>
          <p:spPr bwMode="auto">
            <a:xfrm>
              <a:off x="3343" y="3363"/>
              <a:ext cx="25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valC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8" name="Rectangle 160"/>
            <p:cNvSpPr>
              <a:spLocks noChangeArrowheads="1"/>
            </p:cNvSpPr>
            <p:nvPr/>
          </p:nvSpPr>
          <p:spPr bwMode="auto">
            <a:xfrm>
              <a:off x="3572" y="3363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9" name="Rectangle 161"/>
            <p:cNvSpPr>
              <a:spLocks noChangeArrowheads="1"/>
            </p:cNvSpPr>
            <p:nvPr/>
          </p:nvSpPr>
          <p:spPr bwMode="auto">
            <a:xfrm>
              <a:off x="3658" y="3374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0" name="Rectangle 162"/>
            <p:cNvSpPr>
              <a:spLocks noChangeArrowheads="1"/>
            </p:cNvSpPr>
            <p:nvPr/>
          </p:nvSpPr>
          <p:spPr bwMode="auto">
            <a:xfrm>
              <a:off x="3343" y="3495"/>
              <a:ext cx="25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dstE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1" name="Rectangle 163"/>
            <p:cNvSpPr>
              <a:spLocks noChangeArrowheads="1"/>
            </p:cNvSpPr>
            <p:nvPr/>
          </p:nvSpPr>
          <p:spPr bwMode="auto">
            <a:xfrm>
              <a:off x="3573" y="3495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2" name="Rectangle 164"/>
            <p:cNvSpPr>
              <a:spLocks noChangeArrowheads="1"/>
            </p:cNvSpPr>
            <p:nvPr/>
          </p:nvSpPr>
          <p:spPr bwMode="auto">
            <a:xfrm>
              <a:off x="3659" y="3506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3" name="Rectangle 165"/>
            <p:cNvSpPr>
              <a:spLocks noChangeArrowheads="1"/>
            </p:cNvSpPr>
            <p:nvPr/>
          </p:nvSpPr>
          <p:spPr bwMode="auto">
            <a:xfrm>
              <a:off x="3720" y="3506"/>
              <a:ext cx="25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ecx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36" name="Group 188"/>
            <p:cNvGrpSpPr>
              <a:grpSpLocks/>
            </p:cNvGrpSpPr>
            <p:nvPr/>
          </p:nvGrpSpPr>
          <p:grpSpPr bwMode="auto">
            <a:xfrm>
              <a:off x="3288" y="1608"/>
              <a:ext cx="1080" cy="2635"/>
              <a:chOff x="3288" y="1608"/>
              <a:chExt cx="1080" cy="2635"/>
            </a:xfrm>
          </p:grpSpPr>
          <p:sp>
            <p:nvSpPr>
              <p:cNvPr id="2214" name="Rectangle 166"/>
              <p:cNvSpPr>
                <a:spLocks noChangeArrowheads="1"/>
              </p:cNvSpPr>
              <p:nvPr/>
            </p:nvSpPr>
            <p:spPr bwMode="auto">
              <a:xfrm>
                <a:off x="3288" y="3681"/>
                <a:ext cx="1080" cy="562"/>
              </a:xfrm>
              <a:prstGeom prst="rect">
                <a:avLst/>
              </a:prstGeom>
              <a:solidFill>
                <a:srgbClr val="B2B2B2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5" name="Rectangle 167"/>
              <p:cNvSpPr>
                <a:spLocks noChangeArrowheads="1"/>
              </p:cNvSpPr>
              <p:nvPr/>
            </p:nvSpPr>
            <p:spPr bwMode="auto">
              <a:xfrm>
                <a:off x="3792" y="3718"/>
                <a:ext cx="12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6" name="Rectangle 168"/>
              <p:cNvSpPr>
                <a:spLocks noChangeArrowheads="1"/>
              </p:cNvSpPr>
              <p:nvPr/>
            </p:nvSpPr>
            <p:spPr bwMode="auto">
              <a:xfrm>
                <a:off x="3288" y="3897"/>
                <a:ext cx="1080" cy="303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Rectangle 169"/>
              <p:cNvSpPr>
                <a:spLocks noChangeArrowheads="1"/>
              </p:cNvSpPr>
              <p:nvPr/>
            </p:nvSpPr>
            <p:spPr bwMode="auto">
              <a:xfrm>
                <a:off x="3343" y="3933"/>
                <a:ext cx="255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valC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8" name="Rectangle 170"/>
              <p:cNvSpPr>
                <a:spLocks noChangeArrowheads="1"/>
              </p:cNvSpPr>
              <p:nvPr/>
            </p:nvSpPr>
            <p:spPr bwMode="auto">
              <a:xfrm>
                <a:off x="3572" y="3929"/>
                <a:ext cx="174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Wingdings 3" pitchFamily="18" charset="2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9" name="Rectangle 171"/>
              <p:cNvSpPr>
                <a:spLocks noChangeArrowheads="1"/>
              </p:cNvSpPr>
              <p:nvPr/>
            </p:nvSpPr>
            <p:spPr bwMode="auto">
              <a:xfrm>
                <a:off x="3690" y="3933"/>
                <a:ext cx="10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0" name="Rectangle 172"/>
              <p:cNvSpPr>
                <a:spLocks noChangeArrowheads="1"/>
              </p:cNvSpPr>
              <p:nvPr/>
            </p:nvSpPr>
            <p:spPr bwMode="auto">
              <a:xfrm>
                <a:off x="3343" y="4058"/>
                <a:ext cx="150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1" name="Rectangle 173"/>
              <p:cNvSpPr>
                <a:spLocks noChangeArrowheads="1"/>
              </p:cNvSpPr>
              <p:nvPr/>
            </p:nvSpPr>
            <p:spPr bwMode="auto">
              <a:xfrm>
                <a:off x="3472" y="4054"/>
                <a:ext cx="174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Wingdings 3" pitchFamily="18" charset="2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2" name="Rectangle 174"/>
              <p:cNvSpPr>
                <a:spLocks noChangeArrowheads="1"/>
              </p:cNvSpPr>
              <p:nvPr/>
            </p:nvSpPr>
            <p:spPr bwMode="auto">
              <a:xfrm>
                <a:off x="3590" y="4069"/>
                <a:ext cx="12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3" name="Rectangle 175"/>
              <p:cNvSpPr>
                <a:spLocks noChangeArrowheads="1"/>
              </p:cNvSpPr>
              <p:nvPr/>
            </p:nvSpPr>
            <p:spPr bwMode="auto">
              <a:xfrm>
                <a:off x="3650" y="4069"/>
                <a:ext cx="252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eax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4" name="Rectangle 176"/>
              <p:cNvSpPr>
                <a:spLocks noChangeArrowheads="1"/>
              </p:cNvSpPr>
              <p:nvPr/>
            </p:nvSpPr>
            <p:spPr bwMode="auto">
              <a:xfrm>
                <a:off x="3288" y="3681"/>
                <a:ext cx="1080" cy="562"/>
              </a:xfrm>
              <a:prstGeom prst="rect">
                <a:avLst/>
              </a:prstGeom>
              <a:solidFill>
                <a:srgbClr val="B2B2B2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Rectangle 177"/>
              <p:cNvSpPr>
                <a:spLocks noChangeArrowheads="1"/>
              </p:cNvSpPr>
              <p:nvPr/>
            </p:nvSpPr>
            <p:spPr bwMode="auto">
              <a:xfrm>
                <a:off x="3792" y="3718"/>
                <a:ext cx="12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6" name="Rectangle 178"/>
              <p:cNvSpPr>
                <a:spLocks noChangeArrowheads="1"/>
              </p:cNvSpPr>
              <p:nvPr/>
            </p:nvSpPr>
            <p:spPr bwMode="auto">
              <a:xfrm>
                <a:off x="3288" y="3897"/>
                <a:ext cx="1080" cy="303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Rectangle 179"/>
              <p:cNvSpPr>
                <a:spLocks noChangeArrowheads="1"/>
              </p:cNvSpPr>
              <p:nvPr/>
            </p:nvSpPr>
            <p:spPr bwMode="auto">
              <a:xfrm>
                <a:off x="3343" y="3933"/>
                <a:ext cx="255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valC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8" name="Rectangle 180"/>
              <p:cNvSpPr>
                <a:spLocks noChangeArrowheads="1"/>
              </p:cNvSpPr>
              <p:nvPr/>
            </p:nvSpPr>
            <p:spPr bwMode="auto">
              <a:xfrm>
                <a:off x="3572" y="3929"/>
                <a:ext cx="174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Wingdings 3" pitchFamily="18" charset="2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9" name="Rectangle 181"/>
              <p:cNvSpPr>
                <a:spLocks noChangeArrowheads="1"/>
              </p:cNvSpPr>
              <p:nvPr/>
            </p:nvSpPr>
            <p:spPr bwMode="auto">
              <a:xfrm>
                <a:off x="3690" y="3933"/>
                <a:ext cx="10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0" name="Rectangle 182"/>
              <p:cNvSpPr>
                <a:spLocks noChangeArrowheads="1"/>
              </p:cNvSpPr>
              <p:nvPr/>
            </p:nvSpPr>
            <p:spPr bwMode="auto">
              <a:xfrm>
                <a:off x="3343" y="4058"/>
                <a:ext cx="150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1" name="Rectangle 183"/>
              <p:cNvSpPr>
                <a:spLocks noChangeArrowheads="1"/>
              </p:cNvSpPr>
              <p:nvPr/>
            </p:nvSpPr>
            <p:spPr bwMode="auto">
              <a:xfrm>
                <a:off x="3472" y="4054"/>
                <a:ext cx="174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Wingdings 3" pitchFamily="18" charset="2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2" name="Rectangle 184"/>
              <p:cNvSpPr>
                <a:spLocks noChangeArrowheads="1"/>
              </p:cNvSpPr>
              <p:nvPr/>
            </p:nvSpPr>
            <p:spPr bwMode="auto">
              <a:xfrm>
                <a:off x="3590" y="4069"/>
                <a:ext cx="12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3" name="Rectangle 185"/>
              <p:cNvSpPr>
                <a:spLocks noChangeArrowheads="1"/>
              </p:cNvSpPr>
              <p:nvPr/>
            </p:nvSpPr>
            <p:spPr bwMode="auto">
              <a:xfrm>
                <a:off x="3650" y="4069"/>
                <a:ext cx="252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eax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4" name="Line 186"/>
              <p:cNvSpPr>
                <a:spLocks noChangeShapeType="1"/>
              </p:cNvSpPr>
              <p:nvPr/>
            </p:nvSpPr>
            <p:spPr bwMode="auto">
              <a:xfrm flipH="1">
                <a:off x="3288" y="1608"/>
                <a:ext cx="388" cy="388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Line 187"/>
              <p:cNvSpPr>
                <a:spLocks noChangeShapeType="1"/>
              </p:cNvSpPr>
              <p:nvPr/>
            </p:nvSpPr>
            <p:spPr bwMode="auto">
              <a:xfrm>
                <a:off x="3936" y="1608"/>
                <a:ext cx="431" cy="388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en-US"/>
              <a:t>Handling Misprediction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304800" y="3657600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Predict branch as taken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Fetch 2 instructions at target</a:t>
            </a:r>
          </a:p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Cancel when mispredicted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Detect branch not-taken in execute stage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On following cycle, replace instructions in execute and decode by bubbles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No side effects have occurred yet</a:t>
            </a:r>
          </a:p>
        </p:txBody>
      </p:sp>
      <p:pic>
        <p:nvPicPr>
          <p:cNvPr id="43008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77914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49703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Mispredicted Branch</a:t>
            </a:r>
          </a:p>
        </p:txBody>
      </p:sp>
      <p:graphicFrame>
        <p:nvGraphicFramePr>
          <p:cNvPr id="45878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08989"/>
              </p:ext>
            </p:extLst>
          </p:nvPr>
        </p:nvGraphicFramePr>
        <p:xfrm>
          <a:off x="1219200" y="4191000"/>
          <a:ext cx="6630988" cy="941388"/>
        </p:xfrm>
        <a:graphic>
          <a:graphicData uri="http://schemas.openxmlformats.org/drawingml/2006/table">
            <a:tbl>
              <a:tblPr/>
              <a:tblGrid>
                <a:gridCol w="2363788"/>
                <a:gridCol w="4267200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Trigger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E_icode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== JXX &amp; !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e_Cnd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62220" name="Picture 24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650" y="984250"/>
            <a:ext cx="8093075" cy="2882692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124102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en-US"/>
              <a:t>Control for Misprediction</a:t>
            </a:r>
          </a:p>
        </p:txBody>
      </p:sp>
      <p:sp>
        <p:nvSpPr>
          <p:cNvPr id="463875" name="Rectangle 3"/>
          <p:cNvSpPr>
            <a:spLocks noChangeArrowheads="1"/>
          </p:cNvSpPr>
          <p:nvPr/>
        </p:nvSpPr>
        <p:spPr bwMode="auto">
          <a:xfrm>
            <a:off x="304800" y="3657600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638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77914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63914" name="Group 42"/>
          <p:cNvGraphicFramePr>
            <a:graphicFrameLocks noGrp="1"/>
          </p:cNvGraphicFramePr>
          <p:nvPr/>
        </p:nvGraphicFramePr>
        <p:xfrm>
          <a:off x="762000" y="4800600"/>
          <a:ext cx="7689850" cy="941388"/>
        </p:xfrm>
        <a:graphic>
          <a:graphicData uri="http://schemas.openxmlformats.org/drawingml/2006/table">
            <a:tbl>
              <a:tblPr/>
              <a:tblGrid>
                <a:gridCol w="2363788"/>
                <a:gridCol w="1065212"/>
                <a:gridCol w="1065213"/>
                <a:gridCol w="1065212"/>
                <a:gridCol w="1065213"/>
                <a:gridCol w="1065212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844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8610600" cy="36623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0x000:    irmovl Stack,%esp  # Initialize stack pointer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0x006:    call p             # Procedure call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0x00b:    irmovl $5,%esi     # Return point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0x011:    halt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0x020: .pos 0x20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0x020: p: irmovl $-1,%edi    # procedure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0x026:    ret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i="1">
                <a:latin typeface="Courier New" pitchFamily="49" charset="0"/>
              </a:rPr>
              <a:t>0x027:    irmovl $1,%eax     # Should not be executed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  0x02d:    irmovl $2,%ecx     # Should not be executed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  0x033:    irmovl $3,%edx     # Should not be executed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0x039:    irmovl $4,%ebx     # Should not be executed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0x100: .pos 0x100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0x100: Stack:                # Stack: Stack pointer</a:t>
            </a: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Example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0"/>
            <a:ext cx="8294688" cy="488950"/>
          </a:xfrm>
        </p:spPr>
        <p:txBody>
          <a:bodyPr/>
          <a:lstStyle/>
          <a:p>
            <a:pPr lvl="1"/>
            <a:r>
              <a:rPr lang="en-US"/>
              <a:t>Previously executed three additional instructions</a:t>
            </a: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5265738" y="304800"/>
            <a:ext cx="17303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demo-retb.ys</a:t>
            </a:r>
          </a:p>
        </p:txBody>
      </p:sp>
    </p:spTree>
    <p:extLst>
      <p:ext uri="{BB962C8B-B14F-4D97-AF65-F5344CB8AC3E}">
        <p14:creationId xmlns:p14="http://schemas.microsoft.com/office/powerpoint/2010/main" val="4095317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en-US"/>
              <a:t>Incorrect Return Example</a:t>
            </a:r>
          </a:p>
        </p:txBody>
      </p:sp>
      <p:pic>
        <p:nvPicPr>
          <p:cNvPr id="431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685800"/>
            <a:ext cx="6453188" cy="607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381000" y="2743200"/>
            <a:ext cx="4648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Incorrectly execute 3 instructions following </a:t>
            </a:r>
            <a:r>
              <a:rPr lang="en-US" sz="2000">
                <a:latin typeface="Courier New" pitchFamily="49" charset="0"/>
              </a:rPr>
              <a:t>ret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10" name="Rectangle 6"/>
          <p:cNvSpPr>
            <a:spLocks noChangeArrowheads="1"/>
          </p:cNvSpPr>
          <p:nvPr/>
        </p:nvSpPr>
        <p:spPr bwMode="auto">
          <a:xfrm>
            <a:off x="990600" y="9906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1" name="Rectangle 7"/>
          <p:cNvSpPr>
            <a:spLocks noChangeArrowheads="1"/>
          </p:cNvSpPr>
          <p:nvPr/>
        </p:nvSpPr>
        <p:spPr bwMode="auto">
          <a:xfrm>
            <a:off x="1082675" y="1052513"/>
            <a:ext cx="14890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0x026:    ret</a:t>
            </a:r>
            <a:endParaRPr lang="en-US"/>
          </a:p>
        </p:txBody>
      </p:sp>
      <p:sp>
        <p:nvSpPr>
          <p:cNvPr id="431112" name="Rectangle 8"/>
          <p:cNvSpPr>
            <a:spLocks noChangeArrowheads="1"/>
          </p:cNvSpPr>
          <p:nvPr/>
        </p:nvSpPr>
        <p:spPr bwMode="auto">
          <a:xfrm>
            <a:off x="40386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3" name="Rectangle 9"/>
          <p:cNvSpPr>
            <a:spLocks noChangeArrowheads="1"/>
          </p:cNvSpPr>
          <p:nvPr/>
        </p:nvSpPr>
        <p:spPr bwMode="auto">
          <a:xfrm>
            <a:off x="4205288" y="10350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14" name="Rectangle 10"/>
          <p:cNvSpPr>
            <a:spLocks noChangeArrowheads="1"/>
          </p:cNvSpPr>
          <p:nvPr/>
        </p:nvSpPr>
        <p:spPr bwMode="auto">
          <a:xfrm>
            <a:off x="44958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5" name="Rectangle 11"/>
          <p:cNvSpPr>
            <a:spLocks noChangeArrowheads="1"/>
          </p:cNvSpPr>
          <p:nvPr/>
        </p:nvSpPr>
        <p:spPr bwMode="auto">
          <a:xfrm>
            <a:off x="4651375" y="10350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16" name="Rectangle 12"/>
          <p:cNvSpPr>
            <a:spLocks noChangeArrowheads="1"/>
          </p:cNvSpPr>
          <p:nvPr/>
        </p:nvSpPr>
        <p:spPr bwMode="auto">
          <a:xfrm>
            <a:off x="49530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7" name="Rectangle 13"/>
          <p:cNvSpPr>
            <a:spLocks noChangeArrowheads="1"/>
          </p:cNvSpPr>
          <p:nvPr/>
        </p:nvSpPr>
        <p:spPr bwMode="auto">
          <a:xfrm>
            <a:off x="5113338" y="10350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18" name="Rectangle 14"/>
          <p:cNvSpPr>
            <a:spLocks noChangeArrowheads="1"/>
          </p:cNvSpPr>
          <p:nvPr/>
        </p:nvSpPr>
        <p:spPr bwMode="auto">
          <a:xfrm>
            <a:off x="54102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9" name="Rectangle 15"/>
          <p:cNvSpPr>
            <a:spLocks noChangeArrowheads="1"/>
          </p:cNvSpPr>
          <p:nvPr/>
        </p:nvSpPr>
        <p:spPr bwMode="auto">
          <a:xfrm>
            <a:off x="5553075" y="10350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20" name="Rectangle 16"/>
          <p:cNvSpPr>
            <a:spLocks noChangeArrowheads="1"/>
          </p:cNvSpPr>
          <p:nvPr/>
        </p:nvSpPr>
        <p:spPr bwMode="auto">
          <a:xfrm>
            <a:off x="63246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21" name="Rectangle 17"/>
          <p:cNvSpPr>
            <a:spLocks noChangeArrowheads="1"/>
          </p:cNvSpPr>
          <p:nvPr/>
        </p:nvSpPr>
        <p:spPr bwMode="auto">
          <a:xfrm>
            <a:off x="6453188" y="13398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22" name="Rectangle 18"/>
          <p:cNvSpPr>
            <a:spLocks noChangeArrowheads="1"/>
          </p:cNvSpPr>
          <p:nvPr/>
        </p:nvSpPr>
        <p:spPr bwMode="auto">
          <a:xfrm>
            <a:off x="990600" y="12954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23" name="Rectangle 19"/>
          <p:cNvSpPr>
            <a:spLocks noChangeArrowheads="1"/>
          </p:cNvSpPr>
          <p:nvPr/>
        </p:nvSpPr>
        <p:spPr bwMode="auto">
          <a:xfrm>
            <a:off x="2146300" y="1347788"/>
            <a:ext cx="7445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urier New" pitchFamily="49" charset="0"/>
              </a:rPr>
              <a:t>bubble</a:t>
            </a:r>
            <a:endParaRPr lang="en-US"/>
          </a:p>
        </p:txBody>
      </p:sp>
      <p:sp>
        <p:nvSpPr>
          <p:cNvPr id="431124" name="Rectangle 20"/>
          <p:cNvSpPr>
            <a:spLocks noChangeArrowheads="1"/>
          </p:cNvSpPr>
          <p:nvPr/>
        </p:nvSpPr>
        <p:spPr bwMode="auto">
          <a:xfrm>
            <a:off x="44958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25" name="Rectangle 21"/>
          <p:cNvSpPr>
            <a:spLocks noChangeArrowheads="1"/>
          </p:cNvSpPr>
          <p:nvPr/>
        </p:nvSpPr>
        <p:spPr bwMode="auto">
          <a:xfrm>
            <a:off x="4662488" y="13398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26" name="Rectangle 22"/>
          <p:cNvSpPr>
            <a:spLocks noChangeArrowheads="1"/>
          </p:cNvSpPr>
          <p:nvPr/>
        </p:nvSpPr>
        <p:spPr bwMode="auto">
          <a:xfrm>
            <a:off x="49530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27" name="Rectangle 23"/>
          <p:cNvSpPr>
            <a:spLocks noChangeArrowheads="1"/>
          </p:cNvSpPr>
          <p:nvPr/>
        </p:nvSpPr>
        <p:spPr bwMode="auto">
          <a:xfrm>
            <a:off x="5108575" y="13398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28" name="Rectangle 24"/>
          <p:cNvSpPr>
            <a:spLocks noChangeArrowheads="1"/>
          </p:cNvSpPr>
          <p:nvPr/>
        </p:nvSpPr>
        <p:spPr bwMode="auto">
          <a:xfrm>
            <a:off x="54102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29" name="Rectangle 25"/>
          <p:cNvSpPr>
            <a:spLocks noChangeArrowheads="1"/>
          </p:cNvSpPr>
          <p:nvPr/>
        </p:nvSpPr>
        <p:spPr bwMode="auto">
          <a:xfrm>
            <a:off x="5570538" y="13398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30" name="Rectangle 26"/>
          <p:cNvSpPr>
            <a:spLocks noChangeArrowheads="1"/>
          </p:cNvSpPr>
          <p:nvPr/>
        </p:nvSpPr>
        <p:spPr bwMode="auto">
          <a:xfrm>
            <a:off x="58674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31" name="Rectangle 27"/>
          <p:cNvSpPr>
            <a:spLocks noChangeArrowheads="1"/>
          </p:cNvSpPr>
          <p:nvPr/>
        </p:nvSpPr>
        <p:spPr bwMode="auto">
          <a:xfrm>
            <a:off x="6010275" y="13398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32" name="Rectangle 28"/>
          <p:cNvSpPr>
            <a:spLocks noChangeArrowheads="1"/>
          </p:cNvSpPr>
          <p:nvPr/>
        </p:nvSpPr>
        <p:spPr bwMode="auto">
          <a:xfrm>
            <a:off x="58674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33" name="Rectangle 29"/>
          <p:cNvSpPr>
            <a:spLocks noChangeArrowheads="1"/>
          </p:cNvSpPr>
          <p:nvPr/>
        </p:nvSpPr>
        <p:spPr bwMode="auto">
          <a:xfrm>
            <a:off x="5995988" y="10350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34" name="Rectangle 30"/>
          <p:cNvSpPr>
            <a:spLocks noChangeArrowheads="1"/>
          </p:cNvSpPr>
          <p:nvPr/>
        </p:nvSpPr>
        <p:spPr bwMode="auto">
          <a:xfrm>
            <a:off x="990600" y="16002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35" name="Rectangle 31"/>
          <p:cNvSpPr>
            <a:spLocks noChangeArrowheads="1"/>
          </p:cNvSpPr>
          <p:nvPr/>
        </p:nvSpPr>
        <p:spPr bwMode="auto">
          <a:xfrm>
            <a:off x="2146300" y="1652588"/>
            <a:ext cx="7445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urier New" pitchFamily="49" charset="0"/>
              </a:rPr>
              <a:t>bubble</a:t>
            </a:r>
            <a:endParaRPr lang="en-US"/>
          </a:p>
        </p:txBody>
      </p:sp>
      <p:sp>
        <p:nvSpPr>
          <p:cNvPr id="431136" name="Rectangle 32"/>
          <p:cNvSpPr>
            <a:spLocks noChangeArrowheads="1"/>
          </p:cNvSpPr>
          <p:nvPr/>
        </p:nvSpPr>
        <p:spPr bwMode="auto">
          <a:xfrm>
            <a:off x="49530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37" name="Rectangle 33"/>
          <p:cNvSpPr>
            <a:spLocks noChangeArrowheads="1"/>
          </p:cNvSpPr>
          <p:nvPr/>
        </p:nvSpPr>
        <p:spPr bwMode="auto">
          <a:xfrm>
            <a:off x="5119688" y="16446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38" name="Rectangle 34"/>
          <p:cNvSpPr>
            <a:spLocks noChangeArrowheads="1"/>
          </p:cNvSpPr>
          <p:nvPr/>
        </p:nvSpPr>
        <p:spPr bwMode="auto">
          <a:xfrm>
            <a:off x="54102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39" name="Rectangle 35"/>
          <p:cNvSpPr>
            <a:spLocks noChangeArrowheads="1"/>
          </p:cNvSpPr>
          <p:nvPr/>
        </p:nvSpPr>
        <p:spPr bwMode="auto">
          <a:xfrm>
            <a:off x="5565775" y="16446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40" name="Rectangle 36"/>
          <p:cNvSpPr>
            <a:spLocks noChangeArrowheads="1"/>
          </p:cNvSpPr>
          <p:nvPr/>
        </p:nvSpPr>
        <p:spPr bwMode="auto">
          <a:xfrm>
            <a:off x="58674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41" name="Rectangle 37"/>
          <p:cNvSpPr>
            <a:spLocks noChangeArrowheads="1"/>
          </p:cNvSpPr>
          <p:nvPr/>
        </p:nvSpPr>
        <p:spPr bwMode="auto">
          <a:xfrm>
            <a:off x="6027738" y="16446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42" name="Rectangle 38"/>
          <p:cNvSpPr>
            <a:spLocks noChangeArrowheads="1"/>
          </p:cNvSpPr>
          <p:nvPr/>
        </p:nvSpPr>
        <p:spPr bwMode="auto">
          <a:xfrm>
            <a:off x="63246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43" name="Rectangle 39"/>
          <p:cNvSpPr>
            <a:spLocks noChangeArrowheads="1"/>
          </p:cNvSpPr>
          <p:nvPr/>
        </p:nvSpPr>
        <p:spPr bwMode="auto">
          <a:xfrm>
            <a:off x="6467475" y="16446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44" name="Rectangle 40"/>
          <p:cNvSpPr>
            <a:spLocks noChangeArrowheads="1"/>
          </p:cNvSpPr>
          <p:nvPr/>
        </p:nvSpPr>
        <p:spPr bwMode="auto">
          <a:xfrm>
            <a:off x="67818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45" name="Rectangle 41"/>
          <p:cNvSpPr>
            <a:spLocks noChangeArrowheads="1"/>
          </p:cNvSpPr>
          <p:nvPr/>
        </p:nvSpPr>
        <p:spPr bwMode="auto">
          <a:xfrm>
            <a:off x="6910388" y="16446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46" name="Rectangle 42"/>
          <p:cNvSpPr>
            <a:spLocks noChangeArrowheads="1"/>
          </p:cNvSpPr>
          <p:nvPr/>
        </p:nvSpPr>
        <p:spPr bwMode="auto">
          <a:xfrm>
            <a:off x="990600" y="19050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47" name="Rectangle 43"/>
          <p:cNvSpPr>
            <a:spLocks noChangeArrowheads="1"/>
          </p:cNvSpPr>
          <p:nvPr/>
        </p:nvSpPr>
        <p:spPr bwMode="auto">
          <a:xfrm>
            <a:off x="2146300" y="1957388"/>
            <a:ext cx="7445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urier New" pitchFamily="49" charset="0"/>
              </a:rPr>
              <a:t>bubble</a:t>
            </a:r>
            <a:endParaRPr lang="en-US"/>
          </a:p>
        </p:txBody>
      </p:sp>
      <p:sp>
        <p:nvSpPr>
          <p:cNvPr id="431148" name="Rectangle 44"/>
          <p:cNvSpPr>
            <a:spLocks noChangeArrowheads="1"/>
          </p:cNvSpPr>
          <p:nvPr/>
        </p:nvSpPr>
        <p:spPr bwMode="auto">
          <a:xfrm>
            <a:off x="54102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49" name="Rectangle 45"/>
          <p:cNvSpPr>
            <a:spLocks noChangeArrowheads="1"/>
          </p:cNvSpPr>
          <p:nvPr/>
        </p:nvSpPr>
        <p:spPr bwMode="auto">
          <a:xfrm>
            <a:off x="5576888" y="19494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50" name="Rectangle 46"/>
          <p:cNvSpPr>
            <a:spLocks noChangeArrowheads="1"/>
          </p:cNvSpPr>
          <p:nvPr/>
        </p:nvSpPr>
        <p:spPr bwMode="auto">
          <a:xfrm>
            <a:off x="58674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51" name="Rectangle 47"/>
          <p:cNvSpPr>
            <a:spLocks noChangeArrowheads="1"/>
          </p:cNvSpPr>
          <p:nvPr/>
        </p:nvSpPr>
        <p:spPr bwMode="auto">
          <a:xfrm>
            <a:off x="6022975" y="19494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52" name="Rectangle 48"/>
          <p:cNvSpPr>
            <a:spLocks noChangeArrowheads="1"/>
          </p:cNvSpPr>
          <p:nvPr/>
        </p:nvSpPr>
        <p:spPr bwMode="auto">
          <a:xfrm>
            <a:off x="63246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53" name="Rectangle 49"/>
          <p:cNvSpPr>
            <a:spLocks noChangeArrowheads="1"/>
          </p:cNvSpPr>
          <p:nvPr/>
        </p:nvSpPr>
        <p:spPr bwMode="auto">
          <a:xfrm>
            <a:off x="6484938" y="19494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54" name="Rectangle 50"/>
          <p:cNvSpPr>
            <a:spLocks noChangeArrowheads="1"/>
          </p:cNvSpPr>
          <p:nvPr/>
        </p:nvSpPr>
        <p:spPr bwMode="auto">
          <a:xfrm>
            <a:off x="67818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55" name="Rectangle 51"/>
          <p:cNvSpPr>
            <a:spLocks noChangeArrowheads="1"/>
          </p:cNvSpPr>
          <p:nvPr/>
        </p:nvSpPr>
        <p:spPr bwMode="auto">
          <a:xfrm>
            <a:off x="6924675" y="19494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56" name="Rectangle 52"/>
          <p:cNvSpPr>
            <a:spLocks noChangeArrowheads="1"/>
          </p:cNvSpPr>
          <p:nvPr/>
        </p:nvSpPr>
        <p:spPr bwMode="auto">
          <a:xfrm>
            <a:off x="72390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57" name="Rectangle 53"/>
          <p:cNvSpPr>
            <a:spLocks noChangeArrowheads="1"/>
          </p:cNvSpPr>
          <p:nvPr/>
        </p:nvSpPr>
        <p:spPr bwMode="auto">
          <a:xfrm>
            <a:off x="7367588" y="19494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58" name="Rectangle 54"/>
          <p:cNvSpPr>
            <a:spLocks noChangeArrowheads="1"/>
          </p:cNvSpPr>
          <p:nvPr/>
        </p:nvSpPr>
        <p:spPr bwMode="auto">
          <a:xfrm>
            <a:off x="990600" y="22098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59" name="Rectangle 55"/>
          <p:cNvSpPr>
            <a:spLocks noChangeArrowheads="1"/>
          </p:cNvSpPr>
          <p:nvPr/>
        </p:nvSpPr>
        <p:spPr bwMode="auto">
          <a:xfrm>
            <a:off x="1082675" y="2271713"/>
            <a:ext cx="116998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0x00b:    </a:t>
            </a:r>
            <a:endParaRPr lang="en-US"/>
          </a:p>
        </p:txBody>
      </p:sp>
      <p:sp>
        <p:nvSpPr>
          <p:cNvPr id="431160" name="Rectangle 56"/>
          <p:cNvSpPr>
            <a:spLocks noChangeArrowheads="1"/>
          </p:cNvSpPr>
          <p:nvPr/>
        </p:nvSpPr>
        <p:spPr bwMode="auto">
          <a:xfrm>
            <a:off x="2198688" y="2271713"/>
            <a:ext cx="744537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irmovl </a:t>
            </a:r>
            <a:endParaRPr lang="en-US"/>
          </a:p>
        </p:txBody>
      </p:sp>
      <p:sp>
        <p:nvSpPr>
          <p:cNvPr id="431161" name="Rectangle 57"/>
          <p:cNvSpPr>
            <a:spLocks noChangeArrowheads="1"/>
          </p:cNvSpPr>
          <p:nvPr/>
        </p:nvSpPr>
        <p:spPr bwMode="auto">
          <a:xfrm>
            <a:off x="2890838" y="2271713"/>
            <a:ext cx="53181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$5,%</a:t>
            </a:r>
            <a:endParaRPr lang="en-US"/>
          </a:p>
        </p:txBody>
      </p:sp>
      <p:sp>
        <p:nvSpPr>
          <p:cNvPr id="431162" name="Rectangle 58"/>
          <p:cNvSpPr>
            <a:spLocks noChangeArrowheads="1"/>
          </p:cNvSpPr>
          <p:nvPr/>
        </p:nvSpPr>
        <p:spPr bwMode="auto">
          <a:xfrm>
            <a:off x="3368675" y="2271713"/>
            <a:ext cx="319088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esi</a:t>
            </a:r>
            <a:endParaRPr lang="en-US"/>
          </a:p>
        </p:txBody>
      </p:sp>
      <p:sp>
        <p:nvSpPr>
          <p:cNvPr id="431163" name="Rectangle 59"/>
          <p:cNvSpPr>
            <a:spLocks noChangeArrowheads="1"/>
          </p:cNvSpPr>
          <p:nvPr/>
        </p:nvSpPr>
        <p:spPr bwMode="auto">
          <a:xfrm>
            <a:off x="3741738" y="2271713"/>
            <a:ext cx="10636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# Return </a:t>
            </a:r>
            <a:endParaRPr lang="en-US"/>
          </a:p>
        </p:txBody>
      </p:sp>
      <p:sp>
        <p:nvSpPr>
          <p:cNvPr id="431164" name="Rectangle 60"/>
          <p:cNvSpPr>
            <a:spLocks noChangeArrowheads="1"/>
          </p:cNvSpPr>
          <p:nvPr/>
        </p:nvSpPr>
        <p:spPr bwMode="auto">
          <a:xfrm>
            <a:off x="58674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65" name="Rectangle 61"/>
          <p:cNvSpPr>
            <a:spLocks noChangeArrowheads="1"/>
          </p:cNvSpPr>
          <p:nvPr/>
        </p:nvSpPr>
        <p:spPr bwMode="auto">
          <a:xfrm>
            <a:off x="6034088" y="22542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66" name="Rectangle 62"/>
          <p:cNvSpPr>
            <a:spLocks noChangeArrowheads="1"/>
          </p:cNvSpPr>
          <p:nvPr/>
        </p:nvSpPr>
        <p:spPr bwMode="auto">
          <a:xfrm>
            <a:off x="6324600" y="2209800"/>
            <a:ext cx="458788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67" name="Rectangle 63"/>
          <p:cNvSpPr>
            <a:spLocks noChangeArrowheads="1"/>
          </p:cNvSpPr>
          <p:nvPr/>
        </p:nvSpPr>
        <p:spPr bwMode="auto">
          <a:xfrm>
            <a:off x="6480175" y="22542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68" name="Rectangle 64"/>
          <p:cNvSpPr>
            <a:spLocks noChangeArrowheads="1"/>
          </p:cNvSpPr>
          <p:nvPr/>
        </p:nvSpPr>
        <p:spPr bwMode="auto">
          <a:xfrm>
            <a:off x="67818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69" name="Rectangle 65"/>
          <p:cNvSpPr>
            <a:spLocks noChangeArrowheads="1"/>
          </p:cNvSpPr>
          <p:nvPr/>
        </p:nvSpPr>
        <p:spPr bwMode="auto">
          <a:xfrm>
            <a:off x="6942138" y="22542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70" name="Rectangle 66"/>
          <p:cNvSpPr>
            <a:spLocks noChangeArrowheads="1"/>
          </p:cNvSpPr>
          <p:nvPr/>
        </p:nvSpPr>
        <p:spPr bwMode="auto">
          <a:xfrm>
            <a:off x="72390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71" name="Rectangle 67"/>
          <p:cNvSpPr>
            <a:spLocks noChangeArrowheads="1"/>
          </p:cNvSpPr>
          <p:nvPr/>
        </p:nvSpPr>
        <p:spPr bwMode="auto">
          <a:xfrm>
            <a:off x="7381875" y="22542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72" name="Rectangle 68"/>
          <p:cNvSpPr>
            <a:spLocks noChangeArrowheads="1"/>
          </p:cNvSpPr>
          <p:nvPr/>
        </p:nvSpPr>
        <p:spPr bwMode="auto">
          <a:xfrm>
            <a:off x="76962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73" name="Rectangle 69"/>
          <p:cNvSpPr>
            <a:spLocks noChangeArrowheads="1"/>
          </p:cNvSpPr>
          <p:nvPr/>
        </p:nvSpPr>
        <p:spPr bwMode="auto">
          <a:xfrm>
            <a:off x="7824788" y="22542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74" name="Rectangle 70"/>
          <p:cNvSpPr>
            <a:spLocks noChangeArrowheads="1"/>
          </p:cNvSpPr>
          <p:nvPr/>
        </p:nvSpPr>
        <p:spPr bwMode="auto">
          <a:xfrm>
            <a:off x="990600" y="6858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78" name="Rectangle 74"/>
          <p:cNvSpPr>
            <a:spLocks noChangeArrowheads="1"/>
          </p:cNvSpPr>
          <p:nvPr/>
        </p:nvSpPr>
        <p:spPr bwMode="auto">
          <a:xfrm>
            <a:off x="58674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79" name="Rectangle 75"/>
          <p:cNvSpPr>
            <a:spLocks noChangeArrowheads="1"/>
          </p:cNvSpPr>
          <p:nvPr/>
        </p:nvSpPr>
        <p:spPr bwMode="auto">
          <a:xfrm>
            <a:off x="6034088" y="22542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80" name="Rectangle 76"/>
          <p:cNvSpPr>
            <a:spLocks noChangeArrowheads="1"/>
          </p:cNvSpPr>
          <p:nvPr/>
        </p:nvSpPr>
        <p:spPr bwMode="auto">
          <a:xfrm>
            <a:off x="63246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81" name="Rectangle 77"/>
          <p:cNvSpPr>
            <a:spLocks noChangeArrowheads="1"/>
          </p:cNvSpPr>
          <p:nvPr/>
        </p:nvSpPr>
        <p:spPr bwMode="auto">
          <a:xfrm>
            <a:off x="6480175" y="22542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82" name="Rectangle 78"/>
          <p:cNvSpPr>
            <a:spLocks noChangeArrowheads="1"/>
          </p:cNvSpPr>
          <p:nvPr/>
        </p:nvSpPr>
        <p:spPr bwMode="auto">
          <a:xfrm>
            <a:off x="67818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83" name="Rectangle 79"/>
          <p:cNvSpPr>
            <a:spLocks noChangeArrowheads="1"/>
          </p:cNvSpPr>
          <p:nvPr/>
        </p:nvSpPr>
        <p:spPr bwMode="auto">
          <a:xfrm>
            <a:off x="6942138" y="22542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84" name="Rectangle 80"/>
          <p:cNvSpPr>
            <a:spLocks noChangeArrowheads="1"/>
          </p:cNvSpPr>
          <p:nvPr/>
        </p:nvSpPr>
        <p:spPr bwMode="auto">
          <a:xfrm>
            <a:off x="72390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85" name="Rectangle 81"/>
          <p:cNvSpPr>
            <a:spLocks noChangeArrowheads="1"/>
          </p:cNvSpPr>
          <p:nvPr/>
        </p:nvSpPr>
        <p:spPr bwMode="auto">
          <a:xfrm>
            <a:off x="7381875" y="22542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86" name="Rectangle 82"/>
          <p:cNvSpPr>
            <a:spLocks noChangeArrowheads="1"/>
          </p:cNvSpPr>
          <p:nvPr/>
        </p:nvSpPr>
        <p:spPr bwMode="auto">
          <a:xfrm>
            <a:off x="76962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87" name="Rectangle 83"/>
          <p:cNvSpPr>
            <a:spLocks noChangeArrowheads="1"/>
          </p:cNvSpPr>
          <p:nvPr/>
        </p:nvSpPr>
        <p:spPr bwMode="auto">
          <a:xfrm>
            <a:off x="7824788" y="22542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88" name="Rectangle 84"/>
          <p:cNvSpPr>
            <a:spLocks noChangeArrowheads="1"/>
          </p:cNvSpPr>
          <p:nvPr/>
        </p:nvSpPr>
        <p:spPr bwMode="auto">
          <a:xfrm>
            <a:off x="5181600" y="4953000"/>
            <a:ext cx="1906588" cy="763588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89" name="Rectangle 85"/>
          <p:cNvSpPr>
            <a:spLocks noChangeArrowheads="1"/>
          </p:cNvSpPr>
          <p:nvPr/>
        </p:nvSpPr>
        <p:spPr bwMode="auto">
          <a:xfrm>
            <a:off x="6072188" y="5018088"/>
            <a:ext cx="21431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90" name="Rectangle 86"/>
          <p:cNvSpPr>
            <a:spLocks noChangeArrowheads="1"/>
          </p:cNvSpPr>
          <p:nvPr/>
        </p:nvSpPr>
        <p:spPr bwMode="auto">
          <a:xfrm>
            <a:off x="5181600" y="5257800"/>
            <a:ext cx="1906588" cy="4937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91" name="Rectangle 87"/>
          <p:cNvSpPr>
            <a:spLocks noChangeArrowheads="1"/>
          </p:cNvSpPr>
          <p:nvPr/>
        </p:nvSpPr>
        <p:spPr bwMode="auto">
          <a:xfrm>
            <a:off x="5318125" y="5300663"/>
            <a:ext cx="35401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431192" name="Rectangle 88"/>
          <p:cNvSpPr>
            <a:spLocks noChangeArrowheads="1"/>
          </p:cNvSpPr>
          <p:nvPr/>
        </p:nvSpPr>
        <p:spPr bwMode="auto">
          <a:xfrm>
            <a:off x="5683250" y="5294313"/>
            <a:ext cx="2968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/>
          </a:p>
        </p:txBody>
      </p:sp>
      <p:sp>
        <p:nvSpPr>
          <p:cNvPr id="431193" name="Rectangle 89"/>
          <p:cNvSpPr>
            <a:spLocks noChangeArrowheads="1"/>
          </p:cNvSpPr>
          <p:nvPr/>
        </p:nvSpPr>
        <p:spPr bwMode="auto">
          <a:xfrm>
            <a:off x="5891213" y="5300663"/>
            <a:ext cx="17621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431194" name="Rectangle 90"/>
          <p:cNvSpPr>
            <a:spLocks noChangeArrowheads="1"/>
          </p:cNvSpPr>
          <p:nvPr/>
        </p:nvSpPr>
        <p:spPr bwMode="auto">
          <a:xfrm>
            <a:off x="5318125" y="5521325"/>
            <a:ext cx="17780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431195" name="Rectangle 91"/>
          <p:cNvSpPr>
            <a:spLocks noChangeArrowheads="1"/>
          </p:cNvSpPr>
          <p:nvPr/>
        </p:nvSpPr>
        <p:spPr bwMode="auto">
          <a:xfrm>
            <a:off x="5507038" y="5514975"/>
            <a:ext cx="296862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/>
          </a:p>
        </p:txBody>
      </p:sp>
      <p:sp>
        <p:nvSpPr>
          <p:cNvPr id="431196" name="Rectangle 92"/>
          <p:cNvSpPr>
            <a:spLocks noChangeArrowheads="1"/>
          </p:cNvSpPr>
          <p:nvPr/>
        </p:nvSpPr>
        <p:spPr bwMode="auto">
          <a:xfrm>
            <a:off x="5715000" y="5540375"/>
            <a:ext cx="2127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%</a:t>
            </a:r>
            <a:endParaRPr lang="en-US"/>
          </a:p>
        </p:txBody>
      </p:sp>
      <p:sp>
        <p:nvSpPr>
          <p:cNvPr id="431197" name="Rectangle 93"/>
          <p:cNvSpPr>
            <a:spLocks noChangeArrowheads="1"/>
          </p:cNvSpPr>
          <p:nvPr/>
        </p:nvSpPr>
        <p:spPr bwMode="auto">
          <a:xfrm>
            <a:off x="5873750" y="5540375"/>
            <a:ext cx="31908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esi</a:t>
            </a:r>
            <a:endParaRPr lang="en-US"/>
          </a:p>
        </p:txBody>
      </p:sp>
      <p:sp>
        <p:nvSpPr>
          <p:cNvPr id="431198" name="Rectangle 94"/>
          <p:cNvSpPr>
            <a:spLocks noChangeArrowheads="1"/>
          </p:cNvSpPr>
          <p:nvPr/>
        </p:nvSpPr>
        <p:spPr bwMode="auto">
          <a:xfrm>
            <a:off x="5181600" y="4953000"/>
            <a:ext cx="1906588" cy="763588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99" name="Rectangle 95"/>
          <p:cNvSpPr>
            <a:spLocks noChangeArrowheads="1"/>
          </p:cNvSpPr>
          <p:nvPr/>
        </p:nvSpPr>
        <p:spPr bwMode="auto">
          <a:xfrm>
            <a:off x="6072188" y="5018088"/>
            <a:ext cx="21431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200" name="Rectangle 96"/>
          <p:cNvSpPr>
            <a:spLocks noChangeArrowheads="1"/>
          </p:cNvSpPr>
          <p:nvPr/>
        </p:nvSpPr>
        <p:spPr bwMode="auto">
          <a:xfrm>
            <a:off x="5181600" y="5257800"/>
            <a:ext cx="1906588" cy="4937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01" name="Rectangle 97"/>
          <p:cNvSpPr>
            <a:spLocks noChangeArrowheads="1"/>
          </p:cNvSpPr>
          <p:nvPr/>
        </p:nvSpPr>
        <p:spPr bwMode="auto">
          <a:xfrm>
            <a:off x="5318125" y="5300663"/>
            <a:ext cx="35401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431202" name="Rectangle 98"/>
          <p:cNvSpPr>
            <a:spLocks noChangeArrowheads="1"/>
          </p:cNvSpPr>
          <p:nvPr/>
        </p:nvSpPr>
        <p:spPr bwMode="auto">
          <a:xfrm>
            <a:off x="5683250" y="5294313"/>
            <a:ext cx="2968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/>
          </a:p>
        </p:txBody>
      </p:sp>
      <p:sp>
        <p:nvSpPr>
          <p:cNvPr id="431203" name="Rectangle 99"/>
          <p:cNvSpPr>
            <a:spLocks noChangeArrowheads="1"/>
          </p:cNvSpPr>
          <p:nvPr/>
        </p:nvSpPr>
        <p:spPr bwMode="auto">
          <a:xfrm>
            <a:off x="5891213" y="5300663"/>
            <a:ext cx="17621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431204" name="Rectangle 100"/>
          <p:cNvSpPr>
            <a:spLocks noChangeArrowheads="1"/>
          </p:cNvSpPr>
          <p:nvPr/>
        </p:nvSpPr>
        <p:spPr bwMode="auto">
          <a:xfrm>
            <a:off x="5318125" y="5521325"/>
            <a:ext cx="17780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431205" name="Rectangle 101"/>
          <p:cNvSpPr>
            <a:spLocks noChangeArrowheads="1"/>
          </p:cNvSpPr>
          <p:nvPr/>
        </p:nvSpPr>
        <p:spPr bwMode="auto">
          <a:xfrm>
            <a:off x="5507038" y="5514975"/>
            <a:ext cx="296862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/>
          </a:p>
        </p:txBody>
      </p:sp>
      <p:sp>
        <p:nvSpPr>
          <p:cNvPr id="431206" name="Rectangle 102"/>
          <p:cNvSpPr>
            <a:spLocks noChangeArrowheads="1"/>
          </p:cNvSpPr>
          <p:nvPr/>
        </p:nvSpPr>
        <p:spPr bwMode="auto">
          <a:xfrm>
            <a:off x="5715000" y="5540375"/>
            <a:ext cx="2127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%</a:t>
            </a:r>
            <a:endParaRPr lang="en-US"/>
          </a:p>
        </p:txBody>
      </p:sp>
      <p:sp>
        <p:nvSpPr>
          <p:cNvPr id="431207" name="Rectangle 103"/>
          <p:cNvSpPr>
            <a:spLocks noChangeArrowheads="1"/>
          </p:cNvSpPr>
          <p:nvPr/>
        </p:nvSpPr>
        <p:spPr bwMode="auto">
          <a:xfrm>
            <a:off x="5873750" y="5540375"/>
            <a:ext cx="31908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esi</a:t>
            </a:r>
            <a:endParaRPr lang="en-US"/>
          </a:p>
        </p:txBody>
      </p:sp>
      <p:sp>
        <p:nvSpPr>
          <p:cNvPr id="431208" name="Line 104"/>
          <p:cNvSpPr>
            <a:spLocks noChangeShapeType="1"/>
          </p:cNvSpPr>
          <p:nvPr/>
        </p:nvSpPr>
        <p:spPr bwMode="auto">
          <a:xfrm flipH="1">
            <a:off x="5181600" y="2514600"/>
            <a:ext cx="6858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09" name="Line 105"/>
          <p:cNvSpPr>
            <a:spLocks noChangeShapeType="1"/>
          </p:cNvSpPr>
          <p:nvPr/>
        </p:nvSpPr>
        <p:spPr bwMode="auto">
          <a:xfrm>
            <a:off x="6324600" y="2514600"/>
            <a:ext cx="7620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31226" name="Group 122"/>
          <p:cNvGrpSpPr>
            <a:grpSpLocks/>
          </p:cNvGrpSpPr>
          <p:nvPr/>
        </p:nvGrpSpPr>
        <p:grpSpPr bwMode="auto">
          <a:xfrm>
            <a:off x="5181600" y="3200400"/>
            <a:ext cx="1906588" cy="1606550"/>
            <a:chOff x="3264" y="2016"/>
            <a:chExt cx="1201" cy="1012"/>
          </a:xfrm>
        </p:grpSpPr>
        <p:sp>
          <p:nvSpPr>
            <p:cNvPr id="431210" name="Rectangle 106"/>
            <p:cNvSpPr>
              <a:spLocks noChangeArrowheads="1"/>
            </p:cNvSpPr>
            <p:nvPr/>
          </p:nvSpPr>
          <p:spPr bwMode="auto">
            <a:xfrm>
              <a:off x="3264" y="2016"/>
              <a:ext cx="1201" cy="52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11" name="Rectangle 107"/>
            <p:cNvSpPr>
              <a:spLocks noChangeArrowheads="1"/>
            </p:cNvSpPr>
            <p:nvPr/>
          </p:nvSpPr>
          <p:spPr bwMode="auto">
            <a:xfrm>
              <a:off x="3801" y="2057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31212" name="Rectangle 108"/>
            <p:cNvSpPr>
              <a:spLocks noChangeArrowheads="1"/>
            </p:cNvSpPr>
            <p:nvPr/>
          </p:nvSpPr>
          <p:spPr bwMode="auto">
            <a:xfrm>
              <a:off x="3264" y="2208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13" name="Rectangle 109"/>
            <p:cNvSpPr>
              <a:spLocks noChangeArrowheads="1"/>
            </p:cNvSpPr>
            <p:nvPr/>
          </p:nvSpPr>
          <p:spPr bwMode="auto">
            <a:xfrm>
              <a:off x="3350" y="2312"/>
              <a:ext cx="2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valM</a:t>
              </a:r>
              <a:endParaRPr lang="en-US"/>
            </a:p>
          </p:txBody>
        </p:sp>
        <p:sp>
          <p:nvSpPr>
            <p:cNvPr id="431214" name="Rectangle 110"/>
            <p:cNvSpPr>
              <a:spLocks noChangeArrowheads="1"/>
            </p:cNvSpPr>
            <p:nvPr/>
          </p:nvSpPr>
          <p:spPr bwMode="auto">
            <a:xfrm>
              <a:off x="3592" y="231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31215" name="Rectangle 111"/>
            <p:cNvSpPr>
              <a:spLocks noChangeArrowheads="1"/>
            </p:cNvSpPr>
            <p:nvPr/>
          </p:nvSpPr>
          <p:spPr bwMode="auto">
            <a:xfrm>
              <a:off x="3688" y="2324"/>
              <a:ext cx="33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0x0b</a:t>
              </a:r>
              <a:endParaRPr lang="en-US"/>
            </a:p>
          </p:txBody>
        </p:sp>
        <p:sp>
          <p:nvSpPr>
            <p:cNvPr id="431216" name="Rectangle 112"/>
            <p:cNvSpPr>
              <a:spLocks noChangeArrowheads="1"/>
            </p:cNvSpPr>
            <p:nvPr/>
          </p:nvSpPr>
          <p:spPr bwMode="auto">
            <a:xfrm>
              <a:off x="3264" y="2016"/>
              <a:ext cx="1201" cy="52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17" name="Rectangle 113"/>
            <p:cNvSpPr>
              <a:spLocks noChangeArrowheads="1"/>
            </p:cNvSpPr>
            <p:nvPr/>
          </p:nvSpPr>
          <p:spPr bwMode="auto">
            <a:xfrm>
              <a:off x="3801" y="2057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31218" name="Rectangle 114"/>
            <p:cNvSpPr>
              <a:spLocks noChangeArrowheads="1"/>
            </p:cNvSpPr>
            <p:nvPr/>
          </p:nvSpPr>
          <p:spPr bwMode="auto">
            <a:xfrm>
              <a:off x="3264" y="2208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19" name="Rectangle 115"/>
            <p:cNvSpPr>
              <a:spLocks noChangeArrowheads="1"/>
            </p:cNvSpPr>
            <p:nvPr/>
          </p:nvSpPr>
          <p:spPr bwMode="auto">
            <a:xfrm>
              <a:off x="3350" y="2312"/>
              <a:ext cx="2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valM</a:t>
              </a:r>
              <a:endParaRPr lang="en-US"/>
            </a:p>
          </p:txBody>
        </p:sp>
        <p:sp>
          <p:nvSpPr>
            <p:cNvPr id="431220" name="Rectangle 116"/>
            <p:cNvSpPr>
              <a:spLocks noChangeArrowheads="1"/>
            </p:cNvSpPr>
            <p:nvPr/>
          </p:nvSpPr>
          <p:spPr bwMode="auto">
            <a:xfrm>
              <a:off x="3592" y="231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31221" name="Rectangle 117"/>
            <p:cNvSpPr>
              <a:spLocks noChangeArrowheads="1"/>
            </p:cNvSpPr>
            <p:nvPr/>
          </p:nvSpPr>
          <p:spPr bwMode="auto">
            <a:xfrm>
              <a:off x="3688" y="2324"/>
              <a:ext cx="33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0x0b</a:t>
              </a:r>
              <a:endParaRPr lang="en-US"/>
            </a:p>
          </p:txBody>
        </p:sp>
        <p:sp>
          <p:nvSpPr>
            <p:cNvPr id="431222" name="Rectangle 118"/>
            <p:cNvSpPr>
              <a:spLocks noChangeArrowheads="1"/>
            </p:cNvSpPr>
            <p:nvPr/>
          </p:nvSpPr>
          <p:spPr bwMode="auto">
            <a:xfrm>
              <a:off x="3744" y="2640"/>
              <a:ext cx="16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23" name="Rectangle 119"/>
            <p:cNvSpPr>
              <a:spLocks noChangeArrowheads="1"/>
            </p:cNvSpPr>
            <p:nvPr/>
          </p:nvSpPr>
          <p:spPr bwMode="auto">
            <a:xfrm>
              <a:off x="3802" y="2641"/>
              <a:ext cx="10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31224" name="Rectangle 120"/>
            <p:cNvSpPr>
              <a:spLocks noChangeArrowheads="1"/>
            </p:cNvSpPr>
            <p:nvPr/>
          </p:nvSpPr>
          <p:spPr bwMode="auto">
            <a:xfrm>
              <a:off x="3802" y="2749"/>
              <a:ext cx="10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31225" name="Rectangle 121"/>
            <p:cNvSpPr>
              <a:spLocks noChangeArrowheads="1"/>
            </p:cNvSpPr>
            <p:nvPr/>
          </p:nvSpPr>
          <p:spPr bwMode="auto">
            <a:xfrm>
              <a:off x="3802" y="2857"/>
              <a:ext cx="10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</p:grp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en-US"/>
              <a:t>Correct Return Example</a:t>
            </a: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381000" y="3200400"/>
            <a:ext cx="4648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As </a:t>
            </a:r>
            <a:r>
              <a:rPr lang="en-US" sz="2000">
                <a:latin typeface="Courier New" pitchFamily="49" charset="0"/>
              </a:rPr>
              <a:t>ret</a:t>
            </a:r>
            <a:r>
              <a:rPr lang="en-US" sz="2000"/>
              <a:t> passes through pipeline, stall at fetch stage</a:t>
            </a:r>
          </a:p>
          <a:p>
            <a:pPr marL="1144588" lvl="2" indent="-238125" algn="l" defTabSz="912813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itchFamily="2" charset="2"/>
              <a:buChar char="l"/>
            </a:pPr>
            <a:r>
              <a:rPr lang="en-US">
                <a:solidFill>
                  <a:schemeClr val="folHlink"/>
                </a:solidFill>
              </a:rPr>
              <a:t>While in decode, execute, and memory stage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Inject bubble into decode stage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Release stall when reach write-back stage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endParaRPr lang="en-US" sz="20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75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Return</a:t>
            </a:r>
          </a:p>
        </p:txBody>
      </p:sp>
      <p:graphicFrame>
        <p:nvGraphicFramePr>
          <p:cNvPr id="459808" name="Group 32"/>
          <p:cNvGraphicFramePr>
            <a:graphicFrameLocks noGrp="1"/>
          </p:cNvGraphicFramePr>
          <p:nvPr/>
        </p:nvGraphicFramePr>
        <p:xfrm>
          <a:off x="1371600" y="5376862"/>
          <a:ext cx="6630988" cy="941388"/>
        </p:xfrm>
        <a:graphic>
          <a:graphicData uri="http://schemas.openxmlformats.org/drawingml/2006/table">
            <a:tbl>
              <a:tblPr/>
              <a:tblGrid>
                <a:gridCol w="2363788"/>
                <a:gridCol w="4267200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Trigger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IRET in {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D_icode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E_icode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M_icode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}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59810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84250"/>
            <a:ext cx="6089650" cy="4144640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23411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990600" y="11430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02" name="Rectangle 6"/>
          <p:cNvSpPr>
            <a:spLocks noChangeArrowheads="1"/>
          </p:cNvSpPr>
          <p:nvPr/>
        </p:nvSpPr>
        <p:spPr bwMode="auto">
          <a:xfrm>
            <a:off x="1135063" y="1204913"/>
            <a:ext cx="1382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0x026:    ret</a:t>
            </a:r>
            <a:endParaRPr lang="en-US"/>
          </a:p>
        </p:txBody>
      </p:sp>
      <p:sp>
        <p:nvSpPr>
          <p:cNvPr id="464903" name="Rectangle 7"/>
          <p:cNvSpPr>
            <a:spLocks noChangeArrowheads="1"/>
          </p:cNvSpPr>
          <p:nvPr/>
        </p:nvSpPr>
        <p:spPr bwMode="auto">
          <a:xfrm>
            <a:off x="4038600" y="11430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04" name="Rectangle 8"/>
          <p:cNvSpPr>
            <a:spLocks noChangeArrowheads="1"/>
          </p:cNvSpPr>
          <p:nvPr/>
        </p:nvSpPr>
        <p:spPr bwMode="auto">
          <a:xfrm>
            <a:off x="4249738" y="11874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64905" name="Rectangle 9"/>
          <p:cNvSpPr>
            <a:spLocks noChangeArrowheads="1"/>
          </p:cNvSpPr>
          <p:nvPr/>
        </p:nvSpPr>
        <p:spPr bwMode="auto">
          <a:xfrm>
            <a:off x="4495800" y="11430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06" name="Rectangle 10"/>
          <p:cNvSpPr>
            <a:spLocks noChangeArrowheads="1"/>
          </p:cNvSpPr>
          <p:nvPr/>
        </p:nvSpPr>
        <p:spPr bwMode="auto">
          <a:xfrm>
            <a:off x="4695825" y="11874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64907" name="Rectangle 11"/>
          <p:cNvSpPr>
            <a:spLocks noChangeArrowheads="1"/>
          </p:cNvSpPr>
          <p:nvPr/>
        </p:nvSpPr>
        <p:spPr bwMode="auto">
          <a:xfrm>
            <a:off x="4953000" y="11430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08" name="Rectangle 12"/>
          <p:cNvSpPr>
            <a:spLocks noChangeArrowheads="1"/>
          </p:cNvSpPr>
          <p:nvPr/>
        </p:nvSpPr>
        <p:spPr bwMode="auto">
          <a:xfrm>
            <a:off x="5157788" y="11874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64909" name="Rectangle 13"/>
          <p:cNvSpPr>
            <a:spLocks noChangeArrowheads="1"/>
          </p:cNvSpPr>
          <p:nvPr/>
        </p:nvSpPr>
        <p:spPr bwMode="auto">
          <a:xfrm>
            <a:off x="5410200" y="11430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10" name="Rectangle 14"/>
          <p:cNvSpPr>
            <a:spLocks noChangeArrowheads="1"/>
          </p:cNvSpPr>
          <p:nvPr/>
        </p:nvSpPr>
        <p:spPr bwMode="auto">
          <a:xfrm>
            <a:off x="5597525" y="11874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64911" name="Rectangle 15"/>
          <p:cNvSpPr>
            <a:spLocks noChangeArrowheads="1"/>
          </p:cNvSpPr>
          <p:nvPr/>
        </p:nvSpPr>
        <p:spPr bwMode="auto">
          <a:xfrm>
            <a:off x="6324600" y="14478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12" name="Rectangle 16"/>
          <p:cNvSpPr>
            <a:spLocks noChangeArrowheads="1"/>
          </p:cNvSpPr>
          <p:nvPr/>
        </p:nvSpPr>
        <p:spPr bwMode="auto">
          <a:xfrm>
            <a:off x="6497638" y="14922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64913" name="Rectangle 17"/>
          <p:cNvSpPr>
            <a:spLocks noChangeArrowheads="1"/>
          </p:cNvSpPr>
          <p:nvPr/>
        </p:nvSpPr>
        <p:spPr bwMode="auto">
          <a:xfrm>
            <a:off x="990600" y="14478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14" name="Rectangle 18"/>
          <p:cNvSpPr>
            <a:spLocks noChangeArrowheads="1"/>
          </p:cNvSpPr>
          <p:nvPr/>
        </p:nvSpPr>
        <p:spPr bwMode="auto">
          <a:xfrm>
            <a:off x="2198688" y="1500188"/>
            <a:ext cx="6381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urier New" pitchFamily="49" charset="0"/>
              </a:rPr>
              <a:t>bubble</a:t>
            </a:r>
            <a:endParaRPr lang="en-US"/>
          </a:p>
        </p:txBody>
      </p:sp>
      <p:sp>
        <p:nvSpPr>
          <p:cNvPr id="464915" name="Rectangle 19"/>
          <p:cNvSpPr>
            <a:spLocks noChangeArrowheads="1"/>
          </p:cNvSpPr>
          <p:nvPr/>
        </p:nvSpPr>
        <p:spPr bwMode="auto">
          <a:xfrm>
            <a:off x="4495800" y="14478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16" name="Rectangle 20"/>
          <p:cNvSpPr>
            <a:spLocks noChangeArrowheads="1"/>
          </p:cNvSpPr>
          <p:nvPr/>
        </p:nvSpPr>
        <p:spPr bwMode="auto">
          <a:xfrm>
            <a:off x="4706938" y="14922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64917" name="Rectangle 21"/>
          <p:cNvSpPr>
            <a:spLocks noChangeArrowheads="1"/>
          </p:cNvSpPr>
          <p:nvPr/>
        </p:nvSpPr>
        <p:spPr bwMode="auto">
          <a:xfrm>
            <a:off x="4953000" y="14478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18" name="Rectangle 22"/>
          <p:cNvSpPr>
            <a:spLocks noChangeArrowheads="1"/>
          </p:cNvSpPr>
          <p:nvPr/>
        </p:nvSpPr>
        <p:spPr bwMode="auto">
          <a:xfrm>
            <a:off x="5153025" y="14922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64919" name="Rectangle 23"/>
          <p:cNvSpPr>
            <a:spLocks noChangeArrowheads="1"/>
          </p:cNvSpPr>
          <p:nvPr/>
        </p:nvSpPr>
        <p:spPr bwMode="auto">
          <a:xfrm>
            <a:off x="5410200" y="14478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20" name="Rectangle 24"/>
          <p:cNvSpPr>
            <a:spLocks noChangeArrowheads="1"/>
          </p:cNvSpPr>
          <p:nvPr/>
        </p:nvSpPr>
        <p:spPr bwMode="auto">
          <a:xfrm>
            <a:off x="5614988" y="14922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64921" name="Rectangle 25"/>
          <p:cNvSpPr>
            <a:spLocks noChangeArrowheads="1"/>
          </p:cNvSpPr>
          <p:nvPr/>
        </p:nvSpPr>
        <p:spPr bwMode="auto">
          <a:xfrm>
            <a:off x="5867400" y="14478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22" name="Rectangle 26"/>
          <p:cNvSpPr>
            <a:spLocks noChangeArrowheads="1"/>
          </p:cNvSpPr>
          <p:nvPr/>
        </p:nvSpPr>
        <p:spPr bwMode="auto">
          <a:xfrm>
            <a:off x="6054725" y="14922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64923" name="Rectangle 27"/>
          <p:cNvSpPr>
            <a:spLocks noChangeArrowheads="1"/>
          </p:cNvSpPr>
          <p:nvPr/>
        </p:nvSpPr>
        <p:spPr bwMode="auto">
          <a:xfrm>
            <a:off x="5867400" y="11430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24" name="Rectangle 28"/>
          <p:cNvSpPr>
            <a:spLocks noChangeArrowheads="1"/>
          </p:cNvSpPr>
          <p:nvPr/>
        </p:nvSpPr>
        <p:spPr bwMode="auto">
          <a:xfrm>
            <a:off x="6040438" y="11874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64925" name="Rectangle 29"/>
          <p:cNvSpPr>
            <a:spLocks noChangeArrowheads="1"/>
          </p:cNvSpPr>
          <p:nvPr/>
        </p:nvSpPr>
        <p:spPr bwMode="auto">
          <a:xfrm>
            <a:off x="990600" y="17526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26" name="Rectangle 30"/>
          <p:cNvSpPr>
            <a:spLocks noChangeArrowheads="1"/>
          </p:cNvSpPr>
          <p:nvPr/>
        </p:nvSpPr>
        <p:spPr bwMode="auto">
          <a:xfrm>
            <a:off x="2198688" y="1804988"/>
            <a:ext cx="6381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urier New" pitchFamily="49" charset="0"/>
              </a:rPr>
              <a:t>bubble</a:t>
            </a:r>
            <a:endParaRPr lang="en-US"/>
          </a:p>
        </p:txBody>
      </p:sp>
      <p:sp>
        <p:nvSpPr>
          <p:cNvPr id="464927" name="Rectangle 31"/>
          <p:cNvSpPr>
            <a:spLocks noChangeArrowheads="1"/>
          </p:cNvSpPr>
          <p:nvPr/>
        </p:nvSpPr>
        <p:spPr bwMode="auto">
          <a:xfrm>
            <a:off x="4953000" y="17526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28" name="Rectangle 32"/>
          <p:cNvSpPr>
            <a:spLocks noChangeArrowheads="1"/>
          </p:cNvSpPr>
          <p:nvPr/>
        </p:nvSpPr>
        <p:spPr bwMode="auto">
          <a:xfrm>
            <a:off x="5164138" y="17970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64929" name="Rectangle 33"/>
          <p:cNvSpPr>
            <a:spLocks noChangeArrowheads="1"/>
          </p:cNvSpPr>
          <p:nvPr/>
        </p:nvSpPr>
        <p:spPr bwMode="auto">
          <a:xfrm>
            <a:off x="5410200" y="17526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30" name="Rectangle 34"/>
          <p:cNvSpPr>
            <a:spLocks noChangeArrowheads="1"/>
          </p:cNvSpPr>
          <p:nvPr/>
        </p:nvSpPr>
        <p:spPr bwMode="auto">
          <a:xfrm>
            <a:off x="5610225" y="17970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64931" name="Rectangle 35"/>
          <p:cNvSpPr>
            <a:spLocks noChangeArrowheads="1"/>
          </p:cNvSpPr>
          <p:nvPr/>
        </p:nvSpPr>
        <p:spPr bwMode="auto">
          <a:xfrm>
            <a:off x="5867400" y="17526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32" name="Rectangle 36"/>
          <p:cNvSpPr>
            <a:spLocks noChangeArrowheads="1"/>
          </p:cNvSpPr>
          <p:nvPr/>
        </p:nvSpPr>
        <p:spPr bwMode="auto">
          <a:xfrm>
            <a:off x="6072188" y="17970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64933" name="Rectangle 37"/>
          <p:cNvSpPr>
            <a:spLocks noChangeArrowheads="1"/>
          </p:cNvSpPr>
          <p:nvPr/>
        </p:nvSpPr>
        <p:spPr bwMode="auto">
          <a:xfrm>
            <a:off x="6324600" y="17526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34" name="Rectangle 38"/>
          <p:cNvSpPr>
            <a:spLocks noChangeArrowheads="1"/>
          </p:cNvSpPr>
          <p:nvPr/>
        </p:nvSpPr>
        <p:spPr bwMode="auto">
          <a:xfrm>
            <a:off x="6511925" y="17970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64935" name="Rectangle 39"/>
          <p:cNvSpPr>
            <a:spLocks noChangeArrowheads="1"/>
          </p:cNvSpPr>
          <p:nvPr/>
        </p:nvSpPr>
        <p:spPr bwMode="auto">
          <a:xfrm>
            <a:off x="6781800" y="17526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36" name="Rectangle 40"/>
          <p:cNvSpPr>
            <a:spLocks noChangeArrowheads="1"/>
          </p:cNvSpPr>
          <p:nvPr/>
        </p:nvSpPr>
        <p:spPr bwMode="auto">
          <a:xfrm>
            <a:off x="6954838" y="17970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64937" name="Rectangle 41"/>
          <p:cNvSpPr>
            <a:spLocks noChangeArrowheads="1"/>
          </p:cNvSpPr>
          <p:nvPr/>
        </p:nvSpPr>
        <p:spPr bwMode="auto">
          <a:xfrm>
            <a:off x="990600" y="20574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38" name="Rectangle 42"/>
          <p:cNvSpPr>
            <a:spLocks noChangeArrowheads="1"/>
          </p:cNvSpPr>
          <p:nvPr/>
        </p:nvSpPr>
        <p:spPr bwMode="auto">
          <a:xfrm>
            <a:off x="2198688" y="2109788"/>
            <a:ext cx="6381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urier New" pitchFamily="49" charset="0"/>
              </a:rPr>
              <a:t>bubble</a:t>
            </a:r>
            <a:endParaRPr lang="en-US"/>
          </a:p>
        </p:txBody>
      </p:sp>
      <p:sp>
        <p:nvSpPr>
          <p:cNvPr id="464939" name="Rectangle 43"/>
          <p:cNvSpPr>
            <a:spLocks noChangeArrowheads="1"/>
          </p:cNvSpPr>
          <p:nvPr/>
        </p:nvSpPr>
        <p:spPr bwMode="auto">
          <a:xfrm>
            <a:off x="5410200" y="2057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40" name="Rectangle 44"/>
          <p:cNvSpPr>
            <a:spLocks noChangeArrowheads="1"/>
          </p:cNvSpPr>
          <p:nvPr/>
        </p:nvSpPr>
        <p:spPr bwMode="auto">
          <a:xfrm>
            <a:off x="5621338" y="21018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64941" name="Rectangle 45"/>
          <p:cNvSpPr>
            <a:spLocks noChangeArrowheads="1"/>
          </p:cNvSpPr>
          <p:nvPr/>
        </p:nvSpPr>
        <p:spPr bwMode="auto">
          <a:xfrm>
            <a:off x="5867400" y="2057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42" name="Rectangle 46"/>
          <p:cNvSpPr>
            <a:spLocks noChangeArrowheads="1"/>
          </p:cNvSpPr>
          <p:nvPr/>
        </p:nvSpPr>
        <p:spPr bwMode="auto">
          <a:xfrm>
            <a:off x="6067425" y="21018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64943" name="Rectangle 47"/>
          <p:cNvSpPr>
            <a:spLocks noChangeArrowheads="1"/>
          </p:cNvSpPr>
          <p:nvPr/>
        </p:nvSpPr>
        <p:spPr bwMode="auto">
          <a:xfrm>
            <a:off x="6324600" y="2057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44" name="Rectangle 48"/>
          <p:cNvSpPr>
            <a:spLocks noChangeArrowheads="1"/>
          </p:cNvSpPr>
          <p:nvPr/>
        </p:nvSpPr>
        <p:spPr bwMode="auto">
          <a:xfrm>
            <a:off x="6529388" y="21018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64945" name="Rectangle 49"/>
          <p:cNvSpPr>
            <a:spLocks noChangeArrowheads="1"/>
          </p:cNvSpPr>
          <p:nvPr/>
        </p:nvSpPr>
        <p:spPr bwMode="auto">
          <a:xfrm>
            <a:off x="6781800" y="2057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46" name="Rectangle 50"/>
          <p:cNvSpPr>
            <a:spLocks noChangeArrowheads="1"/>
          </p:cNvSpPr>
          <p:nvPr/>
        </p:nvSpPr>
        <p:spPr bwMode="auto">
          <a:xfrm>
            <a:off x="6969125" y="21018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64947" name="Rectangle 51"/>
          <p:cNvSpPr>
            <a:spLocks noChangeArrowheads="1"/>
          </p:cNvSpPr>
          <p:nvPr/>
        </p:nvSpPr>
        <p:spPr bwMode="auto">
          <a:xfrm>
            <a:off x="7239000" y="2057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48" name="Rectangle 52"/>
          <p:cNvSpPr>
            <a:spLocks noChangeArrowheads="1"/>
          </p:cNvSpPr>
          <p:nvPr/>
        </p:nvSpPr>
        <p:spPr bwMode="auto">
          <a:xfrm>
            <a:off x="7412038" y="21018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64949" name="Rectangle 53"/>
          <p:cNvSpPr>
            <a:spLocks noChangeArrowheads="1"/>
          </p:cNvSpPr>
          <p:nvPr/>
        </p:nvSpPr>
        <p:spPr bwMode="auto">
          <a:xfrm>
            <a:off x="990600" y="23622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50" name="Rectangle 54"/>
          <p:cNvSpPr>
            <a:spLocks noChangeArrowheads="1"/>
          </p:cNvSpPr>
          <p:nvPr/>
        </p:nvSpPr>
        <p:spPr bwMode="auto">
          <a:xfrm>
            <a:off x="1135063" y="2424113"/>
            <a:ext cx="106362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0x00b:    </a:t>
            </a:r>
            <a:endParaRPr lang="en-US"/>
          </a:p>
        </p:txBody>
      </p:sp>
      <p:sp>
        <p:nvSpPr>
          <p:cNvPr id="464951" name="Rectangle 55"/>
          <p:cNvSpPr>
            <a:spLocks noChangeArrowheads="1"/>
          </p:cNvSpPr>
          <p:nvPr/>
        </p:nvSpPr>
        <p:spPr bwMode="auto">
          <a:xfrm>
            <a:off x="2198688" y="2424113"/>
            <a:ext cx="744537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irmovl </a:t>
            </a:r>
            <a:endParaRPr lang="en-US"/>
          </a:p>
        </p:txBody>
      </p:sp>
      <p:sp>
        <p:nvSpPr>
          <p:cNvPr id="464952" name="Rectangle 56"/>
          <p:cNvSpPr>
            <a:spLocks noChangeArrowheads="1"/>
          </p:cNvSpPr>
          <p:nvPr/>
        </p:nvSpPr>
        <p:spPr bwMode="auto">
          <a:xfrm>
            <a:off x="2943225" y="2424113"/>
            <a:ext cx="4254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$5,%</a:t>
            </a:r>
            <a:endParaRPr lang="en-US"/>
          </a:p>
        </p:txBody>
      </p:sp>
      <p:sp>
        <p:nvSpPr>
          <p:cNvPr id="464953" name="Rectangle 57"/>
          <p:cNvSpPr>
            <a:spLocks noChangeArrowheads="1"/>
          </p:cNvSpPr>
          <p:nvPr/>
        </p:nvSpPr>
        <p:spPr bwMode="auto">
          <a:xfrm>
            <a:off x="3368675" y="2424113"/>
            <a:ext cx="319088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esi</a:t>
            </a:r>
            <a:endParaRPr lang="en-US"/>
          </a:p>
        </p:txBody>
      </p:sp>
      <p:sp>
        <p:nvSpPr>
          <p:cNvPr id="464954" name="Rectangle 58"/>
          <p:cNvSpPr>
            <a:spLocks noChangeArrowheads="1"/>
          </p:cNvSpPr>
          <p:nvPr/>
        </p:nvSpPr>
        <p:spPr bwMode="auto">
          <a:xfrm>
            <a:off x="3794125" y="2424113"/>
            <a:ext cx="95726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# Return </a:t>
            </a:r>
            <a:endParaRPr lang="en-US"/>
          </a:p>
        </p:txBody>
      </p:sp>
      <p:sp>
        <p:nvSpPr>
          <p:cNvPr id="464955" name="Rectangle 59"/>
          <p:cNvSpPr>
            <a:spLocks noChangeArrowheads="1"/>
          </p:cNvSpPr>
          <p:nvPr/>
        </p:nvSpPr>
        <p:spPr bwMode="auto">
          <a:xfrm>
            <a:off x="58674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56" name="Rectangle 60"/>
          <p:cNvSpPr>
            <a:spLocks noChangeArrowheads="1"/>
          </p:cNvSpPr>
          <p:nvPr/>
        </p:nvSpPr>
        <p:spPr bwMode="auto">
          <a:xfrm>
            <a:off x="6078538" y="24066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64957" name="Rectangle 61"/>
          <p:cNvSpPr>
            <a:spLocks noChangeArrowheads="1"/>
          </p:cNvSpPr>
          <p:nvPr/>
        </p:nvSpPr>
        <p:spPr bwMode="auto">
          <a:xfrm>
            <a:off x="6324600" y="2362200"/>
            <a:ext cx="458788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58" name="Rectangle 62"/>
          <p:cNvSpPr>
            <a:spLocks noChangeArrowheads="1"/>
          </p:cNvSpPr>
          <p:nvPr/>
        </p:nvSpPr>
        <p:spPr bwMode="auto">
          <a:xfrm>
            <a:off x="6524625" y="24066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64959" name="Rectangle 63"/>
          <p:cNvSpPr>
            <a:spLocks noChangeArrowheads="1"/>
          </p:cNvSpPr>
          <p:nvPr/>
        </p:nvSpPr>
        <p:spPr bwMode="auto">
          <a:xfrm>
            <a:off x="67818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60" name="Rectangle 64"/>
          <p:cNvSpPr>
            <a:spLocks noChangeArrowheads="1"/>
          </p:cNvSpPr>
          <p:nvPr/>
        </p:nvSpPr>
        <p:spPr bwMode="auto">
          <a:xfrm>
            <a:off x="6986588" y="24066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64961" name="Rectangle 65"/>
          <p:cNvSpPr>
            <a:spLocks noChangeArrowheads="1"/>
          </p:cNvSpPr>
          <p:nvPr/>
        </p:nvSpPr>
        <p:spPr bwMode="auto">
          <a:xfrm>
            <a:off x="72390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62" name="Rectangle 66"/>
          <p:cNvSpPr>
            <a:spLocks noChangeArrowheads="1"/>
          </p:cNvSpPr>
          <p:nvPr/>
        </p:nvSpPr>
        <p:spPr bwMode="auto">
          <a:xfrm>
            <a:off x="7426325" y="24066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64963" name="Rectangle 67"/>
          <p:cNvSpPr>
            <a:spLocks noChangeArrowheads="1"/>
          </p:cNvSpPr>
          <p:nvPr/>
        </p:nvSpPr>
        <p:spPr bwMode="auto">
          <a:xfrm>
            <a:off x="76962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64" name="Rectangle 68"/>
          <p:cNvSpPr>
            <a:spLocks noChangeArrowheads="1"/>
          </p:cNvSpPr>
          <p:nvPr/>
        </p:nvSpPr>
        <p:spPr bwMode="auto">
          <a:xfrm>
            <a:off x="7869238" y="24066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64965" name="Rectangle 69"/>
          <p:cNvSpPr>
            <a:spLocks noChangeArrowheads="1"/>
          </p:cNvSpPr>
          <p:nvPr/>
        </p:nvSpPr>
        <p:spPr bwMode="auto">
          <a:xfrm>
            <a:off x="990600" y="8382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66" name="Rectangle 70"/>
          <p:cNvSpPr>
            <a:spLocks noChangeArrowheads="1"/>
          </p:cNvSpPr>
          <p:nvPr/>
        </p:nvSpPr>
        <p:spPr bwMode="auto">
          <a:xfrm>
            <a:off x="1135063" y="892175"/>
            <a:ext cx="6381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# demo</a:t>
            </a:r>
            <a:endParaRPr lang="en-US"/>
          </a:p>
        </p:txBody>
      </p:sp>
      <p:sp>
        <p:nvSpPr>
          <p:cNvPr id="464967" name="Rectangle 71"/>
          <p:cNvSpPr>
            <a:spLocks noChangeArrowheads="1"/>
          </p:cNvSpPr>
          <p:nvPr/>
        </p:nvSpPr>
        <p:spPr bwMode="auto">
          <a:xfrm>
            <a:off x="1773238" y="892175"/>
            <a:ext cx="106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</a:t>
            </a:r>
            <a:endParaRPr lang="en-US"/>
          </a:p>
        </p:txBody>
      </p:sp>
      <p:sp>
        <p:nvSpPr>
          <p:cNvPr id="464968" name="Rectangle 72"/>
          <p:cNvSpPr>
            <a:spLocks noChangeArrowheads="1"/>
          </p:cNvSpPr>
          <p:nvPr/>
        </p:nvSpPr>
        <p:spPr bwMode="auto">
          <a:xfrm>
            <a:off x="1879600" y="892175"/>
            <a:ext cx="4254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retb</a:t>
            </a:r>
            <a:endParaRPr lang="en-US"/>
          </a:p>
        </p:txBody>
      </p:sp>
      <p:sp>
        <p:nvSpPr>
          <p:cNvPr id="464969" name="Rectangle 73"/>
          <p:cNvSpPr>
            <a:spLocks noChangeArrowheads="1"/>
          </p:cNvSpPr>
          <p:nvPr/>
        </p:nvSpPr>
        <p:spPr bwMode="auto">
          <a:xfrm>
            <a:off x="58674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70" name="Rectangle 74"/>
          <p:cNvSpPr>
            <a:spLocks noChangeArrowheads="1"/>
          </p:cNvSpPr>
          <p:nvPr/>
        </p:nvSpPr>
        <p:spPr bwMode="auto">
          <a:xfrm>
            <a:off x="6078538" y="24066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64971" name="Rectangle 75"/>
          <p:cNvSpPr>
            <a:spLocks noChangeArrowheads="1"/>
          </p:cNvSpPr>
          <p:nvPr/>
        </p:nvSpPr>
        <p:spPr bwMode="auto">
          <a:xfrm>
            <a:off x="63246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72" name="Rectangle 76"/>
          <p:cNvSpPr>
            <a:spLocks noChangeArrowheads="1"/>
          </p:cNvSpPr>
          <p:nvPr/>
        </p:nvSpPr>
        <p:spPr bwMode="auto">
          <a:xfrm>
            <a:off x="6524625" y="24066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64973" name="Rectangle 77"/>
          <p:cNvSpPr>
            <a:spLocks noChangeArrowheads="1"/>
          </p:cNvSpPr>
          <p:nvPr/>
        </p:nvSpPr>
        <p:spPr bwMode="auto">
          <a:xfrm>
            <a:off x="67818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74" name="Rectangle 78"/>
          <p:cNvSpPr>
            <a:spLocks noChangeArrowheads="1"/>
          </p:cNvSpPr>
          <p:nvPr/>
        </p:nvSpPr>
        <p:spPr bwMode="auto">
          <a:xfrm>
            <a:off x="6986588" y="24066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64975" name="Rectangle 79"/>
          <p:cNvSpPr>
            <a:spLocks noChangeArrowheads="1"/>
          </p:cNvSpPr>
          <p:nvPr/>
        </p:nvSpPr>
        <p:spPr bwMode="auto">
          <a:xfrm>
            <a:off x="72390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76" name="Rectangle 80"/>
          <p:cNvSpPr>
            <a:spLocks noChangeArrowheads="1"/>
          </p:cNvSpPr>
          <p:nvPr/>
        </p:nvSpPr>
        <p:spPr bwMode="auto">
          <a:xfrm>
            <a:off x="7426325" y="24066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64977" name="Rectangle 81"/>
          <p:cNvSpPr>
            <a:spLocks noChangeArrowheads="1"/>
          </p:cNvSpPr>
          <p:nvPr/>
        </p:nvSpPr>
        <p:spPr bwMode="auto">
          <a:xfrm>
            <a:off x="76962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78" name="Rectangle 82"/>
          <p:cNvSpPr>
            <a:spLocks noChangeArrowheads="1"/>
          </p:cNvSpPr>
          <p:nvPr/>
        </p:nvSpPr>
        <p:spPr bwMode="auto">
          <a:xfrm>
            <a:off x="7869238" y="24066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for Return</a:t>
            </a:r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381000" y="3200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endParaRPr lang="en-US" sz="2000">
              <a:latin typeface="Courier New" pitchFamily="49" charset="0"/>
            </a:endParaRPr>
          </a:p>
        </p:txBody>
      </p:sp>
      <p:graphicFrame>
        <p:nvGraphicFramePr>
          <p:cNvPr id="465057" name="Group 161"/>
          <p:cNvGraphicFramePr>
            <a:graphicFrameLocks noGrp="1"/>
          </p:cNvGraphicFramePr>
          <p:nvPr/>
        </p:nvGraphicFramePr>
        <p:xfrm>
          <a:off x="685800" y="3048000"/>
          <a:ext cx="7689850" cy="914401"/>
        </p:xfrm>
        <a:graphic>
          <a:graphicData uri="http://schemas.openxmlformats.org/drawingml/2006/table">
            <a:tbl>
              <a:tblPr/>
              <a:tblGrid>
                <a:gridCol w="2363788"/>
                <a:gridCol w="1065212"/>
                <a:gridCol w="1065213"/>
                <a:gridCol w="1065212"/>
                <a:gridCol w="1065213"/>
                <a:gridCol w="1065212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342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Control Cases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294687" cy="5518150"/>
          </a:xfrm>
        </p:spPr>
        <p:txBody>
          <a:bodyPr/>
          <a:lstStyle/>
          <a:p>
            <a:r>
              <a:rPr lang="en-US"/>
              <a:t>Detection</a:t>
            </a:r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r>
              <a:rPr lang="en-US"/>
              <a:t>Action (on next cycle)</a:t>
            </a:r>
          </a:p>
        </p:txBody>
      </p:sp>
      <p:graphicFrame>
        <p:nvGraphicFramePr>
          <p:cNvPr id="454717" name="Group 61"/>
          <p:cNvGraphicFramePr>
            <a:graphicFrameLocks noGrp="1"/>
          </p:cNvGraphicFramePr>
          <p:nvPr/>
        </p:nvGraphicFramePr>
        <p:xfrm>
          <a:off x="1143000" y="1524000"/>
          <a:ext cx="6630988" cy="2023936"/>
        </p:xfrm>
        <a:graphic>
          <a:graphicData uri="http://schemas.openxmlformats.org/drawingml/2006/table">
            <a:tbl>
              <a:tblPr/>
              <a:tblGrid>
                <a:gridCol w="2363788"/>
                <a:gridCol w="4267200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Trigger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IRET in { D_icode, E_icode, M_icode }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E_icode in { IMRMOVL, IPOPL } &amp;&amp; E_dstM in { d_srcA, d_srcB }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E_icode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= IJXX &amp; !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e_Cnd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4784" name="Group 128"/>
          <p:cNvGraphicFramePr>
            <a:graphicFrameLocks noGrp="1"/>
          </p:cNvGraphicFramePr>
          <p:nvPr/>
        </p:nvGraphicFramePr>
        <p:xfrm>
          <a:off x="914400" y="4343400"/>
          <a:ext cx="7689850" cy="1855789"/>
        </p:xfrm>
        <a:graphic>
          <a:graphicData uri="http://schemas.openxmlformats.org/drawingml/2006/table">
            <a:tbl>
              <a:tblPr/>
              <a:tblGrid>
                <a:gridCol w="2363788"/>
                <a:gridCol w="1065212"/>
                <a:gridCol w="1065213"/>
                <a:gridCol w="1065212"/>
                <a:gridCol w="1065213"/>
                <a:gridCol w="1065212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729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47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Diagrams</a:t>
            </a:r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Unpipelined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Cannot start new operation until previous one completes</a:t>
            </a:r>
          </a:p>
          <a:p>
            <a:r>
              <a:rPr lang="en-US"/>
              <a:t>3-Way Pipelined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Up to 3 operations in process simultaneously</a:t>
            </a:r>
          </a:p>
        </p:txBody>
      </p:sp>
      <p:grpSp>
        <p:nvGrpSpPr>
          <p:cNvPr id="404492" name="Group 12"/>
          <p:cNvGrpSpPr>
            <a:grpSpLocks/>
          </p:cNvGrpSpPr>
          <p:nvPr/>
        </p:nvGrpSpPr>
        <p:grpSpPr bwMode="auto">
          <a:xfrm>
            <a:off x="609600" y="1981200"/>
            <a:ext cx="7239000" cy="1073150"/>
            <a:chOff x="624" y="2396"/>
            <a:chExt cx="4560" cy="676"/>
          </a:xfrm>
        </p:grpSpPr>
        <p:sp>
          <p:nvSpPr>
            <p:cNvPr id="40448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8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</p:grpSp>
      <p:grpSp>
        <p:nvGrpSpPr>
          <p:cNvPr id="404512" name="Group 32"/>
          <p:cNvGrpSpPr>
            <a:grpSpLocks/>
          </p:cNvGrpSpPr>
          <p:nvPr/>
        </p:nvGrpSpPr>
        <p:grpSpPr bwMode="auto">
          <a:xfrm>
            <a:off x="609600" y="4391025"/>
            <a:ext cx="3886200" cy="1247775"/>
            <a:chOff x="336" y="2766"/>
            <a:chExt cx="2448" cy="786"/>
          </a:xfrm>
        </p:grpSpPr>
        <p:grpSp>
          <p:nvGrpSpPr>
            <p:cNvPr id="404507" name="Group 27"/>
            <p:cNvGrpSpPr>
              <a:grpSpLocks/>
            </p:cNvGrpSpPr>
            <p:nvPr/>
          </p:nvGrpSpPr>
          <p:grpSpPr bwMode="auto">
            <a:xfrm>
              <a:off x="864" y="2766"/>
              <a:ext cx="1920" cy="786"/>
              <a:chOff x="768" y="2400"/>
              <a:chExt cx="1920" cy="786"/>
            </a:xfrm>
          </p:grpSpPr>
          <p:sp>
            <p:nvSpPr>
              <p:cNvPr id="404493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494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Time</a:t>
                </a:r>
              </a:p>
            </p:txBody>
          </p:sp>
          <p:grpSp>
            <p:nvGrpSpPr>
              <p:cNvPr id="404495" name="Group 15"/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404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  <p:grpSp>
            <p:nvGrpSpPr>
              <p:cNvPr id="404499" name="Group 19"/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404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  <p:grpSp>
            <p:nvGrpSpPr>
              <p:cNvPr id="404503" name="Group 23"/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404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5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5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</p:grpSp>
        <p:sp>
          <p:nvSpPr>
            <p:cNvPr id="404509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4510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4511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</p:grpSp>
      <p:sp>
        <p:nvSpPr>
          <p:cNvPr id="404508" name="Line 28"/>
          <p:cNvSpPr>
            <a:spLocks noChangeShapeType="1"/>
          </p:cNvSpPr>
          <p:nvPr/>
        </p:nvSpPr>
        <p:spPr bwMode="auto">
          <a:xfrm>
            <a:off x="2895600" y="4191000"/>
            <a:ext cx="0" cy="1295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Pipeline Control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715000"/>
            <a:ext cx="8294687" cy="717550"/>
          </a:xfrm>
        </p:spPr>
        <p:txBody>
          <a:bodyPr/>
          <a:lstStyle/>
          <a:p>
            <a:pPr lvl="1"/>
            <a:r>
              <a:rPr lang="en-US"/>
              <a:t>Combinational logic generates pipeline control signals</a:t>
            </a:r>
          </a:p>
          <a:p>
            <a:pPr lvl="1"/>
            <a:r>
              <a:rPr lang="en-US"/>
              <a:t>Action occurs at start of following cycle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6650" y="1128261"/>
            <a:ext cx="6324600" cy="4351789"/>
            <a:chOff x="609600" y="7086600"/>
            <a:chExt cx="8305800" cy="5715000"/>
          </a:xfrm>
        </p:grpSpPr>
        <p:sp>
          <p:nvSpPr>
            <p:cNvPr id="6" name="Line 38"/>
            <p:cNvSpPr>
              <a:spLocks noChangeShapeType="1"/>
            </p:cNvSpPr>
            <p:nvPr/>
          </p:nvSpPr>
          <p:spPr bwMode="auto">
            <a:xfrm flipV="1">
              <a:off x="2743200" y="8686800"/>
              <a:ext cx="0" cy="533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231"/>
            <p:cNvSpPr>
              <a:spLocks/>
            </p:cNvSpPr>
            <p:nvPr/>
          </p:nvSpPr>
          <p:spPr bwMode="auto">
            <a:xfrm>
              <a:off x="1295400" y="8153400"/>
              <a:ext cx="1905000" cy="381000"/>
            </a:xfrm>
            <a:custGeom>
              <a:avLst/>
              <a:gdLst>
                <a:gd name="T0" fmla="*/ 720 w 720"/>
                <a:gd name="T1" fmla="*/ 144 h 144"/>
                <a:gd name="T2" fmla="*/ 720 w 720"/>
                <a:gd name="T3" fmla="*/ 0 h 144"/>
                <a:gd name="T4" fmla="*/ 0 w 720"/>
                <a:gd name="T5" fmla="*/ 0 h 144"/>
                <a:gd name="T6" fmla="*/ 0 60000 65536"/>
                <a:gd name="T7" fmla="*/ 0 60000 65536"/>
                <a:gd name="T8" fmla="*/ 0 60000 65536"/>
                <a:gd name="T9" fmla="*/ 0 w 720"/>
                <a:gd name="T10" fmla="*/ 0 h 144"/>
                <a:gd name="T11" fmla="*/ 720 w 7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4">
                  <a:moveTo>
                    <a:pt x="720" y="144"/>
                  </a:move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230"/>
            <p:cNvSpPr>
              <a:spLocks/>
            </p:cNvSpPr>
            <p:nvPr/>
          </p:nvSpPr>
          <p:spPr bwMode="auto">
            <a:xfrm>
              <a:off x="1295400" y="11353800"/>
              <a:ext cx="1905000" cy="300038"/>
            </a:xfrm>
            <a:custGeom>
              <a:avLst/>
              <a:gdLst>
                <a:gd name="T0" fmla="*/ 720 w 720"/>
                <a:gd name="T1" fmla="*/ 144 h 144"/>
                <a:gd name="T2" fmla="*/ 720 w 720"/>
                <a:gd name="T3" fmla="*/ 0 h 144"/>
                <a:gd name="T4" fmla="*/ 0 w 720"/>
                <a:gd name="T5" fmla="*/ 0 h 144"/>
                <a:gd name="T6" fmla="*/ 0 60000 65536"/>
                <a:gd name="T7" fmla="*/ 0 60000 65536"/>
                <a:gd name="T8" fmla="*/ 0 60000 65536"/>
                <a:gd name="T9" fmla="*/ 0 w 720"/>
                <a:gd name="T10" fmla="*/ 0 h 144"/>
                <a:gd name="T11" fmla="*/ 720 w 7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4">
                  <a:moveTo>
                    <a:pt x="720" y="144"/>
                  </a:move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159"/>
            <p:cNvSpPr>
              <a:spLocks noChangeArrowheads="1"/>
            </p:cNvSpPr>
            <p:nvPr/>
          </p:nvSpPr>
          <p:spPr bwMode="auto">
            <a:xfrm>
              <a:off x="1981200" y="10287000"/>
              <a:ext cx="6934200" cy="3810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E</a:t>
              </a:r>
            </a:p>
          </p:txBody>
        </p:sp>
        <p:sp>
          <p:nvSpPr>
            <p:cNvPr id="10" name="Rectangle 160"/>
            <p:cNvSpPr>
              <a:spLocks noChangeArrowheads="1"/>
            </p:cNvSpPr>
            <p:nvPr/>
          </p:nvSpPr>
          <p:spPr bwMode="auto">
            <a:xfrm>
              <a:off x="1981200" y="8321675"/>
              <a:ext cx="6934200" cy="3810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M</a:t>
              </a:r>
            </a:p>
          </p:txBody>
        </p:sp>
        <p:sp>
          <p:nvSpPr>
            <p:cNvPr id="11" name="Rectangle 161"/>
            <p:cNvSpPr>
              <a:spLocks noChangeArrowheads="1"/>
            </p:cNvSpPr>
            <p:nvPr/>
          </p:nvSpPr>
          <p:spPr bwMode="auto">
            <a:xfrm>
              <a:off x="1981200" y="7543800"/>
              <a:ext cx="6934200" cy="3810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W</a:t>
              </a:r>
            </a:p>
          </p:txBody>
        </p:sp>
        <p:sp>
          <p:nvSpPr>
            <p:cNvPr id="12" name="Rectangle 162"/>
            <p:cNvSpPr>
              <a:spLocks noChangeArrowheads="1"/>
            </p:cNvSpPr>
            <p:nvPr/>
          </p:nvSpPr>
          <p:spPr bwMode="auto">
            <a:xfrm>
              <a:off x="1981200" y="12420600"/>
              <a:ext cx="6934200" cy="3810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F</a:t>
              </a:r>
            </a:p>
          </p:txBody>
        </p:sp>
        <p:sp>
          <p:nvSpPr>
            <p:cNvPr id="13" name="Rectangle 158"/>
            <p:cNvSpPr>
              <a:spLocks noChangeArrowheads="1"/>
            </p:cNvSpPr>
            <p:nvPr/>
          </p:nvSpPr>
          <p:spPr bwMode="auto">
            <a:xfrm>
              <a:off x="1981200" y="11582400"/>
              <a:ext cx="6934200" cy="3810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14" name="Rectangle 67"/>
            <p:cNvSpPr>
              <a:spLocks noChangeArrowheads="1"/>
            </p:cNvSpPr>
            <p:nvPr/>
          </p:nvSpPr>
          <p:spPr bwMode="auto">
            <a:xfrm>
              <a:off x="3886200" y="9448800"/>
              <a:ext cx="5334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CC</a:t>
              </a:r>
            </a:p>
          </p:txBody>
        </p:sp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4800600" y="115824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rB</a:t>
              </a:r>
            </a:p>
          </p:txBody>
        </p:sp>
        <p:sp>
          <p:nvSpPr>
            <p:cNvPr id="16" name="Line 77"/>
            <p:cNvSpPr>
              <a:spLocks noChangeShapeType="1"/>
            </p:cNvSpPr>
            <p:nvPr/>
          </p:nvSpPr>
          <p:spPr bwMode="auto">
            <a:xfrm flipH="1" flipV="1">
              <a:off x="4114800" y="8686800"/>
              <a:ext cx="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 flipV="1">
              <a:off x="8686800" y="106680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41"/>
            <p:cNvSpPr>
              <a:spLocks noChangeShapeType="1"/>
            </p:cNvSpPr>
            <p:nvPr/>
          </p:nvSpPr>
          <p:spPr bwMode="auto">
            <a:xfrm flipV="1">
              <a:off x="8243888" y="10668000"/>
              <a:ext cx="0" cy="685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AutoShape 42"/>
            <p:cNvSpPr>
              <a:spLocks noChangeArrowheads="1"/>
            </p:cNvSpPr>
            <p:nvPr/>
          </p:nvSpPr>
          <p:spPr bwMode="auto">
            <a:xfrm>
              <a:off x="8001000" y="112014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srcA</a:t>
              </a:r>
            </a:p>
          </p:txBody>
        </p:sp>
        <p:sp>
          <p:nvSpPr>
            <p:cNvPr id="20" name="AutoShape 43"/>
            <p:cNvSpPr>
              <a:spLocks noChangeArrowheads="1"/>
            </p:cNvSpPr>
            <p:nvPr/>
          </p:nvSpPr>
          <p:spPr bwMode="auto">
            <a:xfrm>
              <a:off x="8458200" y="109728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srcB</a:t>
              </a:r>
            </a:p>
          </p:txBody>
        </p:sp>
        <p:sp>
          <p:nvSpPr>
            <p:cNvPr id="21" name="Rectangle 168"/>
            <p:cNvSpPr>
              <a:spLocks noChangeArrowheads="1"/>
            </p:cNvSpPr>
            <p:nvPr/>
          </p:nvSpPr>
          <p:spPr bwMode="auto">
            <a:xfrm>
              <a:off x="2971800" y="75438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22" name="Rectangle 87"/>
            <p:cNvSpPr>
              <a:spLocks noChangeArrowheads="1"/>
            </p:cNvSpPr>
            <p:nvPr/>
          </p:nvSpPr>
          <p:spPr bwMode="auto">
            <a:xfrm>
              <a:off x="4800600" y="7543800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valE</a:t>
              </a:r>
            </a:p>
          </p:txBody>
        </p:sp>
        <p:sp>
          <p:nvSpPr>
            <p:cNvPr id="23" name="Rectangle 85"/>
            <p:cNvSpPr>
              <a:spLocks noChangeArrowheads="1"/>
            </p:cNvSpPr>
            <p:nvPr/>
          </p:nvSpPr>
          <p:spPr bwMode="auto">
            <a:xfrm>
              <a:off x="5715000" y="7543800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valM</a:t>
              </a:r>
            </a:p>
          </p:txBody>
        </p:sp>
        <p:sp>
          <p:nvSpPr>
            <p:cNvPr id="24" name="Rectangle 90"/>
            <p:cNvSpPr>
              <a:spLocks noChangeArrowheads="1"/>
            </p:cNvSpPr>
            <p:nvPr/>
          </p:nvSpPr>
          <p:spPr bwMode="auto">
            <a:xfrm>
              <a:off x="7086600" y="75438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dstE</a:t>
              </a:r>
            </a:p>
          </p:txBody>
        </p:sp>
        <p:sp>
          <p:nvSpPr>
            <p:cNvPr id="25" name="Rectangle 91"/>
            <p:cNvSpPr>
              <a:spLocks noChangeArrowheads="1"/>
            </p:cNvSpPr>
            <p:nvPr/>
          </p:nvSpPr>
          <p:spPr bwMode="auto">
            <a:xfrm>
              <a:off x="7543800" y="75438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dstM</a:t>
              </a:r>
            </a:p>
          </p:txBody>
        </p:sp>
        <p:sp>
          <p:nvSpPr>
            <p:cNvPr id="26" name="Rectangle 71"/>
            <p:cNvSpPr>
              <a:spLocks noChangeArrowheads="1"/>
            </p:cNvSpPr>
            <p:nvPr/>
          </p:nvSpPr>
          <p:spPr bwMode="auto">
            <a:xfrm>
              <a:off x="3886200" y="8321675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Cnd</a:t>
              </a: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2971800" y="8321675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28" name="Rectangle 57"/>
            <p:cNvSpPr>
              <a:spLocks noChangeArrowheads="1"/>
            </p:cNvSpPr>
            <p:nvPr/>
          </p:nvSpPr>
          <p:spPr bwMode="auto">
            <a:xfrm>
              <a:off x="4800600" y="8321675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valE</a:t>
              </a:r>
            </a:p>
          </p:txBody>
        </p:sp>
        <p:sp>
          <p:nvSpPr>
            <p:cNvPr id="29" name="Rectangle 58"/>
            <p:cNvSpPr>
              <a:spLocks noChangeArrowheads="1"/>
            </p:cNvSpPr>
            <p:nvPr/>
          </p:nvSpPr>
          <p:spPr bwMode="auto">
            <a:xfrm>
              <a:off x="5715000" y="8321675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valA</a:t>
              </a:r>
            </a:p>
          </p:txBody>
        </p:sp>
        <p:sp>
          <p:nvSpPr>
            <p:cNvPr id="30" name="Rectangle 59"/>
            <p:cNvSpPr>
              <a:spLocks noChangeArrowheads="1"/>
            </p:cNvSpPr>
            <p:nvPr/>
          </p:nvSpPr>
          <p:spPr bwMode="auto">
            <a:xfrm>
              <a:off x="7086600" y="8321675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dstE</a:t>
              </a:r>
            </a:p>
          </p:txBody>
        </p:sp>
        <p:sp>
          <p:nvSpPr>
            <p:cNvPr id="31" name="Rectangle 60"/>
            <p:cNvSpPr>
              <a:spLocks noChangeArrowheads="1"/>
            </p:cNvSpPr>
            <p:nvPr/>
          </p:nvSpPr>
          <p:spPr bwMode="auto">
            <a:xfrm>
              <a:off x="7543800" y="8321675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dstM</a:t>
              </a: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2971800" y="102870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3429000" y="102870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4343400" y="10287000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5257800" y="10287000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valA</a:t>
              </a:r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6172200" y="10287000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valB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086600" y="102870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dstE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7543800" y="102870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dstM</a:t>
              </a: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8001000" y="102870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srcA</a:t>
              </a: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8458200" y="102870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srcB</a:t>
              </a:r>
            </a:p>
          </p:txBody>
        </p:sp>
        <p:sp>
          <p:nvSpPr>
            <p:cNvPr id="41" name="Rectangle 32"/>
            <p:cNvSpPr>
              <a:spLocks noChangeArrowheads="1"/>
            </p:cNvSpPr>
            <p:nvPr/>
          </p:nvSpPr>
          <p:spPr bwMode="auto">
            <a:xfrm>
              <a:off x="5257800" y="11582400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6172200" y="11582400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2971800" y="115824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3429000" y="115824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  <p:sp>
          <p:nvSpPr>
            <p:cNvPr id="45" name="Rectangle 30"/>
            <p:cNvSpPr>
              <a:spLocks noChangeArrowheads="1"/>
            </p:cNvSpPr>
            <p:nvPr/>
          </p:nvSpPr>
          <p:spPr bwMode="auto">
            <a:xfrm>
              <a:off x="4343400" y="115824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rA</a:t>
              </a:r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4114800" y="12420600"/>
              <a:ext cx="914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predPC</a:t>
              </a:r>
            </a:p>
          </p:txBody>
        </p:sp>
        <p:sp>
          <p:nvSpPr>
            <p:cNvPr id="47" name="Text Box 221"/>
            <p:cNvSpPr txBox="1">
              <a:spLocks noChangeArrowheads="1"/>
            </p:cNvSpPr>
            <p:nvPr/>
          </p:nvSpPr>
          <p:spPr bwMode="auto">
            <a:xfrm>
              <a:off x="1676400" y="10668000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d_srcB</a:t>
              </a:r>
            </a:p>
          </p:txBody>
        </p:sp>
        <p:sp>
          <p:nvSpPr>
            <p:cNvPr id="48" name="Text Box 222"/>
            <p:cNvSpPr txBox="1">
              <a:spLocks noChangeArrowheads="1"/>
            </p:cNvSpPr>
            <p:nvPr/>
          </p:nvSpPr>
          <p:spPr bwMode="auto">
            <a:xfrm>
              <a:off x="1676400" y="10896600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d_srcA</a:t>
              </a:r>
            </a:p>
          </p:txBody>
        </p:sp>
        <p:sp>
          <p:nvSpPr>
            <p:cNvPr id="49" name="Text Box 223"/>
            <p:cNvSpPr txBox="1">
              <a:spLocks noChangeArrowheads="1"/>
            </p:cNvSpPr>
            <p:nvPr/>
          </p:nvSpPr>
          <p:spPr bwMode="auto">
            <a:xfrm>
              <a:off x="1676400" y="9128125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e_Cnd</a:t>
              </a:r>
            </a:p>
          </p:txBody>
        </p:sp>
        <p:sp>
          <p:nvSpPr>
            <p:cNvPr id="50" name="Freeform 226"/>
            <p:cNvSpPr>
              <a:spLocks/>
            </p:cNvSpPr>
            <p:nvPr/>
          </p:nvSpPr>
          <p:spPr bwMode="auto">
            <a:xfrm>
              <a:off x="1295400" y="10134600"/>
              <a:ext cx="1905000" cy="152400"/>
            </a:xfrm>
            <a:custGeom>
              <a:avLst/>
              <a:gdLst>
                <a:gd name="T0" fmla="*/ 720 w 720"/>
                <a:gd name="T1" fmla="*/ 144 h 144"/>
                <a:gd name="T2" fmla="*/ 720 w 720"/>
                <a:gd name="T3" fmla="*/ 0 h 144"/>
                <a:gd name="T4" fmla="*/ 0 w 720"/>
                <a:gd name="T5" fmla="*/ 0 h 144"/>
                <a:gd name="T6" fmla="*/ 0 60000 65536"/>
                <a:gd name="T7" fmla="*/ 0 60000 65536"/>
                <a:gd name="T8" fmla="*/ 0 60000 65536"/>
                <a:gd name="T9" fmla="*/ 0 w 720"/>
                <a:gd name="T10" fmla="*/ 0 h 144"/>
                <a:gd name="T11" fmla="*/ 720 w 7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4">
                  <a:moveTo>
                    <a:pt x="720" y="144"/>
                  </a:move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27"/>
            <p:cNvSpPr>
              <a:spLocks/>
            </p:cNvSpPr>
            <p:nvPr/>
          </p:nvSpPr>
          <p:spPr bwMode="auto">
            <a:xfrm>
              <a:off x="1295400" y="9906000"/>
              <a:ext cx="6491288" cy="381000"/>
            </a:xfrm>
            <a:custGeom>
              <a:avLst/>
              <a:gdLst>
                <a:gd name="T0" fmla="*/ 720 w 720"/>
                <a:gd name="T1" fmla="*/ 144 h 144"/>
                <a:gd name="T2" fmla="*/ 720 w 720"/>
                <a:gd name="T3" fmla="*/ 0 h 144"/>
                <a:gd name="T4" fmla="*/ 0 w 720"/>
                <a:gd name="T5" fmla="*/ 0 h 144"/>
                <a:gd name="T6" fmla="*/ 0 60000 65536"/>
                <a:gd name="T7" fmla="*/ 0 60000 65536"/>
                <a:gd name="T8" fmla="*/ 0 60000 65536"/>
                <a:gd name="T9" fmla="*/ 0 w 720"/>
                <a:gd name="T10" fmla="*/ 0 h 144"/>
                <a:gd name="T11" fmla="*/ 720 w 7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4">
                  <a:moveTo>
                    <a:pt x="720" y="144"/>
                  </a:move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Line 228"/>
            <p:cNvSpPr>
              <a:spLocks noChangeShapeType="1"/>
            </p:cNvSpPr>
            <p:nvPr/>
          </p:nvSpPr>
          <p:spPr bwMode="auto">
            <a:xfrm rot="16200000" flipV="1">
              <a:off x="4769644" y="7650956"/>
              <a:ext cx="0" cy="6948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229"/>
            <p:cNvSpPr>
              <a:spLocks noChangeShapeType="1"/>
            </p:cNvSpPr>
            <p:nvPr/>
          </p:nvSpPr>
          <p:spPr bwMode="auto">
            <a:xfrm rot="16200000" flipV="1">
              <a:off x="4998244" y="7193756"/>
              <a:ext cx="0" cy="74056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232"/>
            <p:cNvSpPr>
              <a:spLocks noChangeShapeType="1"/>
            </p:cNvSpPr>
            <p:nvPr/>
          </p:nvSpPr>
          <p:spPr bwMode="auto">
            <a:xfrm rot="16200000" flipV="1">
              <a:off x="2712244" y="7955756"/>
              <a:ext cx="0" cy="28336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5" name="Group 233"/>
            <p:cNvGrpSpPr>
              <a:grpSpLocks/>
            </p:cNvGrpSpPr>
            <p:nvPr/>
          </p:nvGrpSpPr>
          <p:grpSpPr bwMode="auto">
            <a:xfrm>
              <a:off x="8167688" y="11049000"/>
              <a:ext cx="152400" cy="152400"/>
              <a:chOff x="240" y="4176"/>
              <a:chExt cx="192" cy="192"/>
            </a:xfrm>
          </p:grpSpPr>
          <p:sp>
            <p:nvSpPr>
              <p:cNvPr id="93" name="Oval 23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Rectangle 23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6" name="Group 236"/>
            <p:cNvGrpSpPr>
              <a:grpSpLocks/>
            </p:cNvGrpSpPr>
            <p:nvPr/>
          </p:nvGrpSpPr>
          <p:grpSpPr bwMode="auto">
            <a:xfrm>
              <a:off x="8610600" y="10820400"/>
              <a:ext cx="152400" cy="152400"/>
              <a:chOff x="240" y="4176"/>
              <a:chExt cx="192" cy="192"/>
            </a:xfrm>
          </p:grpSpPr>
          <p:sp>
            <p:nvSpPr>
              <p:cNvPr id="91" name="Oval 23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Rectangle 23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7" name="Group 239"/>
            <p:cNvGrpSpPr>
              <a:grpSpLocks/>
            </p:cNvGrpSpPr>
            <p:nvPr/>
          </p:nvGrpSpPr>
          <p:grpSpPr bwMode="auto">
            <a:xfrm>
              <a:off x="4038600" y="9296400"/>
              <a:ext cx="152400" cy="152400"/>
              <a:chOff x="240" y="4176"/>
              <a:chExt cx="192" cy="192"/>
            </a:xfrm>
          </p:grpSpPr>
          <p:sp>
            <p:nvSpPr>
              <p:cNvPr id="89" name="Oval 24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Rectangle 24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8" name="Text Box 242"/>
            <p:cNvSpPr txBox="1">
              <a:spLocks noChangeArrowheads="1"/>
            </p:cNvSpPr>
            <p:nvPr/>
          </p:nvSpPr>
          <p:spPr bwMode="auto">
            <a:xfrm>
              <a:off x="1676400" y="11125200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D_icode</a:t>
              </a:r>
            </a:p>
          </p:txBody>
        </p:sp>
        <p:sp>
          <p:nvSpPr>
            <p:cNvPr id="59" name="Text Box 243"/>
            <p:cNvSpPr txBox="1">
              <a:spLocks noChangeArrowheads="1"/>
            </p:cNvSpPr>
            <p:nvPr/>
          </p:nvSpPr>
          <p:spPr bwMode="auto">
            <a:xfrm>
              <a:off x="1676400" y="9890125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E_icode</a:t>
              </a:r>
            </a:p>
          </p:txBody>
        </p:sp>
        <p:sp>
          <p:nvSpPr>
            <p:cNvPr id="60" name="Text Box 244"/>
            <p:cNvSpPr txBox="1">
              <a:spLocks noChangeArrowheads="1"/>
            </p:cNvSpPr>
            <p:nvPr/>
          </p:nvSpPr>
          <p:spPr bwMode="auto">
            <a:xfrm>
              <a:off x="1676400" y="7924799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M_icode</a:t>
              </a:r>
            </a:p>
          </p:txBody>
        </p:sp>
        <p:sp>
          <p:nvSpPr>
            <p:cNvPr id="61" name="Text Box 245"/>
            <p:cNvSpPr txBox="1">
              <a:spLocks noChangeArrowheads="1"/>
            </p:cNvSpPr>
            <p:nvPr/>
          </p:nvSpPr>
          <p:spPr bwMode="auto">
            <a:xfrm>
              <a:off x="1676400" y="9661525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E_dstM</a:t>
              </a:r>
            </a:p>
          </p:txBody>
        </p:sp>
        <p:sp>
          <p:nvSpPr>
            <p:cNvPr id="62" name="AutoShape 246"/>
            <p:cNvSpPr>
              <a:spLocks noChangeArrowheads="1"/>
            </p:cNvSpPr>
            <p:nvPr/>
          </p:nvSpPr>
          <p:spPr bwMode="auto">
            <a:xfrm>
              <a:off x="609600" y="7086600"/>
              <a:ext cx="671513" cy="57150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Pipe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control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logic</a:t>
              </a:r>
            </a:p>
          </p:txBody>
        </p:sp>
        <p:sp>
          <p:nvSpPr>
            <p:cNvPr id="63" name="Line 248"/>
            <p:cNvSpPr>
              <a:spLocks noChangeShapeType="1"/>
            </p:cNvSpPr>
            <p:nvPr/>
          </p:nvSpPr>
          <p:spPr bwMode="auto">
            <a:xfrm flipV="1">
              <a:off x="1295400" y="11658600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 Box 249"/>
            <p:cNvSpPr txBox="1">
              <a:spLocks noChangeArrowheads="1"/>
            </p:cNvSpPr>
            <p:nvPr/>
          </p:nvSpPr>
          <p:spPr bwMode="auto">
            <a:xfrm>
              <a:off x="1295400" y="11444287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D_bubble</a:t>
              </a:r>
            </a:p>
          </p:txBody>
        </p:sp>
        <p:sp>
          <p:nvSpPr>
            <p:cNvPr id="65" name="Line 250"/>
            <p:cNvSpPr>
              <a:spLocks noChangeShapeType="1"/>
            </p:cNvSpPr>
            <p:nvPr/>
          </p:nvSpPr>
          <p:spPr bwMode="auto">
            <a:xfrm flipV="1">
              <a:off x="1295400" y="11857038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Text Box 251"/>
            <p:cNvSpPr txBox="1">
              <a:spLocks noChangeArrowheads="1"/>
            </p:cNvSpPr>
            <p:nvPr/>
          </p:nvSpPr>
          <p:spPr bwMode="auto">
            <a:xfrm>
              <a:off x="1295400" y="11642725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D_stall</a:t>
              </a:r>
            </a:p>
          </p:txBody>
        </p:sp>
        <p:sp>
          <p:nvSpPr>
            <p:cNvPr id="67" name="Line 252"/>
            <p:cNvSpPr>
              <a:spLocks noChangeShapeType="1"/>
            </p:cNvSpPr>
            <p:nvPr/>
          </p:nvSpPr>
          <p:spPr bwMode="auto">
            <a:xfrm flipV="1">
              <a:off x="1295400" y="10409238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 Box 253"/>
            <p:cNvSpPr txBox="1">
              <a:spLocks noChangeArrowheads="1"/>
            </p:cNvSpPr>
            <p:nvPr/>
          </p:nvSpPr>
          <p:spPr bwMode="auto">
            <a:xfrm>
              <a:off x="1295400" y="10194925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E_bubble</a:t>
              </a:r>
            </a:p>
          </p:txBody>
        </p:sp>
        <p:sp>
          <p:nvSpPr>
            <p:cNvPr id="69" name="Line 266"/>
            <p:cNvSpPr>
              <a:spLocks noChangeShapeType="1"/>
            </p:cNvSpPr>
            <p:nvPr/>
          </p:nvSpPr>
          <p:spPr bwMode="auto">
            <a:xfrm flipV="1">
              <a:off x="1295400" y="12679363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267"/>
            <p:cNvSpPr txBox="1">
              <a:spLocks noChangeArrowheads="1"/>
            </p:cNvSpPr>
            <p:nvPr/>
          </p:nvSpPr>
          <p:spPr bwMode="auto">
            <a:xfrm>
              <a:off x="1295400" y="12420600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F_stall</a:t>
              </a:r>
            </a:p>
          </p:txBody>
        </p:sp>
        <p:sp>
          <p:nvSpPr>
            <p:cNvPr id="71" name="Line 252"/>
            <p:cNvSpPr>
              <a:spLocks noChangeShapeType="1"/>
            </p:cNvSpPr>
            <p:nvPr/>
          </p:nvSpPr>
          <p:spPr bwMode="auto">
            <a:xfrm flipV="1">
              <a:off x="1295400" y="8443913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253"/>
            <p:cNvSpPr txBox="1">
              <a:spLocks noChangeArrowheads="1"/>
            </p:cNvSpPr>
            <p:nvPr/>
          </p:nvSpPr>
          <p:spPr bwMode="auto">
            <a:xfrm>
              <a:off x="1295400" y="8229600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M_bubble</a:t>
              </a:r>
            </a:p>
          </p:txBody>
        </p:sp>
        <p:sp>
          <p:nvSpPr>
            <p:cNvPr id="73" name="Line 252"/>
            <p:cNvSpPr>
              <a:spLocks noChangeShapeType="1"/>
            </p:cNvSpPr>
            <p:nvPr/>
          </p:nvSpPr>
          <p:spPr bwMode="auto">
            <a:xfrm flipV="1">
              <a:off x="1295400" y="7834313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Text Box 253"/>
            <p:cNvSpPr txBox="1">
              <a:spLocks noChangeArrowheads="1"/>
            </p:cNvSpPr>
            <p:nvPr/>
          </p:nvSpPr>
          <p:spPr bwMode="auto">
            <a:xfrm>
              <a:off x="1295400" y="7620000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W_stall</a:t>
              </a:r>
            </a:p>
          </p:txBody>
        </p:sp>
        <p:sp>
          <p:nvSpPr>
            <p:cNvPr id="75" name="Line 232"/>
            <p:cNvSpPr>
              <a:spLocks noChangeShapeType="1"/>
            </p:cNvSpPr>
            <p:nvPr/>
          </p:nvSpPr>
          <p:spPr bwMode="auto">
            <a:xfrm rot="5400000" flipH="1" flipV="1">
              <a:off x="2590800" y="8305800"/>
              <a:ext cx="0" cy="2590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245"/>
            <p:cNvSpPr txBox="1">
              <a:spLocks noChangeArrowheads="1"/>
            </p:cNvSpPr>
            <p:nvPr/>
          </p:nvSpPr>
          <p:spPr bwMode="auto">
            <a:xfrm>
              <a:off x="1295400" y="9372601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set_cc</a:t>
              </a:r>
            </a:p>
          </p:txBody>
        </p:sp>
        <p:sp>
          <p:nvSpPr>
            <p:cNvPr id="77" name="Rectangle 168"/>
            <p:cNvSpPr>
              <a:spLocks noChangeArrowheads="1"/>
            </p:cNvSpPr>
            <p:nvPr/>
          </p:nvSpPr>
          <p:spPr bwMode="auto">
            <a:xfrm>
              <a:off x="2514600" y="75438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sp>
          <p:nvSpPr>
            <p:cNvPr id="78" name="Rectangle 5"/>
            <p:cNvSpPr>
              <a:spLocks noChangeArrowheads="1"/>
            </p:cNvSpPr>
            <p:nvPr/>
          </p:nvSpPr>
          <p:spPr bwMode="auto">
            <a:xfrm>
              <a:off x="2514600" y="8321675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sp>
          <p:nvSpPr>
            <p:cNvPr id="79" name="Rectangle 25"/>
            <p:cNvSpPr>
              <a:spLocks noChangeArrowheads="1"/>
            </p:cNvSpPr>
            <p:nvPr/>
          </p:nvSpPr>
          <p:spPr bwMode="auto">
            <a:xfrm>
              <a:off x="2514600" y="102870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sp>
          <p:nvSpPr>
            <p:cNvPr id="80" name="Rectangle 6"/>
            <p:cNvSpPr>
              <a:spLocks noChangeArrowheads="1"/>
            </p:cNvSpPr>
            <p:nvPr/>
          </p:nvSpPr>
          <p:spPr bwMode="auto">
            <a:xfrm>
              <a:off x="2514600" y="115824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sp>
          <p:nvSpPr>
            <p:cNvPr id="81" name="Freeform 231"/>
            <p:cNvSpPr>
              <a:spLocks/>
            </p:cNvSpPr>
            <p:nvPr/>
          </p:nvSpPr>
          <p:spPr bwMode="auto">
            <a:xfrm>
              <a:off x="1295400" y="7315200"/>
              <a:ext cx="1447800" cy="228600"/>
            </a:xfrm>
            <a:custGeom>
              <a:avLst/>
              <a:gdLst>
                <a:gd name="T0" fmla="*/ 720 w 720"/>
                <a:gd name="T1" fmla="*/ 144 h 144"/>
                <a:gd name="T2" fmla="*/ 720 w 720"/>
                <a:gd name="T3" fmla="*/ 0 h 144"/>
                <a:gd name="T4" fmla="*/ 0 w 720"/>
                <a:gd name="T5" fmla="*/ 0 h 144"/>
                <a:gd name="T6" fmla="*/ 0 60000 65536"/>
                <a:gd name="T7" fmla="*/ 0 60000 65536"/>
                <a:gd name="T8" fmla="*/ 0 60000 65536"/>
                <a:gd name="T9" fmla="*/ 0 w 720"/>
                <a:gd name="T10" fmla="*/ 0 h 144"/>
                <a:gd name="T11" fmla="*/ 720 w 7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4">
                  <a:moveTo>
                    <a:pt x="720" y="144"/>
                  </a:move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Text Box 244"/>
            <p:cNvSpPr txBox="1">
              <a:spLocks noChangeArrowheads="1"/>
            </p:cNvSpPr>
            <p:nvPr/>
          </p:nvSpPr>
          <p:spPr bwMode="auto">
            <a:xfrm>
              <a:off x="1676400" y="7086600"/>
              <a:ext cx="9144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W_stat</a:t>
              </a:r>
            </a:p>
          </p:txBody>
        </p:sp>
        <p:sp>
          <p:nvSpPr>
            <p:cNvPr id="83" name="AutoShape 223"/>
            <p:cNvSpPr>
              <a:spLocks noChangeArrowheads="1"/>
            </p:cNvSpPr>
            <p:nvPr/>
          </p:nvSpPr>
          <p:spPr bwMode="auto">
            <a:xfrm>
              <a:off x="2514600" y="89916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sp>
          <p:nvSpPr>
            <p:cNvPr id="84" name="Text Box 180"/>
            <p:cNvSpPr txBox="1">
              <a:spLocks noChangeArrowheads="1"/>
            </p:cNvSpPr>
            <p:nvPr/>
          </p:nvSpPr>
          <p:spPr bwMode="auto">
            <a:xfrm>
              <a:off x="1676400" y="8686800"/>
              <a:ext cx="685800" cy="262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m_stat</a:t>
              </a:r>
            </a:p>
          </p:txBody>
        </p:sp>
        <p:grpSp>
          <p:nvGrpSpPr>
            <p:cNvPr id="85" name="Group 236"/>
            <p:cNvGrpSpPr>
              <a:grpSpLocks/>
            </p:cNvGrpSpPr>
            <p:nvPr/>
          </p:nvGrpSpPr>
          <p:grpSpPr bwMode="auto">
            <a:xfrm>
              <a:off x="2667000" y="8839200"/>
              <a:ext cx="152400" cy="152400"/>
              <a:chOff x="240" y="4176"/>
              <a:chExt cx="192" cy="192"/>
            </a:xfrm>
          </p:grpSpPr>
          <p:sp>
            <p:nvSpPr>
              <p:cNvPr id="87" name="Oval 23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Rectangle 23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6" name="Line 229"/>
            <p:cNvSpPr>
              <a:spLocks noChangeShapeType="1"/>
            </p:cNvSpPr>
            <p:nvPr/>
          </p:nvSpPr>
          <p:spPr bwMode="auto">
            <a:xfrm rot="16200000" flipV="1">
              <a:off x="2019300" y="8191500"/>
              <a:ext cx="0" cy="1447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198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Version of Pipeline Control</a:t>
            </a:r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534400" cy="52260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 err="1">
                <a:latin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F_stall</a:t>
            </a:r>
            <a:r>
              <a:rPr lang="en-US" sz="1600" dirty="0">
                <a:latin typeface="Courier New" pitchFamily="49" charset="0"/>
              </a:rPr>
              <a:t> =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Conditions for a load/use hazard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 in { IMRMOVL, IPOPL } &amp;&amp; </a:t>
            </a:r>
            <a:r>
              <a:rPr lang="en-US" sz="1600" dirty="0" err="1">
                <a:latin typeface="Courier New" pitchFamily="49" charset="0"/>
              </a:rPr>
              <a:t>E_dstM</a:t>
            </a:r>
            <a:r>
              <a:rPr lang="en-US" sz="1600" dirty="0">
                <a:latin typeface="Courier New" pitchFamily="49" charset="0"/>
              </a:rPr>
              <a:t> in { </a:t>
            </a:r>
            <a:r>
              <a:rPr lang="en-US" sz="1600" dirty="0" err="1">
                <a:latin typeface="Courier New" pitchFamily="49" charset="0"/>
              </a:rPr>
              <a:t>d_srcA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d_srcB</a:t>
            </a:r>
            <a:r>
              <a:rPr lang="en-US" sz="1600" dirty="0">
                <a:latin typeface="Courier New" pitchFamily="49" charset="0"/>
              </a:rPr>
              <a:t> } ||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Stalling at fetch while ret passes through pipeline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IRET in { </a:t>
            </a:r>
            <a:r>
              <a:rPr lang="en-US" sz="1600" dirty="0" err="1">
                <a:latin typeface="Courier New" pitchFamily="49" charset="0"/>
              </a:rPr>
              <a:t>D_icode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M_icode</a:t>
            </a:r>
            <a:r>
              <a:rPr lang="en-US" sz="1600" dirty="0">
                <a:latin typeface="Courier New" pitchFamily="49" charset="0"/>
              </a:rPr>
              <a:t> };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 err="1">
                <a:latin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D_stall</a:t>
            </a:r>
            <a:r>
              <a:rPr lang="en-US" sz="1600" dirty="0"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Conditions for a load/use hazard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 in { IMRMOVL, IPOPL } &amp;&amp; </a:t>
            </a:r>
            <a:r>
              <a:rPr lang="en-US" sz="1600" dirty="0" err="1">
                <a:latin typeface="Courier New" pitchFamily="49" charset="0"/>
              </a:rPr>
              <a:t>E_dstM</a:t>
            </a:r>
            <a:r>
              <a:rPr lang="en-US" sz="1600" dirty="0">
                <a:latin typeface="Courier New" pitchFamily="49" charset="0"/>
              </a:rPr>
              <a:t> in { </a:t>
            </a:r>
            <a:r>
              <a:rPr lang="en-US" sz="1600" dirty="0" err="1">
                <a:latin typeface="Courier New" pitchFamily="49" charset="0"/>
              </a:rPr>
              <a:t>d_srcA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d_srcB</a:t>
            </a:r>
            <a:r>
              <a:rPr lang="en-US" sz="1600" dirty="0">
                <a:latin typeface="Courier New" pitchFamily="49" charset="0"/>
              </a:rPr>
              <a:t> };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 err="1">
                <a:latin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D_bubble</a:t>
            </a:r>
            <a:r>
              <a:rPr lang="en-US" sz="1600" dirty="0">
                <a:latin typeface="Courier New" pitchFamily="49" charset="0"/>
              </a:rPr>
              <a:t> =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</a:rPr>
              <a:t>Mispredicted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 branch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(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 == IJXX &amp;&amp; !</a:t>
            </a:r>
            <a:r>
              <a:rPr lang="en-US" sz="1600" dirty="0" err="1" smtClean="0">
                <a:latin typeface="Courier New" pitchFamily="49" charset="0"/>
              </a:rPr>
              <a:t>e_Cnd</a:t>
            </a:r>
            <a:r>
              <a:rPr lang="en-US" sz="1600" dirty="0" smtClean="0">
                <a:latin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</a:rPr>
              <a:t>||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Stalling at fetch while ret passes through pipeline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 IRET in { </a:t>
            </a:r>
            <a:r>
              <a:rPr lang="en-US" sz="1600" dirty="0" err="1">
                <a:latin typeface="Courier New" pitchFamily="49" charset="0"/>
              </a:rPr>
              <a:t>D_icode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M_icode</a:t>
            </a:r>
            <a:r>
              <a:rPr lang="en-US" sz="1600" dirty="0">
                <a:latin typeface="Courier New" pitchFamily="49" charset="0"/>
              </a:rPr>
              <a:t> };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 err="1">
                <a:latin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E_bubble</a:t>
            </a:r>
            <a:r>
              <a:rPr lang="en-US" sz="1600" dirty="0">
                <a:latin typeface="Courier New" pitchFamily="49" charset="0"/>
              </a:rPr>
              <a:t> =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</a:rPr>
              <a:t>Mispredicted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 branch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(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 == IJXX &amp;&amp; !</a:t>
            </a:r>
            <a:r>
              <a:rPr lang="en-US" sz="1600" dirty="0" err="1" smtClean="0">
                <a:latin typeface="Courier New" pitchFamily="49" charset="0"/>
              </a:rPr>
              <a:t>e_Cnd</a:t>
            </a:r>
            <a:r>
              <a:rPr lang="en-US" sz="1600" dirty="0" smtClean="0">
                <a:latin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</a:rPr>
              <a:t>||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Load/use hazard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 in { IMRMOVL, IPOPL } &amp;&amp; </a:t>
            </a:r>
            <a:r>
              <a:rPr lang="en-US" sz="1600" dirty="0" err="1">
                <a:latin typeface="Courier New" pitchFamily="49" charset="0"/>
              </a:rPr>
              <a:t>E_dstM</a:t>
            </a:r>
            <a:r>
              <a:rPr lang="en-US" sz="1600" dirty="0">
                <a:latin typeface="Courier New" pitchFamily="49" charset="0"/>
              </a:rPr>
              <a:t> in { </a:t>
            </a:r>
            <a:r>
              <a:rPr lang="en-US" sz="1600" dirty="0" err="1">
                <a:latin typeface="Courier New" pitchFamily="49" charset="0"/>
              </a:rPr>
              <a:t>d_srcA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d_srcB</a:t>
            </a:r>
            <a:r>
              <a:rPr lang="en-US" sz="1600" dirty="0" smtClean="0">
                <a:latin typeface="Courier New" pitchFamily="49" charset="0"/>
              </a:rPr>
              <a:t> };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637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Combinations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429000"/>
            <a:ext cx="8396287" cy="3003550"/>
          </a:xfrm>
        </p:spPr>
        <p:txBody>
          <a:bodyPr/>
          <a:lstStyle/>
          <a:p>
            <a:pPr lvl="1"/>
            <a:r>
              <a:rPr lang="en-US"/>
              <a:t>Special cases that can arise on same clock cycle</a:t>
            </a:r>
          </a:p>
          <a:p>
            <a:r>
              <a:rPr lang="en-US"/>
              <a:t>Combination A</a:t>
            </a:r>
          </a:p>
          <a:p>
            <a:pPr lvl="1"/>
            <a:r>
              <a:rPr lang="en-US"/>
              <a:t>Not-taken branch</a:t>
            </a:r>
          </a:p>
          <a:p>
            <a:pPr lvl="1"/>
            <a:r>
              <a:rPr lang="en-US"/>
              <a:t> </a:t>
            </a:r>
            <a:r>
              <a:rPr lang="en-US">
                <a:latin typeface="Courier New" pitchFamily="49" charset="0"/>
              </a:rPr>
              <a:t>ret</a:t>
            </a:r>
            <a:r>
              <a:rPr lang="en-US"/>
              <a:t> instruction at branch target</a:t>
            </a:r>
          </a:p>
          <a:p>
            <a:r>
              <a:rPr lang="en-US"/>
              <a:t>Combination B</a:t>
            </a:r>
          </a:p>
          <a:p>
            <a:pPr lvl="1"/>
            <a:r>
              <a:rPr lang="en-US"/>
              <a:t>Instruction that reads from memory to </a:t>
            </a:r>
            <a:r>
              <a:rPr lang="en-US">
                <a:latin typeface="Courier New" pitchFamily="49" charset="0"/>
              </a:rPr>
              <a:t>%esp</a:t>
            </a:r>
          </a:p>
          <a:p>
            <a:pPr lvl="1"/>
            <a:r>
              <a:rPr lang="en-US"/>
              <a:t>Followed by </a:t>
            </a:r>
            <a:r>
              <a:rPr lang="en-US">
                <a:latin typeface="Courier New" pitchFamily="49" charset="0"/>
              </a:rPr>
              <a:t>ret</a:t>
            </a:r>
            <a:r>
              <a:rPr lang="en-US"/>
              <a:t> instruction</a:t>
            </a:r>
          </a:p>
          <a:p>
            <a:pPr lvl="1"/>
            <a:endParaRPr lang="en-US"/>
          </a:p>
        </p:txBody>
      </p:sp>
      <p:pic>
        <p:nvPicPr>
          <p:cNvPr id="4710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7180263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1026801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Combination A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76800"/>
            <a:ext cx="8396288" cy="3003550"/>
          </a:xfrm>
        </p:spPr>
        <p:txBody>
          <a:bodyPr/>
          <a:lstStyle/>
          <a:p>
            <a:pPr lvl="1"/>
            <a:r>
              <a:rPr lang="en-US"/>
              <a:t>Should handle as mispredicted branch</a:t>
            </a:r>
          </a:p>
          <a:p>
            <a:pPr lvl="1"/>
            <a:r>
              <a:rPr lang="en-US"/>
              <a:t>Stalls F pipeline register</a:t>
            </a:r>
          </a:p>
          <a:p>
            <a:pPr lvl="1"/>
            <a:r>
              <a:rPr lang="en-US"/>
              <a:t>But PC selection logic will be using M_valM anyhow</a:t>
            </a:r>
          </a:p>
        </p:txBody>
      </p:sp>
      <p:sp>
        <p:nvSpPr>
          <p:cNvPr id="472239" name="Rectangle 175"/>
          <p:cNvSpPr>
            <a:spLocks noChangeArrowheads="1"/>
          </p:cNvSpPr>
          <p:nvPr/>
        </p:nvSpPr>
        <p:spPr bwMode="auto">
          <a:xfrm>
            <a:off x="1905000" y="2667000"/>
            <a:ext cx="3278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72312" name="Group 248"/>
          <p:cNvGrpSpPr>
            <a:grpSpLocks/>
          </p:cNvGrpSpPr>
          <p:nvPr/>
        </p:nvGrpSpPr>
        <p:grpSpPr bwMode="auto">
          <a:xfrm>
            <a:off x="533400" y="990600"/>
            <a:ext cx="3049588" cy="1633538"/>
            <a:chOff x="1584" y="624"/>
            <a:chExt cx="1921" cy="1029"/>
          </a:xfrm>
        </p:grpSpPr>
        <p:sp>
          <p:nvSpPr>
            <p:cNvPr id="472082" name="Rectangle 18"/>
            <p:cNvSpPr>
              <a:spLocks noChangeArrowheads="1"/>
            </p:cNvSpPr>
            <p:nvPr/>
          </p:nvSpPr>
          <p:spPr bwMode="auto">
            <a:xfrm>
              <a:off x="1872" y="1056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83" name="Rectangle 19"/>
            <p:cNvSpPr>
              <a:spLocks noChangeArrowheads="1"/>
            </p:cNvSpPr>
            <p:nvPr/>
          </p:nvSpPr>
          <p:spPr bwMode="auto">
            <a:xfrm>
              <a:off x="2082" y="1086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JXX</a:t>
              </a:r>
              <a:endParaRPr lang="en-US"/>
            </a:p>
          </p:txBody>
        </p:sp>
        <p:sp>
          <p:nvSpPr>
            <p:cNvPr id="472084" name="Rectangle 20"/>
            <p:cNvSpPr>
              <a:spLocks noChangeArrowheads="1"/>
            </p:cNvSpPr>
            <p:nvPr/>
          </p:nvSpPr>
          <p:spPr bwMode="auto">
            <a:xfrm>
              <a:off x="1584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85" name="Rectangle 21"/>
            <p:cNvSpPr>
              <a:spLocks noChangeArrowheads="1"/>
            </p:cNvSpPr>
            <p:nvPr/>
          </p:nvSpPr>
          <p:spPr bwMode="auto">
            <a:xfrm>
              <a:off x="1757" y="1094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72086" name="Rectangle 22"/>
            <p:cNvSpPr>
              <a:spLocks noChangeArrowheads="1"/>
            </p:cNvSpPr>
            <p:nvPr/>
          </p:nvSpPr>
          <p:spPr bwMode="auto">
            <a:xfrm>
              <a:off x="1872" y="1248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87" name="Rectangle 23"/>
            <p:cNvSpPr>
              <a:spLocks noChangeArrowheads="1"/>
            </p:cNvSpPr>
            <p:nvPr/>
          </p:nvSpPr>
          <p:spPr bwMode="auto">
            <a:xfrm>
              <a:off x="1584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88" name="Rectangle 24"/>
            <p:cNvSpPr>
              <a:spLocks noChangeArrowheads="1"/>
            </p:cNvSpPr>
            <p:nvPr/>
          </p:nvSpPr>
          <p:spPr bwMode="auto">
            <a:xfrm>
              <a:off x="1750" y="1286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72089" name="Rectangle 25"/>
            <p:cNvSpPr>
              <a:spLocks noChangeArrowheads="1"/>
            </p:cNvSpPr>
            <p:nvPr/>
          </p:nvSpPr>
          <p:spPr bwMode="auto">
            <a:xfrm>
              <a:off x="1872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0" name="Rectangle 26"/>
            <p:cNvSpPr>
              <a:spLocks noChangeArrowheads="1"/>
            </p:cNvSpPr>
            <p:nvPr/>
          </p:nvSpPr>
          <p:spPr bwMode="auto">
            <a:xfrm>
              <a:off x="1584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1" name="Rectangle 27"/>
            <p:cNvSpPr>
              <a:spLocks noChangeArrowheads="1"/>
            </p:cNvSpPr>
            <p:nvPr/>
          </p:nvSpPr>
          <p:spPr bwMode="auto">
            <a:xfrm>
              <a:off x="1735" y="902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72092" name="Rectangle 28"/>
            <p:cNvSpPr>
              <a:spLocks noChangeArrowheads="1"/>
            </p:cNvSpPr>
            <p:nvPr/>
          </p:nvSpPr>
          <p:spPr bwMode="auto">
            <a:xfrm>
              <a:off x="1680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3" name="Rectangle 29"/>
            <p:cNvSpPr>
              <a:spLocks noChangeArrowheads="1"/>
            </p:cNvSpPr>
            <p:nvPr/>
          </p:nvSpPr>
          <p:spPr bwMode="auto">
            <a:xfrm>
              <a:off x="1800" y="662"/>
              <a:ext cx="583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Mispredict</a:t>
              </a:r>
              <a:endParaRPr lang="en-US"/>
            </a:p>
          </p:txBody>
        </p:sp>
        <p:sp>
          <p:nvSpPr>
            <p:cNvPr id="472094" name="Rectangle 30"/>
            <p:cNvSpPr>
              <a:spLocks noChangeArrowheads="1"/>
            </p:cNvSpPr>
            <p:nvPr/>
          </p:nvSpPr>
          <p:spPr bwMode="auto">
            <a:xfrm>
              <a:off x="1872" y="1056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5" name="Rectangle 31"/>
            <p:cNvSpPr>
              <a:spLocks noChangeArrowheads="1"/>
            </p:cNvSpPr>
            <p:nvPr/>
          </p:nvSpPr>
          <p:spPr bwMode="auto">
            <a:xfrm>
              <a:off x="2082" y="1086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JXX</a:t>
              </a:r>
              <a:endParaRPr lang="en-US"/>
            </a:p>
          </p:txBody>
        </p:sp>
        <p:sp>
          <p:nvSpPr>
            <p:cNvPr id="472096" name="Rectangle 32"/>
            <p:cNvSpPr>
              <a:spLocks noChangeArrowheads="1"/>
            </p:cNvSpPr>
            <p:nvPr/>
          </p:nvSpPr>
          <p:spPr bwMode="auto">
            <a:xfrm>
              <a:off x="1584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7" name="Rectangle 33"/>
            <p:cNvSpPr>
              <a:spLocks noChangeArrowheads="1"/>
            </p:cNvSpPr>
            <p:nvPr/>
          </p:nvSpPr>
          <p:spPr bwMode="auto">
            <a:xfrm>
              <a:off x="1757" y="1094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72098" name="Rectangle 34"/>
            <p:cNvSpPr>
              <a:spLocks noChangeArrowheads="1"/>
            </p:cNvSpPr>
            <p:nvPr/>
          </p:nvSpPr>
          <p:spPr bwMode="auto">
            <a:xfrm>
              <a:off x="1872" y="1248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9" name="Rectangle 35"/>
            <p:cNvSpPr>
              <a:spLocks noChangeArrowheads="1"/>
            </p:cNvSpPr>
            <p:nvPr/>
          </p:nvSpPr>
          <p:spPr bwMode="auto">
            <a:xfrm>
              <a:off x="1584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00" name="Rectangle 36"/>
            <p:cNvSpPr>
              <a:spLocks noChangeArrowheads="1"/>
            </p:cNvSpPr>
            <p:nvPr/>
          </p:nvSpPr>
          <p:spPr bwMode="auto">
            <a:xfrm>
              <a:off x="1750" y="1286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72101" name="Rectangle 37"/>
            <p:cNvSpPr>
              <a:spLocks noChangeArrowheads="1"/>
            </p:cNvSpPr>
            <p:nvPr/>
          </p:nvSpPr>
          <p:spPr bwMode="auto">
            <a:xfrm>
              <a:off x="1872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02" name="Rectangle 38"/>
            <p:cNvSpPr>
              <a:spLocks noChangeArrowheads="1"/>
            </p:cNvSpPr>
            <p:nvPr/>
          </p:nvSpPr>
          <p:spPr bwMode="auto">
            <a:xfrm>
              <a:off x="1584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03" name="Rectangle 39"/>
            <p:cNvSpPr>
              <a:spLocks noChangeArrowheads="1"/>
            </p:cNvSpPr>
            <p:nvPr/>
          </p:nvSpPr>
          <p:spPr bwMode="auto">
            <a:xfrm>
              <a:off x="1735" y="902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72104" name="Rectangle 40"/>
            <p:cNvSpPr>
              <a:spLocks noChangeArrowheads="1"/>
            </p:cNvSpPr>
            <p:nvPr/>
          </p:nvSpPr>
          <p:spPr bwMode="auto">
            <a:xfrm>
              <a:off x="1680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05" name="Rectangle 41"/>
            <p:cNvSpPr>
              <a:spLocks noChangeArrowheads="1"/>
            </p:cNvSpPr>
            <p:nvPr/>
          </p:nvSpPr>
          <p:spPr bwMode="auto">
            <a:xfrm>
              <a:off x="1800" y="662"/>
              <a:ext cx="583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Mispredict</a:t>
              </a:r>
              <a:endParaRPr lang="en-US"/>
            </a:p>
          </p:txBody>
        </p:sp>
        <p:grpSp>
          <p:nvGrpSpPr>
            <p:cNvPr id="472119" name="Group 55"/>
            <p:cNvGrpSpPr>
              <a:grpSpLocks/>
            </p:cNvGrpSpPr>
            <p:nvPr/>
          </p:nvGrpSpPr>
          <p:grpSpPr bwMode="auto">
            <a:xfrm>
              <a:off x="2640" y="624"/>
              <a:ext cx="865" cy="837"/>
              <a:chOff x="2640" y="624"/>
              <a:chExt cx="865" cy="837"/>
            </a:xfrm>
          </p:grpSpPr>
          <p:sp>
            <p:nvSpPr>
              <p:cNvPr id="472106" name="Rectangle 42"/>
              <p:cNvSpPr>
                <a:spLocks noChangeArrowheads="1"/>
              </p:cNvSpPr>
              <p:nvPr/>
            </p:nvSpPr>
            <p:spPr bwMode="auto">
              <a:xfrm>
                <a:off x="2928" y="1056"/>
                <a:ext cx="577" cy="1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07" name="Rectangle 43"/>
              <p:cNvSpPr>
                <a:spLocks noChangeArrowheads="1"/>
              </p:cNvSpPr>
              <p:nvPr/>
            </p:nvSpPr>
            <p:spPr bwMode="auto">
              <a:xfrm>
                <a:off x="2640" y="1056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08" name="Rectangle 44"/>
              <p:cNvSpPr>
                <a:spLocks noChangeArrowheads="1"/>
              </p:cNvSpPr>
              <p:nvPr/>
            </p:nvSpPr>
            <p:spPr bwMode="auto">
              <a:xfrm>
                <a:off x="2813" y="1094"/>
                <a:ext cx="8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472109" name="Rectangle 45"/>
              <p:cNvSpPr>
                <a:spLocks noChangeArrowheads="1"/>
              </p:cNvSpPr>
              <p:nvPr/>
            </p:nvSpPr>
            <p:spPr bwMode="auto">
              <a:xfrm>
                <a:off x="2928" y="1248"/>
                <a:ext cx="577" cy="193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10" name="Rectangle 46"/>
              <p:cNvSpPr>
                <a:spLocks noChangeArrowheads="1"/>
              </p:cNvSpPr>
              <p:nvPr/>
            </p:nvSpPr>
            <p:spPr bwMode="auto">
              <a:xfrm>
                <a:off x="3138" y="1278"/>
                <a:ext cx="231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  <a:latin typeface="Courier New" pitchFamily="49" charset="0"/>
                  </a:rPr>
                  <a:t>ret</a:t>
                </a:r>
                <a:endParaRPr lang="en-US"/>
              </a:p>
            </p:txBody>
          </p:sp>
          <p:sp>
            <p:nvSpPr>
              <p:cNvPr id="472111" name="Rectangle 47"/>
              <p:cNvSpPr>
                <a:spLocks noChangeArrowheads="1"/>
              </p:cNvSpPr>
              <p:nvPr/>
            </p:nvSpPr>
            <p:spPr bwMode="auto">
              <a:xfrm>
                <a:off x="2640" y="1248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12" name="Rectangle 48"/>
              <p:cNvSpPr>
                <a:spLocks noChangeArrowheads="1"/>
              </p:cNvSpPr>
              <p:nvPr/>
            </p:nvSpPr>
            <p:spPr bwMode="auto">
              <a:xfrm>
                <a:off x="2806" y="1286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72113" name="Rectangle 49"/>
              <p:cNvSpPr>
                <a:spLocks noChangeArrowheads="1"/>
              </p:cNvSpPr>
              <p:nvPr/>
            </p:nvSpPr>
            <p:spPr bwMode="auto">
              <a:xfrm>
                <a:off x="2928" y="864"/>
                <a:ext cx="577" cy="1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14" name="Rectangle 50"/>
              <p:cNvSpPr>
                <a:spLocks noChangeArrowheads="1"/>
              </p:cNvSpPr>
              <p:nvPr/>
            </p:nvSpPr>
            <p:spPr bwMode="auto">
              <a:xfrm>
                <a:off x="2640" y="864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15" name="Rectangle 51"/>
              <p:cNvSpPr>
                <a:spLocks noChangeArrowheads="1"/>
              </p:cNvSpPr>
              <p:nvPr/>
            </p:nvSpPr>
            <p:spPr bwMode="auto">
              <a:xfrm>
                <a:off x="2791" y="902"/>
                <a:ext cx="107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72116" name="Rectangle 52"/>
              <p:cNvSpPr>
                <a:spLocks noChangeArrowheads="1"/>
              </p:cNvSpPr>
              <p:nvPr/>
            </p:nvSpPr>
            <p:spPr bwMode="auto">
              <a:xfrm>
                <a:off x="2736" y="624"/>
                <a:ext cx="76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17" name="Rectangle 53"/>
              <p:cNvSpPr>
                <a:spLocks noChangeArrowheads="1"/>
              </p:cNvSpPr>
              <p:nvPr/>
            </p:nvSpPr>
            <p:spPr bwMode="auto">
              <a:xfrm>
                <a:off x="2989" y="666"/>
                <a:ext cx="231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  <a:latin typeface="Courier New" pitchFamily="49" charset="0"/>
                  </a:rPr>
                  <a:t>ret</a:t>
                </a:r>
                <a:endParaRPr lang="en-US"/>
              </a:p>
            </p:txBody>
          </p:sp>
          <p:sp>
            <p:nvSpPr>
              <p:cNvPr id="472118" name="Rectangle 54"/>
              <p:cNvSpPr>
                <a:spLocks noChangeArrowheads="1"/>
              </p:cNvSpPr>
              <p:nvPr/>
            </p:nvSpPr>
            <p:spPr bwMode="auto">
              <a:xfrm>
                <a:off x="3246" y="654"/>
                <a:ext cx="71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</p:grpSp>
        <p:sp>
          <p:nvSpPr>
            <p:cNvPr id="472151" name="Rectangle 87"/>
            <p:cNvSpPr>
              <a:spLocks noChangeArrowheads="1"/>
            </p:cNvSpPr>
            <p:nvPr/>
          </p:nvSpPr>
          <p:spPr bwMode="auto">
            <a:xfrm>
              <a:off x="2928" y="1056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52" name="Rectangle 88"/>
            <p:cNvSpPr>
              <a:spLocks noChangeArrowheads="1"/>
            </p:cNvSpPr>
            <p:nvPr/>
          </p:nvSpPr>
          <p:spPr bwMode="auto">
            <a:xfrm>
              <a:off x="2640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53" name="Rectangle 89"/>
            <p:cNvSpPr>
              <a:spLocks noChangeArrowheads="1"/>
            </p:cNvSpPr>
            <p:nvPr/>
          </p:nvSpPr>
          <p:spPr bwMode="auto">
            <a:xfrm>
              <a:off x="2813" y="1094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72154" name="Rectangle 90"/>
            <p:cNvSpPr>
              <a:spLocks noChangeArrowheads="1"/>
            </p:cNvSpPr>
            <p:nvPr/>
          </p:nvSpPr>
          <p:spPr bwMode="auto">
            <a:xfrm>
              <a:off x="2928" y="1248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55" name="Rectangle 91"/>
            <p:cNvSpPr>
              <a:spLocks noChangeArrowheads="1"/>
            </p:cNvSpPr>
            <p:nvPr/>
          </p:nvSpPr>
          <p:spPr bwMode="auto">
            <a:xfrm>
              <a:off x="3138" y="1278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ret</a:t>
              </a:r>
              <a:endParaRPr lang="en-US"/>
            </a:p>
          </p:txBody>
        </p:sp>
        <p:sp>
          <p:nvSpPr>
            <p:cNvPr id="472156" name="Rectangle 92"/>
            <p:cNvSpPr>
              <a:spLocks noChangeArrowheads="1"/>
            </p:cNvSpPr>
            <p:nvPr/>
          </p:nvSpPr>
          <p:spPr bwMode="auto">
            <a:xfrm>
              <a:off x="2640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57" name="Rectangle 93"/>
            <p:cNvSpPr>
              <a:spLocks noChangeArrowheads="1"/>
            </p:cNvSpPr>
            <p:nvPr/>
          </p:nvSpPr>
          <p:spPr bwMode="auto">
            <a:xfrm>
              <a:off x="2806" y="1286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72158" name="Rectangle 94"/>
            <p:cNvSpPr>
              <a:spLocks noChangeArrowheads="1"/>
            </p:cNvSpPr>
            <p:nvPr/>
          </p:nvSpPr>
          <p:spPr bwMode="auto">
            <a:xfrm>
              <a:off x="2928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59" name="Rectangle 95"/>
            <p:cNvSpPr>
              <a:spLocks noChangeArrowheads="1"/>
            </p:cNvSpPr>
            <p:nvPr/>
          </p:nvSpPr>
          <p:spPr bwMode="auto">
            <a:xfrm>
              <a:off x="2640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60" name="Rectangle 96"/>
            <p:cNvSpPr>
              <a:spLocks noChangeArrowheads="1"/>
            </p:cNvSpPr>
            <p:nvPr/>
          </p:nvSpPr>
          <p:spPr bwMode="auto">
            <a:xfrm>
              <a:off x="2791" y="902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72161" name="Rectangle 97"/>
            <p:cNvSpPr>
              <a:spLocks noChangeArrowheads="1"/>
            </p:cNvSpPr>
            <p:nvPr/>
          </p:nvSpPr>
          <p:spPr bwMode="auto">
            <a:xfrm>
              <a:off x="2736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62" name="Rectangle 98"/>
            <p:cNvSpPr>
              <a:spLocks noChangeArrowheads="1"/>
            </p:cNvSpPr>
            <p:nvPr/>
          </p:nvSpPr>
          <p:spPr bwMode="auto">
            <a:xfrm>
              <a:off x="2989" y="666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ret</a:t>
              </a:r>
              <a:endParaRPr lang="en-US"/>
            </a:p>
          </p:txBody>
        </p:sp>
        <p:sp>
          <p:nvSpPr>
            <p:cNvPr id="472163" name="Rectangle 99"/>
            <p:cNvSpPr>
              <a:spLocks noChangeArrowheads="1"/>
            </p:cNvSpPr>
            <p:nvPr/>
          </p:nvSpPr>
          <p:spPr bwMode="auto">
            <a:xfrm>
              <a:off x="3246" y="654"/>
              <a:ext cx="7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472164" name="Rectangle 100"/>
            <p:cNvSpPr>
              <a:spLocks noChangeArrowheads="1"/>
            </p:cNvSpPr>
            <p:nvPr/>
          </p:nvSpPr>
          <p:spPr bwMode="auto">
            <a:xfrm>
              <a:off x="2928" y="1056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65" name="Rectangle 101"/>
            <p:cNvSpPr>
              <a:spLocks noChangeArrowheads="1"/>
            </p:cNvSpPr>
            <p:nvPr/>
          </p:nvSpPr>
          <p:spPr bwMode="auto">
            <a:xfrm>
              <a:off x="2640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66" name="Rectangle 102"/>
            <p:cNvSpPr>
              <a:spLocks noChangeArrowheads="1"/>
            </p:cNvSpPr>
            <p:nvPr/>
          </p:nvSpPr>
          <p:spPr bwMode="auto">
            <a:xfrm>
              <a:off x="2813" y="1094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72167" name="Rectangle 103"/>
            <p:cNvSpPr>
              <a:spLocks noChangeArrowheads="1"/>
            </p:cNvSpPr>
            <p:nvPr/>
          </p:nvSpPr>
          <p:spPr bwMode="auto">
            <a:xfrm>
              <a:off x="2928" y="1248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68" name="Rectangle 104"/>
            <p:cNvSpPr>
              <a:spLocks noChangeArrowheads="1"/>
            </p:cNvSpPr>
            <p:nvPr/>
          </p:nvSpPr>
          <p:spPr bwMode="auto">
            <a:xfrm>
              <a:off x="3138" y="1278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ret</a:t>
              </a:r>
              <a:endParaRPr lang="en-US"/>
            </a:p>
          </p:txBody>
        </p:sp>
        <p:sp>
          <p:nvSpPr>
            <p:cNvPr id="472169" name="Rectangle 105"/>
            <p:cNvSpPr>
              <a:spLocks noChangeArrowheads="1"/>
            </p:cNvSpPr>
            <p:nvPr/>
          </p:nvSpPr>
          <p:spPr bwMode="auto">
            <a:xfrm>
              <a:off x="2640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70" name="Rectangle 106"/>
            <p:cNvSpPr>
              <a:spLocks noChangeArrowheads="1"/>
            </p:cNvSpPr>
            <p:nvPr/>
          </p:nvSpPr>
          <p:spPr bwMode="auto">
            <a:xfrm>
              <a:off x="2806" y="1286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72171" name="Rectangle 107"/>
            <p:cNvSpPr>
              <a:spLocks noChangeArrowheads="1"/>
            </p:cNvSpPr>
            <p:nvPr/>
          </p:nvSpPr>
          <p:spPr bwMode="auto">
            <a:xfrm>
              <a:off x="2928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72" name="Rectangle 108"/>
            <p:cNvSpPr>
              <a:spLocks noChangeArrowheads="1"/>
            </p:cNvSpPr>
            <p:nvPr/>
          </p:nvSpPr>
          <p:spPr bwMode="auto">
            <a:xfrm>
              <a:off x="2640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73" name="Rectangle 109"/>
            <p:cNvSpPr>
              <a:spLocks noChangeArrowheads="1"/>
            </p:cNvSpPr>
            <p:nvPr/>
          </p:nvSpPr>
          <p:spPr bwMode="auto">
            <a:xfrm>
              <a:off x="2791" y="902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72174" name="Rectangle 110"/>
            <p:cNvSpPr>
              <a:spLocks noChangeArrowheads="1"/>
            </p:cNvSpPr>
            <p:nvPr/>
          </p:nvSpPr>
          <p:spPr bwMode="auto">
            <a:xfrm>
              <a:off x="2736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75" name="Rectangle 111"/>
            <p:cNvSpPr>
              <a:spLocks noChangeArrowheads="1"/>
            </p:cNvSpPr>
            <p:nvPr/>
          </p:nvSpPr>
          <p:spPr bwMode="auto">
            <a:xfrm>
              <a:off x="2989" y="666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ret</a:t>
              </a:r>
              <a:endParaRPr lang="en-US"/>
            </a:p>
          </p:txBody>
        </p:sp>
        <p:sp>
          <p:nvSpPr>
            <p:cNvPr id="472176" name="Rectangle 112"/>
            <p:cNvSpPr>
              <a:spLocks noChangeArrowheads="1"/>
            </p:cNvSpPr>
            <p:nvPr/>
          </p:nvSpPr>
          <p:spPr bwMode="auto">
            <a:xfrm>
              <a:off x="3246" y="654"/>
              <a:ext cx="7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grpSp>
          <p:nvGrpSpPr>
            <p:cNvPr id="472238" name="Group 174"/>
            <p:cNvGrpSpPr>
              <a:grpSpLocks/>
            </p:cNvGrpSpPr>
            <p:nvPr/>
          </p:nvGrpSpPr>
          <p:grpSpPr bwMode="auto">
            <a:xfrm>
              <a:off x="2129" y="1440"/>
              <a:ext cx="1119" cy="192"/>
              <a:chOff x="2129" y="1440"/>
              <a:chExt cx="1119" cy="192"/>
            </a:xfrm>
          </p:grpSpPr>
          <p:sp>
            <p:nvSpPr>
              <p:cNvPr id="472235" name="Freeform 171"/>
              <p:cNvSpPr>
                <a:spLocks/>
              </p:cNvSpPr>
              <p:nvPr/>
            </p:nvSpPr>
            <p:spPr bwMode="auto">
              <a:xfrm>
                <a:off x="2160" y="1500"/>
                <a:ext cx="1056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1056" y="132"/>
                  </a:cxn>
                  <a:cxn ang="0">
                    <a:pos x="1056" y="0"/>
                  </a:cxn>
                </a:cxnLst>
                <a:rect l="0" t="0" r="r" b="b"/>
                <a:pathLst>
                  <a:path w="1056" h="132">
                    <a:moveTo>
                      <a:pt x="0" y="0"/>
                    </a:moveTo>
                    <a:lnTo>
                      <a:pt x="0" y="132"/>
                    </a:lnTo>
                    <a:lnTo>
                      <a:pt x="1056" y="132"/>
                    </a:lnTo>
                    <a:lnTo>
                      <a:pt x="105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36" name="Freeform 172"/>
              <p:cNvSpPr>
                <a:spLocks/>
              </p:cNvSpPr>
              <p:nvPr/>
            </p:nvSpPr>
            <p:spPr bwMode="auto">
              <a:xfrm>
                <a:off x="2129" y="1440"/>
                <a:ext cx="63" cy="63"/>
              </a:xfrm>
              <a:custGeom>
                <a:avLst/>
                <a:gdLst/>
                <a:ahLst/>
                <a:cxnLst>
                  <a:cxn ang="0">
                    <a:pos x="63" y="63"/>
                  </a:cxn>
                  <a:cxn ang="0">
                    <a:pos x="31" y="0"/>
                  </a:cxn>
                  <a:cxn ang="0">
                    <a:pos x="0" y="63"/>
                  </a:cxn>
                  <a:cxn ang="0">
                    <a:pos x="63" y="63"/>
                  </a:cxn>
                </a:cxnLst>
                <a:rect l="0" t="0" r="r" b="b"/>
                <a:pathLst>
                  <a:path w="63" h="63">
                    <a:moveTo>
                      <a:pt x="63" y="63"/>
                    </a:moveTo>
                    <a:lnTo>
                      <a:pt x="31" y="0"/>
                    </a:lnTo>
                    <a:lnTo>
                      <a:pt x="0" y="63"/>
                    </a:lnTo>
                    <a:lnTo>
                      <a:pt x="63" y="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37" name="Freeform 173"/>
              <p:cNvSpPr>
                <a:spLocks/>
              </p:cNvSpPr>
              <p:nvPr/>
            </p:nvSpPr>
            <p:spPr bwMode="auto">
              <a:xfrm>
                <a:off x="3185" y="1440"/>
                <a:ext cx="63" cy="63"/>
              </a:xfrm>
              <a:custGeom>
                <a:avLst/>
                <a:gdLst/>
                <a:ahLst/>
                <a:cxnLst>
                  <a:cxn ang="0">
                    <a:pos x="63" y="63"/>
                  </a:cxn>
                  <a:cxn ang="0">
                    <a:pos x="31" y="0"/>
                  </a:cxn>
                  <a:cxn ang="0">
                    <a:pos x="0" y="63"/>
                  </a:cxn>
                  <a:cxn ang="0">
                    <a:pos x="63" y="63"/>
                  </a:cxn>
                </a:cxnLst>
                <a:rect l="0" t="0" r="r" b="b"/>
                <a:pathLst>
                  <a:path w="63" h="63">
                    <a:moveTo>
                      <a:pt x="63" y="63"/>
                    </a:moveTo>
                    <a:lnTo>
                      <a:pt x="31" y="0"/>
                    </a:lnTo>
                    <a:lnTo>
                      <a:pt x="0" y="63"/>
                    </a:lnTo>
                    <a:lnTo>
                      <a:pt x="63" y="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2245" name="Rectangle 181"/>
            <p:cNvSpPr>
              <a:spLocks noChangeArrowheads="1"/>
            </p:cNvSpPr>
            <p:nvPr/>
          </p:nvSpPr>
          <p:spPr bwMode="auto">
            <a:xfrm>
              <a:off x="2064" y="1440"/>
              <a:ext cx="124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46" name="Rectangle 182"/>
            <p:cNvSpPr>
              <a:spLocks noChangeArrowheads="1"/>
            </p:cNvSpPr>
            <p:nvPr/>
          </p:nvSpPr>
          <p:spPr bwMode="auto">
            <a:xfrm>
              <a:off x="2297" y="1478"/>
              <a:ext cx="83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Combination A</a:t>
              </a:r>
              <a:endParaRPr lang="en-US"/>
            </a:p>
          </p:txBody>
        </p:sp>
      </p:grpSp>
      <p:graphicFrame>
        <p:nvGraphicFramePr>
          <p:cNvPr id="472311" name="Group 247"/>
          <p:cNvGraphicFramePr>
            <a:graphicFrameLocks noGrp="1"/>
          </p:cNvGraphicFramePr>
          <p:nvPr/>
        </p:nvGraphicFramePr>
        <p:xfrm>
          <a:off x="685800" y="2819400"/>
          <a:ext cx="7689850" cy="1854201"/>
        </p:xfrm>
        <a:graphic>
          <a:graphicData uri="http://schemas.openxmlformats.org/drawingml/2006/table">
            <a:tbl>
              <a:tblPr/>
              <a:tblGrid>
                <a:gridCol w="2363788"/>
                <a:gridCol w="1065212"/>
                <a:gridCol w="1065213"/>
                <a:gridCol w="1065212"/>
                <a:gridCol w="1065213"/>
                <a:gridCol w="1065212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Combination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72315" name="Picture 2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6050" y="1040062"/>
            <a:ext cx="4667250" cy="1703137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92874916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Combination B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105400"/>
            <a:ext cx="8396288" cy="1479550"/>
          </a:xfrm>
        </p:spPr>
        <p:txBody>
          <a:bodyPr/>
          <a:lstStyle/>
          <a:p>
            <a:pPr lvl="1"/>
            <a:r>
              <a:rPr lang="en-US"/>
              <a:t>Would attempt to bubble </a:t>
            </a:r>
            <a:r>
              <a:rPr lang="en-US" i="1"/>
              <a:t>and </a:t>
            </a:r>
            <a:r>
              <a:rPr lang="en-US"/>
              <a:t>stall pipeline register D</a:t>
            </a:r>
          </a:p>
          <a:p>
            <a:pPr lvl="1"/>
            <a:r>
              <a:rPr lang="en-US"/>
              <a:t>Signaled by processor as pipeline error</a:t>
            </a:r>
          </a:p>
        </p:txBody>
      </p:sp>
      <p:sp>
        <p:nvSpPr>
          <p:cNvPr id="473093" name="Rectangle 5"/>
          <p:cNvSpPr>
            <a:spLocks noChangeArrowheads="1"/>
          </p:cNvSpPr>
          <p:nvPr/>
        </p:nvSpPr>
        <p:spPr bwMode="auto">
          <a:xfrm>
            <a:off x="1447800" y="16764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094" name="Rectangle 6"/>
          <p:cNvSpPr>
            <a:spLocks noChangeArrowheads="1"/>
          </p:cNvSpPr>
          <p:nvPr/>
        </p:nvSpPr>
        <p:spPr bwMode="auto">
          <a:xfrm>
            <a:off x="1679575" y="1720850"/>
            <a:ext cx="5413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Load</a:t>
            </a:r>
            <a:endParaRPr lang="en-US"/>
          </a:p>
        </p:txBody>
      </p:sp>
      <p:sp>
        <p:nvSpPr>
          <p:cNvPr id="473095" name="Rectangle 7"/>
          <p:cNvSpPr>
            <a:spLocks noChangeArrowheads="1"/>
          </p:cNvSpPr>
          <p:nvPr/>
        </p:nvSpPr>
        <p:spPr bwMode="auto">
          <a:xfrm>
            <a:off x="9906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096" name="Rectangle 8"/>
          <p:cNvSpPr>
            <a:spLocks noChangeArrowheads="1"/>
          </p:cNvSpPr>
          <p:nvPr/>
        </p:nvSpPr>
        <p:spPr bwMode="auto">
          <a:xfrm>
            <a:off x="12207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3097" name="Rectangle 9"/>
          <p:cNvSpPr>
            <a:spLocks noChangeArrowheads="1"/>
          </p:cNvSpPr>
          <p:nvPr/>
        </p:nvSpPr>
        <p:spPr bwMode="auto">
          <a:xfrm>
            <a:off x="14478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098" name="Rectangle 10"/>
          <p:cNvSpPr>
            <a:spLocks noChangeArrowheads="1"/>
          </p:cNvSpPr>
          <p:nvPr/>
        </p:nvSpPr>
        <p:spPr bwMode="auto">
          <a:xfrm>
            <a:off x="1724025" y="2025650"/>
            <a:ext cx="4508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Use</a:t>
            </a:r>
            <a:endParaRPr lang="en-US"/>
          </a:p>
        </p:txBody>
      </p:sp>
      <p:sp>
        <p:nvSpPr>
          <p:cNvPr id="473099" name="Rectangle 11"/>
          <p:cNvSpPr>
            <a:spLocks noChangeArrowheads="1"/>
          </p:cNvSpPr>
          <p:nvPr/>
        </p:nvSpPr>
        <p:spPr bwMode="auto">
          <a:xfrm>
            <a:off x="9906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00" name="Rectangle 12"/>
          <p:cNvSpPr>
            <a:spLocks noChangeArrowheads="1"/>
          </p:cNvSpPr>
          <p:nvPr/>
        </p:nvSpPr>
        <p:spPr bwMode="auto">
          <a:xfrm>
            <a:off x="12096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3101" name="Rectangle 13"/>
          <p:cNvSpPr>
            <a:spLocks noChangeArrowheads="1"/>
          </p:cNvSpPr>
          <p:nvPr/>
        </p:nvSpPr>
        <p:spPr bwMode="auto">
          <a:xfrm>
            <a:off x="14478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02" name="Rectangle 14"/>
          <p:cNvSpPr>
            <a:spLocks noChangeArrowheads="1"/>
          </p:cNvSpPr>
          <p:nvPr/>
        </p:nvSpPr>
        <p:spPr bwMode="auto">
          <a:xfrm>
            <a:off x="9906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03" name="Rectangle 15"/>
          <p:cNvSpPr>
            <a:spLocks noChangeArrowheads="1"/>
          </p:cNvSpPr>
          <p:nvPr/>
        </p:nvSpPr>
        <p:spPr bwMode="auto">
          <a:xfrm>
            <a:off x="11858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3104" name="Rectangle 16"/>
          <p:cNvSpPr>
            <a:spLocks noChangeArrowheads="1"/>
          </p:cNvSpPr>
          <p:nvPr/>
        </p:nvSpPr>
        <p:spPr bwMode="auto">
          <a:xfrm>
            <a:off x="11430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05" name="Rectangle 17"/>
          <p:cNvSpPr>
            <a:spLocks noChangeArrowheads="1"/>
          </p:cNvSpPr>
          <p:nvPr/>
        </p:nvSpPr>
        <p:spPr bwMode="auto">
          <a:xfrm>
            <a:off x="1335088" y="1050925"/>
            <a:ext cx="9255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Load/use</a:t>
            </a:r>
            <a:endParaRPr lang="en-US"/>
          </a:p>
        </p:txBody>
      </p:sp>
      <p:sp>
        <p:nvSpPr>
          <p:cNvPr id="473130" name="Rectangle 42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1" name="Rectangle 43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2" name="Rectangle 44"/>
          <p:cNvSpPr>
            <a:spLocks noChangeArrowheads="1"/>
          </p:cNvSpPr>
          <p:nvPr/>
        </p:nvSpPr>
        <p:spPr bwMode="auto">
          <a:xfrm>
            <a:off x="4465638" y="1736725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3133" name="Rectangle 45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4" name="Rectangle 46"/>
          <p:cNvSpPr>
            <a:spLocks noChangeArrowheads="1"/>
          </p:cNvSpPr>
          <p:nvPr/>
        </p:nvSpPr>
        <p:spPr bwMode="auto">
          <a:xfrm>
            <a:off x="4981575" y="2028825"/>
            <a:ext cx="36671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135" name="Rectangle 47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6" name="Rectangle 48"/>
          <p:cNvSpPr>
            <a:spLocks noChangeArrowheads="1"/>
          </p:cNvSpPr>
          <p:nvPr/>
        </p:nvSpPr>
        <p:spPr bwMode="auto">
          <a:xfrm>
            <a:off x="4454525" y="2041525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3137" name="Rectangle 49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8" name="Rectangle 50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9" name="Rectangle 51"/>
          <p:cNvSpPr>
            <a:spLocks noChangeArrowheads="1"/>
          </p:cNvSpPr>
          <p:nvPr/>
        </p:nvSpPr>
        <p:spPr bwMode="auto">
          <a:xfrm>
            <a:off x="4430713" y="1431925"/>
            <a:ext cx="1698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3140" name="Rectangle 52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41" name="Rectangle 53"/>
          <p:cNvSpPr>
            <a:spLocks noChangeArrowheads="1"/>
          </p:cNvSpPr>
          <p:nvPr/>
        </p:nvSpPr>
        <p:spPr bwMode="auto">
          <a:xfrm>
            <a:off x="4745038" y="1057275"/>
            <a:ext cx="36671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142" name="Rectangle 54"/>
          <p:cNvSpPr>
            <a:spLocks noChangeArrowheads="1"/>
          </p:cNvSpPr>
          <p:nvPr/>
        </p:nvSpPr>
        <p:spPr bwMode="auto">
          <a:xfrm>
            <a:off x="5153025" y="1038225"/>
            <a:ext cx="11271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73146" name="Rectangle 58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50" name="Rectangle 62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53" name="Rectangle 65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75" name="Rectangle 87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76" name="Rectangle 88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77" name="Rectangle 89"/>
          <p:cNvSpPr>
            <a:spLocks noChangeArrowheads="1"/>
          </p:cNvSpPr>
          <p:nvPr/>
        </p:nvSpPr>
        <p:spPr bwMode="auto">
          <a:xfrm>
            <a:off x="44211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3178" name="Rectangle 90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79" name="Rectangle 91"/>
          <p:cNvSpPr>
            <a:spLocks noChangeArrowheads="1"/>
          </p:cNvSpPr>
          <p:nvPr/>
        </p:nvSpPr>
        <p:spPr bwMode="auto">
          <a:xfrm>
            <a:off x="4921250" y="202882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180" name="Rectangle 92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81" name="Rectangle 93"/>
          <p:cNvSpPr>
            <a:spLocks noChangeArrowheads="1"/>
          </p:cNvSpPr>
          <p:nvPr/>
        </p:nvSpPr>
        <p:spPr bwMode="auto">
          <a:xfrm>
            <a:off x="44100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3182" name="Rectangle 94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83" name="Rectangle 95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84" name="Rectangle 96"/>
          <p:cNvSpPr>
            <a:spLocks noChangeArrowheads="1"/>
          </p:cNvSpPr>
          <p:nvPr/>
        </p:nvSpPr>
        <p:spPr bwMode="auto">
          <a:xfrm>
            <a:off x="43862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3185" name="Rectangle 97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86" name="Rectangle 98"/>
          <p:cNvSpPr>
            <a:spLocks noChangeArrowheads="1"/>
          </p:cNvSpPr>
          <p:nvPr/>
        </p:nvSpPr>
        <p:spPr bwMode="auto">
          <a:xfrm>
            <a:off x="4684713" y="105727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187" name="Rectangle 99"/>
          <p:cNvSpPr>
            <a:spLocks noChangeArrowheads="1"/>
          </p:cNvSpPr>
          <p:nvPr/>
        </p:nvSpPr>
        <p:spPr bwMode="auto">
          <a:xfrm>
            <a:off x="5108575" y="1038225"/>
            <a:ext cx="2032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73188" name="Rectangle 100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89" name="Rectangle 101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0" name="Rectangle 102"/>
          <p:cNvSpPr>
            <a:spLocks noChangeArrowheads="1"/>
          </p:cNvSpPr>
          <p:nvPr/>
        </p:nvSpPr>
        <p:spPr bwMode="auto">
          <a:xfrm>
            <a:off x="44211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3191" name="Rectangle 103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2" name="Rectangle 104"/>
          <p:cNvSpPr>
            <a:spLocks noChangeArrowheads="1"/>
          </p:cNvSpPr>
          <p:nvPr/>
        </p:nvSpPr>
        <p:spPr bwMode="auto">
          <a:xfrm>
            <a:off x="4921250" y="202882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193" name="Rectangle 105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4" name="Rectangle 106"/>
          <p:cNvSpPr>
            <a:spLocks noChangeArrowheads="1"/>
          </p:cNvSpPr>
          <p:nvPr/>
        </p:nvSpPr>
        <p:spPr bwMode="auto">
          <a:xfrm>
            <a:off x="44100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3195" name="Rectangle 107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6" name="Rectangle 108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7" name="Rectangle 109"/>
          <p:cNvSpPr>
            <a:spLocks noChangeArrowheads="1"/>
          </p:cNvSpPr>
          <p:nvPr/>
        </p:nvSpPr>
        <p:spPr bwMode="auto">
          <a:xfrm>
            <a:off x="43862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3198" name="Rectangle 110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9" name="Rectangle 111"/>
          <p:cNvSpPr>
            <a:spLocks noChangeArrowheads="1"/>
          </p:cNvSpPr>
          <p:nvPr/>
        </p:nvSpPr>
        <p:spPr bwMode="auto">
          <a:xfrm>
            <a:off x="4684713" y="105727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200" name="Rectangle 112"/>
          <p:cNvSpPr>
            <a:spLocks noChangeArrowheads="1"/>
          </p:cNvSpPr>
          <p:nvPr/>
        </p:nvSpPr>
        <p:spPr bwMode="auto">
          <a:xfrm>
            <a:off x="5108575" y="1038225"/>
            <a:ext cx="2032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73203" name="Rectangle 115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07" name="Rectangle 119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10" name="Rectangle 122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17" name="Rectangle 129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21" name="Rectangle 133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24" name="Rectangle 136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63" name="Rectangle 175"/>
          <p:cNvSpPr>
            <a:spLocks noChangeArrowheads="1"/>
          </p:cNvSpPr>
          <p:nvPr/>
        </p:nvSpPr>
        <p:spPr bwMode="auto">
          <a:xfrm>
            <a:off x="1905000" y="2667000"/>
            <a:ext cx="3278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64" name="Rectangle 176"/>
          <p:cNvSpPr>
            <a:spLocks noChangeArrowheads="1"/>
          </p:cNvSpPr>
          <p:nvPr/>
        </p:nvSpPr>
        <p:spPr bwMode="auto">
          <a:xfrm>
            <a:off x="2922588" y="2362200"/>
            <a:ext cx="13303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Combination B</a:t>
            </a:r>
            <a:endParaRPr lang="en-US"/>
          </a:p>
        </p:txBody>
      </p:sp>
      <p:grpSp>
        <p:nvGrpSpPr>
          <p:cNvPr id="473268" name="Group 180"/>
          <p:cNvGrpSpPr>
            <a:grpSpLocks/>
          </p:cNvGrpSpPr>
          <p:nvPr/>
        </p:nvGrpSpPr>
        <p:grpSpPr bwMode="auto">
          <a:xfrm>
            <a:off x="1855788" y="2286000"/>
            <a:ext cx="3452812" cy="304800"/>
            <a:chOff x="1169" y="1440"/>
            <a:chExt cx="2175" cy="432"/>
          </a:xfrm>
        </p:grpSpPr>
        <p:sp>
          <p:nvSpPr>
            <p:cNvPr id="473265" name="Freeform 177"/>
            <p:cNvSpPr>
              <a:spLocks/>
            </p:cNvSpPr>
            <p:nvPr/>
          </p:nvSpPr>
          <p:spPr bwMode="auto">
            <a:xfrm>
              <a:off x="1200" y="1500"/>
              <a:ext cx="2112" cy="3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2"/>
                </a:cxn>
                <a:cxn ang="0">
                  <a:pos x="2112" y="372"/>
                </a:cxn>
                <a:cxn ang="0">
                  <a:pos x="2112" y="0"/>
                </a:cxn>
              </a:cxnLst>
              <a:rect l="0" t="0" r="r" b="b"/>
              <a:pathLst>
                <a:path w="2112" h="372">
                  <a:moveTo>
                    <a:pt x="0" y="0"/>
                  </a:moveTo>
                  <a:lnTo>
                    <a:pt x="0" y="372"/>
                  </a:lnTo>
                  <a:lnTo>
                    <a:pt x="2112" y="372"/>
                  </a:lnTo>
                  <a:lnTo>
                    <a:pt x="211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266" name="Freeform 178"/>
            <p:cNvSpPr>
              <a:spLocks/>
            </p:cNvSpPr>
            <p:nvPr/>
          </p:nvSpPr>
          <p:spPr bwMode="auto">
            <a:xfrm>
              <a:off x="1169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267" name="Freeform 179"/>
            <p:cNvSpPr>
              <a:spLocks/>
            </p:cNvSpPr>
            <p:nvPr/>
          </p:nvSpPr>
          <p:spPr bwMode="auto">
            <a:xfrm>
              <a:off x="3281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3269" name="Rectangle 181"/>
          <p:cNvSpPr>
            <a:spLocks noChangeArrowheads="1"/>
          </p:cNvSpPr>
          <p:nvPr/>
        </p:nvSpPr>
        <p:spPr bwMode="auto">
          <a:xfrm>
            <a:off x="3276600" y="2286000"/>
            <a:ext cx="1982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73311" name="Group 223"/>
          <p:cNvGraphicFramePr>
            <a:graphicFrameLocks noGrp="1"/>
          </p:cNvGraphicFramePr>
          <p:nvPr/>
        </p:nvGraphicFramePr>
        <p:xfrm>
          <a:off x="609600" y="2819400"/>
          <a:ext cx="7689850" cy="1998537"/>
        </p:xfrm>
        <a:graphic>
          <a:graphicData uri="http://schemas.openxmlformats.org/drawingml/2006/table">
            <a:tbl>
              <a:tblPr/>
              <a:tblGrid>
                <a:gridCol w="2363788"/>
                <a:gridCol w="1065212"/>
                <a:gridCol w="1065213"/>
                <a:gridCol w="1065212"/>
                <a:gridCol w="1065213"/>
                <a:gridCol w="1065212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Combination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 + 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575088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Control Combination B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105400"/>
            <a:ext cx="8396288" cy="1479550"/>
          </a:xfrm>
        </p:spPr>
        <p:txBody>
          <a:bodyPr/>
          <a:lstStyle/>
          <a:p>
            <a:pPr lvl="1"/>
            <a:r>
              <a:rPr lang="en-US"/>
              <a:t>Load/use hazard should get priority</a:t>
            </a:r>
          </a:p>
          <a:p>
            <a:pPr lvl="1"/>
            <a:r>
              <a:rPr lang="en-US"/>
              <a:t> </a:t>
            </a:r>
            <a:r>
              <a:rPr lang="en-US">
                <a:latin typeface="Courier New" pitchFamily="49" charset="0"/>
              </a:rPr>
              <a:t>ret</a:t>
            </a:r>
            <a:r>
              <a:rPr lang="en-US"/>
              <a:t> instruction should be held in decode stage for additional cycle</a:t>
            </a:r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1447800" y="16764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auto">
          <a:xfrm>
            <a:off x="1679575" y="1720850"/>
            <a:ext cx="5413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Load</a:t>
            </a:r>
            <a:endParaRPr lang="en-US"/>
          </a:p>
        </p:txBody>
      </p:sp>
      <p:sp>
        <p:nvSpPr>
          <p:cNvPr id="475142" name="Rectangle 6"/>
          <p:cNvSpPr>
            <a:spLocks noChangeArrowheads="1"/>
          </p:cNvSpPr>
          <p:nvPr/>
        </p:nvSpPr>
        <p:spPr bwMode="auto">
          <a:xfrm>
            <a:off x="9906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43" name="Rectangle 7"/>
          <p:cNvSpPr>
            <a:spLocks noChangeArrowheads="1"/>
          </p:cNvSpPr>
          <p:nvPr/>
        </p:nvSpPr>
        <p:spPr bwMode="auto">
          <a:xfrm>
            <a:off x="12207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5144" name="Rectangle 8"/>
          <p:cNvSpPr>
            <a:spLocks noChangeArrowheads="1"/>
          </p:cNvSpPr>
          <p:nvPr/>
        </p:nvSpPr>
        <p:spPr bwMode="auto">
          <a:xfrm>
            <a:off x="14478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45" name="Rectangle 9"/>
          <p:cNvSpPr>
            <a:spLocks noChangeArrowheads="1"/>
          </p:cNvSpPr>
          <p:nvPr/>
        </p:nvSpPr>
        <p:spPr bwMode="auto">
          <a:xfrm>
            <a:off x="1724025" y="2025650"/>
            <a:ext cx="4508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Use</a:t>
            </a:r>
            <a:endParaRPr lang="en-US"/>
          </a:p>
        </p:txBody>
      </p:sp>
      <p:sp>
        <p:nvSpPr>
          <p:cNvPr id="475146" name="Rectangle 10"/>
          <p:cNvSpPr>
            <a:spLocks noChangeArrowheads="1"/>
          </p:cNvSpPr>
          <p:nvPr/>
        </p:nvSpPr>
        <p:spPr bwMode="auto">
          <a:xfrm>
            <a:off x="9906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47" name="Rectangle 11"/>
          <p:cNvSpPr>
            <a:spLocks noChangeArrowheads="1"/>
          </p:cNvSpPr>
          <p:nvPr/>
        </p:nvSpPr>
        <p:spPr bwMode="auto">
          <a:xfrm>
            <a:off x="12096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5148" name="Rectangle 12"/>
          <p:cNvSpPr>
            <a:spLocks noChangeArrowheads="1"/>
          </p:cNvSpPr>
          <p:nvPr/>
        </p:nvSpPr>
        <p:spPr bwMode="auto">
          <a:xfrm>
            <a:off x="14478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49" name="Rectangle 13"/>
          <p:cNvSpPr>
            <a:spLocks noChangeArrowheads="1"/>
          </p:cNvSpPr>
          <p:nvPr/>
        </p:nvSpPr>
        <p:spPr bwMode="auto">
          <a:xfrm>
            <a:off x="9906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50" name="Rectangle 14"/>
          <p:cNvSpPr>
            <a:spLocks noChangeArrowheads="1"/>
          </p:cNvSpPr>
          <p:nvPr/>
        </p:nvSpPr>
        <p:spPr bwMode="auto">
          <a:xfrm>
            <a:off x="11858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5151" name="Rectangle 15"/>
          <p:cNvSpPr>
            <a:spLocks noChangeArrowheads="1"/>
          </p:cNvSpPr>
          <p:nvPr/>
        </p:nvSpPr>
        <p:spPr bwMode="auto">
          <a:xfrm>
            <a:off x="11430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52" name="Rectangle 16"/>
          <p:cNvSpPr>
            <a:spLocks noChangeArrowheads="1"/>
          </p:cNvSpPr>
          <p:nvPr/>
        </p:nvSpPr>
        <p:spPr bwMode="auto">
          <a:xfrm>
            <a:off x="1335088" y="1050925"/>
            <a:ext cx="9255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Load/use</a:t>
            </a:r>
            <a:endParaRPr lang="en-US"/>
          </a:p>
        </p:txBody>
      </p:sp>
      <p:sp>
        <p:nvSpPr>
          <p:cNvPr id="475153" name="Rectangle 17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54" name="Rectangle 18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55" name="Rectangle 19"/>
          <p:cNvSpPr>
            <a:spLocks noChangeArrowheads="1"/>
          </p:cNvSpPr>
          <p:nvPr/>
        </p:nvSpPr>
        <p:spPr bwMode="auto">
          <a:xfrm>
            <a:off x="4465638" y="1736725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5156" name="Rectangle 20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57" name="Rectangle 21"/>
          <p:cNvSpPr>
            <a:spLocks noChangeArrowheads="1"/>
          </p:cNvSpPr>
          <p:nvPr/>
        </p:nvSpPr>
        <p:spPr bwMode="auto">
          <a:xfrm>
            <a:off x="4981575" y="2028825"/>
            <a:ext cx="36671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5158" name="Rectangle 22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59" name="Rectangle 23"/>
          <p:cNvSpPr>
            <a:spLocks noChangeArrowheads="1"/>
          </p:cNvSpPr>
          <p:nvPr/>
        </p:nvSpPr>
        <p:spPr bwMode="auto">
          <a:xfrm>
            <a:off x="4454525" y="2041525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5160" name="Rectangle 24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61" name="Rectangle 25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62" name="Rectangle 26"/>
          <p:cNvSpPr>
            <a:spLocks noChangeArrowheads="1"/>
          </p:cNvSpPr>
          <p:nvPr/>
        </p:nvSpPr>
        <p:spPr bwMode="auto">
          <a:xfrm>
            <a:off x="4430713" y="1431925"/>
            <a:ext cx="1698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5163" name="Rectangle 27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64" name="Rectangle 28"/>
          <p:cNvSpPr>
            <a:spLocks noChangeArrowheads="1"/>
          </p:cNvSpPr>
          <p:nvPr/>
        </p:nvSpPr>
        <p:spPr bwMode="auto">
          <a:xfrm>
            <a:off x="4745038" y="1057275"/>
            <a:ext cx="36671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5165" name="Rectangle 29"/>
          <p:cNvSpPr>
            <a:spLocks noChangeArrowheads="1"/>
          </p:cNvSpPr>
          <p:nvPr/>
        </p:nvSpPr>
        <p:spPr bwMode="auto">
          <a:xfrm>
            <a:off x="5153025" y="1038225"/>
            <a:ext cx="11271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75166" name="Rectangle 30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67" name="Rectangle 31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68" name="Rectangle 32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69" name="Rectangle 33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70" name="Rectangle 34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71" name="Rectangle 35"/>
          <p:cNvSpPr>
            <a:spLocks noChangeArrowheads="1"/>
          </p:cNvSpPr>
          <p:nvPr/>
        </p:nvSpPr>
        <p:spPr bwMode="auto">
          <a:xfrm>
            <a:off x="44211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5172" name="Rectangle 36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73" name="Rectangle 37"/>
          <p:cNvSpPr>
            <a:spLocks noChangeArrowheads="1"/>
          </p:cNvSpPr>
          <p:nvPr/>
        </p:nvSpPr>
        <p:spPr bwMode="auto">
          <a:xfrm>
            <a:off x="4921250" y="202882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5174" name="Rectangle 38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75" name="Rectangle 39"/>
          <p:cNvSpPr>
            <a:spLocks noChangeArrowheads="1"/>
          </p:cNvSpPr>
          <p:nvPr/>
        </p:nvSpPr>
        <p:spPr bwMode="auto">
          <a:xfrm>
            <a:off x="44100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5176" name="Rectangle 40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77" name="Rectangle 41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78" name="Rectangle 42"/>
          <p:cNvSpPr>
            <a:spLocks noChangeArrowheads="1"/>
          </p:cNvSpPr>
          <p:nvPr/>
        </p:nvSpPr>
        <p:spPr bwMode="auto">
          <a:xfrm>
            <a:off x="43862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5179" name="Rectangle 43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80" name="Rectangle 44"/>
          <p:cNvSpPr>
            <a:spLocks noChangeArrowheads="1"/>
          </p:cNvSpPr>
          <p:nvPr/>
        </p:nvSpPr>
        <p:spPr bwMode="auto">
          <a:xfrm>
            <a:off x="4684713" y="105727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5181" name="Rectangle 45"/>
          <p:cNvSpPr>
            <a:spLocks noChangeArrowheads="1"/>
          </p:cNvSpPr>
          <p:nvPr/>
        </p:nvSpPr>
        <p:spPr bwMode="auto">
          <a:xfrm>
            <a:off x="5108575" y="1038225"/>
            <a:ext cx="2032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75182" name="Rectangle 46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83" name="Rectangle 47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84" name="Rectangle 48"/>
          <p:cNvSpPr>
            <a:spLocks noChangeArrowheads="1"/>
          </p:cNvSpPr>
          <p:nvPr/>
        </p:nvSpPr>
        <p:spPr bwMode="auto">
          <a:xfrm>
            <a:off x="44211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5185" name="Rectangle 49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86" name="Rectangle 50"/>
          <p:cNvSpPr>
            <a:spLocks noChangeArrowheads="1"/>
          </p:cNvSpPr>
          <p:nvPr/>
        </p:nvSpPr>
        <p:spPr bwMode="auto">
          <a:xfrm>
            <a:off x="4921250" y="202882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5187" name="Rectangle 51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88" name="Rectangle 52"/>
          <p:cNvSpPr>
            <a:spLocks noChangeArrowheads="1"/>
          </p:cNvSpPr>
          <p:nvPr/>
        </p:nvSpPr>
        <p:spPr bwMode="auto">
          <a:xfrm>
            <a:off x="44100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5189" name="Rectangle 53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90" name="Rectangle 54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91" name="Rectangle 55"/>
          <p:cNvSpPr>
            <a:spLocks noChangeArrowheads="1"/>
          </p:cNvSpPr>
          <p:nvPr/>
        </p:nvSpPr>
        <p:spPr bwMode="auto">
          <a:xfrm>
            <a:off x="43862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5192" name="Rectangle 56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93" name="Rectangle 57"/>
          <p:cNvSpPr>
            <a:spLocks noChangeArrowheads="1"/>
          </p:cNvSpPr>
          <p:nvPr/>
        </p:nvSpPr>
        <p:spPr bwMode="auto">
          <a:xfrm>
            <a:off x="4684713" y="105727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5194" name="Rectangle 58"/>
          <p:cNvSpPr>
            <a:spLocks noChangeArrowheads="1"/>
          </p:cNvSpPr>
          <p:nvPr/>
        </p:nvSpPr>
        <p:spPr bwMode="auto">
          <a:xfrm>
            <a:off x="5108575" y="1038225"/>
            <a:ext cx="2032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75195" name="Rectangle 59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96" name="Rectangle 60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97" name="Rectangle 61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98" name="Rectangle 62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99" name="Rectangle 63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200" name="Rectangle 64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201" name="Rectangle 65"/>
          <p:cNvSpPr>
            <a:spLocks noChangeArrowheads="1"/>
          </p:cNvSpPr>
          <p:nvPr/>
        </p:nvSpPr>
        <p:spPr bwMode="auto">
          <a:xfrm>
            <a:off x="1905000" y="2667000"/>
            <a:ext cx="3278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202" name="Rectangle 66"/>
          <p:cNvSpPr>
            <a:spLocks noChangeArrowheads="1"/>
          </p:cNvSpPr>
          <p:nvPr/>
        </p:nvSpPr>
        <p:spPr bwMode="auto">
          <a:xfrm>
            <a:off x="2922588" y="2362200"/>
            <a:ext cx="13303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Combination B</a:t>
            </a:r>
            <a:endParaRPr lang="en-US"/>
          </a:p>
        </p:txBody>
      </p:sp>
      <p:grpSp>
        <p:nvGrpSpPr>
          <p:cNvPr id="475203" name="Group 67"/>
          <p:cNvGrpSpPr>
            <a:grpSpLocks/>
          </p:cNvGrpSpPr>
          <p:nvPr/>
        </p:nvGrpSpPr>
        <p:grpSpPr bwMode="auto">
          <a:xfrm>
            <a:off x="1855788" y="2286000"/>
            <a:ext cx="3452812" cy="304800"/>
            <a:chOff x="1169" y="1440"/>
            <a:chExt cx="2175" cy="432"/>
          </a:xfrm>
        </p:grpSpPr>
        <p:sp>
          <p:nvSpPr>
            <p:cNvPr id="475204" name="Freeform 68"/>
            <p:cNvSpPr>
              <a:spLocks/>
            </p:cNvSpPr>
            <p:nvPr/>
          </p:nvSpPr>
          <p:spPr bwMode="auto">
            <a:xfrm>
              <a:off x="1200" y="1500"/>
              <a:ext cx="2112" cy="3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2"/>
                </a:cxn>
                <a:cxn ang="0">
                  <a:pos x="2112" y="372"/>
                </a:cxn>
                <a:cxn ang="0">
                  <a:pos x="2112" y="0"/>
                </a:cxn>
              </a:cxnLst>
              <a:rect l="0" t="0" r="r" b="b"/>
              <a:pathLst>
                <a:path w="2112" h="372">
                  <a:moveTo>
                    <a:pt x="0" y="0"/>
                  </a:moveTo>
                  <a:lnTo>
                    <a:pt x="0" y="372"/>
                  </a:lnTo>
                  <a:lnTo>
                    <a:pt x="2112" y="372"/>
                  </a:lnTo>
                  <a:lnTo>
                    <a:pt x="211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205" name="Freeform 69"/>
            <p:cNvSpPr>
              <a:spLocks/>
            </p:cNvSpPr>
            <p:nvPr/>
          </p:nvSpPr>
          <p:spPr bwMode="auto">
            <a:xfrm>
              <a:off x="1169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206" name="Freeform 70"/>
            <p:cNvSpPr>
              <a:spLocks/>
            </p:cNvSpPr>
            <p:nvPr/>
          </p:nvSpPr>
          <p:spPr bwMode="auto">
            <a:xfrm>
              <a:off x="3281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5207" name="Rectangle 71"/>
          <p:cNvSpPr>
            <a:spLocks noChangeArrowheads="1"/>
          </p:cNvSpPr>
          <p:nvPr/>
        </p:nvSpPr>
        <p:spPr bwMode="auto">
          <a:xfrm>
            <a:off x="3276600" y="2286000"/>
            <a:ext cx="1982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75245" name="Group 109"/>
          <p:cNvGraphicFramePr>
            <a:graphicFrameLocks noGrp="1"/>
          </p:cNvGraphicFramePr>
          <p:nvPr/>
        </p:nvGraphicFramePr>
        <p:xfrm>
          <a:off x="609600" y="3173413"/>
          <a:ext cx="7689850" cy="1855789"/>
        </p:xfrm>
        <a:graphic>
          <a:graphicData uri="http://schemas.openxmlformats.org/drawingml/2006/table">
            <a:tbl>
              <a:tblPr/>
              <a:tblGrid>
                <a:gridCol w="2363788"/>
                <a:gridCol w="1065212"/>
                <a:gridCol w="1065213"/>
                <a:gridCol w="1065212"/>
                <a:gridCol w="1065213"/>
                <a:gridCol w="1065212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Combination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319199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Corrected Pipeline Control Logic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105400"/>
            <a:ext cx="8396288" cy="1479550"/>
          </a:xfrm>
        </p:spPr>
        <p:txBody>
          <a:bodyPr/>
          <a:lstStyle/>
          <a:p>
            <a:pPr lvl="1"/>
            <a:r>
              <a:rPr lang="en-US"/>
              <a:t>Load/use hazard should get priority</a:t>
            </a:r>
          </a:p>
          <a:p>
            <a:pPr lvl="1"/>
            <a:r>
              <a:rPr lang="en-US"/>
              <a:t> </a:t>
            </a:r>
            <a:r>
              <a:rPr lang="en-US">
                <a:latin typeface="Courier New" pitchFamily="49" charset="0"/>
              </a:rPr>
              <a:t>ret</a:t>
            </a:r>
            <a:r>
              <a:rPr lang="en-US"/>
              <a:t> instruction should be held in decode stage for additional cycle</a:t>
            </a:r>
          </a:p>
        </p:txBody>
      </p:sp>
      <p:graphicFrame>
        <p:nvGraphicFramePr>
          <p:cNvPr id="476232" name="Group 72"/>
          <p:cNvGraphicFramePr>
            <a:graphicFrameLocks noGrp="1"/>
          </p:cNvGraphicFramePr>
          <p:nvPr/>
        </p:nvGraphicFramePr>
        <p:xfrm>
          <a:off x="609600" y="3173413"/>
          <a:ext cx="7689850" cy="1855789"/>
        </p:xfrm>
        <a:graphic>
          <a:graphicData uri="http://schemas.openxmlformats.org/drawingml/2006/table">
            <a:tbl>
              <a:tblPr/>
              <a:tblGrid>
                <a:gridCol w="2363788"/>
                <a:gridCol w="1065212"/>
                <a:gridCol w="1065213"/>
                <a:gridCol w="1065212"/>
                <a:gridCol w="1065213"/>
                <a:gridCol w="1065212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Combination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6269" name="Text Box 109"/>
          <p:cNvSpPr txBox="1">
            <a:spLocks noChangeArrowheads="1"/>
          </p:cNvSpPr>
          <p:nvPr/>
        </p:nvSpPr>
        <p:spPr bwMode="auto">
          <a:xfrm>
            <a:off x="533400" y="990600"/>
            <a:ext cx="8445500" cy="2292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 err="1">
                <a:latin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D_bubble</a:t>
            </a:r>
            <a:r>
              <a:rPr lang="en-US" sz="1600" dirty="0">
                <a:latin typeface="Courier New" pitchFamily="49" charset="0"/>
              </a:rPr>
              <a:t> =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</a:rPr>
              <a:t>Mispredicted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 branch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(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 == IJXX &amp;&amp; !</a:t>
            </a:r>
            <a:r>
              <a:rPr lang="en-US" sz="1600" dirty="0" err="1" smtClean="0">
                <a:latin typeface="Courier New" pitchFamily="49" charset="0"/>
              </a:rPr>
              <a:t>e_Cnd</a:t>
            </a:r>
            <a:r>
              <a:rPr lang="en-US" sz="1600" dirty="0" smtClean="0">
                <a:latin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</a:rPr>
              <a:t>||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Stalling at fetch while ret passes through pipeline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 IRET in { </a:t>
            </a:r>
            <a:r>
              <a:rPr lang="en-US" sz="1600" dirty="0" err="1">
                <a:latin typeface="Courier New" pitchFamily="49" charset="0"/>
              </a:rPr>
              <a:t>D_icode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M_icode</a:t>
            </a:r>
            <a:r>
              <a:rPr lang="en-US" sz="1600" dirty="0">
                <a:latin typeface="Courier New" pitchFamily="49" charset="0"/>
              </a:rPr>
              <a:t> }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  </a:t>
            </a:r>
            <a:r>
              <a:rPr lang="en-US" sz="1600" i="1" dirty="0">
                <a:solidFill>
                  <a:schemeClr val="hlink"/>
                </a:solidFill>
                <a:latin typeface="Courier New" pitchFamily="49" charset="0"/>
              </a:rPr>
              <a:t># but not condition for a load/use hazard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  &amp;&amp; !(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 in { IMRMOVL, IPOPL } 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            &amp;&amp; </a:t>
            </a:r>
            <a:r>
              <a:rPr lang="en-US" sz="1600" dirty="0" err="1">
                <a:latin typeface="Courier New" pitchFamily="49" charset="0"/>
              </a:rPr>
              <a:t>E_dstM</a:t>
            </a:r>
            <a:r>
              <a:rPr lang="en-US" sz="1600" dirty="0">
                <a:latin typeface="Courier New" pitchFamily="49" charset="0"/>
              </a:rPr>
              <a:t> in { </a:t>
            </a:r>
            <a:r>
              <a:rPr lang="en-US" sz="1600" dirty="0" err="1">
                <a:latin typeface="Courier New" pitchFamily="49" charset="0"/>
              </a:rPr>
              <a:t>d_srcA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d_srcB</a:t>
            </a:r>
            <a:r>
              <a:rPr lang="en-US" sz="1600" dirty="0">
                <a:latin typeface="Courier New" pitchFamily="49" charset="0"/>
              </a:rPr>
              <a:t> });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4957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/>
              <a:t>Control Logic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65250"/>
            <a:ext cx="8396288" cy="2286000"/>
          </a:xfrm>
        </p:spPr>
        <p:txBody>
          <a:bodyPr/>
          <a:lstStyle/>
          <a:p>
            <a:pPr lvl="1"/>
            <a:r>
              <a:rPr lang="en-US" dirty="0" smtClean="0"/>
              <a:t>A sequence of control instructions complicates the control logic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 particular, </a:t>
            </a:r>
            <a:r>
              <a:rPr lang="en-US" dirty="0"/>
              <a:t>should stall in Decode stage </a:t>
            </a:r>
            <a:r>
              <a:rPr lang="en-US" dirty="0" smtClean="0"/>
              <a:t>(instead of bubble, as an initial inspection suggests)</a:t>
            </a:r>
          </a:p>
          <a:p>
            <a:pPr lvl="1"/>
            <a:r>
              <a:rPr lang="en-US" dirty="0" smtClean="0"/>
              <a:t>Load/use </a:t>
            </a:r>
            <a:r>
              <a:rPr lang="en-US" dirty="0"/>
              <a:t>hazard should get priority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ret</a:t>
            </a:r>
            <a:r>
              <a:rPr lang="en-US" dirty="0"/>
              <a:t> instruction should be held in decode stage for additional cycle</a:t>
            </a:r>
          </a:p>
        </p:txBody>
      </p:sp>
      <p:graphicFrame>
        <p:nvGraphicFramePr>
          <p:cNvPr id="47623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23486"/>
              </p:ext>
            </p:extLst>
          </p:nvPr>
        </p:nvGraphicFramePr>
        <p:xfrm>
          <a:off x="609600" y="4233861"/>
          <a:ext cx="7689850" cy="1855789"/>
        </p:xfrm>
        <a:graphic>
          <a:graphicData uri="http://schemas.openxmlformats.org/drawingml/2006/table">
            <a:tbl>
              <a:tblPr/>
              <a:tblGrid>
                <a:gridCol w="2363788"/>
                <a:gridCol w="1065212"/>
                <a:gridCol w="1065213"/>
                <a:gridCol w="1065212"/>
                <a:gridCol w="1065213"/>
                <a:gridCol w="1065212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Combination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Fill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uFill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150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Summary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  <a:p>
            <a:pPr lvl="1"/>
            <a:r>
              <a:rPr lang="en-US" dirty="0"/>
              <a:t>Break instruction execution into 5 stages</a:t>
            </a:r>
          </a:p>
          <a:p>
            <a:pPr lvl="1"/>
            <a:r>
              <a:rPr lang="en-US" dirty="0"/>
              <a:t>Run instructions through in pipelined </a:t>
            </a:r>
            <a:r>
              <a:rPr lang="en-US" dirty="0" smtClean="0"/>
              <a:t>mode</a:t>
            </a:r>
          </a:p>
          <a:p>
            <a:pPr lvl="2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Can’t handle dependencies between instructions when instructions follow too closely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dependencies</a:t>
            </a:r>
            <a:endParaRPr lang="en-US" dirty="0"/>
          </a:p>
          <a:p>
            <a:pPr lvl="2"/>
            <a:r>
              <a:rPr lang="en-US" dirty="0" smtClean="0"/>
              <a:t>One instruction writes register, later one reads it</a:t>
            </a:r>
            <a:endParaRPr lang="en-US" dirty="0"/>
          </a:p>
          <a:p>
            <a:pPr lvl="1"/>
            <a:r>
              <a:rPr lang="en-US" dirty="0"/>
              <a:t>Control dependency</a:t>
            </a:r>
          </a:p>
          <a:p>
            <a:pPr lvl="2"/>
            <a:r>
              <a:rPr lang="en-US" dirty="0"/>
              <a:t>Instruction sets PC in way that pipeline did not predict correctly</a:t>
            </a:r>
          </a:p>
          <a:p>
            <a:pPr lvl="2"/>
            <a:r>
              <a:rPr lang="en-US" dirty="0" err="1"/>
              <a:t>Mispredicted</a:t>
            </a:r>
            <a:r>
              <a:rPr lang="en-US" dirty="0"/>
              <a:t> branch and </a:t>
            </a:r>
            <a:r>
              <a:rPr lang="en-US" dirty="0" smtClean="0"/>
              <a:t>return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Summary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Hazards</a:t>
            </a:r>
          </a:p>
          <a:p>
            <a:pPr lvl="1"/>
            <a:r>
              <a:rPr lang="en-US" dirty="0" smtClean="0"/>
              <a:t>Read-after-write dependencies</a:t>
            </a:r>
            <a:r>
              <a:rPr lang="en-US" dirty="0" smtClean="0"/>
              <a:t> </a:t>
            </a:r>
            <a:r>
              <a:rPr lang="en-US" dirty="0"/>
              <a:t>handled by forwarding</a:t>
            </a:r>
          </a:p>
          <a:p>
            <a:pPr lvl="2"/>
            <a:r>
              <a:rPr lang="en-US" dirty="0"/>
              <a:t>No performance penalty</a:t>
            </a:r>
          </a:p>
          <a:p>
            <a:pPr lvl="1"/>
            <a:r>
              <a:rPr lang="en-US" dirty="0"/>
              <a:t>Load/use hazard requires one cycle stall</a:t>
            </a:r>
          </a:p>
          <a:p>
            <a:r>
              <a:rPr lang="en-US" dirty="0"/>
              <a:t>Control Hazards</a:t>
            </a:r>
          </a:p>
          <a:p>
            <a:pPr lvl="1"/>
            <a:r>
              <a:rPr lang="en-US" dirty="0"/>
              <a:t>Cancel instructions when detect </a:t>
            </a:r>
            <a:r>
              <a:rPr lang="en-US" dirty="0" err="1"/>
              <a:t>mispredicted</a:t>
            </a:r>
            <a:r>
              <a:rPr lang="en-US" dirty="0"/>
              <a:t> branch</a:t>
            </a:r>
          </a:p>
          <a:p>
            <a:pPr lvl="2"/>
            <a:r>
              <a:rPr lang="en-US" dirty="0"/>
              <a:t>Two clock cycles wasted</a:t>
            </a:r>
          </a:p>
          <a:p>
            <a:pPr lvl="1"/>
            <a:r>
              <a:rPr lang="en-US" dirty="0"/>
              <a:t>Stall fetch stage while </a:t>
            </a:r>
            <a:r>
              <a:rPr lang="en-US" dirty="0">
                <a:latin typeface="Courier New" pitchFamily="49" charset="0"/>
              </a:rPr>
              <a:t>ret</a:t>
            </a:r>
            <a:r>
              <a:rPr lang="en-US" dirty="0"/>
              <a:t> passes through pipeline</a:t>
            </a:r>
          </a:p>
          <a:p>
            <a:pPr lvl="2"/>
            <a:r>
              <a:rPr lang="en-US" dirty="0"/>
              <a:t>Three clock cycles wasted</a:t>
            </a:r>
          </a:p>
          <a:p>
            <a:r>
              <a:rPr lang="en-US" dirty="0"/>
              <a:t>Control Combinations</a:t>
            </a:r>
          </a:p>
          <a:p>
            <a:pPr lvl="1"/>
            <a:r>
              <a:rPr lang="en-US" dirty="0"/>
              <a:t>Must analyze carefully</a:t>
            </a:r>
          </a:p>
          <a:p>
            <a:pPr lvl="1"/>
            <a:r>
              <a:rPr lang="en-US" dirty="0"/>
              <a:t>First version had subtle bug</a:t>
            </a:r>
          </a:p>
          <a:p>
            <a:pPr lvl="2"/>
            <a:r>
              <a:rPr lang="en-US" dirty="0"/>
              <a:t>Only arises with unusual instruction combination</a:t>
            </a:r>
          </a:p>
        </p:txBody>
      </p:sp>
    </p:spTree>
    <p:extLst>
      <p:ext uri="{BB962C8B-B14F-4D97-AF65-F5344CB8AC3E}">
        <p14:creationId xmlns:p14="http://schemas.microsoft.com/office/powerpoint/2010/main" val="2182861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a Pipeline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219200"/>
            <a:ext cx="8077200" cy="2168525"/>
            <a:chOff x="968" y="2430"/>
            <a:chExt cx="2688" cy="1366"/>
          </a:xfrm>
        </p:grpSpPr>
        <p:sp>
          <p:nvSpPr>
            <p:cNvPr id="406532" name="Rectangle 4"/>
            <p:cNvSpPr>
              <a:spLocks noChangeArrowheads="1"/>
            </p:cNvSpPr>
            <p:nvPr/>
          </p:nvSpPr>
          <p:spPr bwMode="auto">
            <a:xfrm>
              <a:off x="2312" y="3586"/>
              <a:ext cx="21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968" y="267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6534" name="Rectangle 6"/>
            <p:cNvSpPr>
              <a:spLocks noChangeArrowheads="1"/>
            </p:cNvSpPr>
            <p:nvPr/>
          </p:nvSpPr>
          <p:spPr bwMode="auto">
            <a:xfrm>
              <a:off x="968" y="286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6535" name="Rectangle 7"/>
            <p:cNvSpPr>
              <a:spLocks noChangeArrowheads="1"/>
            </p:cNvSpPr>
            <p:nvPr/>
          </p:nvSpPr>
          <p:spPr bwMode="auto">
            <a:xfrm>
              <a:off x="968" y="305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544" y="2674"/>
              <a:ext cx="1152" cy="192"/>
              <a:chOff x="768" y="2400"/>
              <a:chExt cx="1152" cy="192"/>
            </a:xfrm>
          </p:grpSpPr>
          <p:sp>
            <p:nvSpPr>
              <p:cNvPr id="406537" name="Rectangle 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6538" name="Rectangle 1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28" y="2866"/>
              <a:ext cx="1152" cy="192"/>
              <a:chOff x="768" y="2400"/>
              <a:chExt cx="1152" cy="192"/>
            </a:xfrm>
          </p:grpSpPr>
          <p:sp>
            <p:nvSpPr>
              <p:cNvPr id="406541" name="Rectangle 1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6543" name="Rectangle 1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2312" y="3058"/>
              <a:ext cx="1152" cy="192"/>
              <a:chOff x="768" y="2400"/>
              <a:chExt cx="1152" cy="192"/>
            </a:xfrm>
          </p:grpSpPr>
          <p:sp>
            <p:nvSpPr>
              <p:cNvPr id="406545" name="Rectangle 1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6546" name="Rectangle 1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6547" name="Rectangle 1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1544" y="3346"/>
              <a:ext cx="1920" cy="96"/>
              <a:chOff x="768" y="2256"/>
              <a:chExt cx="1920" cy="96"/>
            </a:xfrm>
          </p:grpSpPr>
          <p:sp>
            <p:nvSpPr>
              <p:cNvPr id="406549" name="Line 21"/>
              <p:cNvSpPr>
                <a:spLocks noChangeShapeType="1"/>
              </p:cNvSpPr>
              <p:nvPr/>
            </p:nvSpPr>
            <p:spPr bwMode="auto">
              <a:xfrm>
                <a:off x="768" y="2304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0" name="Line 22"/>
              <p:cNvSpPr>
                <a:spLocks noChangeShapeType="1"/>
              </p:cNvSpPr>
              <p:nvPr/>
            </p:nvSpPr>
            <p:spPr bwMode="auto">
              <a:xfrm>
                <a:off x="76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1" name="Line 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2" name="Line 24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3" name="Line 25"/>
              <p:cNvSpPr>
                <a:spLocks noChangeShapeType="1"/>
              </p:cNvSpPr>
              <p:nvPr/>
            </p:nvSpPr>
            <p:spPr bwMode="auto">
              <a:xfrm>
                <a:off x="1920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4" name="Line 26"/>
              <p:cNvSpPr>
                <a:spLocks noChangeShapeType="1"/>
              </p:cNvSpPr>
              <p:nvPr/>
            </p:nvSpPr>
            <p:spPr bwMode="auto">
              <a:xfrm>
                <a:off x="2304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5" name="Line 27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1400" y="3442"/>
              <a:ext cx="2256" cy="192"/>
              <a:chOff x="816" y="3168"/>
              <a:chExt cx="2256" cy="192"/>
            </a:xfrm>
          </p:grpSpPr>
          <p:sp>
            <p:nvSpPr>
              <p:cNvPr id="406557" name="Rectangle 29"/>
              <p:cNvSpPr>
                <a:spLocks noChangeArrowheads="1"/>
              </p:cNvSpPr>
              <p:nvPr/>
            </p:nvSpPr>
            <p:spPr bwMode="auto">
              <a:xfrm>
                <a:off x="816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0</a:t>
                </a:r>
              </a:p>
            </p:txBody>
          </p:sp>
          <p:sp>
            <p:nvSpPr>
              <p:cNvPr id="406558" name="Rectangle 30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120</a:t>
                </a:r>
              </a:p>
            </p:txBody>
          </p:sp>
          <p:sp>
            <p:nvSpPr>
              <p:cNvPr id="406559" name="Rectangle 31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240</a:t>
                </a:r>
              </a:p>
            </p:txBody>
          </p:sp>
          <p:sp>
            <p:nvSpPr>
              <p:cNvPr id="406560" name="Rectangle 32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360</a:t>
                </a:r>
              </a:p>
            </p:txBody>
          </p:sp>
          <p:sp>
            <p:nvSpPr>
              <p:cNvPr id="406561" name="Rectangle 3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480</a:t>
                </a:r>
              </a:p>
            </p:txBody>
          </p:sp>
          <p:sp>
            <p:nvSpPr>
              <p:cNvPr id="406562" name="Rectangle 34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640</a:t>
                </a:r>
              </a:p>
            </p:txBody>
          </p:sp>
        </p:grpSp>
        <p:sp>
          <p:nvSpPr>
            <p:cNvPr id="406563" name="Freeform 35"/>
            <p:cNvSpPr>
              <a:spLocks/>
            </p:cNvSpPr>
            <p:nvPr/>
          </p:nvSpPr>
          <p:spPr bwMode="auto">
            <a:xfrm>
              <a:off x="1544" y="2430"/>
              <a:ext cx="1998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  <a:cxn ang="0">
                  <a:pos x="384" y="0"/>
                </a:cxn>
                <a:cxn ang="0">
                  <a:pos x="576" y="0"/>
                </a:cxn>
                <a:cxn ang="0">
                  <a:pos x="576" y="192"/>
                </a:cxn>
                <a:cxn ang="0">
                  <a:pos x="768" y="192"/>
                </a:cxn>
                <a:cxn ang="0">
                  <a:pos x="768" y="0"/>
                </a:cxn>
                <a:cxn ang="0">
                  <a:pos x="960" y="0"/>
                </a:cxn>
                <a:cxn ang="0">
                  <a:pos x="960" y="192"/>
                </a:cxn>
                <a:cxn ang="0">
                  <a:pos x="1152" y="192"/>
                </a:cxn>
                <a:cxn ang="0">
                  <a:pos x="1152" y="0"/>
                </a:cxn>
                <a:cxn ang="0">
                  <a:pos x="1344" y="0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536" y="0"/>
                </a:cxn>
                <a:cxn ang="0">
                  <a:pos x="1728" y="0"/>
                </a:cxn>
                <a:cxn ang="0">
                  <a:pos x="1728" y="192"/>
                </a:cxn>
                <a:cxn ang="0">
                  <a:pos x="1920" y="192"/>
                </a:cxn>
                <a:cxn ang="0">
                  <a:pos x="1920" y="0"/>
                </a:cxn>
                <a:cxn ang="0">
                  <a:pos x="1998" y="0"/>
                </a:cxn>
              </a:cxnLst>
              <a:rect l="0" t="0" r="r" b="b"/>
              <a:pathLst>
                <a:path w="1998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  <a:lnTo>
                    <a:pt x="384" y="0"/>
                  </a:lnTo>
                  <a:lnTo>
                    <a:pt x="576" y="0"/>
                  </a:lnTo>
                  <a:lnTo>
                    <a:pt x="576" y="192"/>
                  </a:lnTo>
                  <a:lnTo>
                    <a:pt x="768" y="192"/>
                  </a:lnTo>
                  <a:lnTo>
                    <a:pt x="768" y="0"/>
                  </a:lnTo>
                  <a:lnTo>
                    <a:pt x="960" y="0"/>
                  </a:lnTo>
                  <a:lnTo>
                    <a:pt x="960" y="192"/>
                  </a:lnTo>
                  <a:lnTo>
                    <a:pt x="1152" y="192"/>
                  </a:lnTo>
                  <a:lnTo>
                    <a:pt x="1152" y="0"/>
                  </a:lnTo>
                  <a:lnTo>
                    <a:pt x="1344" y="0"/>
                  </a:lnTo>
                  <a:lnTo>
                    <a:pt x="1344" y="192"/>
                  </a:lnTo>
                  <a:lnTo>
                    <a:pt x="1536" y="192"/>
                  </a:lnTo>
                  <a:lnTo>
                    <a:pt x="1536" y="0"/>
                  </a:lnTo>
                  <a:lnTo>
                    <a:pt x="1728" y="0"/>
                  </a:lnTo>
                  <a:lnTo>
                    <a:pt x="1728" y="192"/>
                  </a:lnTo>
                  <a:lnTo>
                    <a:pt x="1920" y="192"/>
                  </a:lnTo>
                  <a:cubicBezTo>
                    <a:pt x="1920" y="128"/>
                    <a:pt x="1920" y="64"/>
                    <a:pt x="1920" y="0"/>
                  </a:cubicBezTo>
                  <a:cubicBezTo>
                    <a:pt x="1992" y="0"/>
                    <a:pt x="1982" y="0"/>
                    <a:pt x="199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564" name="Rectangle 36"/>
            <p:cNvSpPr>
              <a:spLocks noChangeArrowheads="1"/>
            </p:cNvSpPr>
            <p:nvPr/>
          </p:nvSpPr>
          <p:spPr bwMode="auto">
            <a:xfrm>
              <a:off x="968" y="243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Clock</a:t>
              </a:r>
            </a:p>
          </p:txBody>
        </p:sp>
      </p:grpSp>
      <p:grpSp>
        <p:nvGrpSpPr>
          <p:cNvPr id="8" name="Group 166"/>
          <p:cNvGrpSpPr>
            <a:grpSpLocks/>
          </p:cNvGrpSpPr>
          <p:nvPr/>
        </p:nvGrpSpPr>
        <p:grpSpPr bwMode="auto">
          <a:xfrm>
            <a:off x="762000" y="830263"/>
            <a:ext cx="6400800" cy="5294312"/>
            <a:chOff x="480" y="523"/>
            <a:chExt cx="4032" cy="3335"/>
          </a:xfrm>
        </p:grpSpPr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1776"/>
              <a:chExt cx="4032" cy="1506"/>
            </a:xfrm>
          </p:grpSpPr>
          <p:sp>
            <p:nvSpPr>
              <p:cNvPr id="406565" name="Rectangle 37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66" name="Rectangle 38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67" name="Line 39"/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68" name="Rectangle 40"/>
              <p:cNvSpPr>
                <a:spLocks noChangeArrowheads="1"/>
              </p:cNvSpPr>
              <p:nvPr/>
            </p:nvSpPr>
            <p:spPr bwMode="auto">
              <a:xfrm>
                <a:off x="4271" y="3072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569" name="Rectangle 41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570" name="Rectangle 42"/>
              <p:cNvSpPr>
                <a:spLocks noChangeArrowheads="1"/>
              </p:cNvSpPr>
              <p:nvPr/>
            </p:nvSpPr>
            <p:spPr bwMode="auto">
              <a:xfrm>
                <a:off x="3120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71" name="Line 43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72" name="Rectangle 44"/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573" name="Rectangle 45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74" name="Line 46"/>
              <p:cNvSpPr>
                <a:spLocks noChangeShapeType="1"/>
              </p:cNvSpPr>
              <p:nvPr/>
            </p:nvSpPr>
            <p:spPr bwMode="auto">
              <a:xfrm>
                <a:off x="4512" y="2880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75" name="Rectangle 47"/>
              <p:cNvSpPr>
                <a:spLocks noChangeArrowheads="1"/>
              </p:cNvSpPr>
              <p:nvPr/>
            </p:nvSpPr>
            <p:spPr bwMode="auto">
              <a:xfrm>
                <a:off x="3552" y="206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576" name="Rectangle 48"/>
              <p:cNvSpPr>
                <a:spLocks noChangeArrowheads="1"/>
              </p:cNvSpPr>
              <p:nvPr/>
            </p:nvSpPr>
            <p:spPr bwMode="auto">
              <a:xfrm>
                <a:off x="1011" y="1776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77" name="Rectangle 49"/>
              <p:cNvSpPr>
                <a:spLocks noChangeArrowheads="1"/>
              </p:cNvSpPr>
              <p:nvPr/>
            </p:nvSpPr>
            <p:spPr bwMode="auto">
              <a:xfrm>
                <a:off x="1671" y="1776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78" name="Rectangle 50"/>
              <p:cNvSpPr>
                <a:spLocks noChangeArrowheads="1"/>
              </p:cNvSpPr>
              <p:nvPr/>
            </p:nvSpPr>
            <p:spPr bwMode="auto">
              <a:xfrm>
                <a:off x="2307" y="1776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79" name="Rectangle 51"/>
              <p:cNvSpPr>
                <a:spLocks noChangeArrowheads="1"/>
              </p:cNvSpPr>
              <p:nvPr/>
            </p:nvSpPr>
            <p:spPr bwMode="auto">
              <a:xfrm>
                <a:off x="2967" y="1776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80" name="Rectangle 52"/>
              <p:cNvSpPr>
                <a:spLocks noChangeArrowheads="1"/>
              </p:cNvSpPr>
              <p:nvPr/>
            </p:nvSpPr>
            <p:spPr bwMode="auto">
              <a:xfrm>
                <a:off x="3603" y="1776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81" name="Rectangle 53"/>
              <p:cNvSpPr>
                <a:spLocks noChangeArrowheads="1"/>
              </p:cNvSpPr>
              <p:nvPr/>
            </p:nvSpPr>
            <p:spPr bwMode="auto">
              <a:xfrm>
                <a:off x="4263" y="1776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82" name="Line 54"/>
              <p:cNvSpPr>
                <a:spLocks noChangeShapeType="1"/>
              </p:cNvSpPr>
              <p:nvPr/>
            </p:nvSpPr>
            <p:spPr bwMode="auto">
              <a:xfrm>
                <a:off x="1920" y="3024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83" name="AutoShape 55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4" name="AutoShape 56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5" name="AutoShape 57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6" name="AutoShape 58"/>
              <p:cNvSpPr>
                <a:spLocks noChangeArrowheads="1"/>
              </p:cNvSpPr>
              <p:nvPr/>
            </p:nvSpPr>
            <p:spPr bwMode="auto">
              <a:xfrm>
                <a:off x="4128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7" name="AutoShape 59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8" name="AutoShape 6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52"/>
            <p:cNvGrpSpPr>
              <a:grpSpLocks/>
            </p:cNvGrpSpPr>
            <p:nvPr/>
          </p:nvGrpSpPr>
          <p:grpSpPr bwMode="auto">
            <a:xfrm>
              <a:off x="2352" y="523"/>
              <a:ext cx="271" cy="1205"/>
              <a:chOff x="2552" y="523"/>
              <a:chExt cx="271" cy="1205"/>
            </a:xfrm>
          </p:grpSpPr>
          <p:sp>
            <p:nvSpPr>
              <p:cNvPr id="406675" name="Line 147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6679" name="Text Box 151"/>
              <p:cNvSpPr txBox="1">
                <a:spLocks noChangeArrowheads="1"/>
              </p:cNvSpPr>
              <p:nvPr/>
            </p:nvSpPr>
            <p:spPr bwMode="auto">
              <a:xfrm>
                <a:off x="2552" y="523"/>
                <a:ext cx="271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/>
                  <a:t>239</a:t>
                </a:r>
              </a:p>
            </p:txBody>
          </p:sp>
        </p:grpSp>
      </p:grpSp>
      <p:grpSp>
        <p:nvGrpSpPr>
          <p:cNvPr id="11" name="Group 165"/>
          <p:cNvGrpSpPr>
            <a:grpSpLocks/>
          </p:cNvGrpSpPr>
          <p:nvPr/>
        </p:nvGrpSpPr>
        <p:grpSpPr bwMode="auto">
          <a:xfrm>
            <a:off x="762000" y="838200"/>
            <a:ext cx="6400800" cy="5294313"/>
            <a:chOff x="480" y="523"/>
            <a:chExt cx="4032" cy="3335"/>
          </a:xfrm>
        </p:grpSpPr>
        <p:grpSp>
          <p:nvGrpSpPr>
            <p:cNvPr id="12" name="Group 87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2808"/>
              <a:chExt cx="4032" cy="1506"/>
            </a:xfrm>
          </p:grpSpPr>
          <p:sp>
            <p:nvSpPr>
              <p:cNvPr id="406590" name="Rectangle 62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91" name="Rectangle 63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92" name="Rectangle 64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93" name="Line 65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94" name="Rectangle 66"/>
              <p:cNvSpPr>
                <a:spLocks noChangeArrowheads="1"/>
              </p:cNvSpPr>
              <p:nvPr/>
            </p:nvSpPr>
            <p:spPr bwMode="auto">
              <a:xfrm>
                <a:off x="4271" y="4104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595" name="Rectangle 67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596" name="Rectangle 68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97" name="Line 69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98" name="Rectangle 70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599" name="Rectangle 71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00" name="Line 72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01" name="Rectangle 73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602" name="Rectangle 74"/>
              <p:cNvSpPr>
                <a:spLocks noChangeArrowheads="1"/>
              </p:cNvSpPr>
              <p:nvPr/>
            </p:nvSpPr>
            <p:spPr bwMode="auto">
              <a:xfrm>
                <a:off x="1011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3" name="Rectangle 75"/>
              <p:cNvSpPr>
                <a:spLocks noChangeArrowheads="1"/>
              </p:cNvSpPr>
              <p:nvPr/>
            </p:nvSpPr>
            <p:spPr bwMode="auto">
              <a:xfrm>
                <a:off x="1671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4" name="Rectangle 76"/>
              <p:cNvSpPr>
                <a:spLocks noChangeArrowheads="1"/>
              </p:cNvSpPr>
              <p:nvPr/>
            </p:nvSpPr>
            <p:spPr bwMode="auto">
              <a:xfrm>
                <a:off x="2307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5" name="Rectangle 77"/>
              <p:cNvSpPr>
                <a:spLocks noChangeArrowheads="1"/>
              </p:cNvSpPr>
              <p:nvPr/>
            </p:nvSpPr>
            <p:spPr bwMode="auto">
              <a:xfrm>
                <a:off x="2967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6" name="Rectangle 78"/>
              <p:cNvSpPr>
                <a:spLocks noChangeArrowheads="1"/>
              </p:cNvSpPr>
              <p:nvPr/>
            </p:nvSpPr>
            <p:spPr bwMode="auto">
              <a:xfrm>
                <a:off x="3603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7" name="Rectangle 79"/>
              <p:cNvSpPr>
                <a:spLocks noChangeArrowheads="1"/>
              </p:cNvSpPr>
              <p:nvPr/>
            </p:nvSpPr>
            <p:spPr bwMode="auto">
              <a:xfrm>
                <a:off x="4263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8" name="Line 80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09" name="AutoShape 81"/>
              <p:cNvSpPr>
                <a:spLocks noChangeArrowheads="1"/>
              </p:cNvSpPr>
              <p:nvPr/>
            </p:nvSpPr>
            <p:spPr bwMode="auto">
              <a:xfrm>
                <a:off x="672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0" name="AutoShape 82"/>
              <p:cNvSpPr>
                <a:spLocks noChangeArrowheads="1"/>
              </p:cNvSpPr>
              <p:nvPr/>
            </p:nvSpPr>
            <p:spPr bwMode="auto">
              <a:xfrm>
                <a:off x="1536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1" name="AutoShape 83"/>
              <p:cNvSpPr>
                <a:spLocks noChangeArrowheads="1"/>
              </p:cNvSpPr>
              <p:nvPr/>
            </p:nvSpPr>
            <p:spPr bwMode="auto">
              <a:xfrm>
                <a:off x="2832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2" name="AutoShape 84"/>
              <p:cNvSpPr>
                <a:spLocks noChangeArrowheads="1"/>
              </p:cNvSpPr>
              <p:nvPr/>
            </p:nvSpPr>
            <p:spPr bwMode="auto">
              <a:xfrm>
                <a:off x="4128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3" name="AutoShape 85"/>
              <p:cNvSpPr>
                <a:spLocks noChangeArrowheads="1"/>
              </p:cNvSpPr>
              <p:nvPr/>
            </p:nvSpPr>
            <p:spPr bwMode="auto">
              <a:xfrm>
                <a:off x="3264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4" name="AutoShape 86"/>
              <p:cNvSpPr>
                <a:spLocks noChangeArrowheads="1"/>
              </p:cNvSpPr>
              <p:nvPr/>
            </p:nvSpPr>
            <p:spPr bwMode="auto">
              <a:xfrm>
                <a:off x="1968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53"/>
            <p:cNvGrpSpPr>
              <a:grpSpLocks/>
            </p:cNvGrpSpPr>
            <p:nvPr/>
          </p:nvGrpSpPr>
          <p:grpSpPr bwMode="auto">
            <a:xfrm>
              <a:off x="2448" y="523"/>
              <a:ext cx="271" cy="1205"/>
              <a:chOff x="2552" y="523"/>
              <a:chExt cx="271" cy="1205"/>
            </a:xfrm>
          </p:grpSpPr>
          <p:sp>
            <p:nvSpPr>
              <p:cNvPr id="406682" name="Line 154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6683" name="Text Box 155"/>
              <p:cNvSpPr txBox="1">
                <a:spLocks noChangeArrowheads="1"/>
              </p:cNvSpPr>
              <p:nvPr/>
            </p:nvSpPr>
            <p:spPr bwMode="auto">
              <a:xfrm>
                <a:off x="2552" y="523"/>
                <a:ext cx="271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/>
                  <a:t>241</a:t>
                </a:r>
              </a:p>
            </p:txBody>
          </p:sp>
        </p:grpSp>
      </p:grpSp>
      <p:grpSp>
        <p:nvGrpSpPr>
          <p:cNvPr id="14" name="Group 164"/>
          <p:cNvGrpSpPr>
            <a:grpSpLocks/>
          </p:cNvGrpSpPr>
          <p:nvPr/>
        </p:nvGrpSpPr>
        <p:grpSpPr bwMode="auto">
          <a:xfrm>
            <a:off x="762000" y="838200"/>
            <a:ext cx="6400800" cy="5294313"/>
            <a:chOff x="480" y="523"/>
            <a:chExt cx="4032" cy="3335"/>
          </a:xfrm>
        </p:grpSpPr>
        <p:grpSp>
          <p:nvGrpSpPr>
            <p:cNvPr id="15" name="Group 119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2808"/>
              <a:chExt cx="4032" cy="1506"/>
            </a:xfrm>
          </p:grpSpPr>
          <p:sp>
            <p:nvSpPr>
              <p:cNvPr id="406616" name="Rectangle 88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7" name="Rectangle 89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8" name="Rectangle 90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19" name="Line 91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20" name="Rectangle 92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21" name="Line 93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22" name="Rectangle 94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23" name="Line 95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24" name="Rectangle 96"/>
              <p:cNvSpPr>
                <a:spLocks noChangeArrowheads="1"/>
              </p:cNvSpPr>
              <p:nvPr/>
            </p:nvSpPr>
            <p:spPr bwMode="auto">
              <a:xfrm>
                <a:off x="1011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5" name="Rectangle 97"/>
              <p:cNvSpPr>
                <a:spLocks noChangeArrowheads="1"/>
              </p:cNvSpPr>
              <p:nvPr/>
            </p:nvSpPr>
            <p:spPr bwMode="auto">
              <a:xfrm>
                <a:off x="1671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26" name="Rectangle 98"/>
              <p:cNvSpPr>
                <a:spLocks noChangeArrowheads="1"/>
              </p:cNvSpPr>
              <p:nvPr/>
            </p:nvSpPr>
            <p:spPr bwMode="auto">
              <a:xfrm>
                <a:off x="2307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7" name="Rectangle 99"/>
              <p:cNvSpPr>
                <a:spLocks noChangeArrowheads="1"/>
              </p:cNvSpPr>
              <p:nvPr/>
            </p:nvSpPr>
            <p:spPr bwMode="auto">
              <a:xfrm>
                <a:off x="2967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28" name="Rectangle 100"/>
              <p:cNvSpPr>
                <a:spLocks noChangeArrowheads="1"/>
              </p:cNvSpPr>
              <p:nvPr/>
            </p:nvSpPr>
            <p:spPr bwMode="auto">
              <a:xfrm>
                <a:off x="3603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9" name="Rectangle 101"/>
              <p:cNvSpPr>
                <a:spLocks noChangeArrowheads="1"/>
              </p:cNvSpPr>
              <p:nvPr/>
            </p:nvSpPr>
            <p:spPr bwMode="auto">
              <a:xfrm>
                <a:off x="4263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30" name="Rectangle 102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latin typeface="Arial" charset="0"/>
                </a:endParaRPr>
              </a:p>
            </p:txBody>
          </p:sp>
          <p:sp>
            <p:nvSpPr>
              <p:cNvPr id="406631" name="Freeform 103"/>
              <p:cNvSpPr>
                <a:spLocks/>
              </p:cNvSpPr>
              <p:nvPr/>
            </p:nvSpPr>
            <p:spPr bwMode="auto">
              <a:xfrm>
                <a:off x="960" y="3084"/>
                <a:ext cx="38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240" y="816"/>
                  </a:cxn>
                  <a:cxn ang="0">
                    <a:pos x="432" y="576"/>
                  </a:cxn>
                  <a:cxn ang="0">
                    <a:pos x="432" y="240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46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240" y="816"/>
                    </a:lnTo>
                    <a:cubicBezTo>
                      <a:pt x="312" y="776"/>
                      <a:pt x="400" y="672"/>
                      <a:pt x="432" y="576"/>
                    </a:cubicBezTo>
                    <a:cubicBezTo>
                      <a:pt x="464" y="480"/>
                      <a:pt x="464" y="336"/>
                      <a:pt x="432" y="240"/>
                    </a:cubicBezTo>
                    <a:cubicBezTo>
                      <a:pt x="400" y="144"/>
                      <a:pt x="312" y="40"/>
                      <a:pt x="2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32" name="Rectangle 104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633" name="Rectangle 105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latin typeface="Arial" charset="0"/>
                </a:endParaRPr>
              </a:p>
            </p:txBody>
          </p:sp>
          <p:sp>
            <p:nvSpPr>
              <p:cNvPr id="406634" name="Freeform 106"/>
              <p:cNvSpPr>
                <a:spLocks/>
              </p:cNvSpPr>
              <p:nvPr/>
            </p:nvSpPr>
            <p:spPr bwMode="auto">
              <a:xfrm>
                <a:off x="2256" y="3084"/>
                <a:ext cx="440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199" y="816"/>
                  </a:cxn>
                  <a:cxn ang="0">
                    <a:pos x="368" y="617"/>
                  </a:cxn>
                  <a:cxn ang="0">
                    <a:pos x="414" y="160"/>
                  </a:cxn>
                  <a:cxn ang="0">
                    <a:pos x="199" y="0"/>
                  </a:cxn>
                  <a:cxn ang="0">
                    <a:pos x="0" y="0"/>
                  </a:cxn>
                </a:cxnLst>
                <a:rect l="0" t="0" r="r" b="b"/>
                <a:pathLst>
                  <a:path w="440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60" y="783"/>
                      <a:pt x="332" y="726"/>
                      <a:pt x="368" y="617"/>
                    </a:cubicBezTo>
                    <a:cubicBezTo>
                      <a:pt x="394" y="521"/>
                      <a:pt x="440" y="256"/>
                      <a:pt x="414" y="160"/>
                    </a:cubicBezTo>
                    <a:cubicBezTo>
                      <a:pt x="387" y="6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35" name="Rectangle 107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636" name="Rectangle 108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latin typeface="Arial" charset="0"/>
                </a:endParaRPr>
              </a:p>
            </p:txBody>
          </p:sp>
          <p:sp>
            <p:nvSpPr>
              <p:cNvPr id="406637" name="Freeform 109"/>
              <p:cNvSpPr>
                <a:spLocks/>
              </p:cNvSpPr>
              <p:nvPr/>
            </p:nvSpPr>
            <p:spPr bwMode="auto">
              <a:xfrm>
                <a:off x="3560" y="3084"/>
                <a:ext cx="38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199" y="816"/>
                  </a:cxn>
                  <a:cxn ang="0">
                    <a:pos x="358" y="576"/>
                  </a:cxn>
                  <a:cxn ang="0">
                    <a:pos x="253" y="270"/>
                  </a:cxn>
                  <a:cxn ang="0">
                    <a:pos x="199" y="0"/>
                  </a:cxn>
                  <a:cxn ang="0">
                    <a:pos x="0" y="0"/>
                  </a:cxn>
                </a:cxnLst>
                <a:rect l="0" t="0" r="r" b="b"/>
                <a:pathLst>
                  <a:path w="38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58" y="776"/>
                      <a:pt x="349" y="667"/>
                      <a:pt x="358" y="576"/>
                    </a:cubicBezTo>
                    <a:cubicBezTo>
                      <a:pt x="384" y="480"/>
                      <a:pt x="279" y="366"/>
                      <a:pt x="253" y="270"/>
                    </a:cubicBezTo>
                    <a:cubicBezTo>
                      <a:pt x="226" y="17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38" name="Rectangle 110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639" name="Rectangle 111"/>
              <p:cNvSpPr>
                <a:spLocks noChangeArrowheads="1"/>
              </p:cNvSpPr>
              <p:nvPr/>
            </p:nvSpPr>
            <p:spPr bwMode="auto">
              <a:xfrm>
                <a:off x="4271" y="4104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640" name="Line 112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41" name="AutoShape 113"/>
              <p:cNvSpPr>
                <a:spLocks noChangeArrowheads="1"/>
              </p:cNvSpPr>
              <p:nvPr/>
            </p:nvSpPr>
            <p:spPr bwMode="auto">
              <a:xfrm>
                <a:off x="672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2" name="AutoShape 114"/>
              <p:cNvSpPr>
                <a:spLocks noChangeArrowheads="1"/>
              </p:cNvSpPr>
              <p:nvPr/>
            </p:nvSpPr>
            <p:spPr bwMode="auto">
              <a:xfrm>
                <a:off x="1536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3" name="AutoShape 115"/>
              <p:cNvSpPr>
                <a:spLocks noChangeArrowheads="1"/>
              </p:cNvSpPr>
              <p:nvPr/>
            </p:nvSpPr>
            <p:spPr bwMode="auto">
              <a:xfrm>
                <a:off x="2832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4" name="AutoShape 116"/>
              <p:cNvSpPr>
                <a:spLocks noChangeArrowheads="1"/>
              </p:cNvSpPr>
              <p:nvPr/>
            </p:nvSpPr>
            <p:spPr bwMode="auto">
              <a:xfrm>
                <a:off x="4128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5" name="AutoShape 117"/>
              <p:cNvSpPr>
                <a:spLocks noChangeArrowheads="1"/>
              </p:cNvSpPr>
              <p:nvPr/>
            </p:nvSpPr>
            <p:spPr bwMode="auto">
              <a:xfrm>
                <a:off x="3264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6" name="AutoShape 118"/>
              <p:cNvSpPr>
                <a:spLocks noChangeArrowheads="1"/>
              </p:cNvSpPr>
              <p:nvPr/>
            </p:nvSpPr>
            <p:spPr bwMode="auto">
              <a:xfrm>
                <a:off x="1968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56"/>
            <p:cNvGrpSpPr>
              <a:grpSpLocks/>
            </p:cNvGrpSpPr>
            <p:nvPr/>
          </p:nvGrpSpPr>
          <p:grpSpPr bwMode="auto">
            <a:xfrm>
              <a:off x="2753" y="523"/>
              <a:ext cx="271" cy="1205"/>
              <a:chOff x="2553" y="523"/>
              <a:chExt cx="271" cy="1205"/>
            </a:xfrm>
          </p:grpSpPr>
          <p:sp>
            <p:nvSpPr>
              <p:cNvPr id="406685" name="Line 157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6686" name="Text Box 158"/>
              <p:cNvSpPr txBox="1">
                <a:spLocks noChangeArrowheads="1"/>
              </p:cNvSpPr>
              <p:nvPr/>
            </p:nvSpPr>
            <p:spPr bwMode="auto">
              <a:xfrm>
                <a:off x="2553" y="523"/>
                <a:ext cx="271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/>
                  <a:t>300</a:t>
                </a:r>
              </a:p>
            </p:txBody>
          </p:sp>
        </p:grpSp>
      </p:grpSp>
      <p:grpSp>
        <p:nvGrpSpPr>
          <p:cNvPr id="17" name="Group 162"/>
          <p:cNvGrpSpPr>
            <a:grpSpLocks/>
          </p:cNvGrpSpPr>
          <p:nvPr/>
        </p:nvGrpSpPr>
        <p:grpSpPr bwMode="auto">
          <a:xfrm>
            <a:off x="762000" y="838200"/>
            <a:ext cx="6400800" cy="5294313"/>
            <a:chOff x="480" y="523"/>
            <a:chExt cx="4032" cy="3335"/>
          </a:xfrm>
        </p:grpSpPr>
        <p:grpSp>
          <p:nvGrpSpPr>
            <p:cNvPr id="18" name="Group 146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2808"/>
              <a:chExt cx="4032" cy="1506"/>
            </a:xfrm>
          </p:grpSpPr>
          <p:sp>
            <p:nvSpPr>
              <p:cNvPr id="406648" name="Rectangle 120"/>
              <p:cNvSpPr>
                <a:spLocks noChangeArrowheads="1"/>
              </p:cNvSpPr>
              <p:nvPr/>
            </p:nvSpPr>
            <p:spPr bwMode="auto">
              <a:xfrm>
                <a:off x="1824" y="3102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9" name="Rectangle 121"/>
              <p:cNvSpPr>
                <a:spLocks noChangeArrowheads="1"/>
              </p:cNvSpPr>
              <p:nvPr/>
            </p:nvSpPr>
            <p:spPr bwMode="auto">
              <a:xfrm>
                <a:off x="3120" y="3102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50" name="Rectangle 122"/>
              <p:cNvSpPr>
                <a:spLocks noChangeArrowheads="1"/>
              </p:cNvSpPr>
              <p:nvPr/>
            </p:nvSpPr>
            <p:spPr bwMode="auto">
              <a:xfrm>
                <a:off x="4416" y="3102"/>
                <a:ext cx="144" cy="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51" name="Rectangle 123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52" name="Line 124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53" name="Rectangle 125"/>
              <p:cNvSpPr>
                <a:spLocks noChangeArrowheads="1"/>
              </p:cNvSpPr>
              <p:nvPr/>
            </p:nvSpPr>
            <p:spPr bwMode="auto">
              <a:xfrm>
                <a:off x="4271" y="4104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654" name="Rectangle 126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655" name="Rectangle 127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56" name="Line 128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57" name="Rectangle 129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658" name="Rectangle 130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59" name="Line 131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60" name="Rectangle 132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661" name="Rectangle 133"/>
              <p:cNvSpPr>
                <a:spLocks noChangeArrowheads="1"/>
              </p:cNvSpPr>
              <p:nvPr/>
            </p:nvSpPr>
            <p:spPr bwMode="auto">
              <a:xfrm>
                <a:off x="1011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2" name="Rectangle 134"/>
              <p:cNvSpPr>
                <a:spLocks noChangeArrowheads="1"/>
              </p:cNvSpPr>
              <p:nvPr/>
            </p:nvSpPr>
            <p:spPr bwMode="auto">
              <a:xfrm>
                <a:off x="1670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3" name="Rectangle 135"/>
              <p:cNvSpPr>
                <a:spLocks noChangeArrowheads="1"/>
              </p:cNvSpPr>
              <p:nvPr/>
            </p:nvSpPr>
            <p:spPr bwMode="auto">
              <a:xfrm>
                <a:off x="2307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4" name="Rectangle 136"/>
              <p:cNvSpPr>
                <a:spLocks noChangeArrowheads="1"/>
              </p:cNvSpPr>
              <p:nvPr/>
            </p:nvSpPr>
            <p:spPr bwMode="auto">
              <a:xfrm>
                <a:off x="2967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5" name="Rectangle 137"/>
              <p:cNvSpPr>
                <a:spLocks noChangeArrowheads="1"/>
              </p:cNvSpPr>
              <p:nvPr/>
            </p:nvSpPr>
            <p:spPr bwMode="auto">
              <a:xfrm>
                <a:off x="3603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6" name="Rectangle 138"/>
              <p:cNvSpPr>
                <a:spLocks noChangeArrowheads="1"/>
              </p:cNvSpPr>
              <p:nvPr/>
            </p:nvSpPr>
            <p:spPr bwMode="auto">
              <a:xfrm>
                <a:off x="4263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7" name="Line 139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68" name="AutoShape 140"/>
              <p:cNvSpPr>
                <a:spLocks noChangeArrowheads="1"/>
              </p:cNvSpPr>
              <p:nvPr/>
            </p:nvSpPr>
            <p:spPr bwMode="auto">
              <a:xfrm>
                <a:off x="67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69" name="AutoShape 141"/>
              <p:cNvSpPr>
                <a:spLocks noChangeArrowheads="1"/>
              </p:cNvSpPr>
              <p:nvPr/>
            </p:nvSpPr>
            <p:spPr bwMode="auto">
              <a:xfrm>
                <a:off x="1536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0" name="AutoShape 142"/>
              <p:cNvSpPr>
                <a:spLocks noChangeArrowheads="1"/>
              </p:cNvSpPr>
              <p:nvPr/>
            </p:nvSpPr>
            <p:spPr bwMode="auto">
              <a:xfrm>
                <a:off x="283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1" name="AutoShape 143"/>
              <p:cNvSpPr>
                <a:spLocks noChangeArrowheads="1"/>
              </p:cNvSpPr>
              <p:nvPr/>
            </p:nvSpPr>
            <p:spPr bwMode="auto">
              <a:xfrm>
                <a:off x="412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2" name="AutoShape 144"/>
              <p:cNvSpPr>
                <a:spLocks noChangeArrowheads="1"/>
              </p:cNvSpPr>
              <p:nvPr/>
            </p:nvSpPr>
            <p:spPr bwMode="auto">
              <a:xfrm>
                <a:off x="3264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3" name="AutoShape 145"/>
              <p:cNvSpPr>
                <a:spLocks noChangeArrowheads="1"/>
              </p:cNvSpPr>
              <p:nvPr/>
            </p:nvSpPr>
            <p:spPr bwMode="auto">
              <a:xfrm>
                <a:off x="196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159"/>
            <p:cNvGrpSpPr>
              <a:grpSpLocks/>
            </p:cNvGrpSpPr>
            <p:nvPr/>
          </p:nvGrpSpPr>
          <p:grpSpPr bwMode="auto">
            <a:xfrm>
              <a:off x="3089" y="523"/>
              <a:ext cx="271" cy="1205"/>
              <a:chOff x="2553" y="523"/>
              <a:chExt cx="271" cy="1205"/>
            </a:xfrm>
          </p:grpSpPr>
          <p:sp>
            <p:nvSpPr>
              <p:cNvPr id="406688" name="Line 160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6689" name="Text Box 161"/>
              <p:cNvSpPr txBox="1">
                <a:spLocks noChangeArrowheads="1"/>
              </p:cNvSpPr>
              <p:nvPr/>
            </p:nvSpPr>
            <p:spPr bwMode="auto">
              <a:xfrm>
                <a:off x="2553" y="523"/>
                <a:ext cx="271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/>
                  <a:t>359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Limitations: Nonuniform Delays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76800"/>
            <a:ext cx="8294687" cy="1555750"/>
          </a:xfrm>
        </p:spPr>
        <p:txBody>
          <a:bodyPr/>
          <a:lstStyle/>
          <a:p>
            <a:pPr lvl="1"/>
            <a:r>
              <a:rPr lang="en-US" dirty="0"/>
              <a:t>Throughput limited by slowest stage</a:t>
            </a:r>
          </a:p>
          <a:p>
            <a:pPr lvl="1"/>
            <a:r>
              <a:rPr lang="en-US" dirty="0"/>
              <a:t>Other stages sit idle for much of the time</a:t>
            </a:r>
          </a:p>
          <a:p>
            <a:pPr lvl="1"/>
            <a:r>
              <a:rPr lang="en-US" dirty="0"/>
              <a:t>Challenging to partition system into balanced stages</a:t>
            </a:r>
          </a:p>
        </p:txBody>
      </p:sp>
      <p:grpSp>
        <p:nvGrpSpPr>
          <p:cNvPr id="405532" name="Group 28"/>
          <p:cNvGrpSpPr>
            <a:grpSpLocks/>
          </p:cNvGrpSpPr>
          <p:nvPr/>
        </p:nvGrpSpPr>
        <p:grpSpPr bwMode="auto">
          <a:xfrm>
            <a:off x="407988" y="1143000"/>
            <a:ext cx="8726487" cy="2390775"/>
            <a:chOff x="257" y="720"/>
            <a:chExt cx="5497" cy="1506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112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5509" name="Line 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0" name="Line 6"/>
            <p:cNvSpPr>
              <a:spLocks noChangeShapeType="1"/>
            </p:cNvSpPr>
            <p:nvPr/>
          </p:nvSpPr>
          <p:spPr bwMode="auto">
            <a:xfrm>
              <a:off x="83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1" name="Line 7"/>
            <p:cNvSpPr>
              <a:spLocks noChangeShapeType="1"/>
            </p:cNvSpPr>
            <p:nvPr/>
          </p:nvSpPr>
          <p:spPr bwMode="auto">
            <a:xfrm>
              <a:off x="1217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2" name="Rectangle 8"/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5514" name="Line 10"/>
            <p:cNvSpPr>
              <a:spLocks noChangeShapeType="1"/>
            </p:cNvSpPr>
            <p:nvPr/>
          </p:nvSpPr>
          <p:spPr bwMode="auto">
            <a:xfrm>
              <a:off x="1265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5" name="Line 11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6" name="Line 12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7" name="Rectangle 13"/>
            <p:cNvSpPr>
              <a:spLocks noChangeArrowheads="1"/>
            </p:cNvSpPr>
            <p:nvPr/>
          </p:nvSpPr>
          <p:spPr bwMode="auto">
            <a:xfrm>
              <a:off x="1553" y="978"/>
              <a:ext cx="860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B</a:t>
              </a:r>
            </a:p>
          </p:txBody>
        </p:sp>
        <p:sp>
          <p:nvSpPr>
            <p:cNvPr id="405518" name="Rectangle 14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20" name="Line 16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21" name="Line 17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22" name="Rectangle 18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449" y="720"/>
              <a:ext cx="48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50 ps</a:t>
              </a:r>
            </a:p>
          </p:txBody>
        </p:sp>
        <p:sp>
          <p:nvSpPr>
            <p:cNvPr id="405524" name="Rectangle 20"/>
            <p:cNvSpPr>
              <a:spLocks noChangeArrowheads="1"/>
            </p:cNvSpPr>
            <p:nvPr/>
          </p:nvSpPr>
          <p:spPr bwMode="auto">
            <a:xfrm>
              <a:off x="96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5525" name="Rectangle 21"/>
            <p:cNvSpPr>
              <a:spLocks noChangeArrowheads="1"/>
            </p:cNvSpPr>
            <p:nvPr/>
          </p:nvSpPr>
          <p:spPr bwMode="auto">
            <a:xfrm>
              <a:off x="1601" y="720"/>
              <a:ext cx="7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150 ps</a:t>
              </a:r>
            </a:p>
          </p:txBody>
        </p:sp>
        <p:sp>
          <p:nvSpPr>
            <p:cNvPr id="405526" name="Rectangle 22"/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5527" name="Rectangle 23"/>
            <p:cNvSpPr>
              <a:spLocks noChangeArrowheads="1"/>
            </p:cNvSpPr>
            <p:nvPr/>
          </p:nvSpPr>
          <p:spPr bwMode="auto">
            <a:xfrm>
              <a:off x="3188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5528" name="Rectangle 24"/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5529" name="Line 25"/>
            <p:cNvSpPr>
              <a:spLocks noChangeShapeType="1"/>
            </p:cNvSpPr>
            <p:nvPr/>
          </p:nvSpPr>
          <p:spPr bwMode="auto">
            <a:xfrm>
              <a:off x="1217" y="192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30" name="Rectangle 26"/>
            <p:cNvSpPr>
              <a:spLocks noChangeArrowheads="1"/>
            </p:cNvSpPr>
            <p:nvPr/>
          </p:nvSpPr>
          <p:spPr bwMode="auto">
            <a:xfrm>
              <a:off x="4184" y="1200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510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5.88 </a:t>
              </a:r>
              <a:r>
                <a:rPr lang="en-US" sz="1600" b="0" dirty="0" smtClean="0">
                  <a:latin typeface="Arial" charset="0"/>
                </a:rPr>
                <a:t>GIPS</a:t>
              </a:r>
              <a:endParaRPr lang="en-US" sz="1600" b="0" dirty="0">
                <a:latin typeface="Arial" charset="0"/>
              </a:endParaRPr>
            </a:p>
          </p:txBody>
        </p:sp>
        <p:sp>
          <p:nvSpPr>
            <p:cNvPr id="405531" name="Rectangle 27"/>
            <p:cNvSpPr>
              <a:spLocks noChangeArrowheads="1"/>
            </p:cNvSpPr>
            <p:nvPr/>
          </p:nvSpPr>
          <p:spPr bwMode="auto">
            <a:xfrm>
              <a:off x="545" y="960"/>
              <a:ext cx="28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2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2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</p:grpSp>
      <p:grpSp>
        <p:nvGrpSpPr>
          <p:cNvPr id="405556" name="Group 52"/>
          <p:cNvGrpSpPr>
            <a:grpSpLocks/>
          </p:cNvGrpSpPr>
          <p:nvPr/>
        </p:nvGrpSpPr>
        <p:grpSpPr bwMode="auto">
          <a:xfrm>
            <a:off x="1676400" y="3352800"/>
            <a:ext cx="5791200" cy="1254125"/>
            <a:chOff x="192" y="2396"/>
            <a:chExt cx="3648" cy="790"/>
          </a:xfrm>
        </p:grpSpPr>
        <p:sp>
          <p:nvSpPr>
            <p:cNvPr id="405533" name="Line 29"/>
            <p:cNvSpPr>
              <a:spLocks noChangeShapeType="1"/>
            </p:cNvSpPr>
            <p:nvPr/>
          </p:nvSpPr>
          <p:spPr bwMode="auto">
            <a:xfrm flipV="1">
              <a:off x="672" y="316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34" name="Rectangle 30"/>
            <p:cNvSpPr>
              <a:spLocks noChangeArrowheads="1"/>
            </p:cNvSpPr>
            <p:nvPr/>
          </p:nvSpPr>
          <p:spPr bwMode="auto">
            <a:xfrm>
              <a:off x="1095" y="2976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5535" name="Rectangle 31"/>
            <p:cNvSpPr>
              <a:spLocks noChangeArrowheads="1"/>
            </p:cNvSpPr>
            <p:nvPr/>
          </p:nvSpPr>
          <p:spPr bwMode="auto">
            <a:xfrm>
              <a:off x="192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5536" name="Rectangle 32"/>
            <p:cNvSpPr>
              <a:spLocks noChangeArrowheads="1"/>
            </p:cNvSpPr>
            <p:nvPr/>
          </p:nvSpPr>
          <p:spPr bwMode="auto">
            <a:xfrm>
              <a:off x="192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5537" name="Rectangle 33"/>
            <p:cNvSpPr>
              <a:spLocks noChangeArrowheads="1"/>
            </p:cNvSpPr>
            <p:nvPr/>
          </p:nvSpPr>
          <p:spPr bwMode="auto">
            <a:xfrm>
              <a:off x="192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grpSp>
          <p:nvGrpSpPr>
            <p:cNvPr id="405538" name="Group 34"/>
            <p:cNvGrpSpPr>
              <a:grpSpLocks/>
            </p:cNvGrpSpPr>
            <p:nvPr/>
          </p:nvGrpSpPr>
          <p:grpSpPr bwMode="auto">
            <a:xfrm>
              <a:off x="768" y="2400"/>
              <a:ext cx="1728" cy="192"/>
              <a:chOff x="768" y="2400"/>
              <a:chExt cx="1728" cy="192"/>
            </a:xfrm>
          </p:grpSpPr>
          <p:sp>
            <p:nvSpPr>
              <p:cNvPr id="405539" name="Rectangle 35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5540" name="Rectangle 36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5541" name="Rectangle 37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405542" name="Rectangle 38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405543" name="Rectangle 3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  <p:grpSp>
          <p:nvGrpSpPr>
            <p:cNvPr id="405544" name="Group 40"/>
            <p:cNvGrpSpPr>
              <a:grpSpLocks/>
            </p:cNvGrpSpPr>
            <p:nvPr/>
          </p:nvGrpSpPr>
          <p:grpSpPr bwMode="auto">
            <a:xfrm>
              <a:off x="1344" y="2592"/>
              <a:ext cx="1728" cy="192"/>
              <a:chOff x="768" y="2400"/>
              <a:chExt cx="1728" cy="192"/>
            </a:xfrm>
          </p:grpSpPr>
          <p:sp>
            <p:nvSpPr>
              <p:cNvPr id="405545" name="Rectangle 41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5546" name="Rectangle 42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5547" name="Rectangle 43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405548" name="Rectangle 44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405549" name="Rectangle 45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  <p:grpSp>
          <p:nvGrpSpPr>
            <p:cNvPr id="405550" name="Group 46"/>
            <p:cNvGrpSpPr>
              <a:grpSpLocks/>
            </p:cNvGrpSpPr>
            <p:nvPr/>
          </p:nvGrpSpPr>
          <p:grpSpPr bwMode="auto">
            <a:xfrm>
              <a:off x="1920" y="2784"/>
              <a:ext cx="1728" cy="192"/>
              <a:chOff x="768" y="2400"/>
              <a:chExt cx="1728" cy="192"/>
            </a:xfrm>
          </p:grpSpPr>
          <p:sp>
            <p:nvSpPr>
              <p:cNvPr id="405551" name="Rectangle 4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5552" name="Rectangle 48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5553" name="Rectangle 4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405554" name="Rectangle 50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405555" name="Rectangle 51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HD:Shared Files:Presentations:1999 Presentations:fujitsu-99-02.ppt</Template>
  <TotalTime>20447</TotalTime>
  <Pages>8</Pages>
  <Words>5374</Words>
  <Application>Microsoft Office PowerPoint</Application>
  <PresentationFormat>Custom</PresentationFormat>
  <Paragraphs>2797</Paragraphs>
  <Slides>79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1" baseType="lpstr">
      <vt:lpstr>fujitsu-99-02</vt:lpstr>
      <vt:lpstr>1_fujitsu-99-02</vt:lpstr>
      <vt:lpstr>PowerPoint Presentation</vt:lpstr>
      <vt:lpstr>Overview</vt:lpstr>
      <vt:lpstr>Fundamentals of Pipelining</vt:lpstr>
      <vt:lpstr>Real-World Pipelines: Car Washes</vt:lpstr>
      <vt:lpstr>Computational Example</vt:lpstr>
      <vt:lpstr>3-Way Pipelined Version</vt:lpstr>
      <vt:lpstr>Pipeline Diagrams</vt:lpstr>
      <vt:lpstr>Operating a Pipeline</vt:lpstr>
      <vt:lpstr>Limitations: Nonuniform Delays</vt:lpstr>
      <vt:lpstr>Sample Circuit Delays &amp; Pipelining</vt:lpstr>
      <vt:lpstr>Sample Circuit Delays &amp; Pipelining</vt:lpstr>
      <vt:lpstr>Sample Circuit Delays &amp; Pipelining</vt:lpstr>
      <vt:lpstr>Sample Circuit Delays &amp; Pipelining</vt:lpstr>
      <vt:lpstr>Limitations: Register Overhead</vt:lpstr>
      <vt:lpstr>In Practice</vt:lpstr>
      <vt:lpstr>Converting SEQ to PIPE, a pipelined datapath</vt:lpstr>
      <vt:lpstr>SEQ Hardware</vt:lpstr>
      <vt:lpstr>Converting to pipelined datapath</vt:lpstr>
      <vt:lpstr>Problem:  Fetching a new instruction      each cycle</vt:lpstr>
      <vt:lpstr>SEQ+ Hardware</vt:lpstr>
      <vt:lpstr>Predicting the PC</vt:lpstr>
      <vt:lpstr>Our Prediction Strategy</vt:lpstr>
      <vt:lpstr>Recovering from PC Misprediction</vt:lpstr>
      <vt:lpstr>Pipeline Stages</vt:lpstr>
      <vt:lpstr>PIPE- Hardware</vt:lpstr>
      <vt:lpstr>Feedback Paths</vt:lpstr>
      <vt:lpstr>Signal Naming Conventions</vt:lpstr>
      <vt:lpstr>Dealing with Dependencies between Instructions</vt:lpstr>
      <vt:lpstr>Hazards</vt:lpstr>
      <vt:lpstr>Dealing with Dependencies between Instructions</vt:lpstr>
      <vt:lpstr>Data Dependencies   - not a problem in SEQ</vt:lpstr>
      <vt:lpstr>Data Hazards  - the problems caused by data      dependences in pipelined datapaths</vt:lpstr>
      <vt:lpstr>Data Dependencies between  Instructions</vt:lpstr>
      <vt:lpstr>Data Dependencies – Loop-Carried  Dependencies</vt:lpstr>
      <vt:lpstr>Pipeline Demonstration</vt:lpstr>
      <vt:lpstr>Data Dependencies: 3 Nop’s</vt:lpstr>
      <vt:lpstr>Data Dependencies: 2 Nop’s</vt:lpstr>
      <vt:lpstr>Data Dependencies: 1 Nop</vt:lpstr>
      <vt:lpstr>Data Dependencies: No Nop</vt:lpstr>
      <vt:lpstr>Stalling for Data Dependencies</vt:lpstr>
      <vt:lpstr>Stall Condition</vt:lpstr>
      <vt:lpstr>Detecting Stall Condition</vt:lpstr>
      <vt:lpstr>Stalling X3</vt:lpstr>
      <vt:lpstr>What Happens When Stalling?</vt:lpstr>
      <vt:lpstr>Pipeline Register Modes</vt:lpstr>
      <vt:lpstr>Implementing Stalling</vt:lpstr>
      <vt:lpstr>Data Forwarding</vt:lpstr>
      <vt:lpstr>Data Forwarding Example</vt:lpstr>
      <vt:lpstr>Bypass Paths</vt:lpstr>
      <vt:lpstr>Data Forwarding Example #2</vt:lpstr>
      <vt:lpstr>Forwarding Priority</vt:lpstr>
      <vt:lpstr>Implementing Forwarding</vt:lpstr>
      <vt:lpstr>Implementing Forwarding</vt:lpstr>
      <vt:lpstr>Limitation of Forwarding</vt:lpstr>
      <vt:lpstr>Avoiding Load/Use Hazard</vt:lpstr>
      <vt:lpstr>Detecting Load/Use Hazard</vt:lpstr>
      <vt:lpstr>Control for Load/Use Hazard</vt:lpstr>
      <vt:lpstr>Dealing with Dependencies between Instructions</vt:lpstr>
      <vt:lpstr>Branch Misprediction Example</vt:lpstr>
      <vt:lpstr>Branch Misprediction Trace</vt:lpstr>
      <vt:lpstr>Handling Misprediction</vt:lpstr>
      <vt:lpstr>Detecting Mispredicted Branch</vt:lpstr>
      <vt:lpstr>Control for Misprediction</vt:lpstr>
      <vt:lpstr>Return Example</vt:lpstr>
      <vt:lpstr>Incorrect Return Example</vt:lpstr>
      <vt:lpstr>Correct Return Example</vt:lpstr>
      <vt:lpstr>Detecting Return</vt:lpstr>
      <vt:lpstr>Control for Return</vt:lpstr>
      <vt:lpstr>Special Control Cases</vt:lpstr>
      <vt:lpstr>Implementing Pipeline Control</vt:lpstr>
      <vt:lpstr>Initial Version of Pipeline Control</vt:lpstr>
      <vt:lpstr>Control Combinations</vt:lpstr>
      <vt:lpstr>Control Combination A</vt:lpstr>
      <vt:lpstr>Control Combination B</vt:lpstr>
      <vt:lpstr>Handling Control Combination B</vt:lpstr>
      <vt:lpstr>Corrected Pipeline Control Logic</vt:lpstr>
      <vt:lpstr>Pipeline Control Logic</vt:lpstr>
      <vt:lpstr>Pipeline Summary</vt:lpstr>
      <vt:lpstr>Pipeline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Processor Verification</dc:title>
  <dc:subject>SRC Review Slides</dc:subject>
  <dc:creator>Randal E. Bryant</dc:creator>
  <cp:lastModifiedBy>David Ferry</cp:lastModifiedBy>
  <cp:revision>110</cp:revision>
  <cp:lastPrinted>1999-02-26T14:55:35Z</cp:lastPrinted>
  <dcterms:created xsi:type="dcterms:W3CDTF">1998-03-03T17:17:57Z</dcterms:created>
  <dcterms:modified xsi:type="dcterms:W3CDTF">2016-11-30T16:40:29Z</dcterms:modified>
</cp:coreProperties>
</file>