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drawings/drawing3.xml" ContentType="application/vnd.openxmlformats-officedocument.drawingml.chartshape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5.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542" r:id="rId2"/>
    <p:sldId id="1308" r:id="rId3"/>
    <p:sldId id="1324" r:id="rId4"/>
    <p:sldId id="1325" r:id="rId5"/>
    <p:sldId id="1330" r:id="rId6"/>
    <p:sldId id="1332" r:id="rId7"/>
    <p:sldId id="1333" r:id="rId8"/>
    <p:sldId id="1350" r:id="rId9"/>
    <p:sldId id="1335" r:id="rId10"/>
    <p:sldId id="1336" r:id="rId11"/>
    <p:sldId id="1337" r:id="rId12"/>
    <p:sldId id="1338" r:id="rId13"/>
    <p:sldId id="1339" r:id="rId14"/>
    <p:sldId id="1340" r:id="rId15"/>
    <p:sldId id="1351" r:id="rId16"/>
    <p:sldId id="1343" r:id="rId17"/>
    <p:sldId id="1342" r:id="rId18"/>
    <p:sldId id="1352" r:id="rId19"/>
    <p:sldId id="1353" r:id="rId20"/>
    <p:sldId id="1344" r:id="rId21"/>
    <p:sldId id="1345" r:id="rId22"/>
    <p:sldId id="1346" r:id="rId23"/>
    <p:sldId id="1347" r:id="rId24"/>
    <p:sldId id="1290" r:id="rId25"/>
    <p:sldId id="1291" r:id="rId26"/>
    <p:sldId id="1292" r:id="rId27"/>
    <p:sldId id="1293" r:id="rId28"/>
    <p:sldId id="1294" r:id="rId29"/>
    <p:sldId id="1354" r:id="rId30"/>
    <p:sldId id="1295" r:id="rId31"/>
    <p:sldId id="1301" r:id="rId32"/>
    <p:sldId id="1302" r:id="rId33"/>
    <p:sldId id="1298" r:id="rId34"/>
    <p:sldId id="1257" r:id="rId35"/>
    <p:sldId id="1299" r:id="rId36"/>
    <p:sldId id="1303" r:id="rId37"/>
    <p:sldId id="1305" r:id="rId38"/>
    <p:sldId id="1309" r:id="rId39"/>
    <p:sldId id="1323" r:id="rId40"/>
    <p:sldId id="1264" r:id="rId41"/>
    <p:sldId id="1307" r:id="rId42"/>
    <p:sldId id="1265" r:id="rId43"/>
    <p:sldId id="1266" r:id="rId44"/>
    <p:sldId id="1310" r:id="rId45"/>
    <p:sldId id="1311" r:id="rId46"/>
    <p:sldId id="1312" r:id="rId47"/>
    <p:sldId id="1313" r:id="rId48"/>
    <p:sldId id="1274" r:id="rId49"/>
    <p:sldId id="1273" r:id="rId50"/>
    <p:sldId id="1275" r:id="rId51"/>
    <p:sldId id="1276" r:id="rId52"/>
    <p:sldId id="1277" r:id="rId53"/>
    <p:sldId id="1278" r:id="rId54"/>
    <p:sldId id="1279" r:id="rId55"/>
    <p:sldId id="1280" r:id="rId56"/>
    <p:sldId id="1281" r:id="rId57"/>
    <p:sldId id="1282" r:id="rId58"/>
    <p:sldId id="1314" r:id="rId59"/>
    <p:sldId id="1322" r:id="rId60"/>
    <p:sldId id="1315" r:id="rId61"/>
    <p:sldId id="1316" r:id="rId62"/>
    <p:sldId id="1317" r:id="rId63"/>
    <p:sldId id="1318" r:id="rId64"/>
    <p:sldId id="1319" r:id="rId65"/>
    <p:sldId id="1320" r:id="rId66"/>
    <p:sldId id="1321" r:id="rId67"/>
    <p:sldId id="1288" r:id="rId68"/>
  </p:sldIdLst>
  <p:sldSz cx="9144000" cy="6858000" type="screen4x3"/>
  <p:notesSz cx="7302500" cy="9586913"/>
  <p:custDataLst>
    <p:tags r:id="rId7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E39D"/>
    <a:srgbClr val="990000"/>
    <a:srgbClr val="F6F5BD"/>
    <a:srgbClr val="D5F1CF"/>
    <a:srgbClr val="F1C7C7"/>
    <a:srgbClr val="E2AC00"/>
    <a:srgbClr val="FF9999"/>
    <a:srgbClr val="8C4040"/>
    <a:srgbClr val="5C5C9A"/>
    <a:srgbClr val="676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4649" autoAdjust="0"/>
  </p:normalViewPr>
  <p:slideViewPr>
    <p:cSldViewPr snapToObjects="1">
      <p:cViewPr varScale="1">
        <p:scale>
          <a:sx n="70" d="100"/>
          <a:sy n="70" d="100"/>
        </p:scale>
        <p:origin x="-974" y="-77"/>
      </p:cViewPr>
      <p:guideLst>
        <p:guide orient="horz" pos="2832"/>
        <p:guide pos="2880"/>
      </p:guideLst>
    </p:cSldViewPr>
  </p:slideViewPr>
  <p:notesTextViewPr>
    <p:cViewPr>
      <p:scale>
        <a:sx n="100" d="100"/>
        <a:sy n="100" d="100"/>
      </p:scale>
      <p:origin x="0" y="0"/>
    </p:cViewPr>
  </p:notesTextViewPr>
  <p:sorterViewPr>
    <p:cViewPr>
      <p:scale>
        <a:sx n="80" d="100"/>
        <a:sy n="80" d="100"/>
      </p:scale>
      <p:origin x="0" y="240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pumemgap.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droh:Downloads:corei7mountain.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Macintosh%20HD:Users:droh:Downloads:corei7mountain.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Macintosh%20HD:Users:droh:Downloads:corei7mountain.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droh:Downloads:corei7mm.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33333333333301"/>
          <c:y val="3.9215686274509803E-2"/>
          <c:w val="0.56148148148148103"/>
          <c:h val="0.83660130718954195"/>
        </c:manualLayout>
      </c:layout>
      <c:lineChart>
        <c:grouping val="standard"/>
        <c:varyColors val="0"/>
        <c:ser>
          <c:idx val="0"/>
          <c:order val="0"/>
          <c:tx>
            <c:strRef>
              <c:f>data!$B$1</c:f>
              <c:strCache>
                <c:ptCount val="1"/>
                <c:pt idx="0">
                  <c:v>Disk seek time</c:v>
                </c:pt>
              </c:strCache>
            </c:strRef>
          </c:tx>
          <c:spPr>
            <a:ln w="12700">
              <a:solidFill>
                <a:srgbClr val="000000"/>
              </a:solidFill>
              <a:prstDash val="solid"/>
            </a:ln>
          </c:spPr>
          <c:marker>
            <c:symbol val="diamond"/>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data!$B$2:$B$9</c:f>
              <c:numCache>
                <c:formatCode>#,##0</c:formatCode>
                <c:ptCount val="8"/>
                <c:pt idx="0">
                  <c:v>87000000</c:v>
                </c:pt>
                <c:pt idx="1">
                  <c:v>75000000</c:v>
                </c:pt>
                <c:pt idx="2">
                  <c:v>28000000</c:v>
                </c:pt>
                <c:pt idx="3">
                  <c:v>10000000</c:v>
                </c:pt>
                <c:pt idx="4">
                  <c:v>8000000</c:v>
                </c:pt>
                <c:pt idx="5">
                  <c:v>8000000</c:v>
                </c:pt>
                <c:pt idx="6">
                  <c:v>8000000</c:v>
                </c:pt>
                <c:pt idx="7">
                  <c:v>8000000</c:v>
                </c:pt>
              </c:numCache>
            </c:numRef>
          </c:val>
          <c:smooth val="0"/>
        </c:ser>
        <c:ser>
          <c:idx val="1"/>
          <c:order val="1"/>
          <c:tx>
            <c:strRef>
              <c:f>data!$C$1</c:f>
              <c:strCache>
                <c:ptCount val="1"/>
                <c:pt idx="0">
                  <c:v>Flash SSD access time</c:v>
                </c:pt>
              </c:strCache>
            </c:strRef>
          </c:tx>
          <c:spPr>
            <a:ln w="12700">
              <a:solidFill>
                <a:srgbClr val="000000"/>
              </a:solidFill>
              <a:prstDash val="solid"/>
            </a:ln>
          </c:spPr>
          <c:marker>
            <c:symbol val="triangl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data!$C$2:$C$9</c:f>
              <c:numCache>
                <c:formatCode>General</c:formatCode>
                <c:ptCount val="8"/>
                <c:pt idx="7" formatCode="#,##0">
                  <c:v>75000</c:v>
                </c:pt>
              </c:numCache>
            </c:numRef>
          </c:val>
          <c:smooth val="0"/>
        </c:ser>
        <c:ser>
          <c:idx val="2"/>
          <c:order val="2"/>
          <c:tx>
            <c:strRef>
              <c:f>data!$D$1</c:f>
              <c:strCache>
                <c:ptCount val="1"/>
                <c:pt idx="0">
                  <c:v>DRAM access time</c:v>
                </c:pt>
              </c:strCache>
            </c:strRef>
          </c:tx>
          <c:spPr>
            <a:ln w="12700">
              <a:solidFill>
                <a:srgbClr val="000000"/>
              </a:solidFill>
              <a:prstDash val="solid"/>
            </a:ln>
          </c:spPr>
          <c:marker>
            <c:symbol val="squar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data!$D$2:$D$9</c:f>
              <c:numCache>
                <c:formatCode>General</c:formatCode>
                <c:ptCount val="8"/>
                <c:pt idx="0">
                  <c:v>375</c:v>
                </c:pt>
                <c:pt idx="1">
                  <c:v>200</c:v>
                </c:pt>
                <c:pt idx="2" formatCode="#,##0">
                  <c:v>100</c:v>
                </c:pt>
                <c:pt idx="3">
                  <c:v>70</c:v>
                </c:pt>
                <c:pt idx="4">
                  <c:v>60</c:v>
                </c:pt>
                <c:pt idx="5">
                  <c:v>55</c:v>
                </c:pt>
                <c:pt idx="6">
                  <c:v>50</c:v>
                </c:pt>
                <c:pt idx="7">
                  <c:v>40</c:v>
                </c:pt>
              </c:numCache>
            </c:numRef>
          </c:val>
          <c:smooth val="0"/>
        </c:ser>
        <c:ser>
          <c:idx val="3"/>
          <c:order val="3"/>
          <c:tx>
            <c:strRef>
              <c:f>data!$E$1</c:f>
              <c:strCache>
                <c:ptCount val="1"/>
                <c:pt idx="0">
                  <c:v>SRAM access time</c:v>
                </c:pt>
              </c:strCache>
            </c:strRef>
          </c:tx>
          <c:spPr>
            <a:ln w="12700">
              <a:solidFill>
                <a:srgbClr val="000000"/>
              </a:solidFill>
              <a:prstDash val="solid"/>
            </a:ln>
          </c:spPr>
          <c:marker>
            <c:symbol val="circl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data!$E$2:$E$9</c:f>
              <c:numCache>
                <c:formatCode>General</c:formatCode>
                <c:ptCount val="8"/>
                <c:pt idx="0">
                  <c:v>300</c:v>
                </c:pt>
                <c:pt idx="1">
                  <c:v>150</c:v>
                </c:pt>
                <c:pt idx="2">
                  <c:v>35</c:v>
                </c:pt>
                <c:pt idx="3">
                  <c:v>15</c:v>
                </c:pt>
                <c:pt idx="4">
                  <c:v>3</c:v>
                </c:pt>
                <c:pt idx="5">
                  <c:v>2.5</c:v>
                </c:pt>
                <c:pt idx="6">
                  <c:v>2</c:v>
                </c:pt>
                <c:pt idx="7">
                  <c:v>1.5</c:v>
                </c:pt>
              </c:numCache>
            </c:numRef>
          </c:val>
          <c:smooth val="0"/>
        </c:ser>
        <c:ser>
          <c:idx val="4"/>
          <c:order val="4"/>
          <c:tx>
            <c:strRef>
              <c:f>data!$F$1</c:f>
              <c:strCache>
                <c:ptCount val="1"/>
                <c:pt idx="0">
                  <c:v>CPU cycle time</c:v>
                </c:pt>
              </c:strCache>
            </c:strRef>
          </c:tx>
          <c:spPr>
            <a:ln w="12700">
              <a:solidFill>
                <a:srgbClr val="000000"/>
              </a:solidFill>
              <a:prstDash val="solid"/>
            </a:ln>
          </c:spPr>
          <c:marker>
            <c:symbol val="square"/>
            <c:size val="8"/>
            <c:spPr>
              <a:solidFill>
                <a:srgbClr val="FFFFFF"/>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data!$F$2:$F$9</c:f>
              <c:numCache>
                <c:formatCode>General</c:formatCode>
                <c:ptCount val="8"/>
                <c:pt idx="0">
                  <c:v>1000</c:v>
                </c:pt>
                <c:pt idx="1">
                  <c:v>166</c:v>
                </c:pt>
                <c:pt idx="2">
                  <c:v>50</c:v>
                </c:pt>
                <c:pt idx="3">
                  <c:v>6</c:v>
                </c:pt>
                <c:pt idx="4">
                  <c:v>1.6</c:v>
                </c:pt>
                <c:pt idx="5">
                  <c:v>0.3</c:v>
                </c:pt>
                <c:pt idx="6">
                  <c:v>0.5</c:v>
                </c:pt>
                <c:pt idx="7">
                  <c:v>0.4</c:v>
                </c:pt>
              </c:numCache>
            </c:numRef>
          </c:val>
          <c:smooth val="0"/>
        </c:ser>
        <c:ser>
          <c:idx val="5"/>
          <c:order val="5"/>
          <c:tx>
            <c:strRef>
              <c:f>data!$G$1</c:f>
              <c:strCache>
                <c:ptCount val="1"/>
                <c:pt idx="0">
                  <c:v>Effective CPU cycle time</c:v>
                </c:pt>
              </c:strCache>
            </c:strRef>
          </c:tx>
          <c:spPr>
            <a:ln w="12700">
              <a:solidFill>
                <a:srgbClr val="000000"/>
              </a:solidFill>
              <a:prstDash val="solid"/>
            </a:ln>
          </c:spPr>
          <c:marker>
            <c:symbol val="circle"/>
            <c:size val="8"/>
            <c:spPr>
              <a:solidFill>
                <a:srgbClr val="FFFFFF"/>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data!$G$2:$G$9</c:f>
              <c:numCache>
                <c:formatCode>General</c:formatCode>
                <c:ptCount val="8"/>
                <c:pt idx="5">
                  <c:v>0.3</c:v>
                </c:pt>
                <c:pt idx="6">
                  <c:v>0.25</c:v>
                </c:pt>
                <c:pt idx="7">
                  <c:v>0.1</c:v>
                </c:pt>
              </c:numCache>
            </c:numRef>
          </c:val>
          <c:smooth val="0"/>
        </c:ser>
        <c:dLbls>
          <c:showLegendKey val="0"/>
          <c:showVal val="0"/>
          <c:showCatName val="0"/>
          <c:showSerName val="0"/>
          <c:showPercent val="0"/>
          <c:showBubbleSize val="0"/>
        </c:dLbls>
        <c:marker val="1"/>
        <c:smooth val="0"/>
        <c:axId val="131933312"/>
        <c:axId val="131935616"/>
      </c:lineChart>
      <c:catAx>
        <c:axId val="131933312"/>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Year</a:t>
                </a:r>
              </a:p>
            </c:rich>
          </c:tx>
          <c:layout>
            <c:manualLayout>
              <c:xMode val="edge"/>
              <c:yMode val="edge"/>
              <c:x val="0.431111111111111"/>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131935616"/>
        <c:crossesAt val="0.01"/>
        <c:auto val="1"/>
        <c:lblAlgn val="ctr"/>
        <c:lblOffset val="100"/>
        <c:tickLblSkip val="1"/>
        <c:tickMarkSkip val="1"/>
        <c:noMultiLvlLbl val="0"/>
      </c:catAx>
      <c:valAx>
        <c:axId val="131935616"/>
        <c:scaling>
          <c:logBase val="10"/>
          <c:orientation val="minMax"/>
          <c:min val="0.01"/>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ns</a:t>
                </a:r>
              </a:p>
            </c:rich>
          </c:tx>
          <c:layout>
            <c:manualLayout>
              <c:xMode val="edge"/>
              <c:yMode val="edge"/>
              <c:x val="1.3333333333333299E-2"/>
              <c:y val="0.43790849673202598"/>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131933312"/>
        <c:crosses val="autoZero"/>
        <c:crossBetween val="between"/>
      </c:valAx>
      <c:spPr>
        <a:solidFill>
          <a:srgbClr val="FFFFFF"/>
        </a:solidFill>
        <a:ln w="12700">
          <a:solidFill>
            <a:srgbClr val="808080"/>
          </a:solidFill>
          <a:prstDash val="solid"/>
        </a:ln>
      </c:spPr>
    </c:plotArea>
    <c:legend>
      <c:legendPos val="r"/>
      <c:layout>
        <c:manualLayout>
          <c:xMode val="edge"/>
          <c:yMode val="edge"/>
          <c:x val="0.74666666666666703"/>
          <c:y val="0.33986928104575198"/>
          <c:w val="0.24740740740740699"/>
          <c:h val="0.237472766884532"/>
        </c:manualLayout>
      </c:layout>
      <c:overlay val="0"/>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perspective val="3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132102400"/>
        <c:axId val="132112768"/>
        <c:axId val="132085504"/>
      </c:surface3DChart>
      <c:catAx>
        <c:axId val="132102400"/>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4998"/>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132112768"/>
        <c:crosses val="autoZero"/>
        <c:auto val="1"/>
        <c:lblAlgn val="ctr"/>
        <c:lblOffset val="100"/>
        <c:tickLblSkip val="2"/>
        <c:tickMarkSkip val="1"/>
        <c:noMultiLvlLbl val="1"/>
      </c:catAx>
      <c:valAx>
        <c:axId val="132112768"/>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9.7302537182852103E-2"/>
              <c:y val="6.7712246753469499E-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en-US"/>
          </a:p>
        </c:txPr>
        <c:crossAx val="132102400"/>
        <c:crosses val="autoZero"/>
        <c:crossBetween val="between"/>
      </c:valAx>
      <c:serAx>
        <c:axId val="13208550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smtClean="0"/>
                  <a:t>Working set size (</a:t>
                </a:r>
                <a:r>
                  <a:rPr lang="en-US" sz="1600" dirty="0"/>
                  <a:t>bytes)</a:t>
                </a:r>
              </a:p>
            </c:rich>
          </c:tx>
          <c:layout>
            <c:manualLayout>
              <c:xMode val="edge"/>
              <c:yMode val="edge"/>
              <c:x val="0.72020834062408901"/>
              <c:y val="0.81348206474190699"/>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132112768"/>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perspective val="3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132487040"/>
        <c:axId val="132489216"/>
        <c:axId val="132462784"/>
      </c:surface3DChart>
      <c:catAx>
        <c:axId val="132487040"/>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4998"/>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132489216"/>
        <c:crosses val="autoZero"/>
        <c:auto val="1"/>
        <c:lblAlgn val="ctr"/>
        <c:lblOffset val="100"/>
        <c:tickLblSkip val="2"/>
        <c:tickMarkSkip val="1"/>
        <c:noMultiLvlLbl val="1"/>
      </c:catAx>
      <c:valAx>
        <c:axId val="132489216"/>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9.7302537182852103E-2"/>
              <c:y val="6.7712246753469499E-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en-US"/>
          </a:p>
        </c:txPr>
        <c:crossAx val="132487040"/>
        <c:crosses val="autoZero"/>
        <c:crossBetween val="between"/>
      </c:valAx>
      <c:serAx>
        <c:axId val="13246278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smtClean="0"/>
                  <a:t>Working set size (</a:t>
                </a:r>
                <a:r>
                  <a:rPr lang="en-US" sz="1600" dirty="0"/>
                  <a:t>bytes)</a:t>
                </a:r>
              </a:p>
            </c:rich>
          </c:tx>
          <c:layout>
            <c:manualLayout>
              <c:xMode val="edge"/>
              <c:yMode val="edge"/>
              <c:x val="0.72020834062408901"/>
              <c:y val="0.81348206474190699"/>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132489216"/>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perspective val="3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132529152"/>
        <c:axId val="132531328"/>
        <c:axId val="134412928"/>
      </c:surface3DChart>
      <c:catAx>
        <c:axId val="132529152"/>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Stride (x8 bytes)</a:t>
                </a:r>
              </a:p>
            </c:rich>
          </c:tx>
          <c:layout>
            <c:manualLayout>
              <c:xMode val="edge"/>
              <c:yMode val="edge"/>
              <c:x val="0.232766870807816"/>
              <c:y val="0.80311478222084998"/>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132531328"/>
        <c:crosses val="autoZero"/>
        <c:auto val="1"/>
        <c:lblAlgn val="ctr"/>
        <c:lblOffset val="100"/>
        <c:tickLblSkip val="2"/>
        <c:tickMarkSkip val="1"/>
        <c:noMultiLvlLbl val="1"/>
      </c:catAx>
      <c:valAx>
        <c:axId val="132531328"/>
        <c:scaling>
          <c:orientation val="minMax"/>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dirty="0"/>
                  <a:t>Read  throughput (MB/</a:t>
                </a:r>
                <a:r>
                  <a:rPr lang="en-US" sz="1600" dirty="0" err="1"/>
                  <a:t>s</a:t>
                </a:r>
                <a:r>
                  <a:rPr lang="en-US" sz="1600" dirty="0"/>
                  <a:t>)</a:t>
                </a:r>
              </a:p>
            </c:rich>
          </c:tx>
          <c:layout>
            <c:manualLayout>
              <c:xMode val="edge"/>
              <c:yMode val="edge"/>
              <c:x val="9.7302537182852103E-2"/>
              <c:y val="6.7712246753469499E-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Arial"/>
                <a:ea typeface="Arial"/>
                <a:cs typeface="Arial"/>
              </a:defRPr>
            </a:pPr>
            <a:endParaRPr lang="en-US"/>
          </a:p>
        </c:txPr>
        <c:crossAx val="132529152"/>
        <c:crosses val="autoZero"/>
        <c:crossBetween val="between"/>
      </c:valAx>
      <c:serAx>
        <c:axId val="134412928"/>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dirty="0" smtClean="0"/>
                  <a:t>Working set size (</a:t>
                </a:r>
                <a:r>
                  <a:rPr lang="en-US" sz="1600" dirty="0"/>
                  <a:t>bytes)</a:t>
                </a:r>
              </a:p>
            </c:rich>
          </c:tx>
          <c:layout>
            <c:manualLayout>
              <c:xMode val="edge"/>
              <c:yMode val="edge"/>
              <c:x val="0.72020834062408901"/>
              <c:y val="0.81348206474190699"/>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600" b="0" i="0" u="none" strike="noStrike" baseline="0">
                <a:solidFill>
                  <a:srgbClr val="000000"/>
                </a:solidFill>
                <a:latin typeface="Arial"/>
                <a:ea typeface="Arial"/>
                <a:cs typeface="Arial"/>
              </a:defRPr>
            </a:pPr>
            <a:endParaRPr lang="en-US"/>
          </a:p>
        </c:txPr>
        <c:crossAx val="132531328"/>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
          <c:y val="3.9215686274509803E-2"/>
          <c:w val="0.832592592592592"/>
          <c:h val="0.83660130718954195"/>
        </c:manualLayout>
      </c:layout>
      <c:lineChart>
        <c:grouping val="standard"/>
        <c:varyColors val="0"/>
        <c:ser>
          <c:idx val="4"/>
          <c:order val="0"/>
          <c:tx>
            <c:strRef>
              <c:f>corei7mmdata!$F$1</c:f>
              <c:strCache>
                <c:ptCount val="1"/>
                <c:pt idx="0">
                  <c:v>jki</c:v>
                </c:pt>
              </c:strCache>
            </c:strRef>
          </c:tx>
          <c:spPr>
            <a:ln w="12700">
              <a:solidFill>
                <a:srgbClr val="000000"/>
              </a:solidFill>
              <a:prstDash val="solid"/>
            </a:ln>
          </c:spPr>
          <c:marker>
            <c:symbol val="star"/>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corei7mmdata!$F$2:$F$16</c:f>
              <c:numCache>
                <c:formatCode>General</c:formatCode>
                <c:ptCount val="15"/>
                <c:pt idx="0">
                  <c:v>6.4</c:v>
                </c:pt>
                <c:pt idx="1">
                  <c:v>6.87</c:v>
                </c:pt>
                <c:pt idx="2">
                  <c:v>4.1399999999999997</c:v>
                </c:pt>
                <c:pt idx="3">
                  <c:v>5.53</c:v>
                </c:pt>
                <c:pt idx="4">
                  <c:v>10.93</c:v>
                </c:pt>
                <c:pt idx="5">
                  <c:v>33.229999999999997</c:v>
                </c:pt>
                <c:pt idx="6">
                  <c:v>49.43</c:v>
                </c:pt>
                <c:pt idx="7">
                  <c:v>51.49</c:v>
                </c:pt>
                <c:pt idx="8">
                  <c:v>52.06</c:v>
                </c:pt>
                <c:pt idx="9">
                  <c:v>52.06</c:v>
                </c:pt>
                <c:pt idx="10">
                  <c:v>52.07</c:v>
                </c:pt>
                <c:pt idx="11">
                  <c:v>52.09</c:v>
                </c:pt>
                <c:pt idx="12">
                  <c:v>52.12</c:v>
                </c:pt>
                <c:pt idx="13">
                  <c:v>52.17</c:v>
                </c:pt>
                <c:pt idx="14">
                  <c:v>52.2</c:v>
                </c:pt>
              </c:numCache>
            </c:numRef>
          </c:val>
          <c:smooth val="0"/>
        </c:ser>
        <c:ser>
          <c:idx val="5"/>
          <c:order val="1"/>
          <c:tx>
            <c:strRef>
              <c:f>corei7mmdata!$G$1</c:f>
              <c:strCache>
                <c:ptCount val="1"/>
                <c:pt idx="0">
                  <c:v>kji</c:v>
                </c:pt>
              </c:strCache>
            </c:strRef>
          </c:tx>
          <c:spPr>
            <a:ln w="12700">
              <a:solidFill>
                <a:srgbClr val="000000"/>
              </a:solidFill>
              <a:prstDash val="solid"/>
            </a:ln>
          </c:spPr>
          <c:marker>
            <c:symbol val="square"/>
            <c:size val="12"/>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corei7mmdata!$G$2:$G$16</c:f>
              <c:numCache>
                <c:formatCode>General</c:formatCode>
                <c:ptCount val="15"/>
                <c:pt idx="0">
                  <c:v>6.4</c:v>
                </c:pt>
                <c:pt idx="1">
                  <c:v>6.8199999999999976</c:v>
                </c:pt>
                <c:pt idx="2">
                  <c:v>4.01</c:v>
                </c:pt>
                <c:pt idx="3">
                  <c:v>5.33</c:v>
                </c:pt>
                <c:pt idx="4">
                  <c:v>11.04</c:v>
                </c:pt>
                <c:pt idx="5">
                  <c:v>33.21</c:v>
                </c:pt>
                <c:pt idx="6">
                  <c:v>49.42</c:v>
                </c:pt>
                <c:pt idx="7">
                  <c:v>51.5</c:v>
                </c:pt>
                <c:pt idx="8">
                  <c:v>52.07</c:v>
                </c:pt>
                <c:pt idx="9">
                  <c:v>52.08</c:v>
                </c:pt>
                <c:pt idx="10">
                  <c:v>52.09</c:v>
                </c:pt>
                <c:pt idx="11">
                  <c:v>52.1</c:v>
                </c:pt>
                <c:pt idx="12">
                  <c:v>52.14</c:v>
                </c:pt>
                <c:pt idx="13">
                  <c:v>52.19</c:v>
                </c:pt>
                <c:pt idx="14">
                  <c:v>52.23</c:v>
                </c:pt>
              </c:numCache>
            </c:numRef>
          </c:val>
          <c:smooth val="0"/>
        </c:ser>
        <c:ser>
          <c:idx val="2"/>
          <c:order val="2"/>
          <c:tx>
            <c:strRef>
              <c:f>corei7mmdata!$D$1</c:f>
              <c:strCache>
                <c:ptCount val="1"/>
                <c:pt idx="0">
                  <c:v>ijk</c:v>
                </c:pt>
              </c:strCache>
            </c:strRef>
          </c:tx>
          <c:spPr>
            <a:ln w="12700">
              <a:solidFill>
                <a:srgbClr val="000000"/>
              </a:solidFill>
              <a:prstDash val="solid"/>
            </a:ln>
          </c:spPr>
          <c:marker>
            <c:symbol val="x"/>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corei7mmdata!$D$2:$D$16</c:f>
              <c:numCache>
                <c:formatCode>General</c:formatCode>
                <c:ptCount val="15"/>
                <c:pt idx="0">
                  <c:v>5.31</c:v>
                </c:pt>
                <c:pt idx="1">
                  <c:v>6.35</c:v>
                </c:pt>
                <c:pt idx="2">
                  <c:v>6.29</c:v>
                </c:pt>
                <c:pt idx="3">
                  <c:v>3.7</c:v>
                </c:pt>
                <c:pt idx="4">
                  <c:v>3.72</c:v>
                </c:pt>
                <c:pt idx="5">
                  <c:v>3.71</c:v>
                </c:pt>
                <c:pt idx="6">
                  <c:v>3.72</c:v>
                </c:pt>
                <c:pt idx="7">
                  <c:v>3.83</c:v>
                </c:pt>
                <c:pt idx="8">
                  <c:v>4.5999999999999996</c:v>
                </c:pt>
                <c:pt idx="9">
                  <c:v>7.74</c:v>
                </c:pt>
                <c:pt idx="10">
                  <c:v>11.71</c:v>
                </c:pt>
                <c:pt idx="11">
                  <c:v>16.54</c:v>
                </c:pt>
                <c:pt idx="12">
                  <c:v>20.57</c:v>
                </c:pt>
                <c:pt idx="13">
                  <c:v>23.85</c:v>
                </c:pt>
                <c:pt idx="14">
                  <c:v>23.86</c:v>
                </c:pt>
              </c:numCache>
            </c:numRef>
          </c:val>
          <c:smooth val="0"/>
        </c:ser>
        <c:ser>
          <c:idx val="3"/>
          <c:order val="3"/>
          <c:tx>
            <c:strRef>
              <c:f>corei7mmdata!$E$1</c:f>
              <c:strCache>
                <c:ptCount val="1"/>
                <c:pt idx="0">
                  <c:v>jik</c:v>
                </c:pt>
              </c:strCache>
            </c:strRef>
          </c:tx>
          <c:spPr>
            <a:ln w="12700">
              <a:solidFill>
                <a:srgbClr val="000000"/>
              </a:solidFill>
              <a:prstDash val="solid"/>
            </a:ln>
          </c:spPr>
          <c:marker>
            <c:symbol val="circ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corei7mmdata!$E$2:$E$16</c:f>
              <c:numCache>
                <c:formatCode>General</c:formatCode>
                <c:ptCount val="15"/>
                <c:pt idx="0">
                  <c:v>5.4</c:v>
                </c:pt>
                <c:pt idx="1">
                  <c:v>6.23</c:v>
                </c:pt>
                <c:pt idx="2">
                  <c:v>3.64</c:v>
                </c:pt>
                <c:pt idx="3">
                  <c:v>3.71</c:v>
                </c:pt>
                <c:pt idx="4">
                  <c:v>3.61</c:v>
                </c:pt>
                <c:pt idx="5">
                  <c:v>3.6</c:v>
                </c:pt>
                <c:pt idx="6">
                  <c:v>3.63</c:v>
                </c:pt>
                <c:pt idx="7">
                  <c:v>3.74</c:v>
                </c:pt>
                <c:pt idx="8">
                  <c:v>4.6399999999999997</c:v>
                </c:pt>
                <c:pt idx="9">
                  <c:v>7.57</c:v>
                </c:pt>
                <c:pt idx="10">
                  <c:v>11.62</c:v>
                </c:pt>
                <c:pt idx="11">
                  <c:v>16.440000000000001</c:v>
                </c:pt>
                <c:pt idx="12">
                  <c:v>20.440000000000001</c:v>
                </c:pt>
                <c:pt idx="13">
                  <c:v>23.68</c:v>
                </c:pt>
                <c:pt idx="14">
                  <c:v>23.66</c:v>
                </c:pt>
              </c:numCache>
            </c:numRef>
          </c:val>
          <c:smooth val="0"/>
        </c:ser>
        <c:ser>
          <c:idx val="0"/>
          <c:order val="4"/>
          <c:tx>
            <c:strRef>
              <c:f>corei7mmdata!$B$1</c:f>
              <c:strCache>
                <c:ptCount val="1"/>
                <c:pt idx="0">
                  <c:v>kij</c:v>
                </c:pt>
              </c:strCache>
            </c:strRef>
          </c:tx>
          <c:spPr>
            <a:ln w="12700">
              <a:solidFill>
                <a:srgbClr val="000000"/>
              </a:solidFill>
              <a:prstDash val="solid"/>
            </a:ln>
          </c:spPr>
          <c:marker>
            <c:symbol val="plus"/>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corei7mmdata!$B$2:$B$16</c:f>
              <c:numCache>
                <c:formatCode>General</c:formatCode>
                <c:ptCount val="15"/>
                <c:pt idx="0">
                  <c:v>4.37</c:v>
                </c:pt>
                <c:pt idx="1">
                  <c:v>5.3599999999999977</c:v>
                </c:pt>
                <c:pt idx="2">
                  <c:v>3.23</c:v>
                </c:pt>
                <c:pt idx="3">
                  <c:v>3.32</c:v>
                </c:pt>
                <c:pt idx="4">
                  <c:v>3.29</c:v>
                </c:pt>
                <c:pt idx="5">
                  <c:v>3.24</c:v>
                </c:pt>
                <c:pt idx="6">
                  <c:v>3.2</c:v>
                </c:pt>
                <c:pt idx="7">
                  <c:v>3.17</c:v>
                </c:pt>
                <c:pt idx="8">
                  <c:v>3.16</c:v>
                </c:pt>
                <c:pt idx="9">
                  <c:v>3.14</c:v>
                </c:pt>
                <c:pt idx="10">
                  <c:v>3.13</c:v>
                </c:pt>
                <c:pt idx="11">
                  <c:v>3.12</c:v>
                </c:pt>
                <c:pt idx="12">
                  <c:v>3.1</c:v>
                </c:pt>
                <c:pt idx="13">
                  <c:v>3.1</c:v>
                </c:pt>
                <c:pt idx="14">
                  <c:v>3.08</c:v>
                </c:pt>
              </c:numCache>
            </c:numRef>
          </c:val>
          <c:smooth val="0"/>
        </c:ser>
        <c:ser>
          <c:idx val="1"/>
          <c:order val="5"/>
          <c:tx>
            <c:strRef>
              <c:f>corei7mmdata!$C$1</c:f>
              <c:strCache>
                <c:ptCount val="1"/>
                <c:pt idx="0">
                  <c:v>ikj</c:v>
                </c:pt>
              </c:strCache>
            </c:strRef>
          </c:tx>
          <c:spPr>
            <a:ln w="12700">
              <a:solidFill>
                <a:srgbClr val="000000"/>
              </a:solidFill>
              <a:prstDash val="solid"/>
            </a:ln>
          </c:spPr>
          <c:marker>
            <c:symbol val="triang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corei7mmdata!$C$2:$C$16</c:f>
              <c:numCache>
                <c:formatCode>General</c:formatCode>
                <c:ptCount val="15"/>
                <c:pt idx="0">
                  <c:v>3.58</c:v>
                </c:pt>
                <c:pt idx="1">
                  <c:v>5.31</c:v>
                </c:pt>
                <c:pt idx="2">
                  <c:v>3.19</c:v>
                </c:pt>
                <c:pt idx="3">
                  <c:v>3.18</c:v>
                </c:pt>
                <c:pt idx="4">
                  <c:v>3.15</c:v>
                </c:pt>
                <c:pt idx="5">
                  <c:v>3.12</c:v>
                </c:pt>
                <c:pt idx="6">
                  <c:v>3.1</c:v>
                </c:pt>
                <c:pt idx="7">
                  <c:v>3.1</c:v>
                </c:pt>
                <c:pt idx="8">
                  <c:v>3.11</c:v>
                </c:pt>
                <c:pt idx="9">
                  <c:v>3.09</c:v>
                </c:pt>
                <c:pt idx="10">
                  <c:v>3.07</c:v>
                </c:pt>
                <c:pt idx="11">
                  <c:v>3.06</c:v>
                </c:pt>
                <c:pt idx="12">
                  <c:v>3.02</c:v>
                </c:pt>
                <c:pt idx="13">
                  <c:v>3.02</c:v>
                </c:pt>
                <c:pt idx="14">
                  <c:v>3.01</c:v>
                </c:pt>
              </c:numCache>
            </c:numRef>
          </c:val>
          <c:smooth val="0"/>
        </c:ser>
        <c:dLbls>
          <c:showLegendKey val="0"/>
          <c:showVal val="0"/>
          <c:showCatName val="0"/>
          <c:showSerName val="0"/>
          <c:showPercent val="0"/>
          <c:showBubbleSize val="0"/>
        </c:dLbls>
        <c:marker val="1"/>
        <c:smooth val="0"/>
        <c:axId val="132604288"/>
        <c:axId val="132606592"/>
      </c:lineChart>
      <c:catAx>
        <c:axId val="132604288"/>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Array size (n)</a:t>
                </a:r>
              </a:p>
            </c:rich>
          </c:tx>
          <c:layout>
            <c:manualLayout>
              <c:xMode val="edge"/>
              <c:yMode val="edge"/>
              <c:x val="0.437037037037037"/>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32606592"/>
        <c:crosses val="autoZero"/>
        <c:auto val="1"/>
        <c:lblAlgn val="ctr"/>
        <c:lblOffset val="100"/>
        <c:tickLblSkip val="1"/>
        <c:tickMarkSkip val="1"/>
        <c:noMultiLvlLbl val="0"/>
      </c:catAx>
      <c:valAx>
        <c:axId val="132606592"/>
        <c:scaling>
          <c:orientation val="minMax"/>
        </c:scaling>
        <c:delete val="0"/>
        <c:axPos val="l"/>
        <c:majorGridlines>
          <c:spPr>
            <a:ln w="3175">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dirty="0"/>
                  <a:t>Cycles per inner loop iteration</a:t>
                </a:r>
              </a:p>
            </c:rich>
          </c:tx>
          <c:layout>
            <c:manualLayout>
              <c:xMode val="edge"/>
              <c:yMode val="edge"/>
              <c:x val="0"/>
              <c:y val="0.176309781747080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32604288"/>
        <c:crosses val="autoZero"/>
        <c:crossBetween val="between"/>
      </c:valAx>
      <c:spPr>
        <a:solidFill>
          <a:srgbClr val="FFFFFF"/>
        </a:solidFill>
        <a:ln w="12700">
          <a:solidFill>
            <a:srgbClr val="808080"/>
          </a:solidFill>
          <a:prstDash val="solid"/>
        </a:ln>
      </c:spPr>
    </c:plotArea>
    <c:legend>
      <c:legendPos val="r"/>
      <c:layout>
        <c:manualLayout>
          <c:xMode val="edge"/>
          <c:yMode val="edge"/>
          <c:x val="0.92444444444444396"/>
          <c:y val="0.33986928104575198"/>
          <c:w val="6.9629629629629597E-2"/>
          <c:h val="0.237472766884532"/>
        </c:manualLayout>
      </c:layout>
      <c:overlay val="0"/>
      <c:spPr>
        <a:solidFill>
          <a:srgbClr val="FFFFFF"/>
        </a:solidFill>
        <a:ln w="3175">
          <a:solidFill>
            <a:srgbClr val="000000"/>
          </a:solidFill>
          <a:prstDash val="solid"/>
        </a:ln>
      </c:spPr>
      <c:txPr>
        <a:bodyPr/>
        <a:lstStyle/>
        <a:p>
          <a:pPr>
            <a:defRPr sz="18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cdr:x>
      <cdr:y>0</cdr:y>
    </cdr:from>
    <cdr:to>
      <cdr:x>0.00284</cdr:x>
      <cdr:y>0.00418</cdr:y>
    </cdr:to>
    <cdr:pic>
      <cdr:nvPicPr>
        <cdr:cNvPr id="1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0.00284</cdr:x>
      <cdr:y>0.00418</cdr:y>
    </cdr:to>
    <cdr:pic>
      <cdr:nvPicPr>
        <cdr:cNvPr id="1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0.69963</cdr:x>
      <cdr:y>0.11563</cdr:y>
    </cdr:from>
    <cdr:to>
      <cdr:x>0.74938</cdr:x>
      <cdr:y>0.17363</cdr:y>
    </cdr:to>
    <cdr:sp macro="" textlink="">
      <cdr:nvSpPr>
        <cdr:cNvPr id="1037" name="Text Box 13"/>
        <cdr:cNvSpPr txBox="1">
          <a:spLocks xmlns:a="http://schemas.openxmlformats.org/drawingml/2006/main" noChangeArrowheads="1"/>
        </cdr:cNvSpPr>
      </cdr:nvSpPr>
      <cdr:spPr bwMode="auto">
        <a:xfrm xmlns:a="http://schemas.openxmlformats.org/drawingml/2006/main">
          <a:off x="5997606" y="674022"/>
          <a:ext cx="426482" cy="338100"/>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dirty="0">
              <a:solidFill>
                <a:srgbClr val="000000"/>
              </a:solidFill>
              <a:latin typeface="Helvetica"/>
            </a:rPr>
            <a:t>L1</a:t>
          </a:r>
        </a:p>
      </cdr:txBody>
    </cdr:sp>
  </cdr:relSizeAnchor>
  <cdr:relSizeAnchor xmlns:cdr="http://schemas.openxmlformats.org/drawingml/2006/chartDrawing">
    <cdr:from>
      <cdr:x>0.62841</cdr:x>
      <cdr:y>0.37543</cdr:y>
    </cdr:from>
    <cdr:to>
      <cdr:x>0.67716</cdr:x>
      <cdr:y>0.43343</cdr:y>
    </cdr:to>
    <cdr:sp macro="" textlink="">
      <cdr:nvSpPr>
        <cdr:cNvPr id="1038" name="Text Box 14"/>
        <cdr:cNvSpPr txBox="1">
          <a:spLocks xmlns:a="http://schemas.openxmlformats.org/drawingml/2006/main" noChangeArrowheads="1"/>
        </cdr:cNvSpPr>
      </cdr:nvSpPr>
      <cdr:spPr bwMode="auto">
        <a:xfrm xmlns:a="http://schemas.openxmlformats.org/drawingml/2006/main">
          <a:off x="5387080" y="2188497"/>
          <a:ext cx="417909" cy="338100"/>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L2</a:t>
          </a:r>
        </a:p>
      </cdr:txBody>
    </cdr:sp>
  </cdr:relSizeAnchor>
  <cdr:relSizeAnchor xmlns:cdr="http://schemas.openxmlformats.org/drawingml/2006/chartDrawing">
    <cdr:from>
      <cdr:x>0.5</cdr:x>
      <cdr:y>0.67036</cdr:y>
    </cdr:from>
    <cdr:to>
      <cdr:x>0.5755</cdr:x>
      <cdr:y>0.72936</cdr:y>
    </cdr:to>
    <cdr:sp macro="" textlink="">
      <cdr:nvSpPr>
        <cdr:cNvPr id="1039" name="Text Box 15"/>
        <cdr:cNvSpPr txBox="1">
          <a:spLocks xmlns:a="http://schemas.openxmlformats.org/drawingml/2006/main" noChangeArrowheads="1"/>
        </cdr:cNvSpPr>
      </cdr:nvSpPr>
      <cdr:spPr bwMode="auto">
        <a:xfrm xmlns:a="http://schemas.openxmlformats.org/drawingml/2006/main">
          <a:off x="4286250" y="3907722"/>
          <a:ext cx="647224" cy="343928"/>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ctr" rtl="0">
            <a:defRPr sz="1000"/>
          </a:pPr>
          <a:r>
            <a:rPr lang="en-US" sz="1600" b="0" i="0" u="none" strike="noStrike" baseline="0">
              <a:solidFill>
                <a:srgbClr val="000000"/>
              </a:solidFill>
              <a:latin typeface="Helvetica"/>
            </a:rPr>
            <a:t>Mem</a:t>
          </a:r>
        </a:p>
      </cdr:txBody>
    </cdr:sp>
  </cdr:relSizeAnchor>
  <cdr:relSizeAnchor xmlns:cdr="http://schemas.openxmlformats.org/drawingml/2006/chartDrawing">
    <cdr:from>
      <cdr:x>0.58105</cdr:x>
      <cdr:y>0.5</cdr:y>
    </cdr:from>
    <cdr:to>
      <cdr:x>0.63105</cdr:x>
      <cdr:y>0.55825</cdr:y>
    </cdr:to>
    <cdr:sp macro="" textlink="">
      <cdr:nvSpPr>
        <cdr:cNvPr id="1040" name="Text Box 16"/>
        <cdr:cNvSpPr txBox="1">
          <a:spLocks xmlns:a="http://schemas.openxmlformats.org/drawingml/2006/main" noChangeArrowheads="1"/>
        </cdr:cNvSpPr>
      </cdr:nvSpPr>
      <cdr:spPr bwMode="auto">
        <a:xfrm xmlns:a="http://schemas.openxmlformats.org/drawingml/2006/main">
          <a:off x="4981076" y="2914650"/>
          <a:ext cx="428625" cy="339557"/>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dirty="0">
              <a:solidFill>
                <a:srgbClr val="000000"/>
              </a:solidFill>
              <a:latin typeface="Helvetica"/>
            </a:rPr>
            <a:t>L3</a:t>
          </a:r>
        </a:p>
      </cdr:txBody>
    </cdr:sp>
  </cdr:relSizeAnchor>
  <cdr:relSizeAnchor xmlns:cdr="http://schemas.openxmlformats.org/drawingml/2006/chartDrawing">
    <cdr:from>
      <cdr:x>0</cdr:x>
      <cdr:y>0</cdr:y>
    </cdr:from>
    <cdr:to>
      <cdr:x>0.00284</cdr:x>
      <cdr:y>0.00418</cdr:y>
    </cdr:to>
    <cdr:pic>
      <cdr:nvPicPr>
        <cdr:cNvPr id="1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114669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252748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268413" y="727075"/>
            <a:ext cx="4773612" cy="3581400"/>
          </a:xfrm>
          <a:ln/>
        </p:spPr>
      </p:sp>
      <p:sp>
        <p:nvSpPr>
          <p:cNvPr id="203779"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268413" y="727075"/>
            <a:ext cx="4773612" cy="3581400"/>
          </a:xfrm>
          <a:ln/>
        </p:spPr>
      </p:sp>
      <p:sp>
        <p:nvSpPr>
          <p:cNvPr id="203779"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276247" y="726094"/>
            <a:ext cx="4752421"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4515" name="Rectangle 2"/>
          <p:cNvSpPr txBox="1">
            <a:spLocks noGrp="1" noChangeArrowheads="1"/>
          </p:cNvSpPr>
          <p:nvPr>
            <p:ph type="body"/>
          </p:nvPr>
        </p:nvSpPr>
        <p:spPr>
          <a:xfrm>
            <a:off x="974391" y="4554201"/>
            <a:ext cx="5354925" cy="4314943"/>
          </a:xfrm>
          <a:noFill/>
          <a:ln/>
        </p:spPr>
        <p:txBody>
          <a:bodyPr wrap="none" lIns="95308" tIns="47654" rIns="95308" bIns="47654"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74391" y="4554201"/>
            <a:ext cx="5354925" cy="4314943"/>
          </a:xfrm>
          <a:noFill/>
          <a:ln/>
        </p:spPr>
        <p:txBody>
          <a:bodyPr wrap="none" anchor="ctr"/>
          <a:lstStyle/>
          <a:p>
            <a:endParaRPr lang="en-US" smtClean="0"/>
          </a:p>
        </p:txBody>
      </p:sp>
      <p:sp>
        <p:nvSpPr>
          <p:cNvPr id="39939" name="Text Box 3"/>
          <p:cNvSpPr txBox="1">
            <a:spLocks noChangeArrowheads="1"/>
          </p:cNvSpPr>
          <p:nvPr/>
        </p:nvSpPr>
        <p:spPr bwMode="auto">
          <a:xfrm>
            <a:off x="1278663" y="726094"/>
            <a:ext cx="4754835" cy="3582609"/>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73184" y="4554201"/>
            <a:ext cx="5356133" cy="4314943"/>
          </a:xfrm>
          <a:noFill/>
          <a:ln/>
        </p:spPr>
        <p:txBody>
          <a:bodyPr lIns="95683" tIns="47003" rIns="95683" bIns="47003"/>
          <a:lstStyle/>
          <a:p>
            <a:endParaRPr lang="en-US" smtClean="0"/>
          </a:p>
        </p:txBody>
      </p:sp>
      <p:sp>
        <p:nvSpPr>
          <p:cNvPr id="40963" name="Rectangle 3"/>
          <p:cNvSpPr>
            <a:spLocks noGrp="1" noRot="1" noChangeAspect="1" noChangeArrowheads="1" noTextEdit="1"/>
          </p:cNvSpPr>
          <p:nvPr>
            <p:ph type="sldImg"/>
          </p:nvPr>
        </p:nvSpPr>
        <p:spPr>
          <a:xfrm>
            <a:off x="1254125" y="715963"/>
            <a:ext cx="4795838" cy="3598862"/>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59</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chemeClr val="accent2"/>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467601" y="-26988"/>
            <a:ext cx="1739900" cy="276999"/>
          </a:xfrm>
          <a:prstGeom prst="rect">
            <a:avLst/>
          </a:prstGeom>
          <a:noFill/>
          <a:ln w="25400">
            <a:noFill/>
            <a:miter lim="800000"/>
            <a:headEnd/>
            <a:tailEnd/>
          </a:ln>
          <a:effectLst/>
        </p:spPr>
        <p:txBody>
          <a:bodyPr wrap="square">
            <a:spAutoFit/>
          </a:bodyPr>
          <a:lstStyle/>
          <a:p>
            <a:pPr>
              <a:defRPr/>
            </a:pPr>
            <a:r>
              <a:rPr lang="en-US" sz="1200" dirty="0" smtClean="0">
                <a:solidFill>
                  <a:schemeClr val="bg1"/>
                </a:solidFill>
                <a:latin typeface="Times New Roman" pitchFamily="18" charset="0"/>
              </a:rPr>
              <a:t>Saint</a:t>
            </a:r>
            <a:r>
              <a:rPr lang="en-US" sz="1200" baseline="0" dirty="0" smtClean="0">
                <a:solidFill>
                  <a:schemeClr val="bg1"/>
                </a:solidFill>
                <a:latin typeface="Times New Roman" pitchFamily="18" charset="0"/>
              </a:rPr>
              <a:t> Louis University</a:t>
            </a:r>
            <a:endParaRPr lang="en-US" sz="1200" dirty="0">
              <a:solidFill>
                <a:schemeClr val="bg1"/>
              </a:solidFill>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Cache Memories</a:t>
            </a:r>
            <a:br>
              <a:rPr lang="en-US" dirty="0" smtClean="0"/>
            </a:br>
            <a:r>
              <a:rPr lang="en-US" dirty="0" smtClean="0"/>
              <a:t/>
            </a:r>
            <a:br>
              <a:rPr lang="en-US" dirty="0" smtClean="0"/>
            </a:br>
            <a:endParaRPr lang="en-US" sz="2000" b="0" dirty="0" smtClean="0"/>
          </a:p>
        </p:txBody>
      </p:sp>
      <p:sp>
        <p:nvSpPr>
          <p:cNvPr id="9219" name="Subtitle 2"/>
          <p:cNvSpPr>
            <a:spLocks noGrp="1"/>
          </p:cNvSpPr>
          <p:nvPr>
            <p:ph type="subTitle" idx="1"/>
          </p:nvPr>
        </p:nvSpPr>
        <p:spPr>
          <a:xfrm>
            <a:off x="685800" y="3886200"/>
            <a:ext cx="7678738" cy="1752600"/>
          </a:xfrm>
        </p:spPr>
        <p:txBody>
          <a:bodyPr/>
          <a:lstStyle/>
          <a:p>
            <a:r>
              <a:rPr lang="en-US" b="1" dirty="0" smtClean="0"/>
              <a:t>Authors:</a:t>
            </a:r>
            <a:r>
              <a:rPr lang="en-US" dirty="0" smtClean="0"/>
              <a:t> </a:t>
            </a:r>
          </a:p>
          <a:p>
            <a:r>
              <a:rPr lang="en-US" dirty="0" smtClean="0"/>
              <a:t>Adapted from slides by Randy Bryant and Dave </a:t>
            </a:r>
            <a:r>
              <a:rPr lang="en-US" dirty="0" err="1" smtClean="0"/>
              <a:t>O’Hallaron</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extLst>
      <p:ext uri="{BB962C8B-B14F-4D97-AF65-F5344CB8AC3E}">
        <p14:creationId xmlns:p14="http://schemas.microsoft.com/office/powerpoint/2010/main" val="363543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2480956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466116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smtClean="0"/>
              <a:t>Locality Example</a:t>
            </a:r>
            <a:endParaRPr lang="en-US"/>
          </a:p>
        </p:txBody>
      </p:sp>
      <p:sp>
        <p:nvSpPr>
          <p:cNvPr id="134150" name="Rectangle 1030"/>
          <p:cNvSpPr>
            <a:spLocks noGrp="1" noChangeArrowheads="1"/>
          </p:cNvSpPr>
          <p:nvPr>
            <p:ph type="body" idx="1"/>
          </p:nvPr>
        </p:nvSpPr>
        <p:spPr/>
        <p:txBody>
          <a:bodyPr/>
          <a:lstStyle/>
          <a:p>
            <a:r>
              <a:rPr lang="en-US" dirty="0" smtClean="0">
                <a:solidFill>
                  <a:srgbClr val="FF0000"/>
                </a:solidFill>
              </a:rPr>
              <a:t>Question</a:t>
            </a:r>
            <a:r>
              <a:rPr lang="en-US" dirty="0" smtClean="0"/>
              <a:t>: Can you permute the loops so that the function scans the 3-d array </a:t>
            </a:r>
            <a:r>
              <a:rPr lang="en-US" b="0" dirty="0" smtClean="0">
                <a:latin typeface="Courier New"/>
                <a:cs typeface="Courier New"/>
              </a:rPr>
              <a:t>a </a:t>
            </a:r>
            <a:r>
              <a:rPr lang="en-US" dirty="0" smtClean="0"/>
              <a:t>with a stride-1 reference pattern (and thus has good spatial locality)?</a:t>
            </a:r>
            <a:endParaRPr lang="en-US" dirty="0"/>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extLst>
      <p:ext uri="{BB962C8B-B14F-4D97-AF65-F5344CB8AC3E}">
        <p14:creationId xmlns:p14="http://schemas.microsoft.com/office/powerpoint/2010/main" val="3810804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extLst>
      <p:ext uri="{BB962C8B-B14F-4D97-AF65-F5344CB8AC3E}">
        <p14:creationId xmlns:p14="http://schemas.microsoft.com/office/powerpoint/2010/main" val="3040970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rgbClr val="BFBFBF"/>
                </a:solidFill>
              </a:rPr>
              <a:t>SRAM vs. DRAM</a:t>
            </a:r>
            <a:endParaRPr lang="en-US" dirty="0">
              <a:solidFill>
                <a:srgbClr val="BFBFBF"/>
              </a:solidFill>
            </a:endParaRPr>
          </a:p>
          <a:p>
            <a:pPr>
              <a:lnSpc>
                <a:spcPct val="80000"/>
              </a:lnSpc>
            </a:pPr>
            <a:r>
              <a:rPr lang="en-US" dirty="0" smtClean="0">
                <a:solidFill>
                  <a:srgbClr val="BFBFBF"/>
                </a:solidFill>
              </a:rPr>
              <a:t>Locality of reference</a:t>
            </a:r>
            <a:endParaRPr lang="en-US" dirty="0">
              <a:solidFill>
                <a:srgbClr val="BFBFBF"/>
              </a:solidFill>
            </a:endParaRPr>
          </a:p>
          <a:p>
            <a:r>
              <a:rPr lang="en-US" dirty="0" smtClean="0"/>
              <a:t>Cache memory, organization, and operation</a:t>
            </a:r>
            <a:endParaRPr lang="en-US" dirty="0"/>
          </a:p>
          <a:p>
            <a:r>
              <a:rPr lang="en-US" dirty="0" smtClean="0">
                <a:solidFill>
                  <a:schemeClr val="bg1">
                    <a:lumMod val="75000"/>
                  </a:schemeClr>
                </a:solidFill>
              </a:rPr>
              <a:t>Performance </a:t>
            </a:r>
            <a:r>
              <a:rPr lang="en-US" dirty="0">
                <a:solidFill>
                  <a:schemeClr val="bg1">
                    <a:lumMod val="75000"/>
                  </a:schemeClr>
                </a:solidFill>
              </a:rPr>
              <a:t>impact of caches</a:t>
            </a:r>
          </a:p>
          <a:p>
            <a:pPr lvl="1"/>
            <a:r>
              <a:rPr lang="en-US" dirty="0">
                <a:solidFill>
                  <a:schemeClr val="bg1">
                    <a:lumMod val="75000"/>
                  </a:schemeClr>
                </a:solidFill>
              </a:rPr>
              <a:t>The memory mountain</a:t>
            </a:r>
          </a:p>
          <a:p>
            <a:pPr lvl="1"/>
            <a:r>
              <a:rPr lang="en-US" dirty="0">
                <a:solidFill>
                  <a:schemeClr val="bg1">
                    <a:lumMod val="75000"/>
                  </a:schemeClr>
                </a:solidFill>
              </a:rPr>
              <a:t>Rearranging loops to improve spatial locality</a:t>
            </a:r>
          </a:p>
          <a:p>
            <a:pPr lvl="1"/>
            <a:r>
              <a:rPr lang="en-US" dirty="0">
                <a:solidFill>
                  <a:schemeClr val="bg1">
                    <a:lumMod val="75000"/>
                  </a:schemeClr>
                </a:solidFill>
              </a:rPr>
              <a:t>Using blocking to improve temporal </a:t>
            </a:r>
            <a:r>
              <a:rPr lang="en-US" dirty="0" smtClean="0">
                <a:solidFill>
                  <a:schemeClr val="bg1">
                    <a:lumMod val="75000"/>
                  </a:schemeClr>
                </a:solidFill>
              </a:rPr>
              <a:t>locality</a:t>
            </a:r>
            <a:endParaRPr lang="en-US" dirty="0" smtClean="0"/>
          </a:p>
          <a:p>
            <a:pPr>
              <a:buNone/>
            </a:pPr>
            <a:endParaRPr lang="en-US" dirty="0" smtClean="0"/>
          </a:p>
        </p:txBody>
      </p:sp>
    </p:spTree>
    <p:extLst>
      <p:ext uri="{BB962C8B-B14F-4D97-AF65-F5344CB8AC3E}">
        <p14:creationId xmlns:p14="http://schemas.microsoft.com/office/powerpoint/2010/main" val="3146675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extLst>
      <p:ext uri="{BB962C8B-B14F-4D97-AF65-F5344CB8AC3E}">
        <p14:creationId xmlns:p14="http://schemas.microsoft.com/office/powerpoint/2010/main" val="1078025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Example Memory Hierarchy</a:t>
            </a:r>
          </a:p>
        </p:txBody>
      </p:sp>
      <p:sp>
        <p:nvSpPr>
          <p:cNvPr id="35843"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egisters</a:t>
            </a:r>
            <a:endParaRPr lang="en-GB" sz="1600" b="1" dirty="0">
              <a:latin typeface="Calibri" pitchFamily="34" charset="0"/>
            </a:endParaRPr>
          </a:p>
        </p:txBody>
      </p:sp>
      <p:sp>
        <p:nvSpPr>
          <p:cNvPr id="35845"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 </a:t>
            </a:r>
            <a:r>
              <a:rPr lang="en-GB" sz="1600" b="1" dirty="0">
                <a:latin typeface="Calibri" pitchFamily="34" charset="0"/>
              </a:rPr>
              <a:t>(SRAM)</a:t>
            </a:r>
          </a:p>
        </p:txBody>
      </p:sp>
      <p:sp>
        <p:nvSpPr>
          <p:cNvPr id="35846"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Main </a:t>
            </a:r>
            <a:r>
              <a:rPr lang="en-GB" sz="1600" b="1" dirty="0">
                <a:latin typeface="Calibri" pitchFamily="34" charset="0"/>
              </a:rPr>
              <a:t>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smtClean="0">
                <a:latin typeface="Calibri" pitchFamily="34" charset="0"/>
              </a:rPr>
              <a:t>ocal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54"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emote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a:t>
            </a:r>
            <a:r>
              <a:rPr lang="en-GB" sz="1400" b="1" dirty="0" smtClean="0">
                <a:solidFill>
                  <a:srgbClr val="C00000"/>
                </a:solidFill>
                <a:latin typeface="Calibri" pitchFamily="34" charset="0"/>
              </a:rPr>
              <a:t>blocks </a:t>
            </a:r>
            <a:r>
              <a:rPr lang="en-GB" sz="1400" b="1" dirty="0">
                <a:solidFill>
                  <a:srgbClr val="C00000"/>
                </a:solidFill>
                <a:latin typeface="Calibri" pitchFamily="34" charset="0"/>
              </a:rPr>
              <a:t>retrieved from </a:t>
            </a:r>
            <a:r>
              <a:rPr lang="en-GB" sz="1400" b="1" dirty="0" smtClean="0">
                <a:solidFill>
                  <a:srgbClr val="C00000"/>
                </a:solidFill>
                <a:latin typeface="Calibri" pitchFamily="34" charset="0"/>
              </a:rPr>
              <a:t>local disks</a:t>
            </a:r>
            <a:endParaRPr lang="en-GB" sz="1400" b="1" dirty="0">
              <a:solidFill>
                <a:srgbClr val="C00000"/>
              </a:solidFill>
              <a:latin typeface="Calibri" pitchFamily="34" charset="0"/>
            </a:endParaRPr>
          </a:p>
        </p:txBody>
      </p:sp>
      <p:sp>
        <p:nvSpPr>
          <p:cNvPr id="35857"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a:t>
            </a:r>
            <a:r>
              <a:rPr lang="en-GB" sz="1600" b="1" dirty="0">
                <a:latin typeface="Calibri" pitchFamily="34" charset="0"/>
              </a:rPr>
              <a:t>SRAM)</a:t>
            </a:r>
          </a:p>
        </p:txBody>
      </p:sp>
      <p:sp>
        <p:nvSpPr>
          <p:cNvPr id="35873"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a:t>
            </a:r>
            <a:r>
              <a:rPr lang="en-GB" sz="1400" b="1" dirty="0" smtClean="0">
                <a:solidFill>
                  <a:srgbClr val="C00000"/>
                </a:solidFill>
                <a:latin typeface="Calibri" pitchFamily="34" charset="0"/>
              </a:rPr>
              <a:t>L2 </a:t>
            </a:r>
            <a:r>
              <a:rPr lang="en-GB" sz="1400" b="1" dirty="0">
                <a:solidFill>
                  <a:srgbClr val="C00000"/>
                </a:solidFill>
                <a:latin typeface="Calibri" pitchFamily="34" charset="0"/>
              </a:rPr>
              <a:t>cache</a:t>
            </a:r>
          </a:p>
        </p:txBody>
      </p:sp>
      <p:sp>
        <p:nvSpPr>
          <p:cNvPr id="35860"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a:t>
            </a:r>
            <a:r>
              <a:rPr lang="en-GB" sz="1400" b="1" dirty="0" smtClean="0">
                <a:solidFill>
                  <a:srgbClr val="C00000"/>
                </a:solidFill>
                <a:latin typeface="Calibri" pitchFamily="34" charset="0"/>
              </a:rPr>
              <a:t>from </a:t>
            </a:r>
            <a:r>
              <a:rPr lang="en-GB" sz="1400" b="1" dirty="0">
                <a:solidFill>
                  <a:srgbClr val="C00000"/>
                </a:solidFill>
                <a:latin typeface="Calibri" pitchFamily="34" charset="0"/>
              </a:rPr>
              <a:t>L1 cache</a:t>
            </a:r>
          </a:p>
        </p:txBody>
      </p:sp>
      <p:sp>
        <p:nvSpPr>
          <p:cNvPr id="35871"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r>
              <a:rPr lang="en-GB" sz="1600" b="1" dirty="0" smtClean="0">
                <a:latin typeface="Calibri" pitchFamily="34" charset="0"/>
              </a:rPr>
              <a:t>,</a:t>
            </a: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7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568445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r>
              <a:rPr lang="en-GB" sz="1600" dirty="0" smtClean="0">
                <a:solidFill>
                  <a:srgbClr val="000066"/>
                </a:solidFill>
                <a:latin typeface="Calibri" pitchFamily="34" charset="0"/>
              </a:rPr>
              <a:t>-8 bytes words</a:t>
            </a:r>
            <a:endParaRPr lang="en-GB" sz="1600" dirty="0">
              <a:solidFill>
                <a:srgbClr val="000066"/>
              </a:solidFill>
              <a:latin typeface="Calibri" pitchFamily="34" charset="0"/>
            </a:endParaRP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On/Off</a:t>
            </a:r>
            <a:r>
              <a:rPr lang="en-GB" sz="1600" dirty="0">
                <a:solidFill>
                  <a:srgbClr val="000066"/>
                </a:solidFill>
                <a:latin typeface="Calibri" pitchFamily="34" charset="0"/>
              </a:rPr>
              <a:t>-Chip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AFS/NFS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Hardware + OS</a:t>
            </a:r>
            <a:endParaRPr lang="en-GB" sz="1600" dirty="0">
              <a:solidFill>
                <a:srgbClr val="000066"/>
              </a:solidFill>
              <a:latin typeface="Calibri" pitchFamily="34" charset="0"/>
            </a:endParaRP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cache	</a:t>
            </a:r>
            <a:endParaRPr lang="en-GB" sz="1600" dirty="0">
              <a:solidFill>
                <a:srgbClr val="000066"/>
              </a:solidFill>
              <a:latin typeface="Calibri" pitchFamily="34" charset="0"/>
            </a:endParaRP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sectors</a:t>
            </a:r>
            <a:endParaRPr lang="en-GB" sz="1600" dirty="0">
              <a:solidFill>
                <a:srgbClr val="000066"/>
              </a:solidFill>
              <a:latin typeface="Calibri" pitchFamily="34" charset="0"/>
            </a:endParaRP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controller</a:t>
            </a:r>
            <a:endParaRPr lang="en-GB" sz="1600" dirty="0">
              <a:solidFill>
                <a:srgbClr val="000066"/>
              </a:solidFill>
              <a:latin typeface="Calibri" pitchFamily="34" charset="0"/>
            </a:endParaRP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100,000</a:t>
            </a:r>
            <a:endParaRPr lang="en-GB" sz="1600" dirty="0">
              <a:solidFill>
                <a:srgbClr val="000066"/>
              </a:solidFill>
              <a:latin typeface="Calibri" pitchFamily="34" charset="0"/>
            </a:endParaRP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firmware</a:t>
            </a:r>
            <a:endParaRPr lang="en-GB" sz="1600" dirty="0">
              <a:solidFill>
                <a:srgbClr val="000066"/>
              </a:solidFill>
              <a:latin typeface="Calibri" pitchFamily="34" charset="0"/>
            </a:endParaRPr>
          </a:p>
        </p:txBody>
      </p:sp>
    </p:spTree>
    <p:extLst>
      <p:ext uri="{BB962C8B-B14F-4D97-AF65-F5344CB8AC3E}">
        <p14:creationId xmlns:p14="http://schemas.microsoft.com/office/powerpoint/2010/main" val="1207973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p:txBody>
          <a:bodyPr/>
          <a:lstStyle/>
          <a:p>
            <a:r>
              <a:rPr lang="en-US" smtClean="0"/>
              <a:t>Cache Memories</a:t>
            </a:r>
            <a:endParaRPr lang="en-US"/>
          </a:p>
        </p:txBody>
      </p:sp>
      <p:sp>
        <p:nvSpPr>
          <p:cNvPr id="187424" name="Rectangle 32"/>
          <p:cNvSpPr>
            <a:spLocks noGrp="1" noChangeArrowheads="1"/>
          </p:cNvSpPr>
          <p:nvPr>
            <p:ph type="body" idx="1"/>
          </p:nvPr>
        </p:nvSpPr>
        <p:spPr/>
        <p:txBody>
          <a:bodyPr/>
          <a:lstStyle/>
          <a:p>
            <a:r>
              <a:rPr lang="en-US" dirty="0" smtClean="0">
                <a:solidFill>
                  <a:srgbClr val="FF0000"/>
                </a:solidFill>
              </a:rPr>
              <a:t>Cache memories </a:t>
            </a:r>
            <a:r>
              <a:rPr lang="en-US" dirty="0" smtClean="0"/>
              <a:t>are small, fast SRAM-based memories managed automatically in hardware. </a:t>
            </a:r>
          </a:p>
          <a:p>
            <a:pPr lvl="1"/>
            <a:r>
              <a:rPr lang="en-US" dirty="0" smtClean="0"/>
              <a:t>Hold frequently accessed blocks of main memory</a:t>
            </a:r>
          </a:p>
          <a:p>
            <a:r>
              <a:rPr lang="en-US" dirty="0" smtClean="0"/>
              <a:t>CPU looks first for data in caches (e.g., L1, L2, and L3), then in main memory.</a:t>
            </a:r>
          </a:p>
          <a:p>
            <a:r>
              <a:rPr lang="en-US" dirty="0" smtClean="0"/>
              <a:t>Typical system structure:</a:t>
            </a:r>
            <a:endParaRPr lang="en-US" dirty="0"/>
          </a:p>
        </p:txBody>
      </p:sp>
      <p:sp>
        <p:nvSpPr>
          <p:cNvPr id="33" name="Rectangle 146"/>
          <p:cNvSpPr>
            <a:spLocks noChangeAspect="1" noChangeArrowheads="1"/>
          </p:cNvSpPr>
          <p:nvPr/>
        </p:nvSpPr>
        <p:spPr bwMode="auto">
          <a:xfrm>
            <a:off x="7258050" y="5653087"/>
            <a:ext cx="819150" cy="823913"/>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Main</a:t>
            </a:r>
          </a:p>
          <a:p>
            <a:pPr algn="ctr"/>
            <a:r>
              <a:rPr lang="en-US" sz="1600"/>
              <a:t>memory</a:t>
            </a:r>
          </a:p>
        </p:txBody>
      </p:sp>
      <p:sp>
        <p:nvSpPr>
          <p:cNvPr id="34" name="AutoShape 201"/>
          <p:cNvSpPr>
            <a:spLocks noChangeAspect="1" noChangeArrowheads="1"/>
          </p:cNvSpPr>
          <p:nvPr/>
        </p:nvSpPr>
        <p:spPr bwMode="auto">
          <a:xfrm>
            <a:off x="5884863" y="5789612"/>
            <a:ext cx="1344612" cy="481013"/>
          </a:xfrm>
          <a:prstGeom prst="leftRightArrow">
            <a:avLst>
              <a:gd name="adj1" fmla="val 50000"/>
              <a:gd name="adj2" fmla="val 55908"/>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5" name="Rectangle 202"/>
          <p:cNvSpPr>
            <a:spLocks noChangeAspect="1" noChangeArrowheads="1"/>
          </p:cNvSpPr>
          <p:nvPr/>
        </p:nvSpPr>
        <p:spPr bwMode="auto">
          <a:xfrm>
            <a:off x="5060950" y="5818187"/>
            <a:ext cx="81915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I/O</a:t>
            </a:r>
          </a:p>
          <a:p>
            <a:pPr algn="ctr"/>
            <a:r>
              <a:rPr lang="en-US" sz="1600"/>
              <a:t>bridge</a:t>
            </a:r>
          </a:p>
        </p:txBody>
      </p:sp>
      <p:sp>
        <p:nvSpPr>
          <p:cNvPr id="36" name="AutoShape 205"/>
          <p:cNvSpPr>
            <a:spLocks noChangeAspect="1" noChangeArrowheads="1"/>
          </p:cNvSpPr>
          <p:nvPr/>
        </p:nvSpPr>
        <p:spPr bwMode="auto">
          <a:xfrm>
            <a:off x="3748088" y="5789612"/>
            <a:ext cx="1309687" cy="481013"/>
          </a:xfrm>
          <a:prstGeom prst="leftRightArrow">
            <a:avLst>
              <a:gd name="adj1" fmla="val 50000"/>
              <a:gd name="adj2" fmla="val 54455"/>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7" name="Rectangle 206"/>
          <p:cNvSpPr>
            <a:spLocks noChangeAspect="1" noChangeArrowheads="1"/>
          </p:cNvSpPr>
          <p:nvPr/>
        </p:nvSpPr>
        <p:spPr bwMode="auto">
          <a:xfrm>
            <a:off x="1349375" y="5818187"/>
            <a:ext cx="23749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Bus interface</a:t>
            </a:r>
          </a:p>
        </p:txBody>
      </p:sp>
      <p:sp>
        <p:nvSpPr>
          <p:cNvPr id="38" name="Rectangle 207"/>
          <p:cNvSpPr>
            <a:spLocks noChangeAspect="1" noChangeArrowheads="1"/>
          </p:cNvSpPr>
          <p:nvPr/>
        </p:nvSpPr>
        <p:spPr bwMode="auto">
          <a:xfrm>
            <a:off x="2862263" y="4622800"/>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9" name="Rectangle 208"/>
          <p:cNvSpPr>
            <a:spLocks noChangeAspect="1" noChangeArrowheads="1"/>
          </p:cNvSpPr>
          <p:nvPr/>
        </p:nvSpPr>
        <p:spPr bwMode="auto">
          <a:xfrm>
            <a:off x="2862263" y="4760912"/>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0" name="Rectangle 210"/>
          <p:cNvSpPr>
            <a:spLocks noChangeAspect="1" noChangeArrowheads="1"/>
          </p:cNvSpPr>
          <p:nvPr/>
        </p:nvSpPr>
        <p:spPr bwMode="auto">
          <a:xfrm>
            <a:off x="2862263" y="4897437"/>
            <a:ext cx="615950" cy="138113"/>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1" name="Rectangle 211"/>
          <p:cNvSpPr>
            <a:spLocks noChangeAspect="1" noChangeArrowheads="1"/>
          </p:cNvSpPr>
          <p:nvPr/>
        </p:nvSpPr>
        <p:spPr bwMode="auto">
          <a:xfrm>
            <a:off x="2862263" y="5035550"/>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2" name="Rectangle 212"/>
          <p:cNvSpPr>
            <a:spLocks noChangeAspect="1" noChangeArrowheads="1"/>
          </p:cNvSpPr>
          <p:nvPr/>
        </p:nvSpPr>
        <p:spPr bwMode="auto">
          <a:xfrm>
            <a:off x="2862263" y="5172075"/>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3" name="AutoShape 214"/>
          <p:cNvSpPr>
            <a:spLocks noChangeAspect="1" noChangeArrowheads="1"/>
          </p:cNvSpPr>
          <p:nvPr/>
        </p:nvSpPr>
        <p:spPr bwMode="auto">
          <a:xfrm>
            <a:off x="3559175" y="4622800"/>
            <a:ext cx="400050" cy="3429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4" name="AutoShape 215"/>
          <p:cNvSpPr>
            <a:spLocks noChangeAspect="1" noChangeArrowheads="1"/>
          </p:cNvSpPr>
          <p:nvPr/>
        </p:nvSpPr>
        <p:spPr bwMode="auto">
          <a:xfrm flipH="1">
            <a:off x="3478213" y="4965700"/>
            <a:ext cx="400050" cy="344487"/>
          </a:xfrm>
          <a:prstGeom prst="rightArrow">
            <a:avLst>
              <a:gd name="adj1" fmla="val 50000"/>
              <a:gd name="adj2" fmla="val 29032"/>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5" name="Rectangle 220"/>
          <p:cNvSpPr>
            <a:spLocks noChangeAspect="1" noChangeArrowheads="1"/>
          </p:cNvSpPr>
          <p:nvPr/>
        </p:nvSpPr>
        <p:spPr bwMode="auto">
          <a:xfrm>
            <a:off x="3959225" y="4486275"/>
            <a:ext cx="479425" cy="960437"/>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ALU</a:t>
            </a:r>
          </a:p>
        </p:txBody>
      </p:sp>
      <p:sp>
        <p:nvSpPr>
          <p:cNvPr id="46" name="Text Box 221"/>
          <p:cNvSpPr txBox="1">
            <a:spLocks noChangeAspect="1" noChangeArrowheads="1"/>
          </p:cNvSpPr>
          <p:nvPr/>
        </p:nvSpPr>
        <p:spPr bwMode="auto">
          <a:xfrm>
            <a:off x="2613022" y="4316998"/>
            <a:ext cx="1147770"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Register file</a:t>
            </a:r>
          </a:p>
        </p:txBody>
      </p:sp>
      <p:sp>
        <p:nvSpPr>
          <p:cNvPr id="47" name="AutoShape 222"/>
          <p:cNvSpPr>
            <a:spLocks noChangeAspect="1" noChangeArrowheads="1"/>
          </p:cNvSpPr>
          <p:nvPr/>
        </p:nvSpPr>
        <p:spPr bwMode="auto">
          <a:xfrm>
            <a:off x="2928938" y="5378450"/>
            <a:ext cx="549275" cy="411162"/>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8" name="Rectangle 223"/>
          <p:cNvSpPr>
            <a:spLocks noChangeAspect="1" noChangeArrowheads="1"/>
          </p:cNvSpPr>
          <p:nvPr/>
        </p:nvSpPr>
        <p:spPr bwMode="auto">
          <a:xfrm>
            <a:off x="1196975" y="4279900"/>
            <a:ext cx="3379788" cy="21971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pPr algn="ctr"/>
            <a:endParaRPr lang="en-US" sz="1600"/>
          </a:p>
        </p:txBody>
      </p:sp>
      <p:sp>
        <p:nvSpPr>
          <p:cNvPr id="49" name="Text Box 225"/>
          <p:cNvSpPr txBox="1">
            <a:spLocks noChangeAspect="1" noChangeArrowheads="1"/>
          </p:cNvSpPr>
          <p:nvPr/>
        </p:nvSpPr>
        <p:spPr bwMode="auto">
          <a:xfrm>
            <a:off x="1174448" y="3988385"/>
            <a:ext cx="932467"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dirty="0"/>
              <a:t>CPU chip</a:t>
            </a:r>
          </a:p>
        </p:txBody>
      </p:sp>
      <p:sp>
        <p:nvSpPr>
          <p:cNvPr id="50" name="Text Box 229"/>
          <p:cNvSpPr txBox="1">
            <a:spLocks noChangeAspect="1" noChangeArrowheads="1"/>
          </p:cNvSpPr>
          <p:nvPr/>
        </p:nvSpPr>
        <p:spPr bwMode="auto">
          <a:xfrm>
            <a:off x="4656720" y="5155198"/>
            <a:ext cx="1129135"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System bus</a:t>
            </a:r>
          </a:p>
        </p:txBody>
      </p:sp>
      <p:sp>
        <p:nvSpPr>
          <p:cNvPr id="51" name="Line 230"/>
          <p:cNvSpPr>
            <a:spLocks noChangeAspect="1" noChangeShapeType="1"/>
          </p:cNvSpPr>
          <p:nvPr/>
        </p:nvSpPr>
        <p:spPr bwMode="auto">
          <a:xfrm flipH="1">
            <a:off x="4438650" y="5446712"/>
            <a:ext cx="619125"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2" name="Text Box 231"/>
          <p:cNvSpPr txBox="1">
            <a:spLocks noChangeAspect="1" noChangeArrowheads="1"/>
          </p:cNvSpPr>
          <p:nvPr/>
        </p:nvSpPr>
        <p:spPr bwMode="auto">
          <a:xfrm>
            <a:off x="5976451" y="5155198"/>
            <a:ext cx="1175722"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Memory bus</a:t>
            </a:r>
          </a:p>
        </p:txBody>
      </p:sp>
      <p:sp>
        <p:nvSpPr>
          <p:cNvPr id="53" name="Line 232"/>
          <p:cNvSpPr>
            <a:spLocks noChangeAspect="1" noChangeShapeType="1"/>
          </p:cNvSpPr>
          <p:nvPr/>
        </p:nvSpPr>
        <p:spPr bwMode="auto">
          <a:xfrm>
            <a:off x="6530975" y="5446712"/>
            <a:ext cx="0"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4" name="Rectangle 233"/>
          <p:cNvSpPr>
            <a:spLocks noChangeAspect="1" noChangeArrowheads="1"/>
          </p:cNvSpPr>
          <p:nvPr/>
        </p:nvSpPr>
        <p:spPr bwMode="auto">
          <a:xfrm>
            <a:off x="1349375" y="4719637"/>
            <a:ext cx="1066800" cy="5207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600" dirty="0"/>
              <a:t>Cache </a:t>
            </a:r>
          </a:p>
          <a:p>
            <a:pPr algn="ctr"/>
            <a:r>
              <a:rPr lang="en-US" sz="1600" dirty="0"/>
              <a:t>memories</a:t>
            </a:r>
          </a:p>
        </p:txBody>
      </p:sp>
      <p:sp>
        <p:nvSpPr>
          <p:cNvPr id="55" name="AutoShape 234"/>
          <p:cNvSpPr>
            <a:spLocks noChangeAspect="1" noChangeArrowheads="1"/>
          </p:cNvSpPr>
          <p:nvPr/>
        </p:nvSpPr>
        <p:spPr bwMode="auto">
          <a:xfrm>
            <a:off x="1577975" y="5240337"/>
            <a:ext cx="549275" cy="549275"/>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56" name="AutoShape 236"/>
          <p:cNvSpPr>
            <a:spLocks noChangeAspect="1" noChangeArrowheads="1"/>
          </p:cNvSpPr>
          <p:nvPr/>
        </p:nvSpPr>
        <p:spPr bwMode="auto">
          <a:xfrm flipH="1">
            <a:off x="2441575" y="4767262"/>
            <a:ext cx="400050" cy="344488"/>
          </a:xfrm>
          <a:prstGeom prst="leftRightArrow">
            <a:avLst>
              <a:gd name="adj1" fmla="val 50000"/>
              <a:gd name="adj2" fmla="val 23226"/>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Tree>
    <p:extLst>
      <p:ext uri="{BB962C8B-B14F-4D97-AF65-F5344CB8AC3E}">
        <p14:creationId xmlns:p14="http://schemas.microsoft.com/office/powerpoint/2010/main" val="321836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a:t>
            </a:r>
            <a:endParaRPr lang="en-US" dirty="0"/>
          </a:p>
        </p:txBody>
      </p:sp>
      <p:sp>
        <p:nvSpPr>
          <p:cNvPr id="3" name="Content Placeholder 2"/>
          <p:cNvSpPr>
            <a:spLocks noGrp="1"/>
          </p:cNvSpPr>
          <p:nvPr>
            <p:ph idx="1"/>
          </p:nvPr>
        </p:nvSpPr>
        <p:spPr/>
        <p:txBody>
          <a:bodyPr/>
          <a:lstStyle/>
          <a:p>
            <a:r>
              <a:rPr lang="en-US" dirty="0" smtClean="0"/>
              <a:t>SRAM vs. DRAM</a:t>
            </a:r>
          </a:p>
          <a:p>
            <a:pPr>
              <a:lnSpc>
                <a:spcPct val="80000"/>
              </a:lnSpc>
            </a:pPr>
            <a:r>
              <a:rPr lang="en-US" dirty="0" smtClean="0">
                <a:solidFill>
                  <a:srgbClr val="BFBFBF"/>
                </a:solidFill>
              </a:rPr>
              <a:t>Locality of reference</a:t>
            </a:r>
            <a:endParaRPr lang="en-US" dirty="0">
              <a:solidFill>
                <a:srgbClr val="BFBFBF"/>
              </a:solidFill>
            </a:endParaRPr>
          </a:p>
          <a:p>
            <a:pPr>
              <a:lnSpc>
                <a:spcPct val="80000"/>
              </a:lnSpc>
            </a:pPr>
            <a:r>
              <a:rPr lang="en-US" dirty="0" smtClean="0">
                <a:solidFill>
                  <a:srgbClr val="BFBFBF"/>
                </a:solidFill>
              </a:rPr>
              <a:t>Cache memory, </a:t>
            </a:r>
            <a:r>
              <a:rPr lang="en-US" dirty="0" smtClean="0">
                <a:solidFill>
                  <a:schemeClr val="bg1">
                    <a:lumMod val="75000"/>
                  </a:schemeClr>
                </a:solidFill>
              </a:rPr>
              <a:t>organization, </a:t>
            </a:r>
            <a:r>
              <a:rPr lang="en-US" dirty="0">
                <a:solidFill>
                  <a:schemeClr val="bg1">
                    <a:lumMod val="75000"/>
                  </a:schemeClr>
                </a:solidFill>
              </a:rPr>
              <a:t>and operation</a:t>
            </a:r>
          </a:p>
          <a:p>
            <a:r>
              <a:rPr lang="en-US" dirty="0">
                <a:solidFill>
                  <a:schemeClr val="bg1">
                    <a:lumMod val="75000"/>
                  </a:schemeClr>
                </a:solidFill>
              </a:rPr>
              <a:t>Performance impact of caches</a:t>
            </a:r>
          </a:p>
          <a:p>
            <a:pPr lvl="1"/>
            <a:r>
              <a:rPr lang="en-US" dirty="0">
                <a:solidFill>
                  <a:schemeClr val="bg1">
                    <a:lumMod val="75000"/>
                  </a:schemeClr>
                </a:solidFill>
              </a:rPr>
              <a:t>The memory mountain</a:t>
            </a:r>
          </a:p>
          <a:p>
            <a:pPr lvl="1"/>
            <a:r>
              <a:rPr lang="en-US" dirty="0">
                <a:solidFill>
                  <a:schemeClr val="bg1">
                    <a:lumMod val="75000"/>
                  </a:schemeClr>
                </a:solidFill>
              </a:rPr>
              <a:t>Rearranging loops to improve spatial locality</a:t>
            </a:r>
          </a:p>
          <a:p>
            <a:pPr lvl="1"/>
            <a:r>
              <a:rPr lang="en-US" dirty="0">
                <a:solidFill>
                  <a:schemeClr val="bg1">
                    <a:lumMod val="75000"/>
                  </a:schemeClr>
                </a:solidFill>
              </a:rPr>
              <a:t>Using blocking to improve temporal </a:t>
            </a:r>
            <a:r>
              <a:rPr lang="en-US" dirty="0" smtClean="0">
                <a:solidFill>
                  <a:schemeClr val="bg1">
                    <a:lumMod val="75000"/>
                  </a:schemeClr>
                </a:solidFill>
              </a:rPr>
              <a:t>locality</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26873" y="5562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Tree>
    <p:extLst>
      <p:ext uri="{BB962C8B-B14F-4D97-AF65-F5344CB8AC3E}">
        <p14:creationId xmlns:p14="http://schemas.microsoft.com/office/powerpoint/2010/main" val="310494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extLst>
      <p:ext uri="{BB962C8B-B14F-4D97-AF65-F5344CB8AC3E}">
        <p14:creationId xmlns:p14="http://schemas.microsoft.com/office/powerpoint/2010/main" val="296749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0574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extLst>
      <p:ext uri="{BB962C8B-B14F-4D97-AF65-F5344CB8AC3E}">
        <p14:creationId xmlns:p14="http://schemas.microsoft.com/office/powerpoint/2010/main" val="50018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extLst>
      <p:ext uri="{BB962C8B-B14F-4D97-AF65-F5344CB8AC3E}">
        <p14:creationId xmlns:p14="http://schemas.microsoft.com/office/powerpoint/2010/main" val="803983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Cache Organization (S, E, B)</a:t>
            </a:r>
            <a:endParaRPr lang="en-US" dirty="0"/>
          </a:p>
        </p:txBody>
      </p:sp>
      <p:sp>
        <p:nvSpPr>
          <p:cNvPr id="8" name="AutoShape 16"/>
          <p:cNvSpPr>
            <a:spLocks/>
          </p:cNvSpPr>
          <p:nvPr/>
        </p:nvSpPr>
        <p:spPr bwMode="auto">
          <a:xfrm rot="5400000">
            <a:off x="4114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905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cxnSp>
        <p:nvCxnSpPr>
          <p:cNvPr id="45" name="Straight Connector 44"/>
          <p:cNvCxnSpPr/>
          <p:nvPr/>
        </p:nvCxnSpPr>
        <p:spPr bwMode="auto">
          <a:xfrm>
            <a:off x="2133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886200" y="1344634"/>
            <a:ext cx="1957587" cy="369332"/>
          </a:xfrm>
          <a:prstGeom prst="rect">
            <a:avLst/>
          </a:prstGeom>
          <a:noFill/>
        </p:spPr>
        <p:txBody>
          <a:bodyPr wrap="none" rtlCol="0">
            <a:spAutoFit/>
          </a:bodyPr>
          <a:lstStyle/>
          <a:p>
            <a:r>
              <a:rPr lang="en-US" sz="1800" dirty="0" smtClean="0">
                <a:latin typeface="Calibri" pitchFamily="34" charset="0"/>
              </a:rPr>
              <a:t>E = 2</a:t>
            </a:r>
            <a:r>
              <a:rPr lang="en-US" sz="1800" baseline="30000" dirty="0" smtClean="0">
                <a:latin typeface="Calibri" pitchFamily="34" charset="0"/>
              </a:rPr>
              <a:t>e</a:t>
            </a:r>
            <a:r>
              <a:rPr lang="en-US" sz="1800" dirty="0" smtClean="0">
                <a:latin typeface="Calibri" pitchFamily="34" charset="0"/>
              </a:rPr>
              <a:t> lines per set</a:t>
            </a:r>
          </a:p>
        </p:txBody>
      </p:sp>
      <p:sp>
        <p:nvSpPr>
          <p:cNvPr id="57" name="TextBox 56"/>
          <p:cNvSpPr txBox="1"/>
          <p:nvPr/>
        </p:nvSpPr>
        <p:spPr>
          <a:xfrm>
            <a:off x="427333" y="3244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cxnSp>
        <p:nvCxnSpPr>
          <p:cNvPr id="59" name="Straight Connector 58"/>
          <p:cNvCxnSpPr/>
          <p:nvPr/>
        </p:nvCxnSpPr>
        <p:spPr bwMode="auto">
          <a:xfrm>
            <a:off x="6553200" y="2077411"/>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7150000" y="1885683"/>
            <a:ext cx="470000" cy="369332"/>
          </a:xfrm>
          <a:prstGeom prst="rect">
            <a:avLst/>
          </a:prstGeom>
          <a:noFill/>
        </p:spPr>
        <p:txBody>
          <a:bodyPr wrap="none" rtlCol="0">
            <a:spAutoFit/>
          </a:bodyPr>
          <a:lstStyle/>
          <a:p>
            <a:r>
              <a:rPr lang="en-US" sz="1800" dirty="0" smtClean="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6400800" y="2475446"/>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6971766" y="2278351"/>
            <a:ext cx="535724" cy="369332"/>
          </a:xfrm>
          <a:prstGeom prst="rect">
            <a:avLst/>
          </a:prstGeom>
          <a:noFill/>
        </p:spPr>
        <p:txBody>
          <a:bodyPr wrap="none" rtlCol="0">
            <a:spAutoFit/>
          </a:bodyPr>
          <a:lstStyle/>
          <a:p>
            <a:r>
              <a:rPr lang="en-US" sz="1800" dirty="0" smtClean="0">
                <a:solidFill>
                  <a:schemeClr val="accent2">
                    <a:lumMod val="60000"/>
                    <a:lumOff val="40000"/>
                  </a:schemeClr>
                </a:solidFill>
                <a:latin typeface="Calibri" pitchFamily="34" charset="0"/>
              </a:rPr>
              <a:t>line</a:t>
            </a:r>
          </a:p>
        </p:txBody>
      </p:sp>
      <p:grpSp>
        <p:nvGrpSpPr>
          <p:cNvPr id="4" name="Group 80"/>
          <p:cNvGrpSpPr/>
          <p:nvPr/>
        </p:nvGrpSpPr>
        <p:grpSpPr>
          <a:xfrm>
            <a:off x="1905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5" name="Group 86"/>
          <p:cNvGrpSpPr/>
          <p:nvPr/>
        </p:nvGrpSpPr>
        <p:grpSpPr>
          <a:xfrm>
            <a:off x="1905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6" name="Group 92"/>
          <p:cNvGrpSpPr/>
          <p:nvPr/>
        </p:nvGrpSpPr>
        <p:grpSpPr>
          <a:xfrm>
            <a:off x="1905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sp>
        <p:nvSpPr>
          <p:cNvPr id="99" name="Trapezoid 98"/>
          <p:cNvSpPr/>
          <p:nvPr/>
        </p:nvSpPr>
        <p:spPr bwMode="auto">
          <a:xfrm>
            <a:off x="2146824" y="4709564"/>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4" name="Rectangle 63"/>
          <p:cNvSpPr/>
          <p:nvPr/>
        </p:nvSpPr>
        <p:spPr bwMode="auto">
          <a:xfrm>
            <a:off x="2146824"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65" name="Rectangle 64"/>
          <p:cNvSpPr/>
          <p:nvPr/>
        </p:nvSpPr>
        <p:spPr bwMode="auto">
          <a:xfrm>
            <a:off x="36450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66" name="Rectangle 65"/>
          <p:cNvSpPr/>
          <p:nvPr/>
        </p:nvSpPr>
        <p:spPr bwMode="auto">
          <a:xfrm>
            <a:off x="3917673"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67" name="Rectangle 66"/>
          <p:cNvSpPr/>
          <p:nvPr/>
        </p:nvSpPr>
        <p:spPr bwMode="auto">
          <a:xfrm>
            <a:off x="41784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68" name="Rectangle 67"/>
          <p:cNvSpPr/>
          <p:nvPr/>
        </p:nvSpPr>
        <p:spPr bwMode="auto">
          <a:xfrm>
            <a:off x="5092868"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B-1</a:t>
            </a:r>
          </a:p>
        </p:txBody>
      </p:sp>
      <p:sp>
        <p:nvSpPr>
          <p:cNvPr id="69" name="Rectangle 68"/>
          <p:cNvSpPr/>
          <p:nvPr/>
        </p:nvSpPr>
        <p:spPr bwMode="auto">
          <a:xfrm>
            <a:off x="4451073"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cxnSp>
        <p:nvCxnSpPr>
          <p:cNvPr id="70" name="Straight Connector 69"/>
          <p:cNvCxnSpPr/>
          <p:nvPr/>
        </p:nvCxnSpPr>
        <p:spPr bwMode="auto">
          <a:xfrm>
            <a:off x="4585224"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742478" y="5689778"/>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73" name="Rectangle 72"/>
          <p:cNvSpPr/>
          <p:nvPr/>
        </p:nvSpPr>
        <p:spPr bwMode="auto">
          <a:xfrm>
            <a:off x="2273468" y="5702122"/>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77" name="AutoShape 16"/>
          <p:cNvSpPr>
            <a:spLocks/>
          </p:cNvSpPr>
          <p:nvPr/>
        </p:nvSpPr>
        <p:spPr bwMode="auto">
          <a:xfrm rot="16200000" flipV="1">
            <a:off x="4496145"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4012058" y="6374902"/>
            <a:ext cx="3925498" cy="369332"/>
          </a:xfrm>
          <a:prstGeom prst="rect">
            <a:avLst/>
          </a:prstGeom>
          <a:noFill/>
        </p:spPr>
        <p:txBody>
          <a:bodyPr wrap="none" rtlCol="0">
            <a:spAutoFit/>
          </a:bodyPr>
          <a:lstStyle/>
          <a:p>
            <a:r>
              <a:rPr lang="en-US" sz="1800" dirty="0" smtClean="0">
                <a:latin typeface="Calibri" pitchFamily="34" charset="0"/>
              </a:rPr>
              <a:t>B = 2</a:t>
            </a:r>
            <a:r>
              <a:rPr lang="en-US" sz="1800" baseline="30000" dirty="0" smtClean="0">
                <a:latin typeface="Calibri" pitchFamily="34" charset="0"/>
              </a:rPr>
              <a:t>b</a:t>
            </a:r>
            <a:r>
              <a:rPr lang="en-US" sz="1800" dirty="0" smtClean="0">
                <a:latin typeface="Calibri" pitchFamily="34" charset="0"/>
              </a:rPr>
              <a:t> bytes per cache block (the data)</a:t>
            </a:r>
          </a:p>
        </p:txBody>
      </p:sp>
      <p:sp>
        <p:nvSpPr>
          <p:cNvPr id="100" name="TextBox 99"/>
          <p:cNvSpPr txBox="1"/>
          <p:nvPr/>
        </p:nvSpPr>
        <p:spPr>
          <a:xfrm>
            <a:off x="6096000" y="5112603"/>
            <a:ext cx="3151286" cy="830997"/>
          </a:xfrm>
          <a:prstGeom prst="rect">
            <a:avLst/>
          </a:prstGeom>
          <a:noFill/>
        </p:spPr>
        <p:txBody>
          <a:bodyPr wrap="none" rtlCol="0">
            <a:spAutoFit/>
          </a:bodyPr>
          <a:lstStyle/>
          <a:p>
            <a:r>
              <a:rPr lang="en-US" i="1" dirty="0" smtClean="0">
                <a:solidFill>
                  <a:srgbClr val="C00000"/>
                </a:solidFill>
                <a:latin typeface="Calibri" pitchFamily="34" charset="0"/>
              </a:rPr>
              <a:t>Cache size:</a:t>
            </a:r>
          </a:p>
          <a:p>
            <a:r>
              <a:rPr lang="en-US" i="1" dirty="0" smtClean="0">
                <a:latin typeface="Calibri" pitchFamily="34" charset="0"/>
              </a:rPr>
              <a:t>C = S x E x B data bytes</a:t>
            </a:r>
          </a:p>
        </p:txBody>
      </p:sp>
      <p:sp>
        <p:nvSpPr>
          <p:cNvPr id="53" name="TextBox 52"/>
          <p:cNvSpPr txBox="1"/>
          <p:nvPr/>
        </p:nvSpPr>
        <p:spPr>
          <a:xfrm>
            <a:off x="1638488" y="6128195"/>
            <a:ext cx="952312" cy="369332"/>
          </a:xfrm>
          <a:prstGeom prst="rect">
            <a:avLst/>
          </a:prstGeom>
          <a:noFill/>
        </p:spPr>
        <p:txBody>
          <a:bodyPr wrap="none" rtlCol="0">
            <a:spAutoFit/>
          </a:bodyPr>
          <a:lstStyle/>
          <a:p>
            <a:r>
              <a:rPr lang="en-US" sz="1800" dirty="0" smtClean="0">
                <a:latin typeface="Calibri" pitchFamily="34" charset="0"/>
              </a:rPr>
              <a:t>valid bit</a:t>
            </a:r>
          </a:p>
        </p:txBody>
      </p:sp>
      <p:cxnSp>
        <p:nvCxnSpPr>
          <p:cNvPr id="55" name="Straight Connector 54"/>
          <p:cNvCxnSpPr/>
          <p:nvPr/>
        </p:nvCxnSpPr>
        <p:spPr bwMode="auto">
          <a:xfrm rot="5400000" flipH="1" flipV="1">
            <a:off x="2413438" y="6158528"/>
            <a:ext cx="304800" cy="1588"/>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8" name="AutoShape 16"/>
          <p:cNvSpPr>
            <a:spLocks/>
          </p:cNvSpPr>
          <p:nvPr/>
        </p:nvSpPr>
        <p:spPr bwMode="auto">
          <a:xfrm rot="5400000">
            <a:off x="3558235" y="-290401"/>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553867" y="2078999"/>
            <a:ext cx="4237333"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45" name="Straight Connector 44"/>
          <p:cNvCxnSpPr/>
          <p:nvPr/>
        </p:nvCxnSpPr>
        <p:spPr bwMode="auto">
          <a:xfrm>
            <a:off x="1782467" y="4019283"/>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172867"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300213" y="1344634"/>
            <a:ext cx="1957587" cy="369332"/>
          </a:xfrm>
          <a:prstGeom prst="rect">
            <a:avLst/>
          </a:prstGeom>
          <a:noFill/>
        </p:spPr>
        <p:txBody>
          <a:bodyPr wrap="none" rtlCol="0">
            <a:spAutoFit/>
          </a:bodyPr>
          <a:lstStyle/>
          <a:p>
            <a:r>
              <a:rPr lang="en-US" sz="1800" dirty="0" smtClean="0">
                <a:latin typeface="Calibri" pitchFamily="34" charset="0"/>
              </a:rPr>
              <a:t>E = 2</a:t>
            </a:r>
            <a:r>
              <a:rPr lang="en-US" sz="1800" baseline="30000" dirty="0" smtClean="0">
                <a:latin typeface="Calibri" pitchFamily="34" charset="0"/>
              </a:rPr>
              <a:t>e</a:t>
            </a:r>
            <a:r>
              <a:rPr lang="en-US" sz="1800" dirty="0" smtClean="0">
                <a:latin typeface="Calibri" pitchFamily="34" charset="0"/>
              </a:rPr>
              <a:t> lines per set</a:t>
            </a:r>
          </a:p>
        </p:txBody>
      </p:sp>
      <p:sp>
        <p:nvSpPr>
          <p:cNvPr id="57" name="TextBox 56"/>
          <p:cNvSpPr txBox="1"/>
          <p:nvPr/>
        </p:nvSpPr>
        <p:spPr>
          <a:xfrm>
            <a:off x="76200" y="3244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grpSp>
        <p:nvGrpSpPr>
          <p:cNvPr id="4" name="Group 80"/>
          <p:cNvGrpSpPr/>
          <p:nvPr/>
        </p:nvGrpSpPr>
        <p:grpSpPr>
          <a:xfrm>
            <a:off x="1553867" y="2647683"/>
            <a:ext cx="4237333"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5" name="Group 86"/>
          <p:cNvGrpSpPr/>
          <p:nvPr/>
        </p:nvGrpSpPr>
        <p:grpSpPr>
          <a:xfrm>
            <a:off x="1553867" y="3221999"/>
            <a:ext cx="4237333"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6" name="Group 92"/>
          <p:cNvGrpSpPr/>
          <p:nvPr/>
        </p:nvGrpSpPr>
        <p:grpSpPr>
          <a:xfrm>
            <a:off x="1553867" y="4288799"/>
            <a:ext cx="4237333"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99" name="Trapezoid 98"/>
          <p:cNvSpPr/>
          <p:nvPr/>
        </p:nvSpPr>
        <p:spPr bwMode="auto">
          <a:xfrm>
            <a:off x="1619863" y="4709564"/>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4" name="Rectangle 63"/>
          <p:cNvSpPr/>
          <p:nvPr/>
        </p:nvSpPr>
        <p:spPr bwMode="auto">
          <a:xfrm>
            <a:off x="1619863"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65" name="Rectangle 64"/>
          <p:cNvSpPr/>
          <p:nvPr/>
        </p:nvSpPr>
        <p:spPr bwMode="auto">
          <a:xfrm>
            <a:off x="31181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66" name="Rectangle 65"/>
          <p:cNvSpPr/>
          <p:nvPr/>
        </p:nvSpPr>
        <p:spPr bwMode="auto">
          <a:xfrm>
            <a:off x="3390712"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67" name="Rectangle 66"/>
          <p:cNvSpPr/>
          <p:nvPr/>
        </p:nvSpPr>
        <p:spPr bwMode="auto">
          <a:xfrm>
            <a:off x="3651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68" name="Rectangle 67"/>
          <p:cNvSpPr/>
          <p:nvPr/>
        </p:nvSpPr>
        <p:spPr bwMode="auto">
          <a:xfrm>
            <a:off x="4565907"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B-1</a:t>
            </a:r>
          </a:p>
        </p:txBody>
      </p:sp>
      <p:sp>
        <p:nvSpPr>
          <p:cNvPr id="69" name="Rectangle 68"/>
          <p:cNvSpPr/>
          <p:nvPr/>
        </p:nvSpPr>
        <p:spPr bwMode="auto">
          <a:xfrm>
            <a:off x="3924112"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cxnSp>
        <p:nvCxnSpPr>
          <p:cNvPr id="70" name="Straight Connector 69"/>
          <p:cNvCxnSpPr/>
          <p:nvPr/>
        </p:nvCxnSpPr>
        <p:spPr bwMode="auto">
          <a:xfrm>
            <a:off x="4058263"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215517" y="5689778"/>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73" name="Rectangle 72"/>
          <p:cNvSpPr/>
          <p:nvPr/>
        </p:nvSpPr>
        <p:spPr bwMode="auto">
          <a:xfrm>
            <a:off x="1746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74" name="TextBox 73"/>
          <p:cNvSpPr txBox="1"/>
          <p:nvPr/>
        </p:nvSpPr>
        <p:spPr>
          <a:xfrm>
            <a:off x="1092556" y="6107668"/>
            <a:ext cx="952312" cy="369332"/>
          </a:xfrm>
          <a:prstGeom prst="rect">
            <a:avLst/>
          </a:prstGeom>
          <a:noFill/>
        </p:spPr>
        <p:txBody>
          <a:bodyPr wrap="none" rtlCol="0">
            <a:spAutoFit/>
          </a:bodyPr>
          <a:lstStyle/>
          <a:p>
            <a:r>
              <a:rPr lang="en-US" sz="1800" dirty="0" smtClean="0">
                <a:latin typeface="Calibri" pitchFamily="34" charset="0"/>
              </a:rPr>
              <a:t>valid bit</a:t>
            </a:r>
          </a:p>
        </p:txBody>
      </p:sp>
      <p:cxnSp>
        <p:nvCxnSpPr>
          <p:cNvPr id="76" name="Straight Connector 75"/>
          <p:cNvCxnSpPr/>
          <p:nvPr/>
        </p:nvCxnSpPr>
        <p:spPr bwMode="auto">
          <a:xfrm rot="5400000" flipH="1" flipV="1">
            <a:off x="1867506" y="6138001"/>
            <a:ext cx="304800" cy="1588"/>
          </a:xfrm>
          <a:prstGeom prst="line">
            <a:avLst/>
          </a:prstGeom>
          <a:noFill/>
          <a:ln w="9525" cap="flat" cmpd="sng" algn="ctr">
            <a:solidFill>
              <a:schemeClr val="tx1"/>
            </a:solidFill>
            <a:prstDash val="solid"/>
            <a:round/>
            <a:headEnd type="none" w="med" len="med"/>
            <a:tailEnd type="none" w="med" len="med"/>
          </a:ln>
          <a:effectLst/>
        </p:spPr>
      </p:cxnSp>
      <p:sp>
        <p:nvSpPr>
          <p:cNvPr id="77" name="AutoShape 16"/>
          <p:cNvSpPr>
            <a:spLocks/>
          </p:cNvSpPr>
          <p:nvPr/>
        </p:nvSpPr>
        <p:spPr bwMode="auto">
          <a:xfrm rot="16200000" flipV="1">
            <a:off x="3969184"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3485097" y="6374902"/>
            <a:ext cx="3834127" cy="369332"/>
          </a:xfrm>
          <a:prstGeom prst="rect">
            <a:avLst/>
          </a:prstGeom>
          <a:noFill/>
        </p:spPr>
        <p:txBody>
          <a:bodyPr wrap="none" rtlCol="0">
            <a:spAutoFit/>
          </a:bodyPr>
          <a:lstStyle/>
          <a:p>
            <a:r>
              <a:rPr lang="en-US" sz="1800" dirty="0" smtClean="0">
                <a:latin typeface="Calibri" pitchFamily="34" charset="0"/>
              </a:rPr>
              <a:t>B = 2</a:t>
            </a:r>
            <a:r>
              <a:rPr lang="en-US" sz="1800" baseline="30000" dirty="0" smtClean="0">
                <a:latin typeface="Calibri" pitchFamily="34" charset="0"/>
              </a:rPr>
              <a:t>b</a:t>
            </a:r>
            <a:r>
              <a:rPr lang="en-US" sz="1800" dirty="0" smtClean="0">
                <a:latin typeface="Calibri" pitchFamily="34" charset="0"/>
              </a:rPr>
              <a:t> bytes per cache block (the data)</a:t>
            </a:r>
          </a:p>
        </p:txBody>
      </p:sp>
      <p:sp>
        <p:nvSpPr>
          <p:cNvPr id="51" name="Rectangle 50"/>
          <p:cNvSpPr/>
          <p:nvPr/>
        </p:nvSpPr>
        <p:spPr bwMode="auto">
          <a:xfrm>
            <a:off x="6337478" y="28533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52" name="Rectangle 51"/>
          <p:cNvSpPr/>
          <p:nvPr/>
        </p:nvSpPr>
        <p:spPr bwMode="auto">
          <a:xfrm>
            <a:off x="7328078" y="28533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53" name="Rectangle 52"/>
          <p:cNvSpPr/>
          <p:nvPr/>
        </p:nvSpPr>
        <p:spPr bwMode="auto">
          <a:xfrm>
            <a:off x="8090078" y="2853352"/>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b bits</a:t>
            </a:r>
          </a:p>
        </p:txBody>
      </p:sp>
      <p:sp>
        <p:nvSpPr>
          <p:cNvPr id="55" name="TextBox 54"/>
          <p:cNvSpPr txBox="1"/>
          <p:nvPr/>
        </p:nvSpPr>
        <p:spPr>
          <a:xfrm>
            <a:off x="6248400" y="2513390"/>
            <a:ext cx="1810817" cy="369332"/>
          </a:xfrm>
          <a:prstGeom prst="rect">
            <a:avLst/>
          </a:prstGeom>
          <a:noFill/>
        </p:spPr>
        <p:txBody>
          <a:bodyPr wrap="none" rtlCol="0">
            <a:spAutoFit/>
          </a:bodyPr>
          <a:lstStyle/>
          <a:p>
            <a:r>
              <a:rPr lang="en-US" sz="1800" dirty="0" smtClean="0">
                <a:latin typeface="Calibri" pitchFamily="34" charset="0"/>
              </a:rPr>
              <a:t>Address of word:</a:t>
            </a:r>
          </a:p>
        </p:txBody>
      </p:sp>
      <p:sp>
        <p:nvSpPr>
          <p:cNvPr id="58" name="AutoShape 16"/>
          <p:cNvSpPr>
            <a:spLocks/>
          </p:cNvSpPr>
          <p:nvPr/>
        </p:nvSpPr>
        <p:spPr bwMode="auto">
          <a:xfrm rot="16200000" flipV="1">
            <a:off x="6718478" y="2822218"/>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60" name="AutoShape 16"/>
          <p:cNvSpPr>
            <a:spLocks/>
          </p:cNvSpPr>
          <p:nvPr/>
        </p:nvSpPr>
        <p:spPr bwMode="auto">
          <a:xfrm rot="16200000" flipV="1">
            <a:off x="7594779" y="2933702"/>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1" name="AutoShape 16"/>
          <p:cNvSpPr>
            <a:spLocks/>
          </p:cNvSpPr>
          <p:nvPr/>
        </p:nvSpPr>
        <p:spPr bwMode="auto">
          <a:xfrm rot="16200000" flipV="1">
            <a:off x="8280578" y="3009901"/>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6594772" y="3365678"/>
            <a:ext cx="485389" cy="369332"/>
          </a:xfrm>
          <a:prstGeom prst="rect">
            <a:avLst/>
          </a:prstGeom>
          <a:noFill/>
        </p:spPr>
        <p:txBody>
          <a:bodyPr wrap="none" rtlCol="0">
            <a:spAutoFit/>
          </a:bodyPr>
          <a:lstStyle/>
          <a:p>
            <a:r>
              <a:rPr lang="en-US" sz="1800" dirty="0" smtClean="0">
                <a:latin typeface="Calibri" pitchFamily="34" charset="0"/>
              </a:rPr>
              <a:t>tag</a:t>
            </a:r>
          </a:p>
        </p:txBody>
      </p:sp>
      <p:sp>
        <p:nvSpPr>
          <p:cNvPr id="80" name="TextBox 79"/>
          <p:cNvSpPr txBox="1"/>
          <p:nvPr/>
        </p:nvSpPr>
        <p:spPr>
          <a:xfrm>
            <a:off x="7360273" y="3364468"/>
            <a:ext cx="705258" cy="646331"/>
          </a:xfrm>
          <a:prstGeom prst="rect">
            <a:avLst/>
          </a:prstGeom>
          <a:noFill/>
        </p:spPr>
        <p:txBody>
          <a:bodyPr wrap="none" rtlCol="0">
            <a:spAutoFit/>
          </a:bodyPr>
          <a:lstStyle/>
          <a:p>
            <a:pPr algn="ctr"/>
            <a:r>
              <a:rPr lang="en-US" sz="1800" dirty="0" smtClean="0">
                <a:latin typeface="Calibri" pitchFamily="34" charset="0"/>
              </a:rPr>
              <a:t>set</a:t>
            </a:r>
          </a:p>
          <a:p>
            <a:pPr algn="ctr"/>
            <a:r>
              <a:rPr lang="en-US" sz="1800" dirty="0" smtClean="0">
                <a:latin typeface="Calibri" pitchFamily="34" charset="0"/>
              </a:rPr>
              <a:t>index</a:t>
            </a:r>
          </a:p>
        </p:txBody>
      </p:sp>
      <p:sp>
        <p:nvSpPr>
          <p:cNvPr id="81" name="TextBox 80"/>
          <p:cNvSpPr txBox="1"/>
          <p:nvPr/>
        </p:nvSpPr>
        <p:spPr>
          <a:xfrm>
            <a:off x="8033195" y="3364468"/>
            <a:ext cx="738664" cy="646331"/>
          </a:xfrm>
          <a:prstGeom prst="rect">
            <a:avLst/>
          </a:prstGeom>
          <a:noFill/>
        </p:spPr>
        <p:txBody>
          <a:bodyPr wrap="none" rtlCol="0">
            <a:spAutoFit/>
          </a:bodyPr>
          <a:lstStyle/>
          <a:p>
            <a:pPr algn="ctr"/>
            <a:r>
              <a:rPr lang="en-US" sz="1800" dirty="0" smtClean="0">
                <a:latin typeface="Calibri" pitchFamily="34" charset="0"/>
              </a:rPr>
              <a:t>block</a:t>
            </a:r>
          </a:p>
          <a:p>
            <a:pPr algn="ctr"/>
            <a:r>
              <a:rPr lang="en-US" sz="1800" dirty="0" smtClean="0">
                <a:latin typeface="Calibri" pitchFamily="34" charset="0"/>
              </a:rPr>
              <a:t>offset</a:t>
            </a:r>
          </a:p>
        </p:txBody>
      </p:sp>
      <p:cxnSp>
        <p:nvCxnSpPr>
          <p:cNvPr id="93" name="Shape 92"/>
          <p:cNvCxnSpPr>
            <a:stCxn id="80" idx="2"/>
            <a:endCxn id="94" idx="3"/>
          </p:cNvCxnSpPr>
          <p:nvPr/>
        </p:nvCxnSpPr>
        <p:spPr bwMode="auto">
          <a:xfrm rot="5400000">
            <a:off x="6489930" y="3312069"/>
            <a:ext cx="524242" cy="1921702"/>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a:stCxn id="81" idx="2"/>
            <a:endCxn id="67" idx="0"/>
          </p:cNvCxnSpPr>
          <p:nvPr/>
        </p:nvCxnSpPr>
        <p:spPr bwMode="auto">
          <a:xfrm rot="5400000">
            <a:off x="5255680" y="2542930"/>
            <a:ext cx="1678979" cy="4614717"/>
          </a:xfrm>
          <a:prstGeom prst="bentConnector3">
            <a:avLst>
              <a:gd name="adj1" fmla="val 63807"/>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p:nvPr/>
        </p:nvSpPr>
        <p:spPr>
          <a:xfrm>
            <a:off x="6471298" y="5054956"/>
            <a:ext cx="2015295" cy="307777"/>
          </a:xfrm>
          <a:prstGeom prst="rect">
            <a:avLst/>
          </a:prstGeom>
          <a:noFill/>
        </p:spPr>
        <p:txBody>
          <a:bodyPr wrap="none" rtlCol="0">
            <a:spAutoFit/>
          </a:bodyPr>
          <a:lstStyle/>
          <a:p>
            <a:r>
              <a:rPr lang="en-US" sz="1400" dirty="0" smtClean="0">
                <a:solidFill>
                  <a:schemeClr val="accent2">
                    <a:lumMod val="75000"/>
                  </a:schemeClr>
                </a:solidFill>
                <a:latin typeface="Calibri" pitchFamily="34" charset="0"/>
              </a:rPr>
              <a:t>data begins at this offset</a:t>
            </a:r>
          </a:p>
        </p:txBody>
      </p:sp>
      <p:sp>
        <p:nvSpPr>
          <p:cNvPr id="105" name="TextBox 104"/>
          <p:cNvSpPr txBox="1"/>
          <p:nvPr/>
        </p:nvSpPr>
        <p:spPr>
          <a:xfrm>
            <a:off x="6311007" y="531674"/>
            <a:ext cx="2415982" cy="1754326"/>
          </a:xfrm>
          <a:prstGeom prst="rect">
            <a:avLst/>
          </a:prstGeom>
          <a:solidFill>
            <a:schemeClr val="bg2">
              <a:lumMod val="20000"/>
              <a:lumOff val="80000"/>
            </a:schemeClr>
          </a:solidFill>
        </p:spPr>
        <p:txBody>
          <a:bodyPr wrap="none" rtlCol="0">
            <a:spAutoFit/>
          </a:bodyPr>
          <a:lstStyle/>
          <a:p>
            <a:pPr marL="115888" indent="-115888">
              <a:buFont typeface="Arial" pitchFamily="34" charset="0"/>
              <a:buChar char="•"/>
            </a:pPr>
            <a:r>
              <a:rPr lang="en-US" sz="1800" i="1" dirty="0" smtClean="0">
                <a:solidFill>
                  <a:srgbClr val="C00000"/>
                </a:solidFill>
                <a:latin typeface="Calibri" pitchFamily="34" charset="0"/>
              </a:rPr>
              <a:t>Locate set</a:t>
            </a:r>
          </a:p>
          <a:p>
            <a:pPr marL="115888" indent="-115888">
              <a:buFont typeface="Arial" pitchFamily="34" charset="0"/>
              <a:buChar char="•"/>
            </a:pPr>
            <a:r>
              <a:rPr lang="en-US" sz="1800" i="1" dirty="0" smtClean="0">
                <a:solidFill>
                  <a:srgbClr val="C00000"/>
                </a:solidFill>
                <a:latin typeface="Calibri" pitchFamily="34" charset="0"/>
              </a:rPr>
              <a:t>Check if any line in set</a:t>
            </a:r>
            <a:br>
              <a:rPr lang="en-US" sz="1800" i="1" dirty="0" smtClean="0">
                <a:solidFill>
                  <a:srgbClr val="C00000"/>
                </a:solidFill>
                <a:latin typeface="Calibri" pitchFamily="34" charset="0"/>
              </a:rPr>
            </a:br>
            <a:r>
              <a:rPr lang="en-US" sz="1800" i="1" dirty="0" smtClean="0">
                <a:solidFill>
                  <a:srgbClr val="C00000"/>
                </a:solidFill>
                <a:latin typeface="Calibri" pitchFamily="34" charset="0"/>
              </a:rPr>
              <a:t>has matching tag</a:t>
            </a:r>
          </a:p>
          <a:p>
            <a:pPr marL="115888" indent="-115888">
              <a:buFont typeface="Arial" pitchFamily="34" charset="0"/>
              <a:buChar char="•"/>
            </a:pPr>
            <a:r>
              <a:rPr lang="en-US" sz="1800" i="1" dirty="0" smtClean="0">
                <a:solidFill>
                  <a:srgbClr val="C00000"/>
                </a:solidFill>
                <a:latin typeface="Calibri" pitchFamily="34" charset="0"/>
              </a:rPr>
              <a:t>Yes + line valid: hit</a:t>
            </a:r>
          </a:p>
          <a:p>
            <a:pPr marL="115888" indent="-115888">
              <a:buFont typeface="Arial" pitchFamily="34" charset="0"/>
              <a:buChar char="•"/>
            </a:pPr>
            <a:r>
              <a:rPr lang="en-US" sz="1800" i="1" dirty="0" smtClean="0">
                <a:solidFill>
                  <a:srgbClr val="C00000"/>
                </a:solidFill>
                <a:latin typeface="Calibri" pitchFamily="34" charset="0"/>
              </a:rPr>
              <a:t>Locate data starting</a:t>
            </a:r>
            <a:br>
              <a:rPr lang="en-US" sz="1800" i="1" dirty="0" smtClean="0">
                <a:solidFill>
                  <a:srgbClr val="C00000"/>
                </a:solidFill>
                <a:latin typeface="Calibri" pitchFamily="34" charset="0"/>
              </a:rPr>
            </a:br>
            <a:r>
              <a:rPr lang="en-US" sz="1800" i="1" dirty="0" smtClean="0">
                <a:solidFill>
                  <a:srgbClr val="C00000"/>
                </a:solidFill>
                <a:latin typeface="Calibri" pitchFamily="34" charset="0"/>
              </a:rPr>
              <a:t>at offset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1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54" name="AutoShape 16"/>
          <p:cNvSpPr>
            <a:spLocks/>
          </p:cNvSpPr>
          <p:nvPr/>
        </p:nvSpPr>
        <p:spPr bwMode="auto">
          <a:xfrm>
            <a:off x="1172867" y="2448735"/>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400" dirty="0">
              <a:latin typeface="Calibri" pitchFamily="34" charset="0"/>
            </a:endParaRPr>
          </a:p>
        </p:txBody>
      </p:sp>
      <p:sp>
        <p:nvSpPr>
          <p:cNvPr id="57" name="TextBox 56"/>
          <p:cNvSpPr txBox="1"/>
          <p:nvPr/>
        </p:nvSpPr>
        <p:spPr>
          <a:xfrm>
            <a:off x="76200" y="3625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cxnSp>
        <p:nvCxnSpPr>
          <p:cNvPr id="125" name="Straight Connector 124"/>
          <p:cNvCxnSpPr/>
          <p:nvPr/>
        </p:nvCxnSpPr>
        <p:spPr bwMode="auto">
          <a:xfrm>
            <a:off x="1905001" y="4640062"/>
            <a:ext cx="3124199" cy="8138"/>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Direct mapped: One line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smtClean="0">
                <a:latin typeface="Calibri" pitchFamily="34" charset="0"/>
              </a:rPr>
              <a:t>Address of </a:t>
            </a:r>
            <a:r>
              <a:rPr lang="en-US" sz="1800" dirty="0" err="1" smtClean="0">
                <a:latin typeface="Calibri" pitchFamily="34" charset="0"/>
              </a:rPr>
              <a:t>int</a:t>
            </a:r>
            <a:r>
              <a:rPr lang="en-US" sz="1800" dirty="0" smtClean="0">
                <a:latin typeface="Calibri" pitchFamily="34" charset="0"/>
              </a:rPr>
              <a:t>:</a:t>
            </a:r>
          </a:p>
        </p:txBody>
      </p:sp>
      <p:sp>
        <p:nvSpPr>
          <p:cNvPr id="132" name="Rectangle 131"/>
          <p:cNvSpPr/>
          <p:nvPr/>
        </p:nvSpPr>
        <p:spPr bwMode="auto">
          <a:xfrm>
            <a:off x="1524000" y="38100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33" name="Rectangle 132"/>
          <p:cNvSpPr/>
          <p:nvPr/>
        </p:nvSpPr>
        <p:spPr bwMode="auto">
          <a:xfrm>
            <a:off x="30222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34" name="Rectangle 133"/>
          <p:cNvSpPr/>
          <p:nvPr/>
        </p:nvSpPr>
        <p:spPr bwMode="auto">
          <a:xfrm>
            <a:off x="3294848"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35" name="Rectangle 134"/>
          <p:cNvSpPr/>
          <p:nvPr/>
        </p:nvSpPr>
        <p:spPr bwMode="auto">
          <a:xfrm>
            <a:off x="3555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36" name="Rectangle 135"/>
          <p:cNvSpPr/>
          <p:nvPr/>
        </p:nvSpPr>
        <p:spPr bwMode="auto">
          <a:xfrm>
            <a:off x="49776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39" name="Rectangle 138"/>
          <p:cNvSpPr/>
          <p:nvPr/>
        </p:nvSpPr>
        <p:spPr bwMode="auto">
          <a:xfrm>
            <a:off x="2119653" y="39243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40" name="Rectangle 139"/>
          <p:cNvSpPr/>
          <p:nvPr/>
        </p:nvSpPr>
        <p:spPr bwMode="auto">
          <a:xfrm>
            <a:off x="1650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41" name="Rectangle 140"/>
          <p:cNvSpPr/>
          <p:nvPr/>
        </p:nvSpPr>
        <p:spPr bwMode="auto">
          <a:xfrm>
            <a:off x="3828971"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42" name="Rectangle 141"/>
          <p:cNvSpPr/>
          <p:nvPr/>
        </p:nvSpPr>
        <p:spPr bwMode="auto">
          <a:xfrm>
            <a:off x="46864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43" name="Rectangle 142"/>
          <p:cNvSpPr/>
          <p:nvPr/>
        </p:nvSpPr>
        <p:spPr bwMode="auto">
          <a:xfrm>
            <a:off x="4394566"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44" name="Rectangle 143"/>
          <p:cNvSpPr/>
          <p:nvPr/>
        </p:nvSpPr>
        <p:spPr bwMode="auto">
          <a:xfrm>
            <a:off x="4102644"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59" name="Rectangle 158"/>
          <p:cNvSpPr/>
          <p:nvPr/>
        </p:nvSpPr>
        <p:spPr bwMode="auto">
          <a:xfrm>
            <a:off x="1524000" y="24384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60" name="Rectangle 159"/>
          <p:cNvSpPr/>
          <p:nvPr/>
        </p:nvSpPr>
        <p:spPr bwMode="auto">
          <a:xfrm>
            <a:off x="30222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61" name="Rectangle 160"/>
          <p:cNvSpPr/>
          <p:nvPr/>
        </p:nvSpPr>
        <p:spPr bwMode="auto">
          <a:xfrm>
            <a:off x="3294848"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62" name="Rectangle 161"/>
          <p:cNvSpPr/>
          <p:nvPr/>
        </p:nvSpPr>
        <p:spPr bwMode="auto">
          <a:xfrm>
            <a:off x="3555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63" name="Rectangle 162"/>
          <p:cNvSpPr/>
          <p:nvPr/>
        </p:nvSpPr>
        <p:spPr bwMode="auto">
          <a:xfrm>
            <a:off x="49776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64" name="Rectangle 163"/>
          <p:cNvSpPr/>
          <p:nvPr/>
        </p:nvSpPr>
        <p:spPr bwMode="auto">
          <a:xfrm>
            <a:off x="2119653" y="25527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65" name="Rectangle 164"/>
          <p:cNvSpPr/>
          <p:nvPr/>
        </p:nvSpPr>
        <p:spPr bwMode="auto">
          <a:xfrm>
            <a:off x="1650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66" name="Rectangle 165"/>
          <p:cNvSpPr/>
          <p:nvPr/>
        </p:nvSpPr>
        <p:spPr bwMode="auto">
          <a:xfrm>
            <a:off x="3828971"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67" name="Rectangle 166"/>
          <p:cNvSpPr/>
          <p:nvPr/>
        </p:nvSpPr>
        <p:spPr bwMode="auto">
          <a:xfrm>
            <a:off x="46864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68" name="Rectangle 167"/>
          <p:cNvSpPr/>
          <p:nvPr/>
        </p:nvSpPr>
        <p:spPr bwMode="auto">
          <a:xfrm>
            <a:off x="4394566"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69" name="Rectangle 168"/>
          <p:cNvSpPr/>
          <p:nvPr/>
        </p:nvSpPr>
        <p:spPr bwMode="auto">
          <a:xfrm>
            <a:off x="4102644"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71" name="Rectangle 170"/>
          <p:cNvSpPr/>
          <p:nvPr/>
        </p:nvSpPr>
        <p:spPr bwMode="auto">
          <a:xfrm>
            <a:off x="1524000" y="48768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72" name="Rectangle 171"/>
          <p:cNvSpPr/>
          <p:nvPr/>
        </p:nvSpPr>
        <p:spPr bwMode="auto">
          <a:xfrm>
            <a:off x="30222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73" name="Rectangle 172"/>
          <p:cNvSpPr/>
          <p:nvPr/>
        </p:nvSpPr>
        <p:spPr bwMode="auto">
          <a:xfrm>
            <a:off x="3294848"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74" name="Rectangle 173"/>
          <p:cNvSpPr/>
          <p:nvPr/>
        </p:nvSpPr>
        <p:spPr bwMode="auto">
          <a:xfrm>
            <a:off x="3555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75" name="Rectangle 174"/>
          <p:cNvSpPr/>
          <p:nvPr/>
        </p:nvSpPr>
        <p:spPr bwMode="auto">
          <a:xfrm>
            <a:off x="49776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76" name="Rectangle 175"/>
          <p:cNvSpPr/>
          <p:nvPr/>
        </p:nvSpPr>
        <p:spPr bwMode="auto">
          <a:xfrm>
            <a:off x="2119653" y="49911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77" name="Rectangle 176"/>
          <p:cNvSpPr/>
          <p:nvPr/>
        </p:nvSpPr>
        <p:spPr bwMode="auto">
          <a:xfrm>
            <a:off x="1650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78" name="Rectangle 177"/>
          <p:cNvSpPr/>
          <p:nvPr/>
        </p:nvSpPr>
        <p:spPr bwMode="auto">
          <a:xfrm>
            <a:off x="3828971"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79" name="Rectangle 178"/>
          <p:cNvSpPr/>
          <p:nvPr/>
        </p:nvSpPr>
        <p:spPr bwMode="auto">
          <a:xfrm>
            <a:off x="46864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80" name="Rectangle 179"/>
          <p:cNvSpPr/>
          <p:nvPr/>
        </p:nvSpPr>
        <p:spPr bwMode="auto">
          <a:xfrm>
            <a:off x="4394566"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81" name="Rectangle 180"/>
          <p:cNvSpPr/>
          <p:nvPr/>
        </p:nvSpPr>
        <p:spPr bwMode="auto">
          <a:xfrm>
            <a:off x="4102644"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sp>
        <p:nvSpPr>
          <p:cNvPr id="60" name="TextBox 59"/>
          <p:cNvSpPr txBox="1"/>
          <p:nvPr/>
        </p:nvSpPr>
        <p:spPr>
          <a:xfrm>
            <a:off x="6875252" y="3344174"/>
            <a:ext cx="899605" cy="369332"/>
          </a:xfrm>
          <a:prstGeom prst="rect">
            <a:avLst/>
          </a:prstGeom>
          <a:noFill/>
        </p:spPr>
        <p:txBody>
          <a:bodyPr wrap="none" rtlCol="0">
            <a:spAutoFit/>
          </a:bodyPr>
          <a:lstStyle/>
          <a:p>
            <a:r>
              <a:rPr lang="en-US" sz="1800" dirty="0" smtClean="0">
                <a:latin typeface="Calibri" pitchFamily="34" charset="0"/>
              </a:rPr>
              <a:t>find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Direct mapped: One line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smtClean="0">
                <a:latin typeface="Calibri" pitchFamily="34" charset="0"/>
              </a:rPr>
              <a:t>Address of </a:t>
            </a:r>
            <a:r>
              <a:rPr lang="en-US" sz="1800" dirty="0" err="1" smtClean="0">
                <a:latin typeface="Calibri" pitchFamily="34" charset="0"/>
              </a:rPr>
              <a:t>int</a:t>
            </a:r>
            <a:r>
              <a:rPr lang="en-US" sz="1800" dirty="0" smtClean="0">
                <a:latin typeface="Calibri" pitchFamily="34" charset="0"/>
              </a:rPr>
              <a:t>:</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smtClean="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smtClean="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5715000" y="3962400"/>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27" name="Rectangle 26"/>
          <p:cNvSpPr/>
          <p:nvPr/>
        </p:nvSpPr>
        <p:spPr bwMode="auto">
          <a:xfrm>
            <a:off x="2124974" y="3242096"/>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Direct mapped: One line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smtClean="0">
                <a:latin typeface="Calibri" pitchFamily="34" charset="0"/>
              </a:rPr>
              <a:t>Address of </a:t>
            </a:r>
            <a:r>
              <a:rPr lang="en-US" sz="1800" dirty="0" err="1" smtClean="0">
                <a:latin typeface="Calibri" pitchFamily="34" charset="0"/>
              </a:rPr>
              <a:t>int</a:t>
            </a:r>
            <a:r>
              <a:rPr lang="en-US" sz="1800" dirty="0" smtClean="0">
                <a:latin typeface="Calibri" pitchFamily="34" charset="0"/>
              </a:rPr>
              <a:t>:</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smtClean="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smtClean="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Down Arrow 25"/>
          <p:cNvSpPr/>
          <p:nvPr/>
        </p:nvSpPr>
        <p:spPr bwMode="auto">
          <a:xfrm flipV="1">
            <a:off x="4330522" y="35814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3540656" y="4659868"/>
            <a:ext cx="2017925" cy="369332"/>
          </a:xfrm>
          <a:prstGeom prst="rect">
            <a:avLst/>
          </a:prstGeom>
          <a:noFill/>
        </p:spPr>
        <p:txBody>
          <a:bodyPr wrap="none" rtlCol="0">
            <a:spAutoFit/>
          </a:bodyPr>
          <a:lstStyle/>
          <a:p>
            <a:r>
              <a:rPr lang="en-US" sz="1800" dirty="0" err="1" smtClean="0">
                <a:latin typeface="Calibri" pitchFamily="34" charset="0"/>
              </a:rPr>
              <a:t>int</a:t>
            </a:r>
            <a:r>
              <a:rPr lang="en-US" sz="1800" dirty="0" smtClean="0">
                <a:latin typeface="Calibri" pitchFamily="34" charset="0"/>
              </a:rPr>
              <a:t> (4 Bytes) is here</a:t>
            </a:r>
          </a:p>
        </p:txBody>
      </p:sp>
      <p:sp>
        <p:nvSpPr>
          <p:cNvPr id="28" name="TextBox 27"/>
          <p:cNvSpPr txBox="1"/>
          <p:nvPr/>
        </p:nvSpPr>
        <p:spPr>
          <a:xfrm>
            <a:off x="5715000" y="3962400"/>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29" name="TextBox 28"/>
          <p:cNvSpPr txBox="1"/>
          <p:nvPr/>
        </p:nvSpPr>
        <p:spPr>
          <a:xfrm>
            <a:off x="457200" y="5715000"/>
            <a:ext cx="5503814" cy="461665"/>
          </a:xfrm>
          <a:prstGeom prst="rect">
            <a:avLst/>
          </a:prstGeom>
          <a:noFill/>
        </p:spPr>
        <p:txBody>
          <a:bodyPr wrap="none" rtlCol="0">
            <a:spAutoFit/>
          </a:bodyPr>
          <a:lstStyle/>
          <a:p>
            <a:r>
              <a:rPr lang="en-US" dirty="0" smtClean="0">
                <a:solidFill>
                  <a:srgbClr val="C00000"/>
                </a:solidFill>
                <a:latin typeface="Calibri" pitchFamily="34" charset="0"/>
              </a:rPr>
              <a:t>No match: </a:t>
            </a:r>
            <a:r>
              <a:rPr lang="en-US" dirty="0" smtClean="0">
                <a:latin typeface="Calibri" pitchFamily="34" charset="0"/>
              </a:rPr>
              <a:t>old line is evicted and replaced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57018" y="435678"/>
            <a:ext cx="8101182" cy="762000"/>
          </a:xfrm>
        </p:spPr>
        <p:txBody>
          <a:bodyPr/>
          <a:lstStyle/>
          <a:p>
            <a:r>
              <a:rPr lang="en-US" dirty="0"/>
              <a:t>Direct-Mapped Cache Simulation</a:t>
            </a:r>
          </a:p>
        </p:txBody>
      </p:sp>
      <p:sp>
        <p:nvSpPr>
          <p:cNvPr id="202755" name="Rectangle 3"/>
          <p:cNvSpPr>
            <a:spLocks noChangeArrowheads="1"/>
          </p:cNvSpPr>
          <p:nvPr/>
        </p:nvSpPr>
        <p:spPr bwMode="auto">
          <a:xfrm>
            <a:off x="392113" y="1447800"/>
            <a:ext cx="4637087" cy="5014193"/>
          </a:xfrm>
          <a:prstGeom prst="rect">
            <a:avLst/>
          </a:prstGeom>
          <a:noFill/>
          <a:ln w="12700">
            <a:noFill/>
            <a:miter lim="800000"/>
            <a:headEnd/>
            <a:tailEnd/>
          </a:ln>
          <a:effectLst/>
        </p:spPr>
        <p:txBody>
          <a:bodyPr wrap="square" lIns="90487" tIns="44450" rIns="90487" bIns="44450">
            <a:prstTxWarp prst="textNoShape">
              <a:avLst/>
            </a:prstTxWarp>
            <a:spAutoFit/>
          </a:bodyPr>
          <a:lstStyle/>
          <a:p>
            <a:r>
              <a:rPr lang="en-US" sz="2000" b="0" dirty="0" smtClean="0">
                <a:latin typeface="Calibri"/>
                <a:cs typeface="Calibri"/>
              </a:rPr>
              <a:t>M = 16 </a:t>
            </a:r>
            <a:r>
              <a:rPr lang="en-US" sz="2000" b="0" dirty="0">
                <a:latin typeface="Calibri"/>
                <a:cs typeface="Calibri"/>
              </a:rPr>
              <a:t>byte addresses</a:t>
            </a:r>
          </a:p>
          <a:p>
            <a:r>
              <a:rPr lang="en-US" sz="2000" b="0" dirty="0" smtClean="0">
                <a:latin typeface="Calibri"/>
                <a:cs typeface="Calibri"/>
              </a:rPr>
              <a:t>B = 2 </a:t>
            </a:r>
            <a:r>
              <a:rPr lang="en-US" sz="2000" b="0" dirty="0">
                <a:latin typeface="Calibri"/>
                <a:cs typeface="Calibri"/>
              </a:rPr>
              <a:t>bytes/block, </a:t>
            </a:r>
          </a:p>
          <a:p>
            <a:r>
              <a:rPr lang="en-US" sz="2000" b="0" dirty="0" smtClean="0">
                <a:latin typeface="Calibri"/>
                <a:cs typeface="Calibri"/>
              </a:rPr>
              <a:t>S = 4 </a:t>
            </a:r>
            <a:r>
              <a:rPr lang="en-US" sz="2000" b="0" dirty="0">
                <a:latin typeface="Calibri"/>
                <a:cs typeface="Calibri"/>
              </a:rPr>
              <a:t>sets</a:t>
            </a:r>
          </a:p>
          <a:p>
            <a:r>
              <a:rPr lang="en-US" sz="2000" b="0" dirty="0" smtClean="0">
                <a:latin typeface="Calibri"/>
                <a:cs typeface="Calibri"/>
              </a:rPr>
              <a:t>E = 1 block/set</a:t>
            </a:r>
          </a:p>
          <a:p>
            <a:endParaRPr lang="en-US" sz="2000" b="0" dirty="0" smtClean="0">
              <a:latin typeface="Calibri"/>
              <a:cs typeface="Calibri"/>
            </a:endParaRPr>
          </a:p>
          <a:p>
            <a:pPr algn="l">
              <a:lnSpc>
                <a:spcPct val="100000"/>
              </a:lnSpc>
            </a:pPr>
            <a:endParaRPr lang="en-US" sz="2000" b="0" dirty="0" smtClean="0">
              <a:latin typeface="Calibri"/>
              <a:cs typeface="Calibri"/>
            </a:endParaRPr>
          </a:p>
          <a:p>
            <a:pPr algn="l">
              <a:lnSpc>
                <a:spcPct val="100000"/>
              </a:lnSpc>
            </a:pPr>
            <a:endParaRPr lang="en-US" sz="2000" b="0" dirty="0">
              <a:latin typeface="Calibri"/>
              <a:cs typeface="Calibri"/>
            </a:endParaRPr>
          </a:p>
          <a:p>
            <a:pPr algn="l">
              <a:lnSpc>
                <a:spcPct val="100000"/>
              </a:lnSpc>
            </a:pPr>
            <a:endParaRPr lang="en-US" sz="2000" b="0" dirty="0" smtClean="0">
              <a:latin typeface="Calibri"/>
              <a:cs typeface="Calibri"/>
            </a:endParaRPr>
          </a:p>
          <a:p>
            <a:pPr algn="l">
              <a:lnSpc>
                <a:spcPct val="100000"/>
              </a:lnSpc>
            </a:pPr>
            <a:r>
              <a:rPr lang="en-US" sz="2000" b="0" dirty="0" smtClean="0">
                <a:latin typeface="Calibri"/>
                <a:cs typeface="Calibri"/>
              </a:rPr>
              <a:t>Address </a:t>
            </a:r>
            <a:r>
              <a:rPr lang="en-US" sz="2000" b="0" dirty="0">
                <a:latin typeface="Calibri"/>
                <a:cs typeface="Calibri"/>
              </a:rPr>
              <a:t>trace (</a:t>
            </a:r>
            <a:r>
              <a:rPr lang="en-US" sz="2000" b="0" dirty="0" smtClean="0">
                <a:latin typeface="Calibri"/>
                <a:cs typeface="Calibri"/>
              </a:rPr>
              <a:t>reads, one byte per read)</a:t>
            </a:r>
            <a:r>
              <a:rPr lang="en-US" sz="2000" b="0" dirty="0">
                <a:latin typeface="Calibri"/>
                <a:cs typeface="Calibri"/>
              </a:rPr>
              <a:t>:</a:t>
            </a:r>
          </a:p>
          <a:p>
            <a:pPr algn="l">
              <a:lnSpc>
                <a:spcPct val="100000"/>
              </a:lnSpc>
            </a:pPr>
            <a:r>
              <a:rPr lang="en-US" sz="2000" b="0" dirty="0">
                <a:latin typeface="Calibri"/>
                <a:cs typeface="Calibri"/>
              </a:rPr>
              <a:t>	</a:t>
            </a:r>
            <a:r>
              <a:rPr lang="en-US" sz="2000" dirty="0">
                <a:latin typeface="Calibri"/>
                <a:cs typeface="Calibri"/>
              </a:rPr>
              <a:t>0	[0</a:t>
            </a:r>
            <a:r>
              <a:rPr lang="en-US" sz="2000" u="sng" dirty="0">
                <a:solidFill>
                  <a:srgbClr val="FF0000"/>
                </a:solidFill>
                <a:uFill>
                  <a:solidFill>
                    <a:srgbClr val="FF0000"/>
                  </a:solidFill>
                </a:uFill>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smtClean="0">
                <a:latin typeface="Calibri"/>
                <a:cs typeface="Calibri"/>
              </a:rPr>
              <a:t>]</a:t>
            </a:r>
            <a:endParaRPr lang="en-US" sz="2000" dirty="0">
              <a:latin typeface="Calibri"/>
              <a:cs typeface="Calibri"/>
            </a:endParaRPr>
          </a:p>
          <a:p>
            <a:pPr algn="l">
              <a:lnSpc>
                <a:spcPct val="100000"/>
              </a:lnSpc>
            </a:pPr>
            <a:r>
              <a:rPr lang="en-US" sz="2000" dirty="0">
                <a:latin typeface="Calibri"/>
                <a:cs typeface="Calibri"/>
              </a:rPr>
              <a:t>	1	[0</a:t>
            </a:r>
            <a:r>
              <a:rPr lang="en-US" sz="2000" u="sng" dirty="0">
                <a:solidFill>
                  <a:srgbClr val="FF0000"/>
                </a:solidFill>
                <a:uFill>
                  <a:solidFill>
                    <a:srgbClr val="FF0000"/>
                  </a:solidFill>
                </a:uFill>
                <a:latin typeface="Calibri"/>
                <a:cs typeface="Calibri"/>
              </a:rPr>
              <a:t>00</a:t>
            </a:r>
            <a:r>
              <a:rPr lang="en-US" sz="2000" dirty="0">
                <a:latin typeface="Calibri"/>
                <a:cs typeface="Calibri"/>
              </a:rPr>
              <a:t>1</a:t>
            </a:r>
            <a:r>
              <a:rPr lang="en-US" sz="2000" baseline="-25000" dirty="0">
                <a:latin typeface="Calibri"/>
                <a:cs typeface="Calibri"/>
              </a:rPr>
              <a:t>2</a:t>
            </a:r>
            <a:r>
              <a:rPr lang="en-US" sz="2000" dirty="0" smtClean="0">
                <a:latin typeface="Calibri"/>
                <a:cs typeface="Calibri"/>
              </a:rPr>
              <a:t>]</a:t>
            </a:r>
            <a:endParaRPr lang="en-US" sz="2000" dirty="0">
              <a:latin typeface="Calibri"/>
              <a:cs typeface="Calibri"/>
            </a:endParaRPr>
          </a:p>
          <a:p>
            <a:pPr algn="l">
              <a:lnSpc>
                <a:spcPct val="100000"/>
              </a:lnSpc>
            </a:pPr>
            <a:r>
              <a:rPr lang="en-US" sz="2000" dirty="0">
                <a:latin typeface="Calibri"/>
                <a:cs typeface="Calibri"/>
              </a:rPr>
              <a:t>	7	[0</a:t>
            </a:r>
            <a:r>
              <a:rPr lang="en-US" sz="2000" u="sng" dirty="0">
                <a:solidFill>
                  <a:srgbClr val="FF0000"/>
                </a:solidFill>
                <a:uFill>
                  <a:solidFill>
                    <a:srgbClr val="FF0000"/>
                  </a:solidFill>
                </a:uFill>
                <a:latin typeface="Calibri"/>
                <a:cs typeface="Calibri"/>
              </a:rPr>
              <a:t>11</a:t>
            </a:r>
            <a:r>
              <a:rPr lang="en-US" sz="2000" dirty="0">
                <a:latin typeface="Calibri"/>
                <a:cs typeface="Calibri"/>
              </a:rPr>
              <a:t>1</a:t>
            </a:r>
            <a:r>
              <a:rPr lang="en-US" sz="2000" baseline="-25000" dirty="0">
                <a:latin typeface="Calibri"/>
                <a:cs typeface="Calibri"/>
              </a:rPr>
              <a:t>2</a:t>
            </a:r>
            <a:r>
              <a:rPr lang="en-US" sz="2000" dirty="0" smtClean="0">
                <a:latin typeface="Calibri"/>
                <a:cs typeface="Calibri"/>
              </a:rPr>
              <a:t>] </a:t>
            </a:r>
            <a:endParaRPr lang="en-US" sz="2000" dirty="0">
              <a:latin typeface="Calibri"/>
              <a:cs typeface="Calibri"/>
            </a:endParaRPr>
          </a:p>
          <a:p>
            <a:pPr algn="l">
              <a:lnSpc>
                <a:spcPct val="100000"/>
              </a:lnSpc>
            </a:pPr>
            <a:r>
              <a:rPr lang="en-US" sz="2000" dirty="0">
                <a:latin typeface="Calibri"/>
                <a:cs typeface="Calibri"/>
              </a:rPr>
              <a:t>	8	[1</a:t>
            </a:r>
            <a:r>
              <a:rPr lang="en-US" sz="2000" u="sng" dirty="0">
                <a:solidFill>
                  <a:srgbClr val="FF0000"/>
                </a:solidFill>
                <a:uFill>
                  <a:solidFill>
                    <a:srgbClr val="FF0000"/>
                  </a:solidFill>
                </a:uFill>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smtClean="0">
                <a:latin typeface="Calibri"/>
                <a:cs typeface="Calibri"/>
              </a:rPr>
              <a:t>]</a:t>
            </a:r>
            <a:endParaRPr lang="en-US" sz="2000" dirty="0">
              <a:latin typeface="Calibri"/>
              <a:cs typeface="Calibri"/>
            </a:endParaRPr>
          </a:p>
          <a:p>
            <a:pPr algn="l">
              <a:lnSpc>
                <a:spcPct val="100000"/>
              </a:lnSpc>
            </a:pPr>
            <a:r>
              <a:rPr lang="en-US" sz="2000" dirty="0">
                <a:latin typeface="Calibri"/>
                <a:cs typeface="Calibri"/>
              </a:rPr>
              <a:t>	0	[0</a:t>
            </a:r>
            <a:r>
              <a:rPr lang="en-US" sz="2000" u="sng" dirty="0">
                <a:solidFill>
                  <a:srgbClr val="FF0000"/>
                </a:solidFill>
                <a:uFill>
                  <a:solidFill>
                    <a:srgbClr val="FF0000"/>
                  </a:solidFill>
                </a:uFill>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smtClean="0">
                <a:latin typeface="Calibri"/>
                <a:cs typeface="Calibri"/>
              </a:rPr>
              <a:t>]</a:t>
            </a:r>
          </a:p>
          <a:p>
            <a:r>
              <a:rPr lang="en-US" sz="2000" dirty="0" smtClean="0">
                <a:latin typeface="Calibri"/>
                <a:cs typeface="Calibri"/>
              </a:rPr>
              <a:t>	A	[1</a:t>
            </a:r>
            <a:r>
              <a:rPr lang="en-US" sz="2000" u="sng" dirty="0" smtClean="0">
                <a:solidFill>
                  <a:srgbClr val="FF0000"/>
                </a:solidFill>
                <a:uFill>
                  <a:solidFill>
                    <a:srgbClr val="FF0000"/>
                  </a:solidFill>
                </a:uFill>
                <a:latin typeface="Calibri"/>
                <a:cs typeface="Calibri"/>
              </a:rPr>
              <a:t>01</a:t>
            </a:r>
            <a:r>
              <a:rPr lang="en-US" sz="2000" dirty="0" smtClean="0">
                <a:latin typeface="Calibri"/>
                <a:cs typeface="Calibri"/>
              </a:rPr>
              <a:t>0</a:t>
            </a:r>
            <a:r>
              <a:rPr lang="en-US" sz="2000" baseline="-25000" dirty="0" smtClean="0">
                <a:latin typeface="Calibri"/>
                <a:cs typeface="Calibri"/>
              </a:rPr>
              <a:t>2</a:t>
            </a:r>
            <a:r>
              <a:rPr lang="en-US" sz="2000" dirty="0" smtClean="0">
                <a:latin typeface="Calibri"/>
                <a:cs typeface="Calibri"/>
              </a:rPr>
              <a:t>]</a:t>
            </a:r>
          </a:p>
          <a:p>
            <a:r>
              <a:rPr lang="en-US" sz="2000" dirty="0">
                <a:latin typeface="Calibri"/>
                <a:cs typeface="Calibri"/>
              </a:rPr>
              <a:t>	</a:t>
            </a:r>
            <a:r>
              <a:rPr lang="en-US" sz="2000" dirty="0" smtClean="0">
                <a:latin typeface="Calibri"/>
                <a:cs typeface="Calibri"/>
              </a:rPr>
              <a:t>6</a:t>
            </a:r>
            <a:r>
              <a:rPr lang="en-US" sz="2000" dirty="0">
                <a:latin typeface="Calibri"/>
                <a:cs typeface="Calibri"/>
              </a:rPr>
              <a:t>	</a:t>
            </a:r>
            <a:r>
              <a:rPr lang="en-US" sz="2000" dirty="0" smtClean="0">
                <a:latin typeface="Calibri"/>
                <a:cs typeface="Calibri"/>
              </a:rPr>
              <a:t>[0</a:t>
            </a:r>
            <a:r>
              <a:rPr lang="en-US" sz="2000" u="sng" dirty="0" smtClean="0">
                <a:solidFill>
                  <a:srgbClr val="FF0000"/>
                </a:solidFill>
                <a:uFill>
                  <a:solidFill>
                    <a:srgbClr val="FF0000"/>
                  </a:solidFill>
                </a:uFill>
                <a:latin typeface="Calibri"/>
                <a:cs typeface="Calibri"/>
              </a:rPr>
              <a:t>11</a:t>
            </a:r>
            <a:r>
              <a:rPr lang="en-US" sz="2000" dirty="0" smtClean="0">
                <a:latin typeface="Calibri"/>
                <a:cs typeface="Calibri"/>
              </a:rPr>
              <a:t>0</a:t>
            </a:r>
            <a:r>
              <a:rPr lang="en-US" sz="2000" baseline="-25000" dirty="0" smtClean="0">
                <a:latin typeface="Calibri"/>
                <a:cs typeface="Calibri"/>
              </a:rPr>
              <a:t>2</a:t>
            </a:r>
            <a:r>
              <a:rPr lang="en-US" sz="2000" dirty="0" smtClean="0">
                <a:latin typeface="Calibri"/>
                <a:cs typeface="Calibri"/>
              </a:rPr>
              <a:t>]</a:t>
            </a:r>
            <a:endParaRPr lang="en-US" sz="2000" dirty="0">
              <a:solidFill>
                <a:srgbClr val="FF0000"/>
              </a:solidFill>
              <a:latin typeface="Calibri"/>
              <a:cs typeface="Calibri"/>
            </a:endParaRPr>
          </a:p>
        </p:txBody>
      </p:sp>
      <p:sp>
        <p:nvSpPr>
          <p:cNvPr id="83" name="TextBox 82"/>
          <p:cNvSpPr txBox="1"/>
          <p:nvPr/>
        </p:nvSpPr>
        <p:spPr>
          <a:xfrm>
            <a:off x="5105400" y="1371600"/>
            <a:ext cx="2719334" cy="369332"/>
          </a:xfrm>
          <a:prstGeom prst="rect">
            <a:avLst/>
          </a:prstGeom>
          <a:noFill/>
        </p:spPr>
        <p:txBody>
          <a:bodyPr wrap="none" rtlCol="0">
            <a:spAutoFit/>
          </a:bodyPr>
          <a:lstStyle/>
          <a:p>
            <a:r>
              <a:rPr lang="en-US" sz="1800" dirty="0" smtClean="0">
                <a:solidFill>
                  <a:srgbClr val="FF0000"/>
                </a:solidFill>
                <a:latin typeface="Calibri" pitchFamily="34" charset="0"/>
              </a:rPr>
              <a:t>Initial cache configuration:</a:t>
            </a:r>
          </a:p>
        </p:txBody>
      </p:sp>
      <p:sp>
        <p:nvSpPr>
          <p:cNvPr id="84" name="TextBox 83"/>
          <p:cNvSpPr txBox="1"/>
          <p:nvPr/>
        </p:nvSpPr>
        <p:spPr>
          <a:xfrm>
            <a:off x="5105400" y="4050268"/>
            <a:ext cx="2627964" cy="369332"/>
          </a:xfrm>
          <a:prstGeom prst="rect">
            <a:avLst/>
          </a:prstGeom>
          <a:noFill/>
        </p:spPr>
        <p:txBody>
          <a:bodyPr wrap="none" rtlCol="0">
            <a:spAutoFit/>
          </a:bodyPr>
          <a:lstStyle/>
          <a:p>
            <a:r>
              <a:rPr lang="en-US" sz="1800" dirty="0" smtClean="0">
                <a:solidFill>
                  <a:srgbClr val="FF0000"/>
                </a:solidFill>
                <a:latin typeface="Calibri" pitchFamily="34" charset="0"/>
              </a:rPr>
              <a:t>Final cache configuration:</a:t>
            </a:r>
          </a:p>
        </p:txBody>
      </p:sp>
      <p:sp>
        <p:nvSpPr>
          <p:cNvPr id="85" name="Rectangle 5"/>
          <p:cNvSpPr>
            <a:spLocks noChangeArrowheads="1"/>
          </p:cNvSpPr>
          <p:nvPr/>
        </p:nvSpPr>
        <p:spPr bwMode="auto">
          <a:xfrm>
            <a:off x="1524000" y="337185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err="1">
                <a:latin typeface="Calibri"/>
                <a:cs typeface="Calibri"/>
              </a:rPr>
              <a:t>x</a:t>
            </a:r>
            <a:endParaRPr lang="en-US" sz="2000" b="0" dirty="0">
              <a:latin typeface="Calibri"/>
              <a:cs typeface="Calibri"/>
            </a:endParaRPr>
          </a:p>
        </p:txBody>
      </p:sp>
      <p:sp>
        <p:nvSpPr>
          <p:cNvPr id="86" name="Rectangle 6"/>
          <p:cNvSpPr>
            <a:spLocks noChangeArrowheads="1"/>
          </p:cNvSpPr>
          <p:nvPr/>
        </p:nvSpPr>
        <p:spPr bwMode="auto">
          <a:xfrm>
            <a:off x="1643062" y="3033514"/>
            <a:ext cx="528990"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t</a:t>
            </a:r>
            <a:r>
              <a:rPr lang="en-US" sz="2000" b="0" dirty="0">
                <a:latin typeface="Calibri"/>
                <a:cs typeface="Calibri"/>
              </a:rPr>
              <a:t>=1</a:t>
            </a:r>
          </a:p>
        </p:txBody>
      </p:sp>
      <p:sp>
        <p:nvSpPr>
          <p:cNvPr id="87" name="Rectangle 7"/>
          <p:cNvSpPr>
            <a:spLocks noChangeArrowheads="1"/>
          </p:cNvSpPr>
          <p:nvPr/>
        </p:nvSpPr>
        <p:spPr bwMode="auto">
          <a:xfrm>
            <a:off x="2271712" y="3033514"/>
            <a:ext cx="54078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s</a:t>
            </a:r>
            <a:r>
              <a:rPr lang="en-US" sz="2000" b="0" dirty="0">
                <a:latin typeface="Calibri"/>
                <a:cs typeface="Calibri"/>
              </a:rPr>
              <a:t>=2</a:t>
            </a:r>
          </a:p>
        </p:txBody>
      </p:sp>
      <p:sp>
        <p:nvSpPr>
          <p:cNvPr id="88" name="Rectangle 8"/>
          <p:cNvSpPr>
            <a:spLocks noChangeArrowheads="1"/>
          </p:cNvSpPr>
          <p:nvPr/>
        </p:nvSpPr>
        <p:spPr bwMode="auto">
          <a:xfrm>
            <a:off x="3011487" y="3033514"/>
            <a:ext cx="57522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89" name="Rectangle 9"/>
          <p:cNvSpPr>
            <a:spLocks noChangeArrowheads="1"/>
          </p:cNvSpPr>
          <p:nvPr/>
        </p:nvSpPr>
        <p:spPr bwMode="auto">
          <a:xfrm>
            <a:off x="2241550" y="337185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90" name="Rectangle 10"/>
          <p:cNvSpPr>
            <a:spLocks noChangeArrowheads="1"/>
          </p:cNvSpPr>
          <p:nvPr/>
        </p:nvSpPr>
        <p:spPr bwMode="auto">
          <a:xfrm>
            <a:off x="2957512" y="3371850"/>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91" name="Group 175"/>
          <p:cNvGrpSpPr>
            <a:grpSpLocks/>
          </p:cNvGrpSpPr>
          <p:nvPr/>
        </p:nvGrpSpPr>
        <p:grpSpPr bwMode="auto">
          <a:xfrm>
            <a:off x="6176963" y="2165350"/>
            <a:ext cx="2662237" cy="306388"/>
            <a:chOff x="2027" y="3244"/>
            <a:chExt cx="1677" cy="193"/>
          </a:xfrm>
          <a:solidFill>
            <a:srgbClr val="DEDFF5"/>
          </a:solidFill>
        </p:grpSpPr>
        <p:sp>
          <p:nvSpPr>
            <p:cNvPr id="92"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93"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sp>
          <p:nvSpPr>
            <p:cNvPr id="94"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grpSp>
      <p:sp>
        <p:nvSpPr>
          <p:cNvPr id="95" name="Rectangle 15"/>
          <p:cNvSpPr>
            <a:spLocks noChangeArrowheads="1"/>
          </p:cNvSpPr>
          <p:nvPr/>
        </p:nvSpPr>
        <p:spPr bwMode="auto">
          <a:xfrm>
            <a:off x="6326188" y="1752600"/>
            <a:ext cx="310982"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v</a:t>
            </a:r>
          </a:p>
        </p:txBody>
      </p:sp>
      <p:sp>
        <p:nvSpPr>
          <p:cNvPr id="96" name="Rectangle 16"/>
          <p:cNvSpPr>
            <a:spLocks noChangeArrowheads="1"/>
          </p:cNvSpPr>
          <p:nvPr/>
        </p:nvSpPr>
        <p:spPr bwMode="auto">
          <a:xfrm>
            <a:off x="6804025" y="1752600"/>
            <a:ext cx="53126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Tag</a:t>
            </a:r>
            <a:endParaRPr lang="en-US" sz="2000" b="0" dirty="0">
              <a:latin typeface="Calibri"/>
              <a:cs typeface="Calibri"/>
            </a:endParaRPr>
          </a:p>
        </p:txBody>
      </p:sp>
      <p:sp>
        <p:nvSpPr>
          <p:cNvPr id="97" name="Rectangle 17"/>
          <p:cNvSpPr>
            <a:spLocks noChangeArrowheads="1"/>
          </p:cNvSpPr>
          <p:nvPr/>
        </p:nvSpPr>
        <p:spPr bwMode="auto">
          <a:xfrm>
            <a:off x="7761288" y="1752600"/>
            <a:ext cx="74141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Block</a:t>
            </a:r>
            <a:endParaRPr lang="en-US" sz="2000" b="0" dirty="0">
              <a:latin typeface="Calibri"/>
              <a:cs typeface="Calibri"/>
            </a:endParaRPr>
          </a:p>
        </p:txBody>
      </p:sp>
      <p:sp>
        <p:nvSpPr>
          <p:cNvPr id="98" name="Rectangle 18"/>
          <p:cNvSpPr>
            <a:spLocks noChangeArrowheads="1"/>
          </p:cNvSpPr>
          <p:nvPr/>
        </p:nvSpPr>
        <p:spPr bwMode="auto">
          <a:xfrm>
            <a:off x="6176963" y="24749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0</a:t>
            </a:r>
            <a:endParaRPr lang="en-US" sz="2000" dirty="0">
              <a:latin typeface="Calibri"/>
              <a:cs typeface="Calibri"/>
            </a:endParaRPr>
          </a:p>
        </p:txBody>
      </p:sp>
      <p:sp>
        <p:nvSpPr>
          <p:cNvPr id="99" name="Rectangle 19"/>
          <p:cNvSpPr>
            <a:spLocks noChangeArrowheads="1"/>
          </p:cNvSpPr>
          <p:nvPr/>
        </p:nvSpPr>
        <p:spPr bwMode="auto">
          <a:xfrm>
            <a:off x="6751638" y="24749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00" name="Rectangle 20"/>
          <p:cNvSpPr>
            <a:spLocks noChangeArrowheads="1"/>
          </p:cNvSpPr>
          <p:nvPr/>
        </p:nvSpPr>
        <p:spPr bwMode="auto">
          <a:xfrm>
            <a:off x="7419975" y="24749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01" name="Rectangle 21"/>
          <p:cNvSpPr>
            <a:spLocks noChangeArrowheads="1"/>
          </p:cNvSpPr>
          <p:nvPr/>
        </p:nvSpPr>
        <p:spPr bwMode="auto">
          <a:xfrm>
            <a:off x="6176963" y="279876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0</a:t>
            </a:r>
            <a:endParaRPr lang="en-US" sz="2000" dirty="0">
              <a:latin typeface="Calibri"/>
              <a:cs typeface="Calibri"/>
            </a:endParaRPr>
          </a:p>
        </p:txBody>
      </p:sp>
      <p:sp>
        <p:nvSpPr>
          <p:cNvPr id="102" name="Rectangle 22"/>
          <p:cNvSpPr>
            <a:spLocks noChangeArrowheads="1"/>
          </p:cNvSpPr>
          <p:nvPr/>
        </p:nvSpPr>
        <p:spPr bwMode="auto">
          <a:xfrm>
            <a:off x="6751638" y="279876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03" name="Rectangle 23"/>
          <p:cNvSpPr>
            <a:spLocks noChangeArrowheads="1"/>
          </p:cNvSpPr>
          <p:nvPr/>
        </p:nvSpPr>
        <p:spPr bwMode="auto">
          <a:xfrm>
            <a:off x="7419975" y="279876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04" name="Rectangle 24"/>
          <p:cNvSpPr>
            <a:spLocks noChangeArrowheads="1"/>
          </p:cNvSpPr>
          <p:nvPr/>
        </p:nvSpPr>
        <p:spPr bwMode="auto">
          <a:xfrm>
            <a:off x="6176963" y="31226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05" name="Rectangle 25"/>
          <p:cNvSpPr>
            <a:spLocks noChangeArrowheads="1"/>
          </p:cNvSpPr>
          <p:nvPr/>
        </p:nvSpPr>
        <p:spPr bwMode="auto">
          <a:xfrm>
            <a:off x="6751638" y="31226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06" name="Rectangle 26"/>
          <p:cNvSpPr>
            <a:spLocks noChangeArrowheads="1"/>
          </p:cNvSpPr>
          <p:nvPr/>
        </p:nvSpPr>
        <p:spPr bwMode="auto">
          <a:xfrm>
            <a:off x="7419975" y="31226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grpSp>
        <p:nvGrpSpPr>
          <p:cNvPr id="107" name="Group 176"/>
          <p:cNvGrpSpPr>
            <a:grpSpLocks/>
          </p:cNvGrpSpPr>
          <p:nvPr/>
        </p:nvGrpSpPr>
        <p:grpSpPr bwMode="auto">
          <a:xfrm>
            <a:off x="6176963" y="2168525"/>
            <a:ext cx="2662237" cy="306388"/>
            <a:chOff x="2027" y="3244"/>
            <a:chExt cx="1677" cy="193"/>
          </a:xfrm>
          <a:solidFill>
            <a:srgbClr val="DEDFF5"/>
          </a:solidFill>
        </p:grpSpPr>
        <p:sp>
          <p:nvSpPr>
            <p:cNvPr id="108" name="Rectangle 177"/>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09" name="Rectangle 178"/>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10" name="Rectangle 179"/>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grpSp>
        <p:nvGrpSpPr>
          <p:cNvPr id="111" name="Group 182"/>
          <p:cNvGrpSpPr>
            <a:grpSpLocks/>
          </p:cNvGrpSpPr>
          <p:nvPr/>
        </p:nvGrpSpPr>
        <p:grpSpPr bwMode="auto">
          <a:xfrm>
            <a:off x="6176963" y="3124200"/>
            <a:ext cx="2662237" cy="306387"/>
            <a:chOff x="2027" y="3244"/>
            <a:chExt cx="1677" cy="193"/>
          </a:xfrm>
          <a:solidFill>
            <a:srgbClr val="DEDFF5"/>
          </a:solidFill>
        </p:grpSpPr>
        <p:sp>
          <p:nvSpPr>
            <p:cNvPr id="112" name="Rectangle 18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0</a:t>
              </a:r>
            </a:p>
          </p:txBody>
        </p:sp>
        <p:sp>
          <p:nvSpPr>
            <p:cNvPr id="113" name="Rectangle 18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endParaRPr lang="en-US" sz="2000" b="0" dirty="0">
                <a:latin typeface="Calibri"/>
                <a:cs typeface="Calibri"/>
              </a:endParaRPr>
            </a:p>
          </p:txBody>
        </p:sp>
        <p:sp>
          <p:nvSpPr>
            <p:cNvPr id="114" name="Rectangle 18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endParaRPr lang="en-US" sz="2000" b="0" dirty="0">
                <a:latin typeface="Calibri"/>
                <a:cs typeface="Calibri"/>
              </a:endParaRPr>
            </a:p>
          </p:txBody>
        </p:sp>
      </p:grpSp>
      <p:grpSp>
        <p:nvGrpSpPr>
          <p:cNvPr id="115" name="Group 187"/>
          <p:cNvGrpSpPr>
            <a:grpSpLocks/>
          </p:cNvGrpSpPr>
          <p:nvPr/>
        </p:nvGrpSpPr>
        <p:grpSpPr bwMode="auto">
          <a:xfrm>
            <a:off x="6176963" y="2168525"/>
            <a:ext cx="2662237" cy="306388"/>
            <a:chOff x="2027" y="3244"/>
            <a:chExt cx="1677" cy="193"/>
          </a:xfrm>
          <a:solidFill>
            <a:srgbClr val="DEDFF5"/>
          </a:solidFill>
        </p:grpSpPr>
        <p:sp>
          <p:nvSpPr>
            <p:cNvPr id="116" name="Rectangle 188"/>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17" name="Rectangle 189"/>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18" name="Rectangle 190"/>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M[8-9]</a:t>
              </a:r>
            </a:p>
          </p:txBody>
        </p:sp>
      </p:grpSp>
      <p:grpSp>
        <p:nvGrpSpPr>
          <p:cNvPr id="119" name="Group 192"/>
          <p:cNvGrpSpPr>
            <a:grpSpLocks/>
          </p:cNvGrpSpPr>
          <p:nvPr/>
        </p:nvGrpSpPr>
        <p:grpSpPr bwMode="auto">
          <a:xfrm>
            <a:off x="6176963" y="2168525"/>
            <a:ext cx="2662237" cy="306388"/>
            <a:chOff x="2027" y="3244"/>
            <a:chExt cx="1677" cy="193"/>
          </a:xfrm>
          <a:solidFill>
            <a:srgbClr val="DEDFF5"/>
          </a:solidFill>
        </p:grpSpPr>
        <p:sp>
          <p:nvSpPr>
            <p:cNvPr id="120" name="Rectangle 19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21" name="Rectangle 19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1</a:t>
              </a:r>
            </a:p>
          </p:txBody>
        </p:sp>
        <p:sp>
          <p:nvSpPr>
            <p:cNvPr id="122" name="Rectangle 19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smtClean="0">
                  <a:latin typeface="Calibri"/>
                  <a:cs typeface="Calibri"/>
                </a:rPr>
                <a:t>M[8-9]</a:t>
              </a:r>
              <a:endParaRPr lang="en-US" sz="2000" b="0" dirty="0">
                <a:latin typeface="Calibri"/>
                <a:cs typeface="Calibri"/>
              </a:endParaRPr>
            </a:p>
          </p:txBody>
        </p:sp>
      </p:grpSp>
      <p:sp>
        <p:nvSpPr>
          <p:cNvPr id="123" name="TextBox 122"/>
          <p:cNvSpPr txBox="1"/>
          <p:nvPr/>
        </p:nvSpPr>
        <p:spPr>
          <a:xfrm>
            <a:off x="5491163" y="2145268"/>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124" name="TextBox 123"/>
          <p:cNvSpPr txBox="1"/>
          <p:nvPr/>
        </p:nvSpPr>
        <p:spPr>
          <a:xfrm>
            <a:off x="5491163" y="2450597"/>
            <a:ext cx="659155" cy="369332"/>
          </a:xfrm>
          <a:prstGeom prst="rect">
            <a:avLst/>
          </a:prstGeom>
          <a:noFill/>
        </p:spPr>
        <p:txBody>
          <a:bodyPr wrap="none" rtlCol="0">
            <a:spAutoFit/>
          </a:bodyPr>
          <a:lstStyle/>
          <a:p>
            <a:r>
              <a:rPr lang="en-US" sz="1800" dirty="0" smtClean="0">
                <a:latin typeface="Calibri" pitchFamily="34" charset="0"/>
              </a:rPr>
              <a:t>Set 1</a:t>
            </a:r>
          </a:p>
        </p:txBody>
      </p:sp>
      <p:sp>
        <p:nvSpPr>
          <p:cNvPr id="125" name="TextBox 124"/>
          <p:cNvSpPr txBox="1"/>
          <p:nvPr/>
        </p:nvSpPr>
        <p:spPr>
          <a:xfrm>
            <a:off x="5491163" y="2755926"/>
            <a:ext cx="659155" cy="369332"/>
          </a:xfrm>
          <a:prstGeom prst="rect">
            <a:avLst/>
          </a:prstGeom>
          <a:noFill/>
        </p:spPr>
        <p:txBody>
          <a:bodyPr wrap="none" rtlCol="0">
            <a:spAutoFit/>
          </a:bodyPr>
          <a:lstStyle/>
          <a:p>
            <a:r>
              <a:rPr lang="en-US" sz="1800" dirty="0" smtClean="0">
                <a:latin typeface="Calibri" pitchFamily="34" charset="0"/>
              </a:rPr>
              <a:t>Set 2</a:t>
            </a:r>
          </a:p>
        </p:txBody>
      </p:sp>
      <p:sp>
        <p:nvSpPr>
          <p:cNvPr id="126" name="TextBox 125"/>
          <p:cNvSpPr txBox="1"/>
          <p:nvPr/>
        </p:nvSpPr>
        <p:spPr>
          <a:xfrm>
            <a:off x="5491163" y="3061255"/>
            <a:ext cx="659155" cy="369332"/>
          </a:xfrm>
          <a:prstGeom prst="rect">
            <a:avLst/>
          </a:prstGeom>
          <a:noFill/>
        </p:spPr>
        <p:txBody>
          <a:bodyPr wrap="none" rtlCol="0">
            <a:spAutoFit/>
          </a:bodyPr>
          <a:lstStyle/>
          <a:p>
            <a:r>
              <a:rPr lang="en-US" sz="1800" dirty="0" smtClean="0">
                <a:latin typeface="Calibri" pitchFamily="34" charset="0"/>
              </a:rPr>
              <a:t>Set 3</a:t>
            </a:r>
          </a:p>
        </p:txBody>
      </p:sp>
      <p:grpSp>
        <p:nvGrpSpPr>
          <p:cNvPr id="127" name="Group 175"/>
          <p:cNvGrpSpPr>
            <a:grpSpLocks/>
          </p:cNvGrpSpPr>
          <p:nvPr/>
        </p:nvGrpSpPr>
        <p:grpSpPr bwMode="auto">
          <a:xfrm>
            <a:off x="6176963" y="4800600"/>
            <a:ext cx="2662237" cy="306388"/>
            <a:chOff x="2027" y="3244"/>
            <a:chExt cx="1677" cy="193"/>
          </a:xfrm>
          <a:solidFill>
            <a:srgbClr val="DEDFF5"/>
          </a:solidFill>
        </p:grpSpPr>
        <p:sp>
          <p:nvSpPr>
            <p:cNvPr id="128"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1</a:t>
              </a:r>
            </a:p>
          </p:txBody>
        </p:sp>
        <p:sp>
          <p:nvSpPr>
            <p:cNvPr id="129"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1</a:t>
              </a:r>
            </a:p>
          </p:txBody>
        </p:sp>
        <p:sp>
          <p:nvSpPr>
            <p:cNvPr id="130"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smtClean="0">
                  <a:latin typeface="Calibri"/>
                  <a:cs typeface="Calibri"/>
                </a:rPr>
                <a:t>M[8-9]</a:t>
              </a:r>
              <a:endParaRPr lang="en-US" sz="2000" b="0" dirty="0">
                <a:latin typeface="Calibri"/>
                <a:cs typeface="Calibri"/>
              </a:endParaRPr>
            </a:p>
          </p:txBody>
        </p:sp>
      </p:grpSp>
      <p:sp>
        <p:nvSpPr>
          <p:cNvPr id="131" name="Rectangle 15"/>
          <p:cNvSpPr>
            <a:spLocks noChangeArrowheads="1"/>
          </p:cNvSpPr>
          <p:nvPr/>
        </p:nvSpPr>
        <p:spPr bwMode="auto">
          <a:xfrm>
            <a:off x="6326188" y="4418013"/>
            <a:ext cx="310982"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v</a:t>
            </a:r>
            <a:endParaRPr lang="en-US" sz="2000" b="0" dirty="0">
              <a:latin typeface="Calibri"/>
              <a:cs typeface="Calibri"/>
            </a:endParaRPr>
          </a:p>
        </p:txBody>
      </p:sp>
      <p:sp>
        <p:nvSpPr>
          <p:cNvPr id="132" name="Rectangle 16"/>
          <p:cNvSpPr>
            <a:spLocks noChangeArrowheads="1"/>
          </p:cNvSpPr>
          <p:nvPr/>
        </p:nvSpPr>
        <p:spPr bwMode="auto">
          <a:xfrm>
            <a:off x="6804025" y="4418013"/>
            <a:ext cx="53126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Tag</a:t>
            </a:r>
            <a:endParaRPr lang="en-US" sz="2000" b="0" dirty="0">
              <a:latin typeface="Calibri"/>
              <a:cs typeface="Calibri"/>
            </a:endParaRPr>
          </a:p>
        </p:txBody>
      </p:sp>
      <p:sp>
        <p:nvSpPr>
          <p:cNvPr id="133" name="Rectangle 17"/>
          <p:cNvSpPr>
            <a:spLocks noChangeArrowheads="1"/>
          </p:cNvSpPr>
          <p:nvPr/>
        </p:nvSpPr>
        <p:spPr bwMode="auto">
          <a:xfrm>
            <a:off x="7761288" y="4418013"/>
            <a:ext cx="74141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Block</a:t>
            </a:r>
            <a:endParaRPr lang="en-US" sz="2000" b="0" dirty="0">
              <a:latin typeface="Calibri"/>
              <a:cs typeface="Calibri"/>
            </a:endParaRPr>
          </a:p>
        </p:txBody>
      </p:sp>
      <p:sp>
        <p:nvSpPr>
          <p:cNvPr id="134" name="Rectangle 18"/>
          <p:cNvSpPr>
            <a:spLocks noChangeArrowheads="1"/>
          </p:cNvSpPr>
          <p:nvPr/>
        </p:nvSpPr>
        <p:spPr bwMode="auto">
          <a:xfrm>
            <a:off x="6176963" y="5140326"/>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smtClean="0">
                <a:latin typeface="Calibri"/>
                <a:cs typeface="Calibri"/>
              </a:rPr>
              <a:t>0</a:t>
            </a:r>
            <a:endParaRPr lang="en-US" sz="2000" dirty="0">
              <a:latin typeface="Calibri"/>
              <a:cs typeface="Calibri"/>
            </a:endParaRPr>
          </a:p>
        </p:txBody>
      </p:sp>
      <p:sp>
        <p:nvSpPr>
          <p:cNvPr id="135" name="Rectangle 19"/>
          <p:cNvSpPr>
            <a:spLocks noChangeArrowheads="1"/>
          </p:cNvSpPr>
          <p:nvPr/>
        </p:nvSpPr>
        <p:spPr bwMode="auto">
          <a:xfrm>
            <a:off x="6751638" y="5140326"/>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dirty="0">
              <a:latin typeface="Calibri"/>
              <a:cs typeface="Calibri"/>
            </a:endParaRPr>
          </a:p>
        </p:txBody>
      </p:sp>
      <p:sp>
        <p:nvSpPr>
          <p:cNvPr id="136" name="Rectangle 20"/>
          <p:cNvSpPr>
            <a:spLocks noChangeArrowheads="1"/>
          </p:cNvSpPr>
          <p:nvPr/>
        </p:nvSpPr>
        <p:spPr bwMode="auto">
          <a:xfrm>
            <a:off x="7419975" y="5140326"/>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2000" b="0" dirty="0">
              <a:latin typeface="Calibri"/>
              <a:cs typeface="Calibri"/>
            </a:endParaRPr>
          </a:p>
        </p:txBody>
      </p:sp>
      <p:sp>
        <p:nvSpPr>
          <p:cNvPr id="137" name="Rectangle 21"/>
          <p:cNvSpPr>
            <a:spLocks noChangeArrowheads="1"/>
          </p:cNvSpPr>
          <p:nvPr/>
        </p:nvSpPr>
        <p:spPr bwMode="auto">
          <a:xfrm>
            <a:off x="6176963" y="5464176"/>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0</a:t>
            </a:r>
            <a:endParaRPr lang="en-US" sz="2000" dirty="0">
              <a:latin typeface="Calibri"/>
              <a:cs typeface="Calibri"/>
            </a:endParaRPr>
          </a:p>
        </p:txBody>
      </p:sp>
      <p:sp>
        <p:nvSpPr>
          <p:cNvPr id="138" name="Rectangle 22"/>
          <p:cNvSpPr>
            <a:spLocks noChangeArrowheads="1"/>
          </p:cNvSpPr>
          <p:nvPr/>
        </p:nvSpPr>
        <p:spPr bwMode="auto">
          <a:xfrm>
            <a:off x="6751638" y="5464176"/>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39" name="Rectangle 23"/>
          <p:cNvSpPr>
            <a:spLocks noChangeArrowheads="1"/>
          </p:cNvSpPr>
          <p:nvPr/>
        </p:nvSpPr>
        <p:spPr bwMode="auto">
          <a:xfrm>
            <a:off x="7419975" y="5464176"/>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0" name="Rectangle 24"/>
          <p:cNvSpPr>
            <a:spLocks noChangeArrowheads="1"/>
          </p:cNvSpPr>
          <p:nvPr/>
        </p:nvSpPr>
        <p:spPr bwMode="auto">
          <a:xfrm>
            <a:off x="6176963" y="5788026"/>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0</a:t>
            </a:r>
            <a:endParaRPr lang="en-US" sz="2000" dirty="0">
              <a:latin typeface="Calibri"/>
              <a:cs typeface="Calibri"/>
            </a:endParaRPr>
          </a:p>
        </p:txBody>
      </p:sp>
      <p:sp>
        <p:nvSpPr>
          <p:cNvPr id="141" name="Rectangle 25"/>
          <p:cNvSpPr>
            <a:spLocks noChangeArrowheads="1"/>
          </p:cNvSpPr>
          <p:nvPr/>
        </p:nvSpPr>
        <p:spPr bwMode="auto">
          <a:xfrm>
            <a:off x="6751638" y="5788026"/>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2" name="Rectangle 26"/>
          <p:cNvSpPr>
            <a:spLocks noChangeArrowheads="1"/>
          </p:cNvSpPr>
          <p:nvPr/>
        </p:nvSpPr>
        <p:spPr bwMode="auto">
          <a:xfrm>
            <a:off x="7419975" y="5788026"/>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grpSp>
        <p:nvGrpSpPr>
          <p:cNvPr id="143" name="Group 176"/>
          <p:cNvGrpSpPr>
            <a:grpSpLocks/>
          </p:cNvGrpSpPr>
          <p:nvPr/>
        </p:nvGrpSpPr>
        <p:grpSpPr bwMode="auto">
          <a:xfrm>
            <a:off x="6176963" y="4799012"/>
            <a:ext cx="2662237" cy="306388"/>
            <a:chOff x="2027" y="3244"/>
            <a:chExt cx="1677" cy="193"/>
          </a:xfrm>
          <a:solidFill>
            <a:srgbClr val="DEDFF5"/>
          </a:solidFill>
        </p:grpSpPr>
        <p:sp>
          <p:nvSpPr>
            <p:cNvPr id="144" name="Rectangle 177"/>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5" name="Rectangle 178"/>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6" name="Rectangle 179"/>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grpSp>
        <p:nvGrpSpPr>
          <p:cNvPr id="147" name="Group 182"/>
          <p:cNvGrpSpPr>
            <a:grpSpLocks/>
          </p:cNvGrpSpPr>
          <p:nvPr/>
        </p:nvGrpSpPr>
        <p:grpSpPr bwMode="auto">
          <a:xfrm>
            <a:off x="6176963" y="5791200"/>
            <a:ext cx="2662237" cy="306387"/>
            <a:chOff x="2027" y="3244"/>
            <a:chExt cx="1677" cy="193"/>
          </a:xfrm>
          <a:solidFill>
            <a:srgbClr val="DEDFF5"/>
          </a:solidFill>
        </p:grpSpPr>
        <p:sp>
          <p:nvSpPr>
            <p:cNvPr id="148" name="Rectangle 18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 name="Rectangle 18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50" name="Rectangle 18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M[6-7]</a:t>
              </a:r>
            </a:p>
          </p:txBody>
        </p:sp>
      </p:grpSp>
      <p:grpSp>
        <p:nvGrpSpPr>
          <p:cNvPr id="155" name="Group 192"/>
          <p:cNvGrpSpPr>
            <a:grpSpLocks/>
          </p:cNvGrpSpPr>
          <p:nvPr/>
        </p:nvGrpSpPr>
        <p:grpSpPr bwMode="auto">
          <a:xfrm>
            <a:off x="6176963" y="4799012"/>
            <a:ext cx="2662237" cy="306388"/>
            <a:chOff x="2027" y="3244"/>
            <a:chExt cx="1677" cy="193"/>
          </a:xfrm>
          <a:solidFill>
            <a:srgbClr val="DEDFF5"/>
          </a:solidFill>
        </p:grpSpPr>
        <p:sp>
          <p:nvSpPr>
            <p:cNvPr id="156" name="Rectangle 19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1</a:t>
              </a:r>
            </a:p>
          </p:txBody>
        </p:sp>
        <p:sp>
          <p:nvSpPr>
            <p:cNvPr id="157" name="Rectangle 19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smtClean="0">
                  <a:latin typeface="Calibri"/>
                  <a:cs typeface="Calibri"/>
                </a:rPr>
                <a:t>1</a:t>
              </a:r>
              <a:endParaRPr lang="en-US" sz="2000" b="0" dirty="0">
                <a:latin typeface="Calibri"/>
                <a:cs typeface="Calibri"/>
              </a:endParaRPr>
            </a:p>
          </p:txBody>
        </p:sp>
        <p:sp>
          <p:nvSpPr>
            <p:cNvPr id="158" name="Rectangle 19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smtClean="0">
                  <a:latin typeface="Calibri"/>
                  <a:cs typeface="Calibri"/>
                </a:rPr>
                <a:t>M[8-9]</a:t>
              </a:r>
              <a:endParaRPr lang="en-US" sz="2000" b="0" dirty="0">
                <a:latin typeface="Calibri"/>
                <a:cs typeface="Calibri"/>
              </a:endParaRPr>
            </a:p>
          </p:txBody>
        </p:sp>
      </p:grpSp>
      <p:grpSp>
        <p:nvGrpSpPr>
          <p:cNvPr id="151" name="Group 187"/>
          <p:cNvGrpSpPr>
            <a:grpSpLocks/>
          </p:cNvGrpSpPr>
          <p:nvPr/>
        </p:nvGrpSpPr>
        <p:grpSpPr bwMode="auto">
          <a:xfrm>
            <a:off x="6176963" y="4799012"/>
            <a:ext cx="2662237" cy="306388"/>
            <a:chOff x="2027" y="3244"/>
            <a:chExt cx="1677" cy="193"/>
          </a:xfrm>
          <a:solidFill>
            <a:srgbClr val="DEDFF5"/>
          </a:solidFill>
        </p:grpSpPr>
        <p:sp>
          <p:nvSpPr>
            <p:cNvPr id="152" name="Rectangle 188"/>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53" name="Rectangle 189"/>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0</a:t>
              </a:r>
            </a:p>
          </p:txBody>
        </p:sp>
        <p:sp>
          <p:nvSpPr>
            <p:cNvPr id="154" name="Rectangle 190"/>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smtClean="0">
                  <a:latin typeface="Calibri"/>
                  <a:cs typeface="Calibri"/>
                </a:rPr>
                <a:t>M[0-1]</a:t>
              </a:r>
              <a:endParaRPr lang="en-US" sz="2000" b="0" dirty="0">
                <a:latin typeface="Calibri"/>
                <a:cs typeface="Calibri"/>
              </a:endParaRPr>
            </a:p>
          </p:txBody>
        </p:sp>
      </p:grpSp>
      <p:sp>
        <p:nvSpPr>
          <p:cNvPr id="159" name="TextBox 158"/>
          <p:cNvSpPr txBox="1"/>
          <p:nvPr/>
        </p:nvSpPr>
        <p:spPr>
          <a:xfrm>
            <a:off x="5491163" y="4810681"/>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160" name="TextBox 159"/>
          <p:cNvSpPr txBox="1"/>
          <p:nvPr/>
        </p:nvSpPr>
        <p:spPr>
          <a:xfrm>
            <a:off x="5491163" y="5116010"/>
            <a:ext cx="659155" cy="369332"/>
          </a:xfrm>
          <a:prstGeom prst="rect">
            <a:avLst/>
          </a:prstGeom>
          <a:noFill/>
        </p:spPr>
        <p:txBody>
          <a:bodyPr wrap="none" rtlCol="0">
            <a:spAutoFit/>
          </a:bodyPr>
          <a:lstStyle/>
          <a:p>
            <a:r>
              <a:rPr lang="en-US" sz="1800" dirty="0" smtClean="0">
                <a:latin typeface="Calibri" pitchFamily="34" charset="0"/>
              </a:rPr>
              <a:t>Set 1</a:t>
            </a:r>
          </a:p>
        </p:txBody>
      </p:sp>
      <p:sp>
        <p:nvSpPr>
          <p:cNvPr id="161" name="TextBox 160"/>
          <p:cNvSpPr txBox="1"/>
          <p:nvPr/>
        </p:nvSpPr>
        <p:spPr>
          <a:xfrm>
            <a:off x="5491163" y="5421339"/>
            <a:ext cx="659155" cy="369332"/>
          </a:xfrm>
          <a:prstGeom prst="rect">
            <a:avLst/>
          </a:prstGeom>
          <a:noFill/>
        </p:spPr>
        <p:txBody>
          <a:bodyPr wrap="none" rtlCol="0">
            <a:spAutoFit/>
          </a:bodyPr>
          <a:lstStyle/>
          <a:p>
            <a:r>
              <a:rPr lang="en-US" sz="1800" dirty="0" smtClean="0">
                <a:latin typeface="Calibri" pitchFamily="34" charset="0"/>
              </a:rPr>
              <a:t>Set 2</a:t>
            </a:r>
          </a:p>
        </p:txBody>
      </p:sp>
      <p:sp>
        <p:nvSpPr>
          <p:cNvPr id="162" name="TextBox 161"/>
          <p:cNvSpPr txBox="1"/>
          <p:nvPr/>
        </p:nvSpPr>
        <p:spPr>
          <a:xfrm>
            <a:off x="5491163" y="5726668"/>
            <a:ext cx="659155" cy="369332"/>
          </a:xfrm>
          <a:prstGeom prst="rect">
            <a:avLst/>
          </a:prstGeom>
          <a:noFill/>
        </p:spPr>
        <p:txBody>
          <a:bodyPr wrap="none" rtlCol="0">
            <a:spAutoFit/>
          </a:bodyPr>
          <a:lstStyle/>
          <a:p>
            <a:r>
              <a:rPr lang="en-US" sz="1800" dirty="0" smtClean="0">
                <a:latin typeface="Calibri" pitchFamily="34" charset="0"/>
              </a:rPr>
              <a:t>Set 3</a:t>
            </a:r>
          </a:p>
        </p:txBody>
      </p:sp>
      <p:sp>
        <p:nvSpPr>
          <p:cNvPr id="163" name="Text Box 174"/>
          <p:cNvSpPr txBox="1">
            <a:spLocks noChangeArrowheads="1"/>
          </p:cNvSpPr>
          <p:nvPr/>
        </p:nvSpPr>
        <p:spPr bwMode="auto">
          <a:xfrm>
            <a:off x="3620089" y="42642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sp>
        <p:nvSpPr>
          <p:cNvPr id="164" name="Text Box 180"/>
          <p:cNvSpPr txBox="1">
            <a:spLocks noChangeArrowheads="1"/>
          </p:cNvSpPr>
          <p:nvPr/>
        </p:nvSpPr>
        <p:spPr bwMode="auto">
          <a:xfrm>
            <a:off x="3710577" y="4569023"/>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165" name="Text Box 181"/>
          <p:cNvSpPr txBox="1">
            <a:spLocks noChangeArrowheads="1"/>
          </p:cNvSpPr>
          <p:nvPr/>
        </p:nvSpPr>
        <p:spPr bwMode="auto">
          <a:xfrm>
            <a:off x="3620089" y="484346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a:latin typeface="Calibri"/>
                <a:cs typeface="Calibri"/>
              </a:rPr>
              <a:t>miss</a:t>
            </a:r>
          </a:p>
        </p:txBody>
      </p:sp>
      <p:sp>
        <p:nvSpPr>
          <p:cNvPr id="166" name="Text Box 186"/>
          <p:cNvSpPr txBox="1">
            <a:spLocks noChangeArrowheads="1"/>
          </p:cNvSpPr>
          <p:nvPr/>
        </p:nvSpPr>
        <p:spPr bwMode="auto">
          <a:xfrm>
            <a:off x="3620089" y="51786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sp>
        <p:nvSpPr>
          <p:cNvPr id="167" name="Text Box 191"/>
          <p:cNvSpPr txBox="1">
            <a:spLocks noChangeArrowheads="1"/>
          </p:cNvSpPr>
          <p:nvPr/>
        </p:nvSpPr>
        <p:spPr bwMode="auto">
          <a:xfrm>
            <a:off x="3620089" y="54834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176" name="Group 175"/>
          <p:cNvGrpSpPr>
            <a:grpSpLocks/>
          </p:cNvGrpSpPr>
          <p:nvPr/>
        </p:nvGrpSpPr>
        <p:grpSpPr bwMode="auto">
          <a:xfrm>
            <a:off x="6176963" y="5138062"/>
            <a:ext cx="2662237" cy="306388"/>
            <a:chOff x="2027" y="3244"/>
            <a:chExt cx="1677" cy="193"/>
          </a:xfrm>
          <a:solidFill>
            <a:srgbClr val="DEDFF5"/>
          </a:solidFill>
        </p:grpSpPr>
        <p:sp>
          <p:nvSpPr>
            <p:cNvPr id="177"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1</a:t>
              </a:r>
            </a:p>
          </p:txBody>
        </p:sp>
        <p:sp>
          <p:nvSpPr>
            <p:cNvPr id="178"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1</a:t>
              </a:r>
            </a:p>
          </p:txBody>
        </p:sp>
        <p:sp>
          <p:nvSpPr>
            <p:cNvPr id="179"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smtClean="0">
                  <a:latin typeface="Calibri"/>
                  <a:cs typeface="Calibri"/>
                </a:rPr>
                <a:t>M[10-11]</a:t>
              </a:r>
              <a:endParaRPr lang="en-US" sz="2000" b="0" dirty="0">
                <a:latin typeface="Calibri"/>
                <a:cs typeface="Calibri"/>
              </a:endParaRPr>
            </a:p>
          </p:txBody>
        </p:sp>
      </p:grpSp>
      <p:sp>
        <p:nvSpPr>
          <p:cNvPr id="180" name="Text Box 180"/>
          <p:cNvSpPr txBox="1">
            <a:spLocks noChangeArrowheads="1"/>
          </p:cNvSpPr>
          <p:nvPr/>
        </p:nvSpPr>
        <p:spPr bwMode="auto">
          <a:xfrm>
            <a:off x="3617984" y="5791200"/>
            <a:ext cx="649216" cy="307520"/>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smtClean="0">
                <a:latin typeface="Calibri"/>
                <a:cs typeface="Calibri"/>
              </a:rPr>
              <a:t>miss</a:t>
            </a:r>
            <a:endParaRPr lang="en-US" sz="2000" b="0" dirty="0">
              <a:latin typeface="Calibri"/>
              <a:cs typeface="Calibri"/>
            </a:endParaRPr>
          </a:p>
        </p:txBody>
      </p:sp>
      <p:sp>
        <p:nvSpPr>
          <p:cNvPr id="181" name="Text Box 181"/>
          <p:cNvSpPr txBox="1">
            <a:spLocks noChangeArrowheads="1"/>
          </p:cNvSpPr>
          <p:nvPr/>
        </p:nvSpPr>
        <p:spPr bwMode="auto">
          <a:xfrm>
            <a:off x="3727733" y="6065640"/>
            <a:ext cx="463267" cy="307520"/>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smtClean="0">
                <a:latin typeface="Calibri"/>
                <a:cs typeface="Calibri"/>
              </a:rPr>
              <a:t>hit</a:t>
            </a:r>
            <a:endParaRPr lang="en-US" sz="2000" b="0" dirty="0">
              <a:latin typeface="Calibri"/>
              <a:cs typeface="Calibri"/>
            </a:endParaRPr>
          </a:p>
        </p:txBody>
      </p:sp>
    </p:spTree>
    <p:extLst>
      <p:ext uri="{BB962C8B-B14F-4D97-AF65-F5344CB8AC3E}">
        <p14:creationId xmlns:p14="http://schemas.microsoft.com/office/powerpoint/2010/main" val="3791505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P spid="165" grpId="0"/>
      <p:bldP spid="166" grpId="0"/>
      <p:bldP spid="167" grpId="0"/>
      <p:bldP spid="180" grpId="0"/>
      <p:bldP spid="1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362075"/>
            <a:ext cx="8442325" cy="497205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r>
              <a:rPr lang="en-US" dirty="0" smtClean="0"/>
              <a:t>Static RAM (SRAM)</a:t>
            </a:r>
          </a:p>
          <a:p>
            <a:pPr lvl="1"/>
            <a:r>
              <a:rPr lang="en-US" dirty="0" smtClean="0"/>
              <a:t>Each cell stores a bit with a four or six-transistor circuit.</a:t>
            </a:r>
          </a:p>
          <a:p>
            <a:pPr lvl="1"/>
            <a:r>
              <a:rPr lang="en-US" dirty="0" smtClean="0"/>
              <a:t>Retains value indefinitely, as long as it is kept powered.</a:t>
            </a:r>
          </a:p>
          <a:p>
            <a:pPr lvl="1"/>
            <a:r>
              <a:rPr lang="en-US" dirty="0" smtClean="0"/>
              <a:t>Relatively insensitive to electrical noise (EMI), radiation, etc.</a:t>
            </a:r>
          </a:p>
          <a:p>
            <a:pPr lvl="1"/>
            <a:r>
              <a:rPr lang="en-US" dirty="0" smtClean="0"/>
              <a:t>Faster and more expensive than DRAM.</a:t>
            </a:r>
          </a:p>
          <a:p>
            <a:r>
              <a:rPr lang="en-US" dirty="0" smtClean="0"/>
              <a:t>Dynamic RAM (DRAM)</a:t>
            </a:r>
          </a:p>
          <a:p>
            <a:pPr lvl="1"/>
            <a:r>
              <a:rPr lang="en-US" dirty="0" smtClean="0"/>
              <a:t>Each cell stores bit with a capacitor. One transistor is used for access</a:t>
            </a:r>
          </a:p>
          <a:p>
            <a:pPr lvl="1"/>
            <a:r>
              <a:rPr lang="en-US" dirty="0" smtClean="0"/>
              <a:t>Value must be refreshed every 10-100 ms.</a:t>
            </a:r>
          </a:p>
          <a:p>
            <a:pPr lvl="1"/>
            <a:r>
              <a:rPr lang="en-US" dirty="0" smtClean="0"/>
              <a:t>More sensitive to disturbances (EMI, radiation,…) than SRAM.</a:t>
            </a:r>
          </a:p>
          <a:p>
            <a:pPr lvl="1"/>
            <a:r>
              <a:rPr lang="en-US" dirty="0" smtClean="0"/>
              <a:t>Slower and cheaper than SRAM.</a:t>
            </a:r>
            <a:endParaRPr lang="en-US" dirty="0"/>
          </a:p>
        </p:txBody>
      </p:sp>
    </p:spTree>
    <p:extLst>
      <p:ext uri="{BB962C8B-B14F-4D97-AF65-F5344CB8AC3E}">
        <p14:creationId xmlns:p14="http://schemas.microsoft.com/office/powerpoint/2010/main" val="1367677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Higher Level Example</a:t>
            </a:r>
            <a:endParaRPr lang="en-US" dirty="0"/>
          </a:p>
        </p:txBody>
      </p:sp>
      <p:sp>
        <p:nvSpPr>
          <p:cNvPr id="4" name="Text Box 3"/>
          <p:cNvSpPr txBox="1">
            <a:spLocks noChangeArrowheads="1"/>
          </p:cNvSpPr>
          <p:nvPr/>
        </p:nvSpPr>
        <p:spPr bwMode="auto">
          <a:xfrm>
            <a:off x="509588" y="1328857"/>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sum_array_rows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(i =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6" name="Rectangle 5"/>
          <p:cNvSpPr/>
          <p:nvPr/>
        </p:nvSpPr>
        <p:spPr bwMode="auto">
          <a:xfrm>
            <a:off x="6096000" y="244249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7" name="Rectangle 6"/>
          <p:cNvSpPr/>
          <p:nvPr/>
        </p:nvSpPr>
        <p:spPr bwMode="auto">
          <a:xfrm>
            <a:off x="6096000" y="282349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 name="Rectangle 7"/>
          <p:cNvSpPr/>
          <p:nvPr/>
        </p:nvSpPr>
        <p:spPr bwMode="auto">
          <a:xfrm>
            <a:off x="6096000" y="320449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 name="Rectangle 8"/>
          <p:cNvSpPr/>
          <p:nvPr/>
        </p:nvSpPr>
        <p:spPr bwMode="auto">
          <a:xfrm>
            <a:off x="6096000" y="358549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0" name="Rectangle 9"/>
          <p:cNvSpPr/>
          <p:nvPr/>
        </p:nvSpPr>
        <p:spPr bwMode="auto">
          <a:xfrm>
            <a:off x="6096000" y="397406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 name="Rectangle 10"/>
          <p:cNvSpPr/>
          <p:nvPr/>
        </p:nvSpPr>
        <p:spPr bwMode="auto">
          <a:xfrm>
            <a:off x="6096000" y="435506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2" name="Rectangle 11"/>
          <p:cNvSpPr/>
          <p:nvPr/>
        </p:nvSpPr>
        <p:spPr bwMode="auto">
          <a:xfrm>
            <a:off x="6096000" y="473606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3" name="Rectangle 12"/>
          <p:cNvSpPr/>
          <p:nvPr/>
        </p:nvSpPr>
        <p:spPr bwMode="auto">
          <a:xfrm>
            <a:off x="6096000" y="5117068"/>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16200000" flipV="1">
            <a:off x="6705580" y="4990612"/>
            <a:ext cx="228600" cy="1395913"/>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6539669" y="5802868"/>
            <a:ext cx="2202847" cy="369332"/>
          </a:xfrm>
          <a:prstGeom prst="rect">
            <a:avLst/>
          </a:prstGeom>
          <a:noFill/>
        </p:spPr>
        <p:txBody>
          <a:bodyPr wrap="none" rtlCol="0">
            <a:spAutoFit/>
          </a:bodyPr>
          <a:lstStyle/>
          <a:p>
            <a:r>
              <a:rPr lang="en-US" sz="1800" dirty="0" smtClean="0">
                <a:latin typeface="Calibri" pitchFamily="34" charset="0"/>
              </a:rPr>
              <a:t>64 B        </a:t>
            </a:r>
            <a:r>
              <a:rPr lang="en-US" sz="1800" dirty="0" smtClean="0">
                <a:latin typeface="Symbol" pitchFamily="18" charset="2"/>
                <a:sym typeface="Symbol"/>
              </a:rPr>
              <a:t></a:t>
            </a:r>
            <a:r>
              <a:rPr lang="en-US" sz="1800" dirty="0" smtClean="0">
                <a:latin typeface="Calibri" pitchFamily="34" charset="0"/>
              </a:rPr>
              <a:t> </a:t>
            </a:r>
            <a:r>
              <a:rPr lang="en-US" sz="1800" dirty="0">
                <a:latin typeface="Calibri" pitchFamily="34" charset="0"/>
              </a:rPr>
              <a:t>8</a:t>
            </a:r>
            <a:r>
              <a:rPr lang="en-US" sz="1800" dirty="0" smtClean="0">
                <a:latin typeface="Calibri" pitchFamily="34" charset="0"/>
              </a:rPr>
              <a:t> doubles</a:t>
            </a:r>
          </a:p>
        </p:txBody>
      </p:sp>
      <p:sp>
        <p:nvSpPr>
          <p:cNvPr id="16" name="TextBox 15"/>
          <p:cNvSpPr txBox="1"/>
          <p:nvPr/>
        </p:nvSpPr>
        <p:spPr>
          <a:xfrm>
            <a:off x="5638800" y="1639669"/>
            <a:ext cx="2946448" cy="646331"/>
          </a:xfrm>
          <a:prstGeom prst="rect">
            <a:avLst/>
          </a:prstGeom>
          <a:noFill/>
        </p:spPr>
        <p:txBody>
          <a:bodyPr wrap="none" rtlCol="0">
            <a:spAutoFit/>
          </a:bodyPr>
          <a:lstStyle/>
          <a:p>
            <a:r>
              <a:rPr lang="en-US" sz="1800" i="1" dirty="0" smtClean="0">
                <a:latin typeface="Calibri" pitchFamily="34" charset="0"/>
              </a:rPr>
              <a:t>assume:</a:t>
            </a:r>
            <a:r>
              <a:rPr lang="en-US" sz="1800" dirty="0" smtClean="0">
                <a:latin typeface="Calibri" pitchFamily="34" charset="0"/>
              </a:rPr>
              <a:t>  cold (empty) cache,</a:t>
            </a:r>
          </a:p>
          <a:p>
            <a:r>
              <a:rPr lang="en-US" sz="1800" dirty="0" smtClean="0">
                <a:latin typeface="Calibri" pitchFamily="34" charset="0"/>
              </a:rPr>
              <a:t>   a[0][0] goes here</a:t>
            </a:r>
          </a:p>
        </p:txBody>
      </p:sp>
      <p:cxnSp>
        <p:nvCxnSpPr>
          <p:cNvPr id="18" name="Straight Arrow Connector 17"/>
          <p:cNvCxnSpPr/>
          <p:nvPr/>
        </p:nvCxnSpPr>
        <p:spPr bwMode="auto">
          <a:xfrm>
            <a:off x="6238344" y="2286000"/>
            <a:ext cx="1" cy="317261"/>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886200"/>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sum_array_cols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(j </a:t>
            </a:r>
            <a:r>
              <a:rPr lang="en-GB" sz="1600" dirty="0">
                <a:latin typeface="Courier New" pitchFamily="49" charset="0"/>
              </a:rPr>
              <a:t>=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a:t>
            </a:r>
            <a:r>
              <a:rPr lang="en-GB" sz="1600" dirty="0" err="1" smtClean="0">
                <a:latin typeface="Courier New" pitchFamily="49" charset="0"/>
              </a:rPr>
              <a:t>i</a:t>
            </a:r>
            <a:r>
              <a:rPr lang="en-GB" sz="1600" dirty="0" smtClean="0">
                <a:latin typeface="Courier New" pitchFamily="49" charset="0"/>
              </a:rPr>
              <a:t> </a:t>
            </a:r>
            <a:r>
              <a:rPr lang="en-GB" sz="1600" dirty="0">
                <a:latin typeface="Courier New" pitchFamily="49" charset="0"/>
              </a:rPr>
              <a:t>=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22" name="TextBox 21"/>
          <p:cNvSpPr txBox="1"/>
          <p:nvPr/>
        </p:nvSpPr>
        <p:spPr>
          <a:xfrm>
            <a:off x="5715000" y="6248400"/>
            <a:ext cx="2893741"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Ignore the variables sum, </a:t>
            </a:r>
            <a:r>
              <a:rPr lang="en-US" sz="1800" i="1" dirty="0" err="1" smtClean="0">
                <a:solidFill>
                  <a:schemeClr val="tx1">
                    <a:lumMod val="50000"/>
                    <a:lumOff val="50000"/>
                  </a:schemeClr>
                </a:solidFill>
                <a:latin typeface="Calibri" pitchFamily="34" charset="0"/>
              </a:rPr>
              <a:t>i</a:t>
            </a:r>
            <a:r>
              <a:rPr lang="en-US" sz="1800" i="1" dirty="0" smtClean="0">
                <a:solidFill>
                  <a:schemeClr val="tx1">
                    <a:lumMod val="50000"/>
                    <a:lumOff val="50000"/>
                  </a:schemeClr>
                </a:solidFill>
                <a:latin typeface="Calibri" pitchFamily="34" charset="0"/>
              </a:rPr>
              <a:t>, j</a:t>
            </a:r>
          </a:p>
        </p:txBody>
      </p:sp>
      <p:sp>
        <p:nvSpPr>
          <p:cNvPr id="21" name="Rectangle 20"/>
          <p:cNvSpPr/>
          <p:nvPr/>
        </p:nvSpPr>
        <p:spPr bwMode="auto">
          <a:xfrm>
            <a:off x="5486400" y="457200"/>
            <a:ext cx="3505200" cy="10668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0" i="1" dirty="0" smtClean="0">
                <a:latin typeface="Calibri" pitchFamily="34" charset="0"/>
              </a:rPr>
              <a:t>Assume:</a:t>
            </a:r>
            <a:endParaRPr lang="en-US" sz="2200" dirty="0">
              <a:latin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2200" dirty="0" smtClean="0">
                <a:latin typeface="Calibri" pitchFamily="34" charset="0"/>
              </a:rPr>
              <a:t>one </a:t>
            </a:r>
            <a:r>
              <a:rPr lang="en-US" sz="2200" b="0" dirty="0" smtClean="0">
                <a:latin typeface="Calibri" pitchFamily="34" charset="0"/>
              </a:rPr>
              <a:t>block per set, and</a:t>
            </a:r>
          </a:p>
          <a:p>
            <a:pPr marL="0" marR="0" indent="0" algn="ctr" defTabSz="914400" rtl="0" eaLnBrk="0" fontAlgn="base" latinLnBrk="0" hangingPunct="0">
              <a:lnSpc>
                <a:spcPct val="100000"/>
              </a:lnSpc>
              <a:spcBef>
                <a:spcPct val="0"/>
              </a:spcBef>
              <a:spcAft>
                <a:spcPct val="0"/>
              </a:spcAft>
              <a:buClrTx/>
              <a:buSzTx/>
              <a:buFontTx/>
              <a:buNone/>
              <a:tabLst/>
            </a:pPr>
            <a:r>
              <a:rPr lang="en-US" sz="2200" dirty="0" smtClean="0">
                <a:latin typeface="Calibri" pitchFamily="34" charset="0"/>
              </a:rPr>
              <a:t>8 doubles</a:t>
            </a:r>
            <a:r>
              <a:rPr lang="en-US" sz="2200" b="0" dirty="0" smtClean="0">
                <a:latin typeface="Calibri" pitchFamily="34" charset="0"/>
              </a:rPr>
              <a:t> per block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961660" cy="762000"/>
          </a:xfrm>
        </p:spPr>
        <p:txBody>
          <a:bodyPr/>
          <a:lstStyle/>
          <a:p>
            <a:r>
              <a:rPr lang="en-US" dirty="0" smtClean="0"/>
              <a:t>E-way Set Associative Cache (Here: E = 2)</a:t>
            </a:r>
            <a:endParaRPr lang="en-US" dirty="0"/>
          </a:p>
        </p:txBody>
      </p:sp>
      <p:cxnSp>
        <p:nvCxnSpPr>
          <p:cNvPr id="125" name="Straight Connector 124"/>
          <p:cNvCxnSpPr/>
          <p:nvPr/>
        </p:nvCxnSpPr>
        <p:spPr bwMode="auto">
          <a:xfrm>
            <a:off x="762000" y="4800600"/>
            <a:ext cx="6598924" cy="17189"/>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lines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smtClean="0">
                <a:latin typeface="Calibri" pitchFamily="34" charset="0"/>
              </a:rPr>
              <a:t>Address of short </a:t>
            </a:r>
            <a:r>
              <a:rPr lang="en-US" sz="1800" dirty="0" err="1" smtClean="0">
                <a:latin typeface="Calibri" pitchFamily="34" charset="0"/>
              </a:rPr>
              <a:t>int</a:t>
            </a:r>
            <a:r>
              <a:rPr lang="en-US" sz="1800" dirty="0" smtClean="0">
                <a:latin typeface="Calibri" pitchFamily="34" charset="0"/>
              </a:rPr>
              <a:t>:</a:t>
            </a:r>
          </a:p>
        </p:txBody>
      </p:sp>
      <p:sp>
        <p:nvSpPr>
          <p:cNvPr id="73" name="Rectangle 72"/>
          <p:cNvSpPr/>
          <p:nvPr/>
        </p:nvSpPr>
        <p:spPr bwMode="auto">
          <a:xfrm>
            <a:off x="457200" y="25146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75" name="Rectangle 74"/>
          <p:cNvSpPr/>
          <p:nvPr/>
        </p:nvSpPr>
        <p:spPr bwMode="auto">
          <a:xfrm>
            <a:off x="606607" y="25908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76" name="Rectangle 75"/>
          <p:cNvSpPr/>
          <p:nvPr/>
        </p:nvSpPr>
        <p:spPr bwMode="auto">
          <a:xfrm>
            <a:off x="1899924"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77" name="Rectangle 76"/>
          <p:cNvSpPr/>
          <p:nvPr/>
        </p:nvSpPr>
        <p:spPr bwMode="auto">
          <a:xfrm>
            <a:off x="2135242"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78" name="Rectangle 77"/>
          <p:cNvSpPr/>
          <p:nvPr/>
        </p:nvSpPr>
        <p:spPr bwMode="auto">
          <a:xfrm>
            <a:off x="2360367"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79" name="Rectangle 78"/>
          <p:cNvSpPr/>
          <p:nvPr/>
        </p:nvSpPr>
        <p:spPr bwMode="auto">
          <a:xfrm>
            <a:off x="358790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80" name="Rectangle 79"/>
          <p:cNvSpPr/>
          <p:nvPr/>
        </p:nvSpPr>
        <p:spPr bwMode="auto">
          <a:xfrm>
            <a:off x="1120788" y="26894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81" name="Rectangle 80"/>
          <p:cNvSpPr/>
          <p:nvPr/>
        </p:nvSpPr>
        <p:spPr bwMode="auto">
          <a:xfrm>
            <a:off x="715928"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82" name="Rectangle 81"/>
          <p:cNvSpPr/>
          <p:nvPr/>
        </p:nvSpPr>
        <p:spPr bwMode="auto">
          <a:xfrm>
            <a:off x="2596309"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83" name="Rectangle 82"/>
          <p:cNvSpPr/>
          <p:nvPr/>
        </p:nvSpPr>
        <p:spPr bwMode="auto">
          <a:xfrm>
            <a:off x="333653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84" name="Rectangle 83"/>
          <p:cNvSpPr/>
          <p:nvPr/>
        </p:nvSpPr>
        <p:spPr bwMode="auto">
          <a:xfrm>
            <a:off x="3084544"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85" name="Rectangle 84"/>
          <p:cNvSpPr/>
          <p:nvPr/>
        </p:nvSpPr>
        <p:spPr bwMode="auto">
          <a:xfrm>
            <a:off x="2832550"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87" name="Rectangle 86"/>
          <p:cNvSpPr/>
          <p:nvPr/>
        </p:nvSpPr>
        <p:spPr bwMode="auto">
          <a:xfrm>
            <a:off x="4080935" y="25940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88" name="Rectangle 87"/>
          <p:cNvSpPr/>
          <p:nvPr/>
        </p:nvSpPr>
        <p:spPr bwMode="auto">
          <a:xfrm>
            <a:off x="5374252"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89" name="Rectangle 88"/>
          <p:cNvSpPr/>
          <p:nvPr/>
        </p:nvSpPr>
        <p:spPr bwMode="auto">
          <a:xfrm>
            <a:off x="5609570"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90" name="Rectangle 89"/>
          <p:cNvSpPr/>
          <p:nvPr/>
        </p:nvSpPr>
        <p:spPr bwMode="auto">
          <a:xfrm>
            <a:off x="5834695"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91" name="Rectangle 90"/>
          <p:cNvSpPr/>
          <p:nvPr/>
        </p:nvSpPr>
        <p:spPr bwMode="auto">
          <a:xfrm>
            <a:off x="706223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92" name="Rectangle 91"/>
          <p:cNvSpPr/>
          <p:nvPr/>
        </p:nvSpPr>
        <p:spPr bwMode="auto">
          <a:xfrm>
            <a:off x="4595116" y="26927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93" name="Rectangle 92"/>
          <p:cNvSpPr/>
          <p:nvPr/>
        </p:nvSpPr>
        <p:spPr bwMode="auto">
          <a:xfrm>
            <a:off x="4190256"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94" name="Rectangle 93"/>
          <p:cNvSpPr/>
          <p:nvPr/>
        </p:nvSpPr>
        <p:spPr bwMode="auto">
          <a:xfrm>
            <a:off x="6070637"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95" name="Rectangle 94"/>
          <p:cNvSpPr/>
          <p:nvPr/>
        </p:nvSpPr>
        <p:spPr bwMode="auto">
          <a:xfrm>
            <a:off x="681086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96" name="Rectangle 95"/>
          <p:cNvSpPr/>
          <p:nvPr/>
        </p:nvSpPr>
        <p:spPr bwMode="auto">
          <a:xfrm>
            <a:off x="6558872"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97" name="Rectangle 96"/>
          <p:cNvSpPr/>
          <p:nvPr/>
        </p:nvSpPr>
        <p:spPr bwMode="auto">
          <a:xfrm>
            <a:off x="6306878"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37" name="Rectangle 136"/>
          <p:cNvSpPr/>
          <p:nvPr/>
        </p:nvSpPr>
        <p:spPr bwMode="auto">
          <a:xfrm>
            <a:off x="457200" y="38862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91" name="Rectangle 190"/>
          <p:cNvSpPr/>
          <p:nvPr/>
        </p:nvSpPr>
        <p:spPr bwMode="auto">
          <a:xfrm>
            <a:off x="606607" y="39624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92" name="Rectangle 191"/>
          <p:cNvSpPr/>
          <p:nvPr/>
        </p:nvSpPr>
        <p:spPr bwMode="auto">
          <a:xfrm>
            <a:off x="1899924"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93" name="Rectangle 192"/>
          <p:cNvSpPr/>
          <p:nvPr/>
        </p:nvSpPr>
        <p:spPr bwMode="auto">
          <a:xfrm>
            <a:off x="2135242"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94" name="Rectangle 193"/>
          <p:cNvSpPr/>
          <p:nvPr/>
        </p:nvSpPr>
        <p:spPr bwMode="auto">
          <a:xfrm>
            <a:off x="2360367"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95" name="Rectangle 194"/>
          <p:cNvSpPr/>
          <p:nvPr/>
        </p:nvSpPr>
        <p:spPr bwMode="auto">
          <a:xfrm>
            <a:off x="358790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96" name="Rectangle 195"/>
          <p:cNvSpPr/>
          <p:nvPr/>
        </p:nvSpPr>
        <p:spPr bwMode="auto">
          <a:xfrm>
            <a:off x="1120788" y="40610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97" name="Rectangle 196"/>
          <p:cNvSpPr/>
          <p:nvPr/>
        </p:nvSpPr>
        <p:spPr bwMode="auto">
          <a:xfrm>
            <a:off x="715928"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98" name="Rectangle 197"/>
          <p:cNvSpPr/>
          <p:nvPr/>
        </p:nvSpPr>
        <p:spPr bwMode="auto">
          <a:xfrm>
            <a:off x="2596309"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99" name="Rectangle 198"/>
          <p:cNvSpPr/>
          <p:nvPr/>
        </p:nvSpPr>
        <p:spPr bwMode="auto">
          <a:xfrm>
            <a:off x="333653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00" name="Rectangle 199"/>
          <p:cNvSpPr/>
          <p:nvPr/>
        </p:nvSpPr>
        <p:spPr bwMode="auto">
          <a:xfrm>
            <a:off x="3084544"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01" name="Rectangle 200"/>
          <p:cNvSpPr/>
          <p:nvPr/>
        </p:nvSpPr>
        <p:spPr bwMode="auto">
          <a:xfrm>
            <a:off x="2832550"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46" name="Rectangle 145"/>
          <p:cNvSpPr/>
          <p:nvPr/>
        </p:nvSpPr>
        <p:spPr bwMode="auto">
          <a:xfrm>
            <a:off x="4080935" y="39656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58" name="Rectangle 157"/>
          <p:cNvSpPr/>
          <p:nvPr/>
        </p:nvSpPr>
        <p:spPr bwMode="auto">
          <a:xfrm>
            <a:off x="5374252"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70" name="Rectangle 169"/>
          <p:cNvSpPr/>
          <p:nvPr/>
        </p:nvSpPr>
        <p:spPr bwMode="auto">
          <a:xfrm>
            <a:off x="5609570"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82" name="Rectangle 181"/>
          <p:cNvSpPr/>
          <p:nvPr/>
        </p:nvSpPr>
        <p:spPr bwMode="auto">
          <a:xfrm>
            <a:off x="5834695"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84" name="Rectangle 183"/>
          <p:cNvSpPr/>
          <p:nvPr/>
        </p:nvSpPr>
        <p:spPr bwMode="auto">
          <a:xfrm>
            <a:off x="706223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85" name="Rectangle 184"/>
          <p:cNvSpPr/>
          <p:nvPr/>
        </p:nvSpPr>
        <p:spPr bwMode="auto">
          <a:xfrm>
            <a:off x="4595116" y="40643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86" name="Rectangle 185"/>
          <p:cNvSpPr/>
          <p:nvPr/>
        </p:nvSpPr>
        <p:spPr bwMode="auto">
          <a:xfrm>
            <a:off x="4190256"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87" name="Rectangle 186"/>
          <p:cNvSpPr/>
          <p:nvPr/>
        </p:nvSpPr>
        <p:spPr bwMode="auto">
          <a:xfrm>
            <a:off x="6070637"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88" name="Rectangle 187"/>
          <p:cNvSpPr/>
          <p:nvPr/>
        </p:nvSpPr>
        <p:spPr bwMode="auto">
          <a:xfrm>
            <a:off x="681086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89" name="Rectangle 188"/>
          <p:cNvSpPr/>
          <p:nvPr/>
        </p:nvSpPr>
        <p:spPr bwMode="auto">
          <a:xfrm>
            <a:off x="6558872"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90" name="Rectangle 189"/>
          <p:cNvSpPr/>
          <p:nvPr/>
        </p:nvSpPr>
        <p:spPr bwMode="auto">
          <a:xfrm>
            <a:off x="6306878"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205" name="Rectangle 204"/>
          <p:cNvSpPr/>
          <p:nvPr/>
        </p:nvSpPr>
        <p:spPr bwMode="auto">
          <a:xfrm>
            <a:off x="457200" y="5102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19" name="Rectangle 218"/>
          <p:cNvSpPr/>
          <p:nvPr/>
        </p:nvSpPr>
        <p:spPr bwMode="auto">
          <a:xfrm>
            <a:off x="606607" y="5178360"/>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20" name="Rectangle 219"/>
          <p:cNvSpPr/>
          <p:nvPr/>
        </p:nvSpPr>
        <p:spPr bwMode="auto">
          <a:xfrm>
            <a:off x="1899924"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221" name="Rectangle 220"/>
          <p:cNvSpPr/>
          <p:nvPr/>
        </p:nvSpPr>
        <p:spPr bwMode="auto">
          <a:xfrm>
            <a:off x="2135242"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222" name="Rectangle 221"/>
          <p:cNvSpPr/>
          <p:nvPr/>
        </p:nvSpPr>
        <p:spPr bwMode="auto">
          <a:xfrm>
            <a:off x="2360367"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223" name="Rectangle 222"/>
          <p:cNvSpPr/>
          <p:nvPr/>
        </p:nvSpPr>
        <p:spPr bwMode="auto">
          <a:xfrm>
            <a:off x="358790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224" name="Rectangle 223"/>
          <p:cNvSpPr/>
          <p:nvPr/>
        </p:nvSpPr>
        <p:spPr bwMode="auto">
          <a:xfrm>
            <a:off x="1120788" y="5277026"/>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225" name="Rectangle 224"/>
          <p:cNvSpPr/>
          <p:nvPr/>
        </p:nvSpPr>
        <p:spPr bwMode="auto">
          <a:xfrm>
            <a:off x="715928"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226" name="Rectangle 225"/>
          <p:cNvSpPr/>
          <p:nvPr/>
        </p:nvSpPr>
        <p:spPr bwMode="auto">
          <a:xfrm>
            <a:off x="2596309"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227" name="Rectangle 226"/>
          <p:cNvSpPr/>
          <p:nvPr/>
        </p:nvSpPr>
        <p:spPr bwMode="auto">
          <a:xfrm>
            <a:off x="333653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28" name="Rectangle 227"/>
          <p:cNvSpPr/>
          <p:nvPr/>
        </p:nvSpPr>
        <p:spPr bwMode="auto">
          <a:xfrm>
            <a:off x="3084544"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29" name="Rectangle 228"/>
          <p:cNvSpPr/>
          <p:nvPr/>
        </p:nvSpPr>
        <p:spPr bwMode="auto">
          <a:xfrm>
            <a:off x="2832550"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208" name="Rectangle 207"/>
          <p:cNvSpPr/>
          <p:nvPr/>
        </p:nvSpPr>
        <p:spPr bwMode="auto">
          <a:xfrm>
            <a:off x="4080935" y="5181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09" name="Rectangle 208"/>
          <p:cNvSpPr/>
          <p:nvPr/>
        </p:nvSpPr>
        <p:spPr bwMode="auto">
          <a:xfrm>
            <a:off x="5374252"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210" name="Rectangle 209"/>
          <p:cNvSpPr/>
          <p:nvPr/>
        </p:nvSpPr>
        <p:spPr bwMode="auto">
          <a:xfrm>
            <a:off x="5609570"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211" name="Rectangle 210"/>
          <p:cNvSpPr/>
          <p:nvPr/>
        </p:nvSpPr>
        <p:spPr bwMode="auto">
          <a:xfrm>
            <a:off x="5834695"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212" name="Rectangle 211"/>
          <p:cNvSpPr/>
          <p:nvPr/>
        </p:nvSpPr>
        <p:spPr bwMode="auto">
          <a:xfrm>
            <a:off x="706223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213" name="Rectangle 212"/>
          <p:cNvSpPr/>
          <p:nvPr/>
        </p:nvSpPr>
        <p:spPr bwMode="auto">
          <a:xfrm>
            <a:off x="4595116" y="5280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214" name="Rectangle 213"/>
          <p:cNvSpPr/>
          <p:nvPr/>
        </p:nvSpPr>
        <p:spPr bwMode="auto">
          <a:xfrm>
            <a:off x="4190256"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215" name="Rectangle 214"/>
          <p:cNvSpPr/>
          <p:nvPr/>
        </p:nvSpPr>
        <p:spPr bwMode="auto">
          <a:xfrm>
            <a:off x="6070637"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216" name="Rectangle 215"/>
          <p:cNvSpPr/>
          <p:nvPr/>
        </p:nvSpPr>
        <p:spPr bwMode="auto">
          <a:xfrm>
            <a:off x="681086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17" name="Rectangle 216"/>
          <p:cNvSpPr/>
          <p:nvPr/>
        </p:nvSpPr>
        <p:spPr bwMode="auto">
          <a:xfrm>
            <a:off x="6558872"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18" name="Rectangle 217"/>
          <p:cNvSpPr/>
          <p:nvPr/>
        </p:nvSpPr>
        <p:spPr bwMode="auto">
          <a:xfrm>
            <a:off x="6306878"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sp>
        <p:nvSpPr>
          <p:cNvPr id="132" name="TextBox 131"/>
          <p:cNvSpPr txBox="1"/>
          <p:nvPr/>
        </p:nvSpPr>
        <p:spPr>
          <a:xfrm>
            <a:off x="7924800" y="3246572"/>
            <a:ext cx="899605" cy="369332"/>
          </a:xfrm>
          <a:prstGeom prst="rect">
            <a:avLst/>
          </a:prstGeom>
          <a:noFill/>
        </p:spPr>
        <p:txBody>
          <a:bodyPr wrap="none" rtlCol="0">
            <a:spAutoFit/>
          </a:bodyPr>
          <a:lstStyle/>
          <a:p>
            <a:r>
              <a:rPr lang="en-US" sz="1800" dirty="0" smtClean="0">
                <a:latin typeface="Calibri" pitchFamily="34" charset="0"/>
              </a:rPr>
              <a:t>find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lstStyle/>
          <a:p>
            <a:r>
              <a:rPr lang="en-US" dirty="0" smtClean="0"/>
              <a:t>E-way Set Associative Cache (Here: E = 2)</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lines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smtClean="0">
                <a:latin typeface="Calibri" pitchFamily="34" charset="0"/>
              </a:rPr>
              <a:t>Address of short </a:t>
            </a:r>
            <a:r>
              <a:rPr lang="en-US" sz="1800" dirty="0" err="1" smtClean="0">
                <a:latin typeface="Calibri" pitchFamily="34" charset="0"/>
              </a:rPr>
              <a:t>int</a:t>
            </a:r>
            <a:r>
              <a:rPr lang="en-US" sz="1800" dirty="0" smtClean="0">
                <a:latin typeface="Calibri" pitchFamily="34" charset="0"/>
              </a:rPr>
              <a:t>:</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5867" cy="369332"/>
          </a:xfrm>
          <a:prstGeom prst="rect">
            <a:avLst/>
          </a:prstGeom>
          <a:noFill/>
        </p:spPr>
        <p:txBody>
          <a:bodyPr wrap="none" rtlCol="0">
            <a:spAutoFit/>
          </a:bodyPr>
          <a:lstStyle/>
          <a:p>
            <a:r>
              <a:rPr lang="en-US" sz="1800" dirty="0" smtClean="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28106"/>
            <a:ext cx="1021242" cy="369332"/>
          </a:xfrm>
          <a:prstGeom prst="rect">
            <a:avLst/>
          </a:prstGeom>
          <a:noFill/>
        </p:spPr>
        <p:txBody>
          <a:bodyPr wrap="none" rtlCol="0">
            <a:spAutoFit/>
          </a:bodyPr>
          <a:lstStyle/>
          <a:p>
            <a:r>
              <a:rPr lang="en-US" sz="1800" dirty="0" smtClean="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smtClean="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43" name="Rectangle 42"/>
          <p:cNvSpPr/>
          <p:nvPr/>
        </p:nvSpPr>
        <p:spPr bwMode="auto">
          <a:xfrm>
            <a:off x="1124185" y="3377238"/>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lstStyle/>
          <a:p>
            <a:r>
              <a:rPr lang="en-US" dirty="0" smtClean="0"/>
              <a:t>E-way Set Associative Cache (Here: E = 2)</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lines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smtClean="0">
                <a:latin typeface="Calibri" pitchFamily="34" charset="0"/>
              </a:rPr>
              <a:t>Address of short </a:t>
            </a:r>
            <a:r>
              <a:rPr lang="en-US" sz="1800" dirty="0" err="1" smtClean="0">
                <a:latin typeface="Calibri" pitchFamily="34" charset="0"/>
              </a:rPr>
              <a:t>int</a:t>
            </a:r>
            <a:r>
              <a:rPr lang="en-US" sz="1800" dirty="0" smtClean="0">
                <a:latin typeface="Calibri" pitchFamily="34" charset="0"/>
              </a:rPr>
              <a:t>:</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9535" cy="369332"/>
          </a:xfrm>
          <a:prstGeom prst="rect">
            <a:avLst/>
          </a:prstGeom>
          <a:noFill/>
        </p:spPr>
        <p:txBody>
          <a:bodyPr wrap="none" rtlCol="0">
            <a:spAutoFit/>
          </a:bodyPr>
          <a:lstStyle/>
          <a:p>
            <a:r>
              <a:rPr lang="en-US" sz="1800" dirty="0" smtClean="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41599"/>
            <a:ext cx="1021242" cy="369332"/>
          </a:xfrm>
          <a:prstGeom prst="rect">
            <a:avLst/>
          </a:prstGeom>
          <a:noFill/>
        </p:spPr>
        <p:txBody>
          <a:bodyPr wrap="none" rtlCol="0">
            <a:spAutoFit/>
          </a:bodyPr>
          <a:lstStyle/>
          <a:p>
            <a:r>
              <a:rPr lang="en-US" sz="1800" dirty="0" smtClean="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smtClean="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43" name="Down Arrow 42"/>
          <p:cNvSpPr/>
          <p:nvPr/>
        </p:nvSpPr>
        <p:spPr bwMode="auto">
          <a:xfrm flipV="1">
            <a:off x="2717407" y="37338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4" name="TextBox 43"/>
          <p:cNvSpPr txBox="1"/>
          <p:nvPr/>
        </p:nvSpPr>
        <p:spPr>
          <a:xfrm>
            <a:off x="1803399" y="4812268"/>
            <a:ext cx="2570960" cy="369332"/>
          </a:xfrm>
          <a:prstGeom prst="rect">
            <a:avLst/>
          </a:prstGeom>
          <a:noFill/>
        </p:spPr>
        <p:txBody>
          <a:bodyPr wrap="none" rtlCol="0">
            <a:spAutoFit/>
          </a:bodyPr>
          <a:lstStyle/>
          <a:p>
            <a:r>
              <a:rPr lang="en-US" sz="1800" dirty="0" smtClean="0">
                <a:latin typeface="Calibri" pitchFamily="34" charset="0"/>
              </a:rPr>
              <a:t>short </a:t>
            </a:r>
            <a:r>
              <a:rPr lang="en-US" sz="1800" dirty="0" err="1" smtClean="0">
                <a:latin typeface="Calibri" pitchFamily="34" charset="0"/>
              </a:rPr>
              <a:t>int</a:t>
            </a:r>
            <a:r>
              <a:rPr lang="en-US" sz="1800" dirty="0" smtClean="0">
                <a:latin typeface="Calibri" pitchFamily="34" charset="0"/>
              </a:rPr>
              <a:t> (2 Bytes) is here</a:t>
            </a:r>
          </a:p>
        </p:txBody>
      </p:sp>
      <p:sp>
        <p:nvSpPr>
          <p:cNvPr id="45" name="TextBox 44"/>
          <p:cNvSpPr txBox="1"/>
          <p:nvPr/>
        </p:nvSpPr>
        <p:spPr>
          <a:xfrm>
            <a:off x="457200" y="5562600"/>
            <a:ext cx="7978594" cy="1200329"/>
          </a:xfrm>
          <a:prstGeom prst="rect">
            <a:avLst/>
          </a:prstGeom>
          <a:noFill/>
        </p:spPr>
        <p:txBody>
          <a:bodyPr wrap="none" rtlCol="0">
            <a:spAutoFit/>
          </a:bodyPr>
          <a:lstStyle/>
          <a:p>
            <a:r>
              <a:rPr lang="en-US" dirty="0" smtClean="0">
                <a:solidFill>
                  <a:srgbClr val="C00000"/>
                </a:solidFill>
                <a:latin typeface="Calibri" pitchFamily="34" charset="0"/>
              </a:rPr>
              <a:t>No match: </a:t>
            </a:r>
          </a:p>
          <a:p>
            <a:pPr marL="228600" indent="-228600">
              <a:buFont typeface="Arial" pitchFamily="34" charset="0"/>
              <a:buChar char="•"/>
            </a:pPr>
            <a:r>
              <a:rPr lang="en-US" dirty="0" smtClean="0">
                <a:latin typeface="Calibri" pitchFamily="34" charset="0"/>
              </a:rPr>
              <a:t>One line in set is selected for eviction and replacement</a:t>
            </a:r>
          </a:p>
          <a:p>
            <a:pPr marL="228600" indent="-228600">
              <a:buFont typeface="Arial" pitchFamily="34" charset="0"/>
              <a:buChar char="•"/>
            </a:pPr>
            <a:r>
              <a:rPr lang="en-US" dirty="0" smtClean="0">
                <a:latin typeface="Calibri" pitchFamily="34" charset="0"/>
              </a:rPr>
              <a:t>Replacement policies: random, least recently used (LRU),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02" name="Rectangle 50"/>
          <p:cNvSpPr>
            <a:spLocks noChangeArrowheads="1"/>
          </p:cNvSpPr>
          <p:nvPr/>
        </p:nvSpPr>
        <p:spPr bwMode="auto">
          <a:xfrm>
            <a:off x="6182068" y="4908215"/>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801" name="Rectangle 49"/>
          <p:cNvSpPr>
            <a:spLocks noChangeArrowheads="1"/>
          </p:cNvSpPr>
          <p:nvPr/>
        </p:nvSpPr>
        <p:spPr bwMode="auto">
          <a:xfrm>
            <a:off x="6182068" y="5725777"/>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754" name="Rectangle 2"/>
          <p:cNvSpPr>
            <a:spLocks noGrp="1" noChangeArrowheads="1"/>
          </p:cNvSpPr>
          <p:nvPr>
            <p:ph type="title"/>
          </p:nvPr>
        </p:nvSpPr>
        <p:spPr>
          <a:xfrm>
            <a:off x="357018" y="435678"/>
            <a:ext cx="8101182" cy="762000"/>
          </a:xfrm>
        </p:spPr>
        <p:txBody>
          <a:bodyPr/>
          <a:lstStyle/>
          <a:p>
            <a:r>
              <a:rPr lang="en-US" dirty="0" smtClean="0"/>
              <a:t>2-Way Set Associative Cache Simulation</a:t>
            </a:r>
            <a:endParaRPr lang="en-US" dirty="0"/>
          </a:p>
        </p:txBody>
      </p:sp>
      <p:sp>
        <p:nvSpPr>
          <p:cNvPr id="202756" name="Rectangle 4"/>
          <p:cNvSpPr>
            <a:spLocks noChangeArrowheads="1"/>
          </p:cNvSpPr>
          <p:nvPr/>
        </p:nvSpPr>
        <p:spPr bwMode="auto">
          <a:xfrm>
            <a:off x="1520825" y="3382045"/>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202757" name="Rectangle 5"/>
          <p:cNvSpPr>
            <a:spLocks noChangeArrowheads="1"/>
          </p:cNvSpPr>
          <p:nvPr/>
        </p:nvSpPr>
        <p:spPr bwMode="auto">
          <a:xfrm>
            <a:off x="1639887" y="3048000"/>
            <a:ext cx="526385"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t=2</a:t>
            </a:r>
          </a:p>
        </p:txBody>
      </p:sp>
      <p:sp>
        <p:nvSpPr>
          <p:cNvPr id="202758" name="Rectangle 6"/>
          <p:cNvSpPr>
            <a:spLocks noChangeArrowheads="1"/>
          </p:cNvSpPr>
          <p:nvPr/>
        </p:nvSpPr>
        <p:spPr bwMode="auto">
          <a:xfrm>
            <a:off x="2268537" y="3048000"/>
            <a:ext cx="55393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s=1</a:t>
            </a:r>
          </a:p>
        </p:txBody>
      </p:sp>
      <p:sp>
        <p:nvSpPr>
          <p:cNvPr id="202759" name="Rectangle 7"/>
          <p:cNvSpPr>
            <a:spLocks noChangeArrowheads="1"/>
          </p:cNvSpPr>
          <p:nvPr/>
        </p:nvSpPr>
        <p:spPr bwMode="auto">
          <a:xfrm>
            <a:off x="3008312" y="3048000"/>
            <a:ext cx="58123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202760" name="Rectangle 8"/>
          <p:cNvSpPr>
            <a:spLocks noChangeArrowheads="1"/>
          </p:cNvSpPr>
          <p:nvPr/>
        </p:nvSpPr>
        <p:spPr bwMode="auto">
          <a:xfrm>
            <a:off x="2238375" y="3382045"/>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sp>
        <p:nvSpPr>
          <p:cNvPr id="202761" name="Rectangle 9"/>
          <p:cNvSpPr>
            <a:spLocks noChangeArrowheads="1"/>
          </p:cNvSpPr>
          <p:nvPr/>
        </p:nvSpPr>
        <p:spPr bwMode="auto">
          <a:xfrm>
            <a:off x="2954337" y="3382045"/>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2" name="Group 10"/>
          <p:cNvGrpSpPr>
            <a:grpSpLocks/>
          </p:cNvGrpSpPr>
          <p:nvPr/>
        </p:nvGrpSpPr>
        <p:grpSpPr bwMode="auto">
          <a:xfrm>
            <a:off x="6182068" y="4802188"/>
            <a:ext cx="2662237" cy="306387"/>
            <a:chOff x="2027" y="3244"/>
            <a:chExt cx="1677" cy="193"/>
          </a:xfrm>
          <a:solidFill>
            <a:srgbClr val="DEDFF5"/>
          </a:solidFill>
        </p:grpSpPr>
        <p:sp>
          <p:nvSpPr>
            <p:cNvPr id="202763"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a:t>
              </a:r>
            </a:p>
          </p:txBody>
        </p:sp>
        <p:sp>
          <p:nvSpPr>
            <p:cNvPr id="202764"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endParaRPr lang="en-US" sz="2000" b="0" dirty="0">
                <a:latin typeface="Calibri"/>
                <a:cs typeface="Calibri"/>
              </a:endParaRPr>
            </a:p>
          </p:txBody>
        </p:sp>
        <p:sp>
          <p:nvSpPr>
            <p:cNvPr id="202765"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endParaRPr lang="en-US" sz="2000" b="0" dirty="0">
                <a:latin typeface="Calibri"/>
                <a:cs typeface="Calibri"/>
              </a:endParaRPr>
            </a:p>
          </p:txBody>
        </p:sp>
      </p:grpSp>
      <p:sp>
        <p:nvSpPr>
          <p:cNvPr id="202766" name="Rectangle 14"/>
          <p:cNvSpPr>
            <a:spLocks noChangeArrowheads="1"/>
          </p:cNvSpPr>
          <p:nvPr/>
        </p:nvSpPr>
        <p:spPr bwMode="auto">
          <a:xfrm>
            <a:off x="6331293" y="4419600"/>
            <a:ext cx="31691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v</a:t>
            </a:r>
            <a:endParaRPr lang="en-US" sz="2000" dirty="0">
              <a:latin typeface="Calibri"/>
              <a:cs typeface="Calibri"/>
            </a:endParaRPr>
          </a:p>
        </p:txBody>
      </p:sp>
      <p:sp>
        <p:nvSpPr>
          <p:cNvPr id="202767" name="Rectangle 15"/>
          <p:cNvSpPr>
            <a:spLocks noChangeArrowheads="1"/>
          </p:cNvSpPr>
          <p:nvPr/>
        </p:nvSpPr>
        <p:spPr bwMode="auto">
          <a:xfrm>
            <a:off x="6809130" y="4419600"/>
            <a:ext cx="53853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T</a:t>
            </a:r>
            <a:r>
              <a:rPr lang="en-US" sz="2000" dirty="0" smtClean="0">
                <a:latin typeface="Calibri"/>
                <a:cs typeface="Calibri"/>
              </a:rPr>
              <a:t>ag</a:t>
            </a:r>
            <a:endParaRPr lang="en-US" sz="2000" dirty="0">
              <a:latin typeface="Calibri"/>
              <a:cs typeface="Calibri"/>
            </a:endParaRPr>
          </a:p>
        </p:txBody>
      </p:sp>
      <p:sp>
        <p:nvSpPr>
          <p:cNvPr id="202768" name="Rectangle 16"/>
          <p:cNvSpPr>
            <a:spLocks noChangeArrowheads="1"/>
          </p:cNvSpPr>
          <p:nvPr/>
        </p:nvSpPr>
        <p:spPr bwMode="auto">
          <a:xfrm>
            <a:off x="7669555" y="4419600"/>
            <a:ext cx="75781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smtClean="0">
                <a:latin typeface="Calibri"/>
                <a:cs typeface="Calibri"/>
              </a:rPr>
              <a:t>Block</a:t>
            </a:r>
            <a:endParaRPr lang="en-US" sz="2000" dirty="0">
              <a:latin typeface="Calibri"/>
              <a:cs typeface="Calibri"/>
            </a:endParaRPr>
          </a:p>
        </p:txBody>
      </p:sp>
      <p:sp>
        <p:nvSpPr>
          <p:cNvPr id="202769" name="Rectangle 17"/>
          <p:cNvSpPr>
            <a:spLocks noChangeArrowheads="1"/>
          </p:cNvSpPr>
          <p:nvPr/>
        </p:nvSpPr>
        <p:spPr bwMode="auto">
          <a:xfrm>
            <a:off x="6182068" y="51117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dirty="0">
                <a:latin typeface="Calibri"/>
                <a:cs typeface="Calibri"/>
              </a:rPr>
              <a:t>1</a:t>
            </a:r>
          </a:p>
        </p:txBody>
      </p:sp>
      <p:sp>
        <p:nvSpPr>
          <p:cNvPr id="202770" name="Rectangle 18"/>
          <p:cNvSpPr>
            <a:spLocks noChangeArrowheads="1"/>
          </p:cNvSpPr>
          <p:nvPr/>
        </p:nvSpPr>
        <p:spPr bwMode="auto">
          <a:xfrm>
            <a:off x="6756743" y="51117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r>
              <a:rPr lang="en-US" sz="2000" b="0" dirty="0">
                <a:latin typeface="Calibri"/>
                <a:cs typeface="Calibri"/>
              </a:rPr>
              <a:t>10</a:t>
            </a:r>
            <a:endParaRPr lang="en-US" sz="2000" dirty="0">
              <a:latin typeface="Calibri"/>
              <a:cs typeface="Calibri"/>
            </a:endParaRPr>
          </a:p>
        </p:txBody>
      </p:sp>
      <p:sp>
        <p:nvSpPr>
          <p:cNvPr id="202771" name="Rectangle 19"/>
          <p:cNvSpPr>
            <a:spLocks noChangeArrowheads="1"/>
          </p:cNvSpPr>
          <p:nvPr/>
        </p:nvSpPr>
        <p:spPr bwMode="auto">
          <a:xfrm>
            <a:off x="7425080" y="51117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100000"/>
              </a:lnSpc>
            </a:pPr>
            <a:r>
              <a:rPr lang="en-US" sz="2000" b="0" dirty="0">
                <a:latin typeface="Calibri"/>
                <a:cs typeface="Calibri"/>
              </a:rPr>
              <a:t>M[8-9]</a:t>
            </a:r>
          </a:p>
        </p:txBody>
      </p:sp>
      <p:sp>
        <p:nvSpPr>
          <p:cNvPr id="202772" name="Rectangle 20"/>
          <p:cNvSpPr>
            <a:spLocks noChangeArrowheads="1"/>
          </p:cNvSpPr>
          <p:nvPr/>
        </p:nvSpPr>
        <p:spPr bwMode="auto">
          <a:xfrm>
            <a:off x="6182068" y="56197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202773" name="Rectangle 21"/>
          <p:cNvSpPr>
            <a:spLocks noChangeArrowheads="1"/>
          </p:cNvSpPr>
          <p:nvPr/>
        </p:nvSpPr>
        <p:spPr bwMode="auto">
          <a:xfrm>
            <a:off x="6756743" y="56197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4" name="Rectangle 22"/>
          <p:cNvSpPr>
            <a:spLocks noChangeArrowheads="1"/>
          </p:cNvSpPr>
          <p:nvPr/>
        </p:nvSpPr>
        <p:spPr bwMode="auto">
          <a:xfrm>
            <a:off x="7425080" y="56197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5" name="Rectangle 23"/>
          <p:cNvSpPr>
            <a:spLocks noChangeArrowheads="1"/>
          </p:cNvSpPr>
          <p:nvPr/>
        </p:nvSpPr>
        <p:spPr bwMode="auto">
          <a:xfrm>
            <a:off x="6182068" y="594360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dirty="0">
                <a:latin typeface="Calibri"/>
                <a:cs typeface="Calibri"/>
              </a:rPr>
              <a:t>0</a:t>
            </a:r>
          </a:p>
        </p:txBody>
      </p:sp>
      <p:sp>
        <p:nvSpPr>
          <p:cNvPr id="202776" name="Rectangle 24"/>
          <p:cNvSpPr>
            <a:spLocks noChangeArrowheads="1"/>
          </p:cNvSpPr>
          <p:nvPr/>
        </p:nvSpPr>
        <p:spPr bwMode="auto">
          <a:xfrm>
            <a:off x="6756743" y="594360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0" dirty="0">
              <a:latin typeface="Calibri"/>
              <a:cs typeface="Calibri"/>
            </a:endParaRPr>
          </a:p>
        </p:txBody>
      </p:sp>
      <p:sp>
        <p:nvSpPr>
          <p:cNvPr id="202777" name="Rectangle 25"/>
          <p:cNvSpPr>
            <a:spLocks noChangeArrowheads="1"/>
          </p:cNvSpPr>
          <p:nvPr/>
        </p:nvSpPr>
        <p:spPr bwMode="auto">
          <a:xfrm>
            <a:off x="7425080" y="594360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dirty="0">
              <a:latin typeface="Calibri"/>
              <a:cs typeface="Calibri"/>
            </a:endParaRPr>
          </a:p>
        </p:txBody>
      </p:sp>
      <p:grpSp>
        <p:nvGrpSpPr>
          <p:cNvPr id="3" name="Group 28"/>
          <p:cNvGrpSpPr>
            <a:grpSpLocks/>
          </p:cNvGrpSpPr>
          <p:nvPr/>
        </p:nvGrpSpPr>
        <p:grpSpPr bwMode="auto">
          <a:xfrm>
            <a:off x="6182068" y="4799013"/>
            <a:ext cx="2662237" cy="306387"/>
            <a:chOff x="2027" y="3244"/>
            <a:chExt cx="1677" cy="193"/>
          </a:xfrm>
          <a:solidFill>
            <a:srgbClr val="DEDFF5"/>
          </a:solidFill>
        </p:grpSpPr>
        <p:sp>
          <p:nvSpPr>
            <p:cNvPr id="202781" name="Rectangle 29"/>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1</a:t>
              </a:r>
            </a:p>
          </p:txBody>
        </p:sp>
        <p:sp>
          <p:nvSpPr>
            <p:cNvPr id="202782" name="Rectangle 30"/>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00</a:t>
              </a:r>
            </a:p>
          </p:txBody>
        </p:sp>
        <p:sp>
          <p:nvSpPr>
            <p:cNvPr id="202783" name="Rectangle 31"/>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M[0-1]</a:t>
              </a:r>
            </a:p>
          </p:txBody>
        </p:sp>
      </p:grpSp>
      <p:grpSp>
        <p:nvGrpSpPr>
          <p:cNvPr id="4" name="Group 34"/>
          <p:cNvGrpSpPr>
            <a:grpSpLocks/>
          </p:cNvGrpSpPr>
          <p:nvPr/>
        </p:nvGrpSpPr>
        <p:grpSpPr bwMode="auto">
          <a:xfrm>
            <a:off x="6182068" y="5616575"/>
            <a:ext cx="2662237" cy="306387"/>
            <a:chOff x="2027" y="3244"/>
            <a:chExt cx="1677" cy="193"/>
          </a:xfrm>
          <a:solidFill>
            <a:srgbClr val="DEDFF5"/>
          </a:solidFill>
        </p:grpSpPr>
        <p:sp>
          <p:nvSpPr>
            <p:cNvPr id="202787" name="Rectangle 35"/>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88" name="Rectangle 36"/>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01</a:t>
              </a:r>
            </a:p>
          </p:txBody>
        </p:sp>
        <p:sp>
          <p:nvSpPr>
            <p:cNvPr id="202789" name="Rectangle 37"/>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M[6-7]</a:t>
              </a:r>
            </a:p>
          </p:txBody>
        </p:sp>
      </p:grpSp>
      <p:sp>
        <p:nvSpPr>
          <p:cNvPr id="48" name="TextBox 47"/>
          <p:cNvSpPr txBox="1"/>
          <p:nvPr/>
        </p:nvSpPr>
        <p:spPr>
          <a:xfrm>
            <a:off x="5486400" y="4876800"/>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49" name="TextBox 48"/>
          <p:cNvSpPr txBox="1"/>
          <p:nvPr/>
        </p:nvSpPr>
        <p:spPr>
          <a:xfrm>
            <a:off x="5486400" y="5726668"/>
            <a:ext cx="659155" cy="369332"/>
          </a:xfrm>
          <a:prstGeom prst="rect">
            <a:avLst/>
          </a:prstGeom>
          <a:noFill/>
        </p:spPr>
        <p:txBody>
          <a:bodyPr wrap="none" rtlCol="0">
            <a:spAutoFit/>
          </a:bodyPr>
          <a:lstStyle/>
          <a:p>
            <a:r>
              <a:rPr lang="en-US" sz="1800" dirty="0" smtClean="0">
                <a:latin typeface="Calibri" pitchFamily="34" charset="0"/>
              </a:rPr>
              <a:t>Set 1</a:t>
            </a:r>
          </a:p>
        </p:txBody>
      </p:sp>
      <p:sp>
        <p:nvSpPr>
          <p:cNvPr id="50" name="Rectangle 50"/>
          <p:cNvSpPr>
            <a:spLocks noChangeArrowheads="1"/>
          </p:cNvSpPr>
          <p:nvPr/>
        </p:nvSpPr>
        <p:spPr bwMode="auto">
          <a:xfrm>
            <a:off x="6182068" y="2241215"/>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51" name="Rectangle 49"/>
          <p:cNvSpPr>
            <a:spLocks noChangeArrowheads="1"/>
          </p:cNvSpPr>
          <p:nvPr/>
        </p:nvSpPr>
        <p:spPr bwMode="auto">
          <a:xfrm>
            <a:off x="6182068" y="3058777"/>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grpSp>
        <p:nvGrpSpPr>
          <p:cNvPr id="52" name="Group 10"/>
          <p:cNvGrpSpPr>
            <a:grpSpLocks/>
          </p:cNvGrpSpPr>
          <p:nvPr/>
        </p:nvGrpSpPr>
        <p:grpSpPr bwMode="auto">
          <a:xfrm>
            <a:off x="6182068" y="2135188"/>
            <a:ext cx="2662237" cy="306387"/>
            <a:chOff x="2027" y="3244"/>
            <a:chExt cx="1677" cy="193"/>
          </a:xfrm>
          <a:solidFill>
            <a:srgbClr val="DEDFF5"/>
          </a:solidFill>
        </p:grpSpPr>
        <p:sp>
          <p:nvSpPr>
            <p:cNvPr id="53"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0</a:t>
              </a:r>
            </a:p>
          </p:txBody>
        </p:sp>
        <p:sp>
          <p:nvSpPr>
            <p:cNvPr id="54"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endParaRPr lang="en-US" sz="2000" b="0" dirty="0">
                <a:latin typeface="Calibri"/>
                <a:cs typeface="Calibri"/>
              </a:endParaRPr>
            </a:p>
          </p:txBody>
        </p:sp>
        <p:sp>
          <p:nvSpPr>
            <p:cNvPr id="55"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endParaRPr lang="en-US" sz="2000" b="0" dirty="0">
                <a:latin typeface="Calibri"/>
                <a:cs typeface="Calibri"/>
              </a:endParaRPr>
            </a:p>
          </p:txBody>
        </p:sp>
      </p:grpSp>
      <p:sp>
        <p:nvSpPr>
          <p:cNvPr id="56" name="Rectangle 14"/>
          <p:cNvSpPr>
            <a:spLocks noChangeArrowheads="1"/>
          </p:cNvSpPr>
          <p:nvPr/>
        </p:nvSpPr>
        <p:spPr bwMode="auto">
          <a:xfrm>
            <a:off x="6331293" y="1752600"/>
            <a:ext cx="31691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v</a:t>
            </a:r>
            <a:endParaRPr lang="en-US" sz="2000" dirty="0">
              <a:latin typeface="Calibri"/>
              <a:cs typeface="Calibri"/>
            </a:endParaRPr>
          </a:p>
        </p:txBody>
      </p:sp>
      <p:sp>
        <p:nvSpPr>
          <p:cNvPr id="57" name="Rectangle 15"/>
          <p:cNvSpPr>
            <a:spLocks noChangeArrowheads="1"/>
          </p:cNvSpPr>
          <p:nvPr/>
        </p:nvSpPr>
        <p:spPr bwMode="auto">
          <a:xfrm>
            <a:off x="6809130" y="1752600"/>
            <a:ext cx="53853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T</a:t>
            </a:r>
            <a:r>
              <a:rPr lang="en-US" sz="2000" dirty="0" smtClean="0">
                <a:latin typeface="Calibri"/>
                <a:cs typeface="Calibri"/>
              </a:rPr>
              <a:t>ag</a:t>
            </a:r>
            <a:endParaRPr lang="en-US" sz="2000" dirty="0">
              <a:latin typeface="Calibri"/>
              <a:cs typeface="Calibri"/>
            </a:endParaRPr>
          </a:p>
        </p:txBody>
      </p:sp>
      <p:sp>
        <p:nvSpPr>
          <p:cNvPr id="58" name="Rectangle 16"/>
          <p:cNvSpPr>
            <a:spLocks noChangeArrowheads="1"/>
          </p:cNvSpPr>
          <p:nvPr/>
        </p:nvSpPr>
        <p:spPr bwMode="auto">
          <a:xfrm>
            <a:off x="7669555" y="1752600"/>
            <a:ext cx="75781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smtClean="0">
                <a:latin typeface="Calibri"/>
                <a:cs typeface="Calibri"/>
              </a:rPr>
              <a:t>Block</a:t>
            </a:r>
            <a:endParaRPr lang="en-US" sz="2000" dirty="0">
              <a:latin typeface="Calibri"/>
              <a:cs typeface="Calibri"/>
            </a:endParaRPr>
          </a:p>
        </p:txBody>
      </p:sp>
      <p:sp>
        <p:nvSpPr>
          <p:cNvPr id="59" name="Rectangle 17"/>
          <p:cNvSpPr>
            <a:spLocks noChangeArrowheads="1"/>
          </p:cNvSpPr>
          <p:nvPr/>
        </p:nvSpPr>
        <p:spPr bwMode="auto">
          <a:xfrm>
            <a:off x="6182068" y="24447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60" name="Rectangle 18"/>
          <p:cNvSpPr>
            <a:spLocks noChangeArrowheads="1"/>
          </p:cNvSpPr>
          <p:nvPr/>
        </p:nvSpPr>
        <p:spPr bwMode="auto">
          <a:xfrm>
            <a:off x="6756743" y="24447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61" name="Rectangle 19"/>
          <p:cNvSpPr>
            <a:spLocks noChangeArrowheads="1"/>
          </p:cNvSpPr>
          <p:nvPr/>
        </p:nvSpPr>
        <p:spPr bwMode="auto">
          <a:xfrm>
            <a:off x="7425080" y="24447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65" name="Rectangle 23"/>
          <p:cNvSpPr>
            <a:spLocks noChangeArrowheads="1"/>
          </p:cNvSpPr>
          <p:nvPr/>
        </p:nvSpPr>
        <p:spPr bwMode="auto">
          <a:xfrm>
            <a:off x="6182068" y="327660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66" name="Rectangle 24"/>
          <p:cNvSpPr>
            <a:spLocks noChangeArrowheads="1"/>
          </p:cNvSpPr>
          <p:nvPr/>
        </p:nvSpPr>
        <p:spPr bwMode="auto">
          <a:xfrm>
            <a:off x="6756743" y="327660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67" name="Rectangle 25"/>
          <p:cNvSpPr>
            <a:spLocks noChangeArrowheads="1"/>
          </p:cNvSpPr>
          <p:nvPr/>
        </p:nvSpPr>
        <p:spPr bwMode="auto">
          <a:xfrm>
            <a:off x="7425080" y="327660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grpSp>
        <p:nvGrpSpPr>
          <p:cNvPr id="76" name="Group 39"/>
          <p:cNvGrpSpPr>
            <a:grpSpLocks/>
          </p:cNvGrpSpPr>
          <p:nvPr/>
        </p:nvGrpSpPr>
        <p:grpSpPr bwMode="auto">
          <a:xfrm>
            <a:off x="6182068" y="2441575"/>
            <a:ext cx="2662237" cy="306388"/>
            <a:chOff x="2027" y="3244"/>
            <a:chExt cx="1677" cy="193"/>
          </a:xfrm>
          <a:solidFill>
            <a:srgbClr val="DEDFF5"/>
          </a:solidFill>
        </p:grpSpPr>
        <p:sp>
          <p:nvSpPr>
            <p:cNvPr id="77" name="Rectangle 40"/>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78" name="Rectangle 41"/>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10</a:t>
              </a:r>
            </a:p>
          </p:txBody>
        </p:sp>
        <p:sp>
          <p:nvSpPr>
            <p:cNvPr id="79" name="Rectangle 42"/>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M[8-9]</a:t>
              </a:r>
            </a:p>
          </p:txBody>
        </p:sp>
      </p:grpSp>
      <p:sp>
        <p:nvSpPr>
          <p:cNvPr id="80" name="TextBox 79"/>
          <p:cNvSpPr txBox="1"/>
          <p:nvPr/>
        </p:nvSpPr>
        <p:spPr>
          <a:xfrm>
            <a:off x="8012455" y="3206750"/>
            <a:ext cx="858838" cy="369332"/>
          </a:xfrm>
          <a:prstGeom prst="rect">
            <a:avLst/>
          </a:prstGeom>
          <a:noFill/>
        </p:spPr>
        <p:txBody>
          <a:bodyPr wrap="square" rtlCol="0">
            <a:normAutofit/>
          </a:bodyPr>
          <a:lstStyle/>
          <a:p>
            <a:endParaRPr lang="en-US" sz="1800" dirty="0" smtClean="0">
              <a:latin typeface="Calibri" pitchFamily="34" charset="0"/>
            </a:endParaRPr>
          </a:p>
        </p:txBody>
      </p:sp>
      <p:sp>
        <p:nvSpPr>
          <p:cNvPr id="81" name="TextBox 80"/>
          <p:cNvSpPr txBox="1"/>
          <p:nvPr/>
        </p:nvSpPr>
        <p:spPr>
          <a:xfrm>
            <a:off x="5486400" y="2209800"/>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82" name="TextBox 81"/>
          <p:cNvSpPr txBox="1"/>
          <p:nvPr/>
        </p:nvSpPr>
        <p:spPr>
          <a:xfrm>
            <a:off x="5486400" y="3059668"/>
            <a:ext cx="659155" cy="369332"/>
          </a:xfrm>
          <a:prstGeom prst="rect">
            <a:avLst/>
          </a:prstGeom>
          <a:noFill/>
        </p:spPr>
        <p:txBody>
          <a:bodyPr wrap="none" rtlCol="0">
            <a:spAutoFit/>
          </a:bodyPr>
          <a:lstStyle/>
          <a:p>
            <a:r>
              <a:rPr lang="en-US" sz="1800" dirty="0" smtClean="0">
                <a:latin typeface="Calibri" pitchFamily="34" charset="0"/>
              </a:rPr>
              <a:t>Set 1</a:t>
            </a:r>
          </a:p>
        </p:txBody>
      </p:sp>
      <p:sp>
        <p:nvSpPr>
          <p:cNvPr id="83" name="TextBox 82"/>
          <p:cNvSpPr txBox="1"/>
          <p:nvPr/>
        </p:nvSpPr>
        <p:spPr>
          <a:xfrm>
            <a:off x="5105400" y="1371600"/>
            <a:ext cx="2719334" cy="369332"/>
          </a:xfrm>
          <a:prstGeom prst="rect">
            <a:avLst/>
          </a:prstGeom>
          <a:noFill/>
        </p:spPr>
        <p:txBody>
          <a:bodyPr wrap="none" rtlCol="0">
            <a:spAutoFit/>
          </a:bodyPr>
          <a:lstStyle/>
          <a:p>
            <a:r>
              <a:rPr lang="en-US" sz="1800" dirty="0" smtClean="0">
                <a:solidFill>
                  <a:srgbClr val="FF0000"/>
                </a:solidFill>
                <a:latin typeface="Calibri" pitchFamily="34" charset="0"/>
              </a:rPr>
              <a:t>Initial cache configuration:</a:t>
            </a:r>
          </a:p>
        </p:txBody>
      </p:sp>
      <p:sp>
        <p:nvSpPr>
          <p:cNvPr id="84" name="TextBox 83"/>
          <p:cNvSpPr txBox="1"/>
          <p:nvPr/>
        </p:nvSpPr>
        <p:spPr>
          <a:xfrm>
            <a:off x="5105400" y="4050268"/>
            <a:ext cx="2627964" cy="369332"/>
          </a:xfrm>
          <a:prstGeom prst="rect">
            <a:avLst/>
          </a:prstGeom>
          <a:noFill/>
        </p:spPr>
        <p:txBody>
          <a:bodyPr wrap="none" rtlCol="0">
            <a:spAutoFit/>
          </a:bodyPr>
          <a:lstStyle/>
          <a:p>
            <a:r>
              <a:rPr lang="en-US" sz="1800" dirty="0" smtClean="0">
                <a:solidFill>
                  <a:srgbClr val="FF0000"/>
                </a:solidFill>
                <a:latin typeface="Calibri" pitchFamily="34" charset="0"/>
              </a:rPr>
              <a:t>Final cache configuration:</a:t>
            </a:r>
          </a:p>
        </p:txBody>
      </p:sp>
      <p:sp>
        <p:nvSpPr>
          <p:cNvPr id="85" name="Rectangle 3"/>
          <p:cNvSpPr>
            <a:spLocks noChangeArrowheads="1"/>
          </p:cNvSpPr>
          <p:nvPr/>
        </p:nvSpPr>
        <p:spPr bwMode="auto">
          <a:xfrm>
            <a:off x="392113" y="1447800"/>
            <a:ext cx="4637087" cy="5014193"/>
          </a:xfrm>
          <a:prstGeom prst="rect">
            <a:avLst/>
          </a:prstGeom>
          <a:noFill/>
          <a:ln w="12700">
            <a:noFill/>
            <a:miter lim="800000"/>
            <a:headEnd/>
            <a:tailEnd/>
          </a:ln>
          <a:effectLst/>
        </p:spPr>
        <p:txBody>
          <a:bodyPr wrap="square" lIns="90487" tIns="44450" rIns="90487" bIns="44450">
            <a:prstTxWarp prst="textNoShape">
              <a:avLst/>
            </a:prstTxWarp>
            <a:spAutoFit/>
          </a:bodyPr>
          <a:lstStyle/>
          <a:p>
            <a:r>
              <a:rPr lang="en-US" sz="2000" b="0" dirty="0" smtClean="0">
                <a:latin typeface="Calibri"/>
                <a:cs typeface="Calibri"/>
              </a:rPr>
              <a:t>M = 16 </a:t>
            </a:r>
            <a:r>
              <a:rPr lang="en-US" sz="2000" b="0" dirty="0">
                <a:latin typeface="Calibri"/>
                <a:cs typeface="Calibri"/>
              </a:rPr>
              <a:t>byte addresses</a:t>
            </a:r>
          </a:p>
          <a:p>
            <a:r>
              <a:rPr lang="en-US" sz="2000" b="0" dirty="0" smtClean="0">
                <a:latin typeface="Calibri"/>
                <a:cs typeface="Calibri"/>
              </a:rPr>
              <a:t>B = 2 </a:t>
            </a:r>
            <a:r>
              <a:rPr lang="en-US" sz="2000" b="0" dirty="0">
                <a:latin typeface="Calibri"/>
                <a:cs typeface="Calibri"/>
              </a:rPr>
              <a:t>bytes/block, </a:t>
            </a:r>
          </a:p>
          <a:p>
            <a:r>
              <a:rPr lang="en-US" sz="2000" b="0" dirty="0" smtClean="0">
                <a:latin typeface="Calibri"/>
                <a:cs typeface="Calibri"/>
              </a:rPr>
              <a:t>S = 4 </a:t>
            </a:r>
            <a:r>
              <a:rPr lang="en-US" sz="2000" b="0" dirty="0">
                <a:latin typeface="Calibri"/>
                <a:cs typeface="Calibri"/>
              </a:rPr>
              <a:t>sets</a:t>
            </a:r>
          </a:p>
          <a:p>
            <a:r>
              <a:rPr lang="en-US" sz="2000" b="0" dirty="0" smtClean="0">
                <a:latin typeface="Calibri"/>
                <a:cs typeface="Calibri"/>
              </a:rPr>
              <a:t>E = 1 block/set</a:t>
            </a:r>
          </a:p>
          <a:p>
            <a:endParaRPr lang="en-US" sz="2000" b="0" dirty="0" smtClean="0">
              <a:latin typeface="Calibri"/>
              <a:cs typeface="Calibri"/>
            </a:endParaRPr>
          </a:p>
          <a:p>
            <a:pPr algn="l">
              <a:lnSpc>
                <a:spcPct val="100000"/>
              </a:lnSpc>
            </a:pPr>
            <a:endParaRPr lang="en-US" sz="2000" b="0" dirty="0" smtClean="0">
              <a:latin typeface="Calibri"/>
              <a:cs typeface="Calibri"/>
            </a:endParaRPr>
          </a:p>
          <a:p>
            <a:pPr algn="l">
              <a:lnSpc>
                <a:spcPct val="100000"/>
              </a:lnSpc>
            </a:pPr>
            <a:endParaRPr lang="en-US" sz="2000" b="0" dirty="0">
              <a:latin typeface="Calibri"/>
              <a:cs typeface="Calibri"/>
            </a:endParaRPr>
          </a:p>
          <a:p>
            <a:pPr algn="l">
              <a:lnSpc>
                <a:spcPct val="100000"/>
              </a:lnSpc>
            </a:pPr>
            <a:endParaRPr lang="en-US" sz="2000" b="0" dirty="0" smtClean="0">
              <a:latin typeface="Calibri"/>
              <a:cs typeface="Calibri"/>
            </a:endParaRPr>
          </a:p>
          <a:p>
            <a:pPr algn="l">
              <a:lnSpc>
                <a:spcPct val="100000"/>
              </a:lnSpc>
            </a:pPr>
            <a:r>
              <a:rPr lang="en-US" sz="2000" b="0" dirty="0" smtClean="0">
                <a:latin typeface="Calibri"/>
                <a:cs typeface="Calibri"/>
              </a:rPr>
              <a:t>Address </a:t>
            </a:r>
            <a:r>
              <a:rPr lang="en-US" sz="2000" b="0" dirty="0">
                <a:latin typeface="Calibri"/>
                <a:cs typeface="Calibri"/>
              </a:rPr>
              <a:t>trace (</a:t>
            </a:r>
            <a:r>
              <a:rPr lang="en-US" sz="2000" b="0" dirty="0" smtClean="0">
                <a:latin typeface="Calibri"/>
                <a:cs typeface="Calibri"/>
              </a:rPr>
              <a:t>reads, one byte per read)</a:t>
            </a:r>
            <a:r>
              <a:rPr lang="en-US" sz="2000" b="0" dirty="0">
                <a:latin typeface="Calibri"/>
                <a:cs typeface="Calibri"/>
              </a:rPr>
              <a:t>:</a:t>
            </a:r>
          </a:p>
          <a:p>
            <a:pPr algn="l">
              <a:lnSpc>
                <a:spcPct val="100000"/>
              </a:lnSpc>
            </a:pPr>
            <a:r>
              <a:rPr lang="en-US" sz="2000" b="0" dirty="0">
                <a:latin typeface="Calibri"/>
                <a:cs typeface="Calibri"/>
              </a:rPr>
              <a:t>	</a:t>
            </a:r>
            <a:r>
              <a:rPr lang="en-US" sz="2000" dirty="0">
                <a:latin typeface="Calibri"/>
                <a:cs typeface="Calibri"/>
              </a:rPr>
              <a:t>0	[00</a:t>
            </a:r>
            <a:r>
              <a:rPr lang="en-US" sz="2000" u="sng" dirty="0">
                <a:solidFill>
                  <a:srgbClr val="FF0000"/>
                </a:solidFill>
                <a:latin typeface="Calibri"/>
                <a:cs typeface="Calibri"/>
              </a:rPr>
              <a:t>0</a:t>
            </a:r>
            <a:r>
              <a:rPr lang="en-US" sz="2000" dirty="0">
                <a:latin typeface="Calibri"/>
                <a:cs typeface="Calibri"/>
              </a:rPr>
              <a:t>0</a:t>
            </a:r>
            <a:r>
              <a:rPr lang="en-US" sz="2000" baseline="-25000" dirty="0">
                <a:latin typeface="Calibri"/>
                <a:cs typeface="Calibri"/>
              </a:rPr>
              <a:t>2</a:t>
            </a:r>
            <a:r>
              <a:rPr lang="en-US" sz="2000" dirty="0" smtClean="0">
                <a:latin typeface="Calibri"/>
                <a:cs typeface="Calibri"/>
              </a:rPr>
              <a:t>]</a:t>
            </a:r>
            <a:endParaRPr lang="en-US" sz="2000" dirty="0">
              <a:latin typeface="Calibri"/>
              <a:cs typeface="Calibri"/>
            </a:endParaRPr>
          </a:p>
          <a:p>
            <a:pPr algn="l">
              <a:lnSpc>
                <a:spcPct val="100000"/>
              </a:lnSpc>
            </a:pPr>
            <a:r>
              <a:rPr lang="en-US" sz="2000" dirty="0">
                <a:latin typeface="Calibri"/>
                <a:cs typeface="Calibri"/>
              </a:rPr>
              <a:t>	1	[00</a:t>
            </a:r>
            <a:r>
              <a:rPr lang="en-US" sz="2000" u="sng" dirty="0">
                <a:solidFill>
                  <a:srgbClr val="FF0000"/>
                </a:solidFill>
                <a:latin typeface="Calibri"/>
                <a:cs typeface="Calibri"/>
              </a:rPr>
              <a:t>0</a:t>
            </a:r>
            <a:r>
              <a:rPr lang="en-US" sz="2000" dirty="0">
                <a:latin typeface="Calibri"/>
                <a:cs typeface="Calibri"/>
              </a:rPr>
              <a:t>1</a:t>
            </a:r>
            <a:r>
              <a:rPr lang="en-US" sz="2000" baseline="-25000" dirty="0">
                <a:latin typeface="Calibri"/>
                <a:cs typeface="Calibri"/>
              </a:rPr>
              <a:t>2</a:t>
            </a:r>
            <a:r>
              <a:rPr lang="en-US" sz="2000" dirty="0" smtClean="0">
                <a:latin typeface="Calibri"/>
                <a:cs typeface="Calibri"/>
              </a:rPr>
              <a:t>]</a:t>
            </a:r>
            <a:endParaRPr lang="en-US" sz="2000" dirty="0">
              <a:latin typeface="Calibri"/>
              <a:cs typeface="Calibri"/>
            </a:endParaRPr>
          </a:p>
          <a:p>
            <a:pPr algn="l">
              <a:lnSpc>
                <a:spcPct val="100000"/>
              </a:lnSpc>
            </a:pPr>
            <a:r>
              <a:rPr lang="en-US" sz="2000" dirty="0">
                <a:latin typeface="Calibri"/>
                <a:cs typeface="Calibri"/>
              </a:rPr>
              <a:t>	7	[01</a:t>
            </a:r>
            <a:r>
              <a:rPr lang="en-US" sz="2000" u="sng" dirty="0">
                <a:solidFill>
                  <a:srgbClr val="FF0000"/>
                </a:solidFill>
                <a:latin typeface="Calibri"/>
                <a:cs typeface="Calibri"/>
              </a:rPr>
              <a:t>1</a:t>
            </a:r>
            <a:r>
              <a:rPr lang="en-US" sz="2000" dirty="0">
                <a:latin typeface="Calibri"/>
                <a:cs typeface="Calibri"/>
              </a:rPr>
              <a:t>1</a:t>
            </a:r>
            <a:r>
              <a:rPr lang="en-US" sz="2000" baseline="-25000" dirty="0">
                <a:latin typeface="Calibri"/>
                <a:cs typeface="Calibri"/>
              </a:rPr>
              <a:t>2</a:t>
            </a:r>
            <a:r>
              <a:rPr lang="en-US" sz="2000" dirty="0" smtClean="0">
                <a:latin typeface="Calibri"/>
                <a:cs typeface="Calibri"/>
              </a:rPr>
              <a:t>]</a:t>
            </a:r>
            <a:endParaRPr lang="en-US" sz="2000" dirty="0">
              <a:latin typeface="Calibri"/>
              <a:cs typeface="Calibri"/>
            </a:endParaRPr>
          </a:p>
          <a:p>
            <a:pPr algn="l">
              <a:lnSpc>
                <a:spcPct val="100000"/>
              </a:lnSpc>
            </a:pPr>
            <a:r>
              <a:rPr lang="en-US" sz="2000" dirty="0">
                <a:latin typeface="Calibri"/>
                <a:cs typeface="Calibri"/>
              </a:rPr>
              <a:t>	8	[10</a:t>
            </a:r>
            <a:r>
              <a:rPr lang="en-US" sz="2000" u="sng" dirty="0">
                <a:solidFill>
                  <a:srgbClr val="FF0000"/>
                </a:solidFill>
                <a:latin typeface="Calibri"/>
                <a:cs typeface="Calibri"/>
              </a:rPr>
              <a:t>0</a:t>
            </a:r>
            <a:r>
              <a:rPr lang="en-US" sz="2000" dirty="0">
                <a:latin typeface="Calibri"/>
                <a:cs typeface="Calibri"/>
              </a:rPr>
              <a:t>0</a:t>
            </a:r>
            <a:r>
              <a:rPr lang="en-US" sz="2000" baseline="-25000" dirty="0">
                <a:latin typeface="Calibri"/>
                <a:cs typeface="Calibri"/>
              </a:rPr>
              <a:t>2</a:t>
            </a:r>
            <a:r>
              <a:rPr lang="en-US" sz="2000" dirty="0" smtClean="0">
                <a:latin typeface="Calibri"/>
                <a:cs typeface="Calibri"/>
              </a:rPr>
              <a:t>]</a:t>
            </a:r>
            <a:endParaRPr lang="en-US" sz="2000" dirty="0">
              <a:latin typeface="Calibri"/>
              <a:cs typeface="Calibri"/>
            </a:endParaRPr>
          </a:p>
          <a:p>
            <a:pPr algn="l">
              <a:lnSpc>
                <a:spcPct val="100000"/>
              </a:lnSpc>
            </a:pPr>
            <a:r>
              <a:rPr lang="en-US" sz="2000" dirty="0">
                <a:latin typeface="Calibri"/>
                <a:cs typeface="Calibri"/>
              </a:rPr>
              <a:t>	0	[00</a:t>
            </a:r>
            <a:r>
              <a:rPr lang="en-US" sz="2000" u="sng" dirty="0">
                <a:solidFill>
                  <a:srgbClr val="FF0000"/>
                </a:solidFill>
                <a:latin typeface="Calibri"/>
                <a:cs typeface="Calibri"/>
              </a:rPr>
              <a:t>0</a:t>
            </a:r>
            <a:r>
              <a:rPr lang="en-US" sz="2000" dirty="0">
                <a:latin typeface="Calibri"/>
                <a:cs typeface="Calibri"/>
              </a:rPr>
              <a:t>0</a:t>
            </a:r>
            <a:r>
              <a:rPr lang="en-US" sz="2000" baseline="-25000" dirty="0">
                <a:latin typeface="Calibri"/>
                <a:cs typeface="Calibri"/>
              </a:rPr>
              <a:t>2</a:t>
            </a:r>
            <a:r>
              <a:rPr lang="en-US" sz="2000" dirty="0" smtClean="0">
                <a:latin typeface="Calibri"/>
                <a:cs typeface="Calibri"/>
              </a:rPr>
              <a:t>]</a:t>
            </a:r>
          </a:p>
          <a:p>
            <a:r>
              <a:rPr lang="en-US" sz="2000" dirty="0" smtClean="0">
                <a:latin typeface="Calibri"/>
                <a:cs typeface="Calibri"/>
              </a:rPr>
              <a:t>	A	[10</a:t>
            </a:r>
            <a:r>
              <a:rPr lang="en-US" sz="2000" u="sng" dirty="0" smtClean="0">
                <a:solidFill>
                  <a:srgbClr val="FF0000"/>
                </a:solidFill>
                <a:latin typeface="Calibri"/>
                <a:cs typeface="Calibri"/>
              </a:rPr>
              <a:t>1</a:t>
            </a:r>
            <a:r>
              <a:rPr lang="en-US" sz="2000" dirty="0" smtClean="0">
                <a:latin typeface="Calibri"/>
                <a:cs typeface="Calibri"/>
              </a:rPr>
              <a:t>0</a:t>
            </a:r>
            <a:r>
              <a:rPr lang="en-US" sz="2000" baseline="-25000" dirty="0" smtClean="0">
                <a:latin typeface="Calibri"/>
                <a:cs typeface="Calibri"/>
              </a:rPr>
              <a:t>2</a:t>
            </a:r>
            <a:r>
              <a:rPr lang="en-US" sz="2000" dirty="0" smtClean="0">
                <a:latin typeface="Calibri"/>
                <a:cs typeface="Calibri"/>
              </a:rPr>
              <a:t>]</a:t>
            </a:r>
          </a:p>
          <a:p>
            <a:r>
              <a:rPr lang="en-US" sz="2000" dirty="0">
                <a:latin typeface="Calibri"/>
                <a:cs typeface="Calibri"/>
              </a:rPr>
              <a:t>	</a:t>
            </a:r>
            <a:r>
              <a:rPr lang="en-US" sz="2000" dirty="0" smtClean="0">
                <a:latin typeface="Calibri"/>
                <a:cs typeface="Calibri"/>
              </a:rPr>
              <a:t>6</a:t>
            </a:r>
            <a:r>
              <a:rPr lang="en-US" sz="2000" dirty="0">
                <a:latin typeface="Calibri"/>
                <a:cs typeface="Calibri"/>
              </a:rPr>
              <a:t>	</a:t>
            </a:r>
            <a:r>
              <a:rPr lang="en-US" sz="2000" dirty="0" smtClean="0">
                <a:latin typeface="Calibri"/>
                <a:cs typeface="Calibri"/>
              </a:rPr>
              <a:t>[01</a:t>
            </a:r>
            <a:r>
              <a:rPr lang="en-US" sz="2000" u="sng" dirty="0" smtClean="0">
                <a:solidFill>
                  <a:srgbClr val="FF0000"/>
                </a:solidFill>
                <a:latin typeface="Calibri"/>
                <a:cs typeface="Calibri"/>
              </a:rPr>
              <a:t>1</a:t>
            </a:r>
            <a:r>
              <a:rPr lang="en-US" sz="2000" dirty="0" smtClean="0">
                <a:latin typeface="Calibri"/>
                <a:cs typeface="Calibri"/>
              </a:rPr>
              <a:t>0</a:t>
            </a:r>
            <a:r>
              <a:rPr lang="en-US" sz="2000" baseline="-25000" dirty="0" smtClean="0">
                <a:latin typeface="Calibri"/>
                <a:cs typeface="Calibri"/>
              </a:rPr>
              <a:t>2</a:t>
            </a:r>
            <a:r>
              <a:rPr lang="en-US" sz="2000" dirty="0" smtClean="0">
                <a:latin typeface="Calibri"/>
                <a:cs typeface="Calibri"/>
              </a:rPr>
              <a:t>]</a:t>
            </a:r>
            <a:endParaRPr lang="en-US" sz="2000" dirty="0">
              <a:solidFill>
                <a:srgbClr val="FF0000"/>
              </a:solidFill>
              <a:latin typeface="Calibri"/>
              <a:cs typeface="Calibri"/>
            </a:endParaRPr>
          </a:p>
        </p:txBody>
      </p:sp>
      <p:grpSp>
        <p:nvGrpSpPr>
          <p:cNvPr id="86" name="Group 10"/>
          <p:cNvGrpSpPr>
            <a:grpSpLocks/>
          </p:cNvGrpSpPr>
          <p:nvPr/>
        </p:nvGrpSpPr>
        <p:grpSpPr bwMode="auto">
          <a:xfrm>
            <a:off x="6182068" y="2951162"/>
            <a:ext cx="2662237" cy="306387"/>
            <a:chOff x="2027" y="3244"/>
            <a:chExt cx="1677" cy="193"/>
          </a:xfrm>
          <a:solidFill>
            <a:srgbClr val="DEDFF5"/>
          </a:solidFill>
        </p:grpSpPr>
        <p:sp>
          <p:nvSpPr>
            <p:cNvPr id="87"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0</a:t>
              </a:r>
            </a:p>
          </p:txBody>
        </p:sp>
        <p:sp>
          <p:nvSpPr>
            <p:cNvPr id="88"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endParaRPr lang="en-US" sz="2000" b="0" dirty="0">
                <a:latin typeface="Calibri"/>
                <a:cs typeface="Calibri"/>
              </a:endParaRPr>
            </a:p>
          </p:txBody>
        </p:sp>
        <p:sp>
          <p:nvSpPr>
            <p:cNvPr id="89"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endParaRPr lang="en-US" sz="2000" b="0" dirty="0">
                <a:latin typeface="Calibri"/>
                <a:cs typeface="Calibri"/>
              </a:endParaRPr>
            </a:p>
          </p:txBody>
        </p:sp>
      </p:grpSp>
      <p:sp>
        <p:nvSpPr>
          <p:cNvPr id="90" name="Text Box 174"/>
          <p:cNvSpPr txBox="1">
            <a:spLocks noChangeArrowheads="1"/>
          </p:cNvSpPr>
          <p:nvPr/>
        </p:nvSpPr>
        <p:spPr bwMode="auto">
          <a:xfrm>
            <a:off x="3620089" y="42642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sp>
        <p:nvSpPr>
          <p:cNvPr id="91" name="Text Box 180"/>
          <p:cNvSpPr txBox="1">
            <a:spLocks noChangeArrowheads="1"/>
          </p:cNvSpPr>
          <p:nvPr/>
        </p:nvSpPr>
        <p:spPr bwMode="auto">
          <a:xfrm>
            <a:off x="3710577" y="4569023"/>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92" name="Text Box 181"/>
          <p:cNvSpPr txBox="1">
            <a:spLocks noChangeArrowheads="1"/>
          </p:cNvSpPr>
          <p:nvPr/>
        </p:nvSpPr>
        <p:spPr bwMode="auto">
          <a:xfrm>
            <a:off x="3620089" y="484346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a:latin typeface="Calibri"/>
                <a:cs typeface="Calibri"/>
              </a:rPr>
              <a:t>miss</a:t>
            </a:r>
          </a:p>
        </p:txBody>
      </p:sp>
      <p:sp>
        <p:nvSpPr>
          <p:cNvPr id="93" name="Text Box 186"/>
          <p:cNvSpPr txBox="1">
            <a:spLocks noChangeArrowheads="1"/>
          </p:cNvSpPr>
          <p:nvPr/>
        </p:nvSpPr>
        <p:spPr bwMode="auto">
          <a:xfrm>
            <a:off x="3620089" y="5178623"/>
            <a:ext cx="578684" cy="307520"/>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 </a:t>
            </a:r>
            <a:r>
              <a:rPr lang="en-US" sz="2000" b="0" dirty="0" smtClean="0">
                <a:latin typeface="Calibri"/>
                <a:cs typeface="Calibri"/>
              </a:rPr>
              <a:t> hit</a:t>
            </a:r>
            <a:endParaRPr lang="en-US" sz="2000" b="0" dirty="0">
              <a:latin typeface="Calibri"/>
              <a:cs typeface="Calibri"/>
            </a:endParaRPr>
          </a:p>
        </p:txBody>
      </p:sp>
      <p:sp>
        <p:nvSpPr>
          <p:cNvPr id="94" name="Text Box 191"/>
          <p:cNvSpPr txBox="1">
            <a:spLocks noChangeArrowheads="1"/>
          </p:cNvSpPr>
          <p:nvPr/>
        </p:nvSpPr>
        <p:spPr bwMode="auto">
          <a:xfrm>
            <a:off x="3620089" y="5483423"/>
            <a:ext cx="578684" cy="307520"/>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 </a:t>
            </a:r>
            <a:r>
              <a:rPr lang="en-US" sz="2000" b="0" dirty="0" smtClean="0">
                <a:latin typeface="Calibri"/>
                <a:cs typeface="Calibri"/>
              </a:rPr>
              <a:t> hit</a:t>
            </a:r>
            <a:endParaRPr lang="en-US" sz="2000" b="0" dirty="0">
              <a:latin typeface="Calibri"/>
              <a:cs typeface="Calibri"/>
            </a:endParaRPr>
          </a:p>
        </p:txBody>
      </p:sp>
      <p:sp>
        <p:nvSpPr>
          <p:cNvPr id="95" name="Text Box 180"/>
          <p:cNvSpPr txBox="1">
            <a:spLocks noChangeArrowheads="1"/>
          </p:cNvSpPr>
          <p:nvPr/>
        </p:nvSpPr>
        <p:spPr bwMode="auto">
          <a:xfrm>
            <a:off x="3617984" y="5791200"/>
            <a:ext cx="649216" cy="307520"/>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smtClean="0">
                <a:latin typeface="Calibri"/>
                <a:cs typeface="Calibri"/>
              </a:rPr>
              <a:t>miss</a:t>
            </a:r>
            <a:endParaRPr lang="en-US" sz="2000" b="0" dirty="0">
              <a:latin typeface="Calibri"/>
              <a:cs typeface="Calibri"/>
            </a:endParaRPr>
          </a:p>
        </p:txBody>
      </p:sp>
      <p:sp>
        <p:nvSpPr>
          <p:cNvPr id="96" name="Text Box 181"/>
          <p:cNvSpPr txBox="1">
            <a:spLocks noChangeArrowheads="1"/>
          </p:cNvSpPr>
          <p:nvPr/>
        </p:nvSpPr>
        <p:spPr bwMode="auto">
          <a:xfrm>
            <a:off x="3727733" y="6065640"/>
            <a:ext cx="463267" cy="307520"/>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smtClean="0">
                <a:latin typeface="Calibri"/>
                <a:cs typeface="Calibri"/>
              </a:rPr>
              <a:t>hit</a:t>
            </a:r>
            <a:endParaRPr lang="en-US" sz="2000" b="0" dirty="0">
              <a:latin typeface="Calibri"/>
              <a:cs typeface="Calibri"/>
            </a:endParaRPr>
          </a:p>
        </p:txBody>
      </p:sp>
      <p:grpSp>
        <p:nvGrpSpPr>
          <p:cNvPr id="97" name="Group 34"/>
          <p:cNvGrpSpPr>
            <a:grpSpLocks/>
          </p:cNvGrpSpPr>
          <p:nvPr/>
        </p:nvGrpSpPr>
        <p:grpSpPr bwMode="auto">
          <a:xfrm>
            <a:off x="6172200" y="5942013"/>
            <a:ext cx="2662237" cy="306387"/>
            <a:chOff x="2027" y="3244"/>
            <a:chExt cx="1677" cy="193"/>
          </a:xfrm>
          <a:solidFill>
            <a:srgbClr val="DEDFF5"/>
          </a:solidFill>
        </p:grpSpPr>
        <p:sp>
          <p:nvSpPr>
            <p:cNvPr id="98" name="Rectangle 35"/>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99" name="Rectangle 36"/>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smtClean="0">
                  <a:latin typeface="Calibri"/>
                  <a:cs typeface="Calibri"/>
                </a:rPr>
                <a:t>10</a:t>
              </a:r>
              <a:endParaRPr lang="en-US" sz="2000" b="0" dirty="0">
                <a:latin typeface="Calibri"/>
                <a:cs typeface="Calibri"/>
              </a:endParaRPr>
            </a:p>
          </p:txBody>
        </p:sp>
        <p:sp>
          <p:nvSpPr>
            <p:cNvPr id="100" name="Rectangle 37"/>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smtClean="0">
                  <a:latin typeface="Calibri"/>
                  <a:cs typeface="Calibri"/>
                </a:rPr>
                <a:t>M[10-11]</a:t>
              </a:r>
              <a:endParaRPr lang="en-US" sz="2000" b="0" dirty="0">
                <a:latin typeface="Calibri"/>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5" grpId="0"/>
      <p:bldP spid="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Higher Level Example</a:t>
            </a:r>
            <a:endParaRPr lang="en-US" dirty="0"/>
          </a:p>
        </p:txBody>
      </p:sp>
      <p:sp>
        <p:nvSpPr>
          <p:cNvPr id="4" name="Text Box 3"/>
          <p:cNvSpPr txBox="1">
            <a:spLocks noChangeArrowheads="1"/>
          </p:cNvSpPr>
          <p:nvPr/>
        </p:nvSpPr>
        <p:spPr bwMode="auto">
          <a:xfrm>
            <a:off x="509588" y="1328857"/>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sum_array_rows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(i =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6" name="Rectangle 5"/>
          <p:cNvSpPr/>
          <p:nvPr/>
        </p:nvSpPr>
        <p:spPr bwMode="auto">
          <a:xfrm>
            <a:off x="5876429" y="3116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7" name="Rectangle 6"/>
          <p:cNvSpPr/>
          <p:nvPr/>
        </p:nvSpPr>
        <p:spPr bwMode="auto">
          <a:xfrm>
            <a:off x="5876429" y="3497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 name="Rectangle 7"/>
          <p:cNvSpPr/>
          <p:nvPr/>
        </p:nvSpPr>
        <p:spPr bwMode="auto">
          <a:xfrm>
            <a:off x="5876429" y="3878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 name="Rectangle 8"/>
          <p:cNvSpPr/>
          <p:nvPr/>
        </p:nvSpPr>
        <p:spPr bwMode="auto">
          <a:xfrm>
            <a:off x="5876429" y="4259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0" name="Rectangle 9"/>
          <p:cNvSpPr/>
          <p:nvPr/>
        </p:nvSpPr>
        <p:spPr bwMode="auto">
          <a:xfrm>
            <a:off x="7400429" y="3116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 name="Rectangle 10"/>
          <p:cNvSpPr/>
          <p:nvPr/>
        </p:nvSpPr>
        <p:spPr bwMode="auto">
          <a:xfrm>
            <a:off x="7400429" y="3497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2" name="Rectangle 11"/>
          <p:cNvSpPr/>
          <p:nvPr/>
        </p:nvSpPr>
        <p:spPr bwMode="auto">
          <a:xfrm>
            <a:off x="7400429" y="3878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3" name="Rectangle 12"/>
          <p:cNvSpPr/>
          <p:nvPr/>
        </p:nvSpPr>
        <p:spPr bwMode="auto">
          <a:xfrm>
            <a:off x="7400429" y="42596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16200000" flipV="1">
            <a:off x="6493914" y="4064544"/>
            <a:ext cx="228600" cy="1395913"/>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6328003" y="4876800"/>
            <a:ext cx="2361544" cy="369332"/>
          </a:xfrm>
          <a:prstGeom prst="rect">
            <a:avLst/>
          </a:prstGeom>
          <a:noFill/>
        </p:spPr>
        <p:txBody>
          <a:bodyPr wrap="none" rtlCol="0">
            <a:spAutoFit/>
          </a:bodyPr>
          <a:lstStyle/>
          <a:p>
            <a:r>
              <a:rPr lang="en-US" sz="1800" dirty="0" smtClean="0">
                <a:latin typeface="Calibri" pitchFamily="34" charset="0"/>
              </a:rPr>
              <a:t>32 B           </a:t>
            </a:r>
            <a:r>
              <a:rPr lang="en-US" sz="1800" dirty="0">
                <a:latin typeface="Symbol" pitchFamily="18" charset="2"/>
                <a:sym typeface="Symbol"/>
              </a:rPr>
              <a:t></a:t>
            </a:r>
            <a:r>
              <a:rPr lang="en-US" sz="1800" dirty="0">
                <a:latin typeface="Calibri" pitchFamily="34" charset="0"/>
              </a:rPr>
              <a:t> </a:t>
            </a:r>
            <a:r>
              <a:rPr lang="en-US" sz="1800" dirty="0" smtClean="0">
                <a:latin typeface="Calibri" pitchFamily="34" charset="0"/>
              </a:rPr>
              <a:t>4 </a:t>
            </a:r>
            <a:r>
              <a:rPr lang="en-US" sz="1800" dirty="0">
                <a:latin typeface="Calibri" pitchFamily="34" charset="0"/>
              </a:rPr>
              <a:t>doubles</a:t>
            </a:r>
            <a:endParaRPr lang="en-US" sz="1800" dirty="0" smtClean="0">
              <a:latin typeface="Calibri" pitchFamily="34" charset="0"/>
            </a:endParaRPr>
          </a:p>
        </p:txBody>
      </p:sp>
      <p:sp>
        <p:nvSpPr>
          <p:cNvPr id="16" name="TextBox 15"/>
          <p:cNvSpPr txBox="1"/>
          <p:nvPr/>
        </p:nvSpPr>
        <p:spPr>
          <a:xfrm>
            <a:off x="5486400" y="2133600"/>
            <a:ext cx="2946448" cy="646331"/>
          </a:xfrm>
          <a:prstGeom prst="rect">
            <a:avLst/>
          </a:prstGeom>
          <a:noFill/>
        </p:spPr>
        <p:txBody>
          <a:bodyPr wrap="none" rtlCol="0">
            <a:spAutoFit/>
          </a:bodyPr>
          <a:lstStyle/>
          <a:p>
            <a:r>
              <a:rPr lang="en-US" sz="1800" i="1" dirty="0" smtClean="0">
                <a:latin typeface="Calibri" pitchFamily="34" charset="0"/>
              </a:rPr>
              <a:t>assume:</a:t>
            </a:r>
            <a:r>
              <a:rPr lang="en-US" sz="1800" dirty="0" smtClean="0">
                <a:latin typeface="Calibri" pitchFamily="34" charset="0"/>
              </a:rPr>
              <a:t>  cold (empty) cache,</a:t>
            </a:r>
          </a:p>
          <a:p>
            <a:r>
              <a:rPr lang="en-US" sz="1800" dirty="0" smtClean="0">
                <a:latin typeface="Calibri" pitchFamily="34" charset="0"/>
              </a:rPr>
              <a:t>    a[0][0] goes here</a:t>
            </a:r>
          </a:p>
        </p:txBody>
      </p:sp>
      <p:cxnSp>
        <p:nvCxnSpPr>
          <p:cNvPr id="18" name="Straight Arrow Connector 17"/>
          <p:cNvCxnSpPr/>
          <p:nvPr/>
        </p:nvCxnSpPr>
        <p:spPr bwMode="auto">
          <a:xfrm rot="5400000">
            <a:off x="5771233" y="3028265"/>
            <a:ext cx="496669" cy="1588"/>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962400"/>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sum_array_rows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(j </a:t>
            </a:r>
            <a:r>
              <a:rPr lang="en-GB" sz="1600" dirty="0">
                <a:latin typeface="Courier New" pitchFamily="49" charset="0"/>
              </a:rPr>
              <a:t>=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a:t>
            </a:r>
            <a:r>
              <a:rPr lang="en-GB" sz="1600" dirty="0" err="1" smtClean="0">
                <a:latin typeface="Courier New" pitchFamily="49" charset="0"/>
              </a:rPr>
              <a:t>i</a:t>
            </a:r>
            <a:r>
              <a:rPr lang="en-GB" sz="1600" dirty="0" smtClean="0">
                <a:latin typeface="Courier New" pitchFamily="49" charset="0"/>
              </a:rPr>
              <a:t> </a:t>
            </a:r>
            <a:r>
              <a:rPr lang="en-GB" sz="1600" dirty="0">
                <a:latin typeface="Courier New" pitchFamily="49" charset="0"/>
              </a:rPr>
              <a:t>=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23" name="Rectangle 22"/>
          <p:cNvSpPr/>
          <p:nvPr/>
        </p:nvSpPr>
        <p:spPr bwMode="auto">
          <a:xfrm>
            <a:off x="5486400" y="762000"/>
            <a:ext cx="3505200" cy="10668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0" i="1" dirty="0" smtClean="0">
                <a:latin typeface="Calibri" pitchFamily="34" charset="0"/>
              </a:rPr>
              <a:t>Assume:</a:t>
            </a:r>
            <a:endParaRPr lang="en-US" sz="2200" dirty="0">
              <a:latin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2200" dirty="0" smtClean="0">
                <a:latin typeface="Calibri" pitchFamily="34" charset="0"/>
              </a:rPr>
              <a:t>two </a:t>
            </a:r>
            <a:r>
              <a:rPr lang="en-US" sz="2200" b="0" dirty="0" smtClean="0">
                <a:latin typeface="Calibri" pitchFamily="34" charset="0"/>
              </a:rPr>
              <a:t>blocks per set, but</a:t>
            </a:r>
          </a:p>
          <a:p>
            <a:pPr marL="0" marR="0" indent="0" algn="ctr" defTabSz="914400" rtl="0" eaLnBrk="0" fontAlgn="base" latinLnBrk="0" hangingPunct="0">
              <a:lnSpc>
                <a:spcPct val="100000"/>
              </a:lnSpc>
              <a:spcBef>
                <a:spcPct val="0"/>
              </a:spcBef>
              <a:spcAft>
                <a:spcPct val="0"/>
              </a:spcAft>
              <a:buClrTx/>
              <a:buSzTx/>
              <a:buFontTx/>
              <a:buNone/>
              <a:tabLst/>
            </a:pPr>
            <a:r>
              <a:rPr lang="en-US" sz="2200" b="0" dirty="0" smtClean="0">
                <a:latin typeface="Calibri" pitchFamily="34" charset="0"/>
              </a:rPr>
              <a:t>only</a:t>
            </a:r>
            <a:r>
              <a:rPr lang="en-US" sz="2200" dirty="0" smtClean="0">
                <a:latin typeface="Calibri" pitchFamily="34" charset="0"/>
              </a:rPr>
              <a:t> 4 doubles</a:t>
            </a:r>
            <a:r>
              <a:rPr lang="en-US" sz="2200" b="0" dirty="0" smtClean="0">
                <a:latin typeface="Calibri" pitchFamily="34" charset="0"/>
              </a:rPr>
              <a:t> per block</a:t>
            </a:r>
          </a:p>
        </p:txBody>
      </p:sp>
      <p:sp>
        <p:nvSpPr>
          <p:cNvPr id="24" name="TextBox 23"/>
          <p:cNvSpPr txBox="1"/>
          <p:nvPr/>
        </p:nvSpPr>
        <p:spPr>
          <a:xfrm>
            <a:off x="5715000" y="6248400"/>
            <a:ext cx="2893741"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Ignore the variables sum, </a:t>
            </a:r>
            <a:r>
              <a:rPr lang="en-US" sz="1800" i="1" dirty="0" err="1" smtClean="0">
                <a:solidFill>
                  <a:schemeClr val="tx1">
                    <a:lumMod val="50000"/>
                    <a:lumOff val="50000"/>
                  </a:schemeClr>
                </a:solidFill>
                <a:latin typeface="Calibri" pitchFamily="34" charset="0"/>
              </a:rPr>
              <a:t>i</a:t>
            </a:r>
            <a:r>
              <a:rPr lang="en-US" sz="1800" i="1" dirty="0" smtClean="0">
                <a:solidFill>
                  <a:schemeClr val="tx1">
                    <a:lumMod val="50000"/>
                    <a:lumOff val="50000"/>
                  </a:schemeClr>
                </a:solidFill>
                <a:latin typeface="Calibri" pitchFamily="34" charset="0"/>
              </a:rPr>
              <a:t>, j</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04813" y="31004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What about writes?</a:t>
            </a:r>
          </a:p>
        </p:txBody>
      </p:sp>
      <p:sp>
        <p:nvSpPr>
          <p:cNvPr id="26626" name="Rectangle 2"/>
          <p:cNvSpPr>
            <a:spLocks noGrp="1" noChangeArrowheads="1"/>
          </p:cNvSpPr>
          <p:nvPr>
            <p:ph type="body" idx="1"/>
          </p:nvPr>
        </p:nvSpPr>
        <p:spPr>
          <a:xfrm>
            <a:off x="455613" y="1220788"/>
            <a:ext cx="8307387" cy="5322887"/>
          </a:xfrm>
        </p:spPr>
        <p:txBody>
          <a:bodyPr lIns="90360" tIns="44280" rIns="90360" bIns="44280"/>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Multiple copies of data exist: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L1, L2, Main Memory, Disk</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What to do on a write-hit?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Write-through </a:t>
            </a:r>
            <a:r>
              <a:rPr lang="en-GB" dirty="0" smtClean="0"/>
              <a:t>(write immediately to memory)</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Write-back </a:t>
            </a:r>
            <a:r>
              <a:rPr lang="en-GB" dirty="0" smtClean="0"/>
              <a:t>(defer write to memory until replacement of line)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Need a dirty bit (line different from memory or not)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What to do on a write-miss?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Write-allocate </a:t>
            </a:r>
            <a:r>
              <a:rPr lang="en-GB" dirty="0" smtClean="0"/>
              <a:t>(load into cache, update line in cache)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Good if more writes to the location follow</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No-write-allocate </a:t>
            </a:r>
            <a:r>
              <a:rPr lang="en-GB" dirty="0" smtClean="0"/>
              <a:t>(writes immediately to memory)</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Typical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Write-through + No-write-allocate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b="1" dirty="0" smtClean="0"/>
              <a:t>Write-back + Write-allocate</a:t>
            </a:r>
          </a:p>
          <a:p>
            <a:pPr eaLnBrk="1" hangingPunct="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25"/>
          <p:cNvSpPr>
            <a:spLocks noChangeArrowheads="1"/>
          </p:cNvSpPr>
          <p:nvPr/>
        </p:nvSpPr>
        <p:spPr bwMode="auto">
          <a:xfrm>
            <a:off x="228600" y="1676400"/>
            <a:ext cx="6172200" cy="3886200"/>
          </a:xfrm>
          <a:prstGeom prst="rect">
            <a:avLst/>
          </a:prstGeom>
          <a:solidFill>
            <a:srgbClr val="D5F1CF"/>
          </a:solidFill>
          <a:ln w="12700">
            <a:solidFill>
              <a:schemeClr val="tx1"/>
            </a:solidFill>
            <a:prstDash val="dash"/>
            <a:miter lim="800000"/>
            <a:headEnd/>
            <a:tailEnd/>
          </a:ln>
          <a:effectLst/>
        </p:spPr>
        <p:txBody>
          <a:bodyPr wrap="none" anchor="ctr">
            <a:prstTxWarp prst="textNoShape">
              <a:avLst/>
            </a:prstTxWarp>
          </a:bodyPr>
          <a:lstStyle/>
          <a:p>
            <a:endParaRPr lang="en-US" sz="1800"/>
          </a:p>
        </p:txBody>
      </p:sp>
      <p:sp>
        <p:nvSpPr>
          <p:cNvPr id="11" name="Rectangle 404"/>
          <p:cNvSpPr>
            <a:spLocks noChangeArrowheads="1"/>
          </p:cNvSpPr>
          <p:nvPr/>
        </p:nvSpPr>
        <p:spPr bwMode="auto">
          <a:xfrm>
            <a:off x="3810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0" name="Rectangle 413"/>
          <p:cNvSpPr>
            <a:spLocks noChangeArrowheads="1"/>
          </p:cNvSpPr>
          <p:nvPr/>
        </p:nvSpPr>
        <p:spPr bwMode="auto">
          <a:xfrm>
            <a:off x="41148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 name="Title 1"/>
          <p:cNvSpPr>
            <a:spLocks noGrp="1"/>
          </p:cNvSpPr>
          <p:nvPr>
            <p:ph type="title"/>
          </p:nvPr>
        </p:nvSpPr>
        <p:spPr>
          <a:noFill/>
        </p:spPr>
        <p:txBody>
          <a:bodyPr/>
          <a:lstStyle/>
          <a:p>
            <a:r>
              <a:rPr lang="en-US" dirty="0" smtClean="0"/>
              <a:t>Intel Core i7 Cache Hierarchy</a:t>
            </a:r>
            <a:endParaRPr lang="en-US" dirty="0"/>
          </a:p>
        </p:txBody>
      </p:sp>
      <p:sp>
        <p:nvSpPr>
          <p:cNvPr id="4" name="Rectangle 396"/>
          <p:cNvSpPr>
            <a:spLocks noChangeArrowheads="1"/>
          </p:cNvSpPr>
          <p:nvPr/>
        </p:nvSpPr>
        <p:spPr bwMode="auto">
          <a:xfrm>
            <a:off x="5461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dirty="0" err="1"/>
              <a:t>Regs</a:t>
            </a:r>
            <a:endParaRPr lang="en-US" sz="1800" dirty="0"/>
          </a:p>
        </p:txBody>
      </p:sp>
      <p:sp>
        <p:nvSpPr>
          <p:cNvPr id="5" name="Rectangle 397"/>
          <p:cNvSpPr>
            <a:spLocks noChangeArrowheads="1"/>
          </p:cNvSpPr>
          <p:nvPr/>
        </p:nvSpPr>
        <p:spPr bwMode="auto">
          <a:xfrm>
            <a:off x="5889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d-cache</a:t>
            </a:r>
          </a:p>
        </p:txBody>
      </p:sp>
      <p:sp>
        <p:nvSpPr>
          <p:cNvPr id="6" name="Rectangle 399"/>
          <p:cNvSpPr>
            <a:spLocks noChangeArrowheads="1"/>
          </p:cNvSpPr>
          <p:nvPr/>
        </p:nvSpPr>
        <p:spPr bwMode="auto">
          <a:xfrm>
            <a:off x="15240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i</a:t>
            </a:r>
            <a:r>
              <a:rPr lang="en-US" sz="1800" dirty="0"/>
              <a:t>-cache</a:t>
            </a:r>
          </a:p>
        </p:txBody>
      </p:sp>
      <p:sp>
        <p:nvSpPr>
          <p:cNvPr id="7" name="Rectangle 400"/>
          <p:cNvSpPr>
            <a:spLocks noChangeArrowheads="1"/>
          </p:cNvSpPr>
          <p:nvPr/>
        </p:nvSpPr>
        <p:spPr bwMode="auto">
          <a:xfrm>
            <a:off x="6096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8" name="Line 401"/>
          <p:cNvSpPr>
            <a:spLocks noChangeShapeType="1"/>
          </p:cNvSpPr>
          <p:nvPr/>
        </p:nvSpPr>
        <p:spPr bwMode="auto">
          <a:xfrm>
            <a:off x="10668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9" name="Line 402"/>
          <p:cNvSpPr>
            <a:spLocks noChangeShapeType="1"/>
          </p:cNvSpPr>
          <p:nvPr/>
        </p:nvSpPr>
        <p:spPr bwMode="auto">
          <a:xfrm>
            <a:off x="1066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0" name="Line 403"/>
          <p:cNvSpPr>
            <a:spLocks noChangeShapeType="1"/>
          </p:cNvSpPr>
          <p:nvPr/>
        </p:nvSpPr>
        <p:spPr bwMode="auto">
          <a:xfrm>
            <a:off x="19050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2" name="Text Box 405"/>
          <p:cNvSpPr txBox="1">
            <a:spLocks noChangeArrowheads="1"/>
          </p:cNvSpPr>
          <p:nvPr/>
        </p:nvSpPr>
        <p:spPr bwMode="auto">
          <a:xfrm>
            <a:off x="3048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0</a:t>
            </a:r>
          </a:p>
        </p:txBody>
      </p:sp>
      <p:sp>
        <p:nvSpPr>
          <p:cNvPr id="13" name="Rectangle 406"/>
          <p:cNvSpPr>
            <a:spLocks noChangeArrowheads="1"/>
          </p:cNvSpPr>
          <p:nvPr/>
        </p:nvSpPr>
        <p:spPr bwMode="auto">
          <a:xfrm>
            <a:off x="42799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a:t>Regs</a:t>
            </a:r>
          </a:p>
        </p:txBody>
      </p:sp>
      <p:sp>
        <p:nvSpPr>
          <p:cNvPr id="14" name="Rectangle 407"/>
          <p:cNvSpPr>
            <a:spLocks noChangeArrowheads="1"/>
          </p:cNvSpPr>
          <p:nvPr/>
        </p:nvSpPr>
        <p:spPr bwMode="auto">
          <a:xfrm>
            <a:off x="43227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d</a:t>
            </a:r>
            <a:r>
              <a:rPr lang="en-US" sz="1800" dirty="0"/>
              <a:t>-cache</a:t>
            </a:r>
          </a:p>
        </p:txBody>
      </p:sp>
      <p:sp>
        <p:nvSpPr>
          <p:cNvPr id="15" name="Rectangle 408"/>
          <p:cNvSpPr>
            <a:spLocks noChangeArrowheads="1"/>
          </p:cNvSpPr>
          <p:nvPr/>
        </p:nvSpPr>
        <p:spPr bwMode="auto">
          <a:xfrm>
            <a:off x="52578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i-cache</a:t>
            </a:r>
          </a:p>
        </p:txBody>
      </p:sp>
      <p:sp>
        <p:nvSpPr>
          <p:cNvPr id="16" name="Rectangle 409"/>
          <p:cNvSpPr>
            <a:spLocks noChangeArrowheads="1"/>
          </p:cNvSpPr>
          <p:nvPr/>
        </p:nvSpPr>
        <p:spPr bwMode="auto">
          <a:xfrm>
            <a:off x="43434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17" name="Line 410"/>
          <p:cNvSpPr>
            <a:spLocks noChangeShapeType="1"/>
          </p:cNvSpPr>
          <p:nvPr/>
        </p:nvSpPr>
        <p:spPr bwMode="auto">
          <a:xfrm>
            <a:off x="48006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8" name="Line 411"/>
          <p:cNvSpPr>
            <a:spLocks noChangeShapeType="1"/>
          </p:cNvSpPr>
          <p:nvPr/>
        </p:nvSpPr>
        <p:spPr bwMode="auto">
          <a:xfrm>
            <a:off x="48006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9" name="Line 412"/>
          <p:cNvSpPr>
            <a:spLocks noChangeShapeType="1"/>
          </p:cNvSpPr>
          <p:nvPr/>
        </p:nvSpPr>
        <p:spPr bwMode="auto">
          <a:xfrm>
            <a:off x="5638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1" name="Text Box 414"/>
          <p:cNvSpPr txBox="1">
            <a:spLocks noChangeArrowheads="1"/>
          </p:cNvSpPr>
          <p:nvPr/>
        </p:nvSpPr>
        <p:spPr bwMode="auto">
          <a:xfrm>
            <a:off x="40386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3</a:t>
            </a:r>
          </a:p>
        </p:txBody>
      </p:sp>
      <p:sp>
        <p:nvSpPr>
          <p:cNvPr id="22" name="Text Box 415"/>
          <p:cNvSpPr txBox="1">
            <a:spLocks noChangeArrowheads="1"/>
          </p:cNvSpPr>
          <p:nvPr/>
        </p:nvSpPr>
        <p:spPr bwMode="auto">
          <a:xfrm>
            <a:off x="2971800" y="2983468"/>
            <a:ext cx="723900" cy="646331"/>
          </a:xfrm>
          <a:prstGeom prst="rect">
            <a:avLst/>
          </a:prstGeom>
          <a:noFill/>
          <a:ln w="12700">
            <a:noFill/>
            <a:miter lim="800000"/>
            <a:headEnd/>
            <a:tailEnd/>
          </a:ln>
          <a:effectLst/>
        </p:spPr>
        <p:txBody>
          <a:bodyPr wrap="square">
            <a:prstTxWarp prst="textNoShape">
              <a:avLst/>
            </a:prstTxWarp>
            <a:spAutoFit/>
          </a:bodyPr>
          <a:lstStyle/>
          <a:p>
            <a:pPr algn="ctr"/>
            <a:r>
              <a:rPr lang="en-US" sz="3600" dirty="0"/>
              <a:t>…</a:t>
            </a:r>
          </a:p>
        </p:txBody>
      </p:sp>
      <p:sp>
        <p:nvSpPr>
          <p:cNvPr id="23" name="Line 417"/>
          <p:cNvSpPr>
            <a:spLocks noChangeShapeType="1"/>
          </p:cNvSpPr>
          <p:nvPr/>
        </p:nvSpPr>
        <p:spPr bwMode="auto">
          <a:xfrm>
            <a:off x="14478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4" name="Line 418"/>
          <p:cNvSpPr>
            <a:spLocks noChangeShapeType="1"/>
          </p:cNvSpPr>
          <p:nvPr/>
        </p:nvSpPr>
        <p:spPr bwMode="auto">
          <a:xfrm>
            <a:off x="51816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5" name="Rectangle 419"/>
          <p:cNvSpPr>
            <a:spLocks noChangeArrowheads="1"/>
          </p:cNvSpPr>
          <p:nvPr/>
        </p:nvSpPr>
        <p:spPr bwMode="auto">
          <a:xfrm>
            <a:off x="1098550" y="4800600"/>
            <a:ext cx="4387850"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L3 unified cache</a:t>
            </a:r>
          </a:p>
          <a:p>
            <a:pPr algn="ctr"/>
            <a:r>
              <a:rPr lang="en-US" sz="1800"/>
              <a:t>(shared by all cores)</a:t>
            </a:r>
          </a:p>
        </p:txBody>
      </p:sp>
      <p:sp>
        <p:nvSpPr>
          <p:cNvPr id="26" name="Rectangle 420"/>
          <p:cNvSpPr>
            <a:spLocks noChangeArrowheads="1"/>
          </p:cNvSpPr>
          <p:nvPr/>
        </p:nvSpPr>
        <p:spPr bwMode="auto">
          <a:xfrm>
            <a:off x="228600" y="6057900"/>
            <a:ext cx="6172200" cy="571500"/>
          </a:xfrm>
          <a:prstGeom prst="rect">
            <a:avLst/>
          </a:prstGeom>
          <a:solidFill>
            <a:srgbClr val="D5F1CF"/>
          </a:solidFill>
          <a:ln w="12700">
            <a:solidFill>
              <a:schemeClr val="tx1"/>
            </a:solidFill>
            <a:miter lim="800000"/>
            <a:headEnd/>
            <a:tailEnd/>
          </a:ln>
          <a:effectLst/>
        </p:spPr>
        <p:txBody>
          <a:bodyPr anchor="ctr">
            <a:prstTxWarp prst="textNoShape">
              <a:avLst/>
            </a:prstTxWarp>
          </a:bodyPr>
          <a:lstStyle/>
          <a:p>
            <a:pPr algn="ctr"/>
            <a:r>
              <a:rPr lang="en-US" sz="1800"/>
              <a:t>Main memory</a:t>
            </a:r>
          </a:p>
        </p:txBody>
      </p:sp>
      <p:sp>
        <p:nvSpPr>
          <p:cNvPr id="27" name="Line 421"/>
          <p:cNvSpPr>
            <a:spLocks noChangeShapeType="1"/>
          </p:cNvSpPr>
          <p:nvPr/>
        </p:nvSpPr>
        <p:spPr bwMode="auto">
          <a:xfrm>
            <a:off x="3371850" y="5372100"/>
            <a:ext cx="0" cy="6858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9" name="Text Box 426"/>
          <p:cNvSpPr txBox="1">
            <a:spLocks noChangeArrowheads="1"/>
          </p:cNvSpPr>
          <p:nvPr/>
        </p:nvSpPr>
        <p:spPr bwMode="auto">
          <a:xfrm>
            <a:off x="152400" y="1295400"/>
            <a:ext cx="1920756" cy="369332"/>
          </a:xfrm>
          <a:prstGeom prst="rect">
            <a:avLst/>
          </a:prstGeom>
          <a:noFill/>
          <a:ln w="12700">
            <a:noFill/>
            <a:miter lim="800000"/>
            <a:headEnd/>
            <a:tailEnd/>
          </a:ln>
          <a:effectLst/>
        </p:spPr>
        <p:txBody>
          <a:bodyPr wrap="none">
            <a:prstTxWarp prst="textNoShape">
              <a:avLst/>
            </a:prstTxWarp>
            <a:spAutoFit/>
          </a:bodyPr>
          <a:lstStyle/>
          <a:p>
            <a:r>
              <a:rPr lang="en-US" sz="1800" dirty="0"/>
              <a:t>Processor package</a:t>
            </a:r>
          </a:p>
        </p:txBody>
      </p:sp>
      <p:sp>
        <p:nvSpPr>
          <p:cNvPr id="30" name="TextBox 29"/>
          <p:cNvSpPr txBox="1"/>
          <p:nvPr/>
        </p:nvSpPr>
        <p:spPr>
          <a:xfrm>
            <a:off x="6553200" y="1676400"/>
            <a:ext cx="2514600" cy="3970318"/>
          </a:xfrm>
          <a:prstGeom prst="rect">
            <a:avLst/>
          </a:prstGeom>
          <a:noFill/>
        </p:spPr>
        <p:txBody>
          <a:bodyPr wrap="square" rtlCol="0">
            <a:spAutoFit/>
          </a:bodyPr>
          <a:lstStyle/>
          <a:p>
            <a:r>
              <a:rPr lang="en-US" sz="1800" dirty="0" smtClean="0">
                <a:latin typeface="Calibri" pitchFamily="34" charset="0"/>
              </a:rPr>
              <a:t>L1 </a:t>
            </a:r>
            <a:r>
              <a:rPr lang="en-US" sz="1800" dirty="0" err="1" smtClean="0">
                <a:latin typeface="Calibri" pitchFamily="34" charset="0"/>
              </a:rPr>
              <a:t>i</a:t>
            </a:r>
            <a:r>
              <a:rPr lang="en-US" sz="1800" dirty="0" smtClean="0">
                <a:latin typeface="Calibri" pitchFamily="34" charset="0"/>
              </a:rPr>
              <a:t>-cache and </a:t>
            </a:r>
            <a:r>
              <a:rPr lang="en-US" sz="1800" dirty="0" err="1" smtClean="0">
                <a:latin typeface="Calibri" pitchFamily="34" charset="0"/>
              </a:rPr>
              <a:t>d</a:t>
            </a:r>
            <a:r>
              <a:rPr lang="en-US" sz="1800" dirty="0" smtClean="0">
                <a:latin typeface="Calibri" pitchFamily="34" charset="0"/>
              </a:rPr>
              <a:t>-cache:</a:t>
            </a:r>
          </a:p>
          <a:p>
            <a:pPr lvl="1"/>
            <a:r>
              <a:rPr lang="en-US" sz="1800" b="0" dirty="0" smtClean="0">
                <a:latin typeface="Calibri" pitchFamily="34" charset="0"/>
              </a:rPr>
              <a:t>32 KB,  8-way, </a:t>
            </a:r>
          </a:p>
          <a:p>
            <a:pPr lvl="1"/>
            <a:r>
              <a:rPr lang="en-US" sz="1800" b="0" dirty="0" smtClean="0">
                <a:latin typeface="Calibri" pitchFamily="34" charset="0"/>
              </a:rPr>
              <a:t>Access: 4 cycles</a:t>
            </a:r>
          </a:p>
          <a:p>
            <a:endParaRPr lang="en-US" sz="1800" b="0" dirty="0" smtClean="0">
              <a:latin typeface="Calibri" pitchFamily="34" charset="0"/>
            </a:endParaRPr>
          </a:p>
          <a:p>
            <a:r>
              <a:rPr lang="en-US" sz="1800" dirty="0" smtClean="0">
                <a:latin typeface="Calibri" pitchFamily="34" charset="0"/>
              </a:rPr>
              <a:t>L2 unified cache:</a:t>
            </a:r>
          </a:p>
          <a:p>
            <a:pPr lvl="1"/>
            <a:r>
              <a:rPr lang="en-US" sz="1800" b="0" dirty="0" smtClean="0">
                <a:latin typeface="Calibri" pitchFamily="34" charset="0"/>
              </a:rPr>
              <a:t> 256 KB, 8-way, </a:t>
            </a:r>
          </a:p>
          <a:p>
            <a:pPr lvl="1"/>
            <a:r>
              <a:rPr lang="en-US" sz="1800" b="0" dirty="0" smtClean="0">
                <a:latin typeface="Calibri" pitchFamily="34" charset="0"/>
              </a:rPr>
              <a:t>Access: 11 cycles</a:t>
            </a:r>
          </a:p>
          <a:p>
            <a:pPr lvl="1"/>
            <a:endParaRPr lang="en-US" sz="1800" b="0" dirty="0" smtClean="0">
              <a:latin typeface="Calibri" pitchFamily="34" charset="0"/>
            </a:endParaRPr>
          </a:p>
          <a:p>
            <a:r>
              <a:rPr lang="en-US" sz="1800" dirty="0" smtClean="0">
                <a:latin typeface="Calibri" pitchFamily="34" charset="0"/>
              </a:rPr>
              <a:t>L3 unified cache:</a:t>
            </a:r>
          </a:p>
          <a:p>
            <a:pPr lvl="1"/>
            <a:r>
              <a:rPr lang="en-US" sz="1800" b="0" dirty="0" smtClean="0">
                <a:latin typeface="Calibri" pitchFamily="34" charset="0"/>
              </a:rPr>
              <a:t>8 MB, 16-way,</a:t>
            </a:r>
          </a:p>
          <a:p>
            <a:pPr lvl="1"/>
            <a:r>
              <a:rPr lang="en-US" sz="1800" b="0" dirty="0" smtClean="0">
                <a:latin typeface="Calibri" pitchFamily="34" charset="0"/>
              </a:rPr>
              <a:t>Access: 30-40 cycles</a:t>
            </a:r>
          </a:p>
          <a:p>
            <a:pPr lvl="1"/>
            <a:endParaRPr lang="en-US" sz="1800" b="0" dirty="0" smtClean="0">
              <a:latin typeface="Calibri" pitchFamily="34" charset="0"/>
            </a:endParaRPr>
          </a:p>
          <a:p>
            <a:r>
              <a:rPr lang="en-US" sz="1800" dirty="0" smtClean="0">
                <a:latin typeface="Calibri" pitchFamily="34" charset="0"/>
              </a:rPr>
              <a:t>Block size</a:t>
            </a:r>
            <a:r>
              <a:rPr lang="en-US" sz="1800" b="0" dirty="0" smtClean="0">
                <a:latin typeface="Calibri" pitchFamily="34" charset="0"/>
              </a:rPr>
              <a:t>: 64 bytes for all caches.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Cache Performance Metrics</a:t>
            </a:r>
            <a:endParaRPr lang="en-GB" dirty="0" smtClean="0"/>
          </a:p>
        </p:txBody>
      </p:sp>
      <p:sp>
        <p:nvSpPr>
          <p:cNvPr id="114691" name="Rectangle 3"/>
          <p:cNvSpPr>
            <a:spLocks noGrp="1" noChangeArrowheads="1"/>
          </p:cNvSpPr>
          <p:nvPr>
            <p:ph type="body" idx="1"/>
          </p:nvPr>
        </p:nvSpPr>
        <p:spPr>
          <a:xfrm>
            <a:off x="396875" y="1362075"/>
            <a:ext cx="8594725" cy="4972050"/>
          </a:xfrm>
        </p:spPr>
        <p:txBody>
          <a:bodyPr>
            <a:normAutofit fontScale="92500" lnSpcReduction="10000"/>
          </a:bodyPr>
          <a:lstStyle/>
          <a:p>
            <a:r>
              <a:rPr lang="en-GB" dirty="0" smtClean="0"/>
              <a:t>Miss Rate</a:t>
            </a:r>
          </a:p>
          <a:p>
            <a:pPr lvl="1"/>
            <a:r>
              <a:rPr lang="en-GB" dirty="0" smtClean="0"/>
              <a:t>Fraction of memory references not found in cache (misses / accesses)</a:t>
            </a:r>
            <a:br>
              <a:rPr lang="en-GB" dirty="0" smtClean="0"/>
            </a:br>
            <a:r>
              <a:rPr lang="en-GB" dirty="0" smtClean="0"/>
              <a:t>= 1 – hit rate</a:t>
            </a:r>
          </a:p>
          <a:p>
            <a:pPr lvl="1"/>
            <a:r>
              <a:rPr lang="en-GB" dirty="0" smtClean="0"/>
              <a:t>Typical numbers (in percentages):</a:t>
            </a:r>
          </a:p>
          <a:p>
            <a:pPr lvl="2"/>
            <a:r>
              <a:rPr lang="en-GB" dirty="0" smtClean="0"/>
              <a:t>3-10% for L1</a:t>
            </a:r>
          </a:p>
          <a:p>
            <a:pPr lvl="2"/>
            <a:r>
              <a:rPr lang="en-GB" dirty="0" smtClean="0"/>
              <a:t>can be quite small (e.g., &lt; 1%) for L2, depending on size, etc.</a:t>
            </a:r>
          </a:p>
          <a:p>
            <a:r>
              <a:rPr lang="en-GB" dirty="0" smtClean="0"/>
              <a:t>Hit Time</a:t>
            </a:r>
          </a:p>
          <a:p>
            <a:pPr lvl="1"/>
            <a:r>
              <a:rPr lang="en-GB" dirty="0" smtClean="0"/>
              <a:t>Time to deliver a line in the cache to the processor</a:t>
            </a:r>
          </a:p>
          <a:p>
            <a:pPr lvl="2"/>
            <a:r>
              <a:rPr lang="en-GB" dirty="0" smtClean="0"/>
              <a:t>includes time to determine whether the line is in the cache</a:t>
            </a:r>
          </a:p>
          <a:p>
            <a:pPr lvl="1"/>
            <a:r>
              <a:rPr lang="en-GB" dirty="0" smtClean="0"/>
              <a:t>Typical numbers:</a:t>
            </a:r>
          </a:p>
          <a:p>
            <a:pPr lvl="2"/>
            <a:r>
              <a:rPr lang="en-GB" dirty="0" smtClean="0"/>
              <a:t>1-2 clock cycle for L1</a:t>
            </a:r>
          </a:p>
          <a:p>
            <a:pPr lvl="2"/>
            <a:r>
              <a:rPr lang="en-GB" dirty="0" smtClean="0"/>
              <a:t>5-20 clock cycles for L2</a:t>
            </a:r>
          </a:p>
          <a:p>
            <a:r>
              <a:rPr lang="en-GB" dirty="0" smtClean="0"/>
              <a:t>Miss Penalty</a:t>
            </a:r>
          </a:p>
          <a:p>
            <a:pPr lvl="1"/>
            <a:r>
              <a:rPr lang="en-GB" dirty="0" smtClean="0"/>
              <a:t>Additional time required because of a miss</a:t>
            </a:r>
          </a:p>
          <a:p>
            <a:pPr lvl="2"/>
            <a:r>
              <a:rPr lang="en-GB" dirty="0" smtClean="0"/>
              <a:t>typically 50-200 cycles for main memory (Trend: increasing!)</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nchor="b"/>
          <a:lstStyle/>
          <a:p>
            <a:pPr eaLnBrk="1" hangingPunct="1"/>
            <a:r>
              <a:rPr lang="en-US" smtClean="0"/>
              <a:t>Lets think about those numbers</a:t>
            </a:r>
          </a:p>
        </p:txBody>
      </p:sp>
      <p:sp>
        <p:nvSpPr>
          <p:cNvPr id="112643" name="Rectangle 3"/>
          <p:cNvSpPr>
            <a:spLocks noGrp="1" noChangeArrowheads="1"/>
          </p:cNvSpPr>
          <p:nvPr>
            <p:ph type="body" idx="1"/>
          </p:nvPr>
        </p:nvSpPr>
        <p:spPr/>
        <p:txBody>
          <a:bodyPr lIns="90488" tIns="44450" rIns="90488" bIns="44450"/>
          <a:lstStyle/>
          <a:p>
            <a:pPr>
              <a:defRPr/>
            </a:pPr>
            <a:r>
              <a:rPr lang="en-US" dirty="0" smtClean="0"/>
              <a:t>Huge difference between a hit and a miss</a:t>
            </a:r>
          </a:p>
          <a:p>
            <a:pPr lvl="1" eaLnBrk="1" hangingPunct="1">
              <a:lnSpc>
                <a:spcPct val="100000"/>
              </a:lnSpc>
              <a:defRPr/>
            </a:pPr>
            <a:r>
              <a:rPr lang="en-US" sz="1800" dirty="0" smtClean="0"/>
              <a:t>Could be 100x, if just L1 and main memory</a:t>
            </a:r>
          </a:p>
          <a:p>
            <a:pPr>
              <a:defRPr/>
            </a:pPr>
            <a:endParaRPr lang="en-US" dirty="0" smtClean="0"/>
          </a:p>
          <a:p>
            <a:pPr>
              <a:defRPr/>
            </a:pPr>
            <a:r>
              <a:rPr lang="en-US" dirty="0" smtClean="0"/>
              <a:t>Would you believe 99% hits is twice as good as 97%?</a:t>
            </a:r>
          </a:p>
          <a:p>
            <a:pPr lvl="1" eaLnBrk="1" hangingPunct="1">
              <a:lnSpc>
                <a:spcPct val="100000"/>
              </a:lnSpc>
              <a:defRPr/>
            </a:pPr>
            <a:r>
              <a:rPr lang="en-US" sz="1800" dirty="0" smtClean="0"/>
              <a:t>Consider: </a:t>
            </a:r>
            <a:br>
              <a:rPr lang="en-US" sz="1800" dirty="0" smtClean="0"/>
            </a:br>
            <a:r>
              <a:rPr lang="en-US" sz="1800" dirty="0" smtClean="0"/>
              <a:t>cache hit time of 1 cycle</a:t>
            </a:r>
            <a:br>
              <a:rPr lang="en-US" sz="1800" dirty="0" smtClean="0"/>
            </a:br>
            <a:r>
              <a:rPr lang="en-US" sz="1800" dirty="0" smtClean="0"/>
              <a:t>miss penalty of 100 cycles</a:t>
            </a:r>
          </a:p>
          <a:p>
            <a:pPr lvl="1">
              <a:defRPr/>
            </a:pPr>
            <a:endParaRPr lang="en-US" sz="1800" dirty="0" smtClean="0"/>
          </a:p>
          <a:p>
            <a:pPr lvl="1">
              <a:defRPr/>
            </a:pPr>
            <a:r>
              <a:rPr lang="en-US" sz="1800" dirty="0" smtClean="0"/>
              <a:t>Average access time:</a:t>
            </a:r>
          </a:p>
          <a:p>
            <a:pPr lvl="1" eaLnBrk="1" hangingPunct="1">
              <a:lnSpc>
                <a:spcPct val="100000"/>
              </a:lnSpc>
              <a:buFont typeface="Wingdings" pitchFamily="2" charset="2"/>
              <a:buNone/>
              <a:defRPr/>
            </a:pPr>
            <a:r>
              <a:rPr lang="en-US" sz="1800" dirty="0" smtClean="0"/>
              <a:t>	 97% hits:  1 cycle + 0.03 * 100 cycles =</a:t>
            </a:r>
            <a:r>
              <a:rPr lang="en-US" sz="1800" dirty="0" smtClean="0">
                <a:solidFill>
                  <a:srgbClr val="FF0000"/>
                </a:solidFill>
              </a:rPr>
              <a:t> </a:t>
            </a:r>
            <a:r>
              <a:rPr lang="en-US" sz="1800" b="1" dirty="0" smtClean="0">
                <a:solidFill>
                  <a:srgbClr val="C00000"/>
                </a:solidFill>
              </a:rPr>
              <a:t>4 cycles</a:t>
            </a:r>
          </a:p>
          <a:p>
            <a:pPr lvl="1" eaLnBrk="1" hangingPunct="1">
              <a:lnSpc>
                <a:spcPct val="100000"/>
              </a:lnSpc>
              <a:buFont typeface="Wingdings" pitchFamily="2" charset="2"/>
              <a:buNone/>
              <a:defRPr/>
            </a:pPr>
            <a:r>
              <a:rPr lang="en-US" sz="1800" dirty="0" smtClean="0"/>
              <a:t>	 99% hits:  1 cycle + 0.01 * 100 cycles = </a:t>
            </a:r>
            <a:r>
              <a:rPr lang="en-US" sz="1800" b="1" dirty="0" smtClean="0">
                <a:solidFill>
                  <a:srgbClr val="C00000"/>
                </a:solidFill>
              </a:rPr>
              <a:t>2 cycles</a:t>
            </a:r>
          </a:p>
          <a:p>
            <a:pPr lvl="1" eaLnBrk="1" hangingPunct="1">
              <a:lnSpc>
                <a:spcPct val="100000"/>
              </a:lnSpc>
              <a:buFont typeface="Wingdings" pitchFamily="2" charset="2"/>
              <a:buNone/>
              <a:defRPr/>
            </a:pPr>
            <a:endParaRPr lang="en-US" sz="1600" dirty="0" smtClean="0">
              <a:solidFill>
                <a:srgbClr val="C00000"/>
              </a:solidFill>
            </a:endParaRPr>
          </a:p>
          <a:p>
            <a:pPr>
              <a:defRPr/>
            </a:pPr>
            <a:r>
              <a:rPr lang="en-US" dirty="0" smtClean="0">
                <a:solidFill>
                  <a:srgbClr val="C00000"/>
                </a:solidFill>
              </a:rPr>
              <a:t>This is why “miss rate” is used instead of “hit rate”</a:t>
            </a:r>
            <a:endParaRPr lang="en-US" sz="1800" dirty="0" smtClean="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smtClean="0"/>
              <a:t>SRAM </a:t>
            </a:r>
            <a:r>
              <a:rPr lang="en-US" dirty="0" err="1" smtClean="0"/>
              <a:t>vs</a:t>
            </a:r>
            <a:r>
              <a:rPr lang="en-US" dirty="0" smtClean="0"/>
              <a:t> DRAM Summary</a:t>
            </a:r>
            <a:endParaRPr lang="en-US" dirty="0"/>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smtClean="0"/>
              <a:t>	</a:t>
            </a:r>
            <a:r>
              <a:rPr lang="en-US" sz="2000" dirty="0" smtClean="0"/>
              <a:t>Trans.	Access	Needs	Needs	</a:t>
            </a:r>
            <a:r>
              <a:rPr lang="en-US" sz="2000" dirty="0"/>
              <a:t>	</a:t>
            </a:r>
          </a:p>
          <a:p>
            <a:pPr algn="l">
              <a:lnSpc>
                <a:spcPct val="100000"/>
              </a:lnSpc>
            </a:pPr>
            <a:r>
              <a:rPr lang="en-US" sz="2000" dirty="0"/>
              <a:t>	per bit	 time</a:t>
            </a:r>
            <a:r>
              <a:rPr lang="en-US" sz="2000" dirty="0" smtClean="0"/>
              <a:t>	refresh?	EDC?	Cost</a:t>
            </a:r>
            <a:r>
              <a:rPr lang="en-US" sz="2000" dirty="0"/>
              <a:t>	Applications</a:t>
            </a:r>
          </a:p>
          <a:p>
            <a:pPr algn="l">
              <a:lnSpc>
                <a:spcPct val="100000"/>
              </a:lnSpc>
            </a:pPr>
            <a:endParaRPr lang="en-US" sz="2000" b="0" dirty="0"/>
          </a:p>
          <a:p>
            <a:pPr algn="l">
              <a:lnSpc>
                <a:spcPct val="100000"/>
              </a:lnSpc>
            </a:pPr>
            <a:r>
              <a:rPr lang="en-US" sz="2000" b="0" dirty="0"/>
              <a:t>SRAM</a:t>
            </a:r>
            <a:r>
              <a:rPr lang="en-US" sz="2000" b="0" dirty="0" smtClean="0"/>
              <a:t>	4 or 6	</a:t>
            </a:r>
            <a:r>
              <a:rPr lang="en-US" sz="2000" b="0" dirty="0"/>
              <a:t>1X	No</a:t>
            </a:r>
            <a:r>
              <a:rPr lang="en-US" sz="2000" b="0" dirty="0" smtClean="0"/>
              <a:t>	Maybe	100x	Cache memories</a:t>
            </a:r>
            <a:endParaRPr lang="en-US" sz="2000" b="0" dirty="0"/>
          </a:p>
          <a:p>
            <a:pPr algn="l">
              <a:lnSpc>
                <a:spcPct val="100000"/>
              </a:lnSpc>
            </a:pPr>
            <a:endParaRPr lang="en-US" sz="2000" b="0" dirty="0"/>
          </a:p>
          <a:p>
            <a:pPr algn="l">
              <a:lnSpc>
                <a:spcPct val="100000"/>
              </a:lnSpc>
            </a:pPr>
            <a:r>
              <a:rPr lang="en-US" sz="2000" b="0" dirty="0"/>
              <a:t>DRAM	1	10X	Yes	Yes</a:t>
            </a:r>
            <a:r>
              <a:rPr lang="en-US" sz="2000" b="0" dirty="0" smtClean="0"/>
              <a:t>	1X</a:t>
            </a:r>
            <a:r>
              <a:rPr lang="en-US" sz="2000" b="0" dirty="0"/>
              <a:t>	Main memories,</a:t>
            </a:r>
          </a:p>
          <a:p>
            <a:pPr algn="l">
              <a:lnSpc>
                <a:spcPct val="100000"/>
              </a:lnSpc>
            </a:pPr>
            <a:r>
              <a:rPr lang="en-US" sz="2000" b="0" dirty="0"/>
              <a:t>					</a:t>
            </a:r>
            <a:r>
              <a:rPr lang="en-US" sz="2000" b="0" dirty="0" smtClean="0"/>
              <a:t>	frame </a:t>
            </a:r>
            <a:r>
              <a:rPr lang="en-US" sz="2000" b="0" dirty="0"/>
              <a:t>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638672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smtClean="0"/>
              <a:t>Writing Cache Friendly Code</a:t>
            </a:r>
            <a:endParaRPr lang="en-US"/>
          </a:p>
        </p:txBody>
      </p:sp>
      <p:sp>
        <p:nvSpPr>
          <p:cNvPr id="160777" name="Rectangle 9"/>
          <p:cNvSpPr>
            <a:spLocks noGrp="1" noChangeArrowheads="1"/>
          </p:cNvSpPr>
          <p:nvPr>
            <p:ph type="body" idx="1"/>
          </p:nvPr>
        </p:nvSpPr>
        <p:spPr>
          <a:xfrm>
            <a:off x="396875" y="1362075"/>
            <a:ext cx="8289925" cy="4972050"/>
          </a:xfrm>
        </p:spPr>
        <p:txBody>
          <a:bodyPr/>
          <a:lstStyle/>
          <a:p>
            <a:r>
              <a:rPr lang="en-US" dirty="0" smtClean="0"/>
              <a:t>Make the common case go fast</a:t>
            </a:r>
          </a:p>
          <a:p>
            <a:pPr lvl="1"/>
            <a:r>
              <a:rPr lang="en-US" dirty="0" smtClean="0"/>
              <a:t>Focus on the inner loops of the core functions</a:t>
            </a:r>
          </a:p>
          <a:p>
            <a:pPr lvl="1"/>
            <a:endParaRPr lang="en-US" dirty="0" smtClean="0"/>
          </a:p>
          <a:p>
            <a:r>
              <a:rPr lang="en-US" dirty="0" smtClean="0"/>
              <a:t>Minimize the misses in the inner loops</a:t>
            </a:r>
          </a:p>
          <a:p>
            <a:pPr lvl="1"/>
            <a:r>
              <a:rPr lang="en-US" dirty="0" smtClean="0"/>
              <a:t>Repeated references to variables are good (</a:t>
            </a:r>
            <a:r>
              <a:rPr lang="en-US" dirty="0" smtClean="0">
                <a:solidFill>
                  <a:srgbClr val="FF0000"/>
                </a:solidFill>
              </a:rPr>
              <a:t>temporal locality</a:t>
            </a:r>
            <a:r>
              <a:rPr lang="en-US" dirty="0" smtClean="0"/>
              <a:t>)</a:t>
            </a:r>
          </a:p>
          <a:p>
            <a:pPr lvl="1"/>
            <a:r>
              <a:rPr lang="en-US" dirty="0" smtClean="0"/>
              <a:t>Stride-1 reference patterns are good (</a:t>
            </a:r>
            <a:r>
              <a:rPr lang="en-US" dirty="0" smtClean="0">
                <a:solidFill>
                  <a:srgbClr val="FF0000"/>
                </a:solidFill>
              </a:rPr>
              <a:t>spatial locality</a:t>
            </a:r>
            <a:r>
              <a:rPr lang="en-US" dirty="0" smtClean="0"/>
              <a:t>)</a:t>
            </a:r>
            <a:endParaRPr lang="en-US" dirty="0"/>
          </a:p>
        </p:txBody>
      </p:sp>
      <p:sp>
        <p:nvSpPr>
          <p:cNvPr id="12" name="TextBox 11"/>
          <p:cNvSpPr txBox="1"/>
          <p:nvPr/>
        </p:nvSpPr>
        <p:spPr>
          <a:xfrm>
            <a:off x="396876" y="4800600"/>
            <a:ext cx="8518524" cy="954107"/>
          </a:xfrm>
          <a:prstGeom prst="rect">
            <a:avLst/>
          </a:prstGeom>
          <a:noFill/>
        </p:spPr>
        <p:txBody>
          <a:bodyPr wrap="square" rtlCol="0">
            <a:spAutoFit/>
          </a:bodyPr>
          <a:lstStyle/>
          <a:p>
            <a:r>
              <a:rPr lang="en-US" sz="2800" dirty="0" smtClean="0">
                <a:latin typeface="Calibri" pitchFamily="34" charset="0"/>
              </a:rPr>
              <a:t>Key idea: Our qualitative notion of locality is quantified through our understanding of cache memories.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a:t>
            </a:r>
            <a:endParaRPr lang="en-US" dirty="0"/>
          </a:p>
        </p:txBody>
      </p:sp>
      <p:sp>
        <p:nvSpPr>
          <p:cNvPr id="3" name="Content Placeholder 2"/>
          <p:cNvSpPr>
            <a:spLocks noGrp="1"/>
          </p:cNvSpPr>
          <p:nvPr>
            <p:ph idx="1"/>
          </p:nvPr>
        </p:nvSpPr>
        <p:spPr/>
        <p:txBody>
          <a:bodyPr/>
          <a:lstStyle/>
          <a:p>
            <a:pPr>
              <a:lnSpc>
                <a:spcPct val="80000"/>
              </a:lnSpc>
            </a:pPr>
            <a:r>
              <a:rPr lang="en-US" dirty="0">
                <a:solidFill>
                  <a:srgbClr val="BFBFBF"/>
                </a:solidFill>
              </a:rPr>
              <a:t>SRAM vs. DRAM</a:t>
            </a:r>
          </a:p>
          <a:p>
            <a:pPr>
              <a:lnSpc>
                <a:spcPct val="80000"/>
              </a:lnSpc>
            </a:pPr>
            <a:r>
              <a:rPr lang="en-US" dirty="0">
                <a:solidFill>
                  <a:srgbClr val="BFBFBF"/>
                </a:solidFill>
              </a:rPr>
              <a:t>Locality of reference</a:t>
            </a:r>
          </a:p>
          <a:p>
            <a:r>
              <a:rPr lang="en-US" dirty="0" smtClean="0">
                <a:solidFill>
                  <a:srgbClr val="BFBFBF"/>
                </a:solidFill>
              </a:rPr>
              <a:t>Cache memory, organization, and operation</a:t>
            </a:r>
          </a:p>
          <a:p>
            <a:r>
              <a:rPr lang="en-US" dirty="0" smtClean="0"/>
              <a:t>Performance impact of caches</a:t>
            </a:r>
          </a:p>
          <a:p>
            <a:pPr lvl="1"/>
            <a:r>
              <a:rPr lang="en-US" dirty="0" smtClean="0"/>
              <a:t>The memory mountain</a:t>
            </a:r>
          </a:p>
          <a:p>
            <a:pPr lvl="1"/>
            <a:r>
              <a:rPr lang="en-US" dirty="0" smtClean="0">
                <a:solidFill>
                  <a:srgbClr val="BFBFBF"/>
                </a:solidFill>
              </a:rPr>
              <a:t>Rearranging loops to improve spatial locality</a:t>
            </a:r>
          </a:p>
          <a:p>
            <a:pPr lvl="1"/>
            <a:r>
              <a:rPr lang="en-US" dirty="0" smtClean="0">
                <a:solidFill>
                  <a:srgbClr val="BFBFBF"/>
                </a:solidFill>
              </a:rPr>
              <a:t>Using blocking to improve temporal locality</a:t>
            </a:r>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t>The Memory Mountain</a:t>
            </a:r>
          </a:p>
        </p:txBody>
      </p:sp>
      <p:sp>
        <p:nvSpPr>
          <p:cNvPr id="161797" name="Rectangle 5"/>
          <p:cNvSpPr>
            <a:spLocks noGrp="1" noChangeArrowheads="1"/>
          </p:cNvSpPr>
          <p:nvPr>
            <p:ph type="body" idx="1"/>
          </p:nvPr>
        </p:nvSpPr>
        <p:spPr/>
        <p:txBody>
          <a:bodyPr/>
          <a:lstStyle/>
          <a:p>
            <a:r>
              <a:rPr lang="en-US" dirty="0">
                <a:solidFill>
                  <a:srgbClr val="FF0000"/>
                </a:solidFill>
              </a:rPr>
              <a:t>Read throughput </a:t>
            </a:r>
            <a:r>
              <a:rPr lang="en-US" dirty="0"/>
              <a:t>(read bandwidth)</a:t>
            </a:r>
          </a:p>
          <a:p>
            <a:pPr lvl="1"/>
            <a:r>
              <a:rPr lang="en-US" dirty="0"/>
              <a:t>Number of bytes read from memory per second (MB/</a:t>
            </a:r>
            <a:r>
              <a:rPr lang="en-US" dirty="0" err="1"/>
              <a:t>s</a:t>
            </a:r>
            <a:r>
              <a:rPr lang="en-US" dirty="0"/>
              <a:t>)</a:t>
            </a:r>
            <a:endParaRPr lang="en-US" dirty="0" smtClean="0"/>
          </a:p>
          <a:p>
            <a:pPr>
              <a:buNone/>
            </a:pPr>
            <a:endParaRPr lang="en-US" dirty="0" smtClean="0">
              <a:solidFill>
                <a:srgbClr val="FF0000"/>
              </a:solidFill>
            </a:endParaRPr>
          </a:p>
          <a:p>
            <a:r>
              <a:rPr lang="en-US" dirty="0" smtClean="0">
                <a:solidFill>
                  <a:srgbClr val="FF0000"/>
                </a:solidFill>
              </a:rPr>
              <a:t>Memory mountain: </a:t>
            </a:r>
            <a:r>
              <a:rPr lang="en-US" dirty="0" smtClean="0"/>
              <a:t>Measured </a:t>
            </a:r>
            <a:r>
              <a:rPr lang="en-US" dirty="0"/>
              <a:t>read throughput as a function of spatial and temporal locality.</a:t>
            </a:r>
          </a:p>
          <a:p>
            <a:pPr lvl="1"/>
            <a:r>
              <a:rPr lang="en-US" dirty="0"/>
              <a:t>Compact way to characterize memory system performance.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lstStyle/>
          <a:p>
            <a:r>
              <a:rPr lang="en-US"/>
              <a:t>Memory Mountain Test Function</a:t>
            </a:r>
          </a:p>
        </p:txBody>
      </p:sp>
      <p:sp>
        <p:nvSpPr>
          <p:cNvPr id="162819" name="Text Box 3"/>
          <p:cNvSpPr txBox="1">
            <a:spLocks noChangeArrowheads="1"/>
          </p:cNvSpPr>
          <p:nvPr/>
        </p:nvSpPr>
        <p:spPr bwMode="auto">
          <a:xfrm>
            <a:off x="304800" y="1435100"/>
            <a:ext cx="8667750" cy="4918075"/>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500">
                <a:latin typeface="Courier New" charset="0"/>
              </a:rPr>
              <a:t>/* The test function */</a:t>
            </a:r>
          </a:p>
          <a:p>
            <a:pPr algn="l">
              <a:lnSpc>
                <a:spcPct val="100000"/>
              </a:lnSpc>
            </a:pPr>
            <a:r>
              <a:rPr lang="en-US" sz="1500">
                <a:latin typeface="Courier New" charset="0"/>
              </a:rPr>
              <a:t>void test(int elems, int stride) {</a:t>
            </a:r>
          </a:p>
          <a:p>
            <a:pPr algn="l">
              <a:lnSpc>
                <a:spcPct val="100000"/>
              </a:lnSpc>
            </a:pPr>
            <a:r>
              <a:rPr lang="en-US" sz="1500">
                <a:latin typeface="Courier New" charset="0"/>
              </a:rPr>
              <a:t>    int i, result = 0; </a:t>
            </a:r>
          </a:p>
          <a:p>
            <a:pPr algn="l">
              <a:lnSpc>
                <a:spcPct val="100000"/>
              </a:lnSpc>
            </a:pPr>
            <a:r>
              <a:rPr lang="en-US" sz="1500">
                <a:latin typeface="Courier New" charset="0"/>
              </a:rPr>
              <a:t>    volatile int sink; </a:t>
            </a:r>
          </a:p>
          <a:p>
            <a:pPr algn="l">
              <a:lnSpc>
                <a:spcPct val="100000"/>
              </a:lnSpc>
            </a:pPr>
            <a:endParaRPr lang="en-US" sz="1500">
              <a:latin typeface="Courier New" charset="0"/>
            </a:endParaRPr>
          </a:p>
          <a:p>
            <a:pPr algn="l">
              <a:lnSpc>
                <a:spcPct val="100000"/>
              </a:lnSpc>
            </a:pPr>
            <a:r>
              <a:rPr lang="en-US" sz="1500">
                <a:latin typeface="Courier New" charset="0"/>
              </a:rPr>
              <a:t>    for (i = 0; i &lt; elems; i += stride)</a:t>
            </a:r>
          </a:p>
          <a:p>
            <a:pPr algn="l">
              <a:lnSpc>
                <a:spcPct val="100000"/>
              </a:lnSpc>
            </a:pPr>
            <a:r>
              <a:rPr lang="en-US" sz="1500">
                <a:latin typeface="Courier New" charset="0"/>
              </a:rPr>
              <a:t>	result += data[i];</a:t>
            </a:r>
          </a:p>
          <a:p>
            <a:pPr algn="l">
              <a:lnSpc>
                <a:spcPct val="100000"/>
              </a:lnSpc>
            </a:pPr>
            <a:r>
              <a:rPr lang="en-US" sz="1500">
                <a:latin typeface="Courier New" charset="0"/>
              </a:rPr>
              <a:t>    sink = result; /* So compiler doesn't optimize away the loop */</a:t>
            </a:r>
          </a:p>
          <a:p>
            <a:pPr algn="l">
              <a:lnSpc>
                <a:spcPct val="100000"/>
              </a:lnSpc>
            </a:pPr>
            <a:r>
              <a:rPr lang="en-US" sz="1500">
                <a:latin typeface="Courier New" charset="0"/>
              </a:rPr>
              <a:t>}</a:t>
            </a:r>
          </a:p>
          <a:p>
            <a:pPr algn="l">
              <a:lnSpc>
                <a:spcPct val="100000"/>
              </a:lnSpc>
            </a:pPr>
            <a:endParaRPr lang="en-US" sz="1500">
              <a:latin typeface="Courier New" charset="0"/>
            </a:endParaRPr>
          </a:p>
          <a:p>
            <a:pPr algn="l">
              <a:lnSpc>
                <a:spcPct val="100000"/>
              </a:lnSpc>
            </a:pPr>
            <a:r>
              <a:rPr lang="en-US" sz="1500">
                <a:latin typeface="Courier New" charset="0"/>
              </a:rPr>
              <a:t>/* Run test(elems, stride) and return read throughput (MB/s) */</a:t>
            </a:r>
          </a:p>
          <a:p>
            <a:pPr algn="l">
              <a:lnSpc>
                <a:spcPct val="100000"/>
              </a:lnSpc>
            </a:pPr>
            <a:r>
              <a:rPr lang="en-US" sz="1500">
                <a:latin typeface="Courier New" charset="0"/>
              </a:rPr>
              <a:t>double run(int size, int stride, double Mhz)</a:t>
            </a:r>
          </a:p>
          <a:p>
            <a:pPr algn="l">
              <a:lnSpc>
                <a:spcPct val="100000"/>
              </a:lnSpc>
            </a:pPr>
            <a:r>
              <a:rPr lang="en-US" sz="1500">
                <a:latin typeface="Courier New" charset="0"/>
              </a:rPr>
              <a:t>{</a:t>
            </a:r>
          </a:p>
          <a:p>
            <a:pPr algn="l">
              <a:lnSpc>
                <a:spcPct val="100000"/>
              </a:lnSpc>
            </a:pPr>
            <a:r>
              <a:rPr lang="en-US" sz="1500">
                <a:latin typeface="Courier New" charset="0"/>
              </a:rPr>
              <a:t>    double cycles;</a:t>
            </a:r>
          </a:p>
          <a:p>
            <a:pPr algn="l">
              <a:lnSpc>
                <a:spcPct val="100000"/>
              </a:lnSpc>
            </a:pPr>
            <a:r>
              <a:rPr lang="en-US" sz="1500">
                <a:latin typeface="Courier New" charset="0"/>
              </a:rPr>
              <a:t>    int elems = size / sizeof(int); </a:t>
            </a:r>
          </a:p>
          <a:p>
            <a:pPr algn="l">
              <a:lnSpc>
                <a:spcPct val="100000"/>
              </a:lnSpc>
            </a:pPr>
            <a:endParaRPr lang="en-US" sz="1500">
              <a:latin typeface="Courier New" charset="0"/>
            </a:endParaRPr>
          </a:p>
          <a:p>
            <a:pPr algn="l">
              <a:lnSpc>
                <a:spcPct val="100000"/>
              </a:lnSpc>
            </a:pPr>
            <a:r>
              <a:rPr lang="en-US" sz="1500">
                <a:latin typeface="Courier New" charset="0"/>
              </a:rPr>
              <a:t>    test(elems, stride);                     /* warm up the cache */</a:t>
            </a:r>
          </a:p>
          <a:p>
            <a:pPr algn="l">
              <a:lnSpc>
                <a:spcPct val="100000"/>
              </a:lnSpc>
            </a:pPr>
            <a:r>
              <a:rPr lang="en-US" sz="1500">
                <a:latin typeface="Courier New" charset="0"/>
              </a:rPr>
              <a:t>    cycles = fcyc2(test, elems, stride, 0);  /* call test(elems,stride) */</a:t>
            </a:r>
          </a:p>
          <a:p>
            <a:pPr algn="l">
              <a:lnSpc>
                <a:spcPct val="100000"/>
              </a:lnSpc>
            </a:pPr>
            <a:r>
              <a:rPr lang="en-US" sz="1500">
                <a:latin typeface="Courier New" charset="0"/>
              </a:rPr>
              <a:t>    return (size / stride) / (cycles / Mhz); /* convert cycles to MB/s */</a:t>
            </a:r>
          </a:p>
          <a:p>
            <a:pPr algn="l">
              <a:lnSpc>
                <a:spcPct val="100000"/>
              </a:lnSpc>
            </a:pPr>
            <a:r>
              <a:rPr lang="en-US" sz="1500">
                <a:latin typeface="Courier New" charset="0"/>
              </a:rPr>
              <a:t>}</a:t>
            </a:r>
          </a:p>
          <a:p>
            <a:pPr algn="l">
              <a:lnSpc>
                <a:spcPct val="100000"/>
              </a:lnSpc>
            </a:pPr>
            <a:endParaRPr lang="en-US" sz="1500">
              <a:latin typeface="Courier New"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4824581" cy="762000"/>
          </a:xfrm>
        </p:spPr>
        <p:txBody>
          <a:bodyPr/>
          <a:lstStyle/>
          <a:p>
            <a:r>
              <a:rPr lang="en-US" dirty="0" smtClean="0"/>
              <a:t>The Memory Mountain</a:t>
            </a:r>
            <a:endParaRPr lang="en-US" dirty="0"/>
          </a:p>
        </p:txBody>
      </p:sp>
      <p:graphicFrame>
        <p:nvGraphicFramePr>
          <p:cNvPr id="4" name="Chart 3"/>
          <p:cNvGraphicFramePr>
            <a:graphicFrameLocks noGrp="1"/>
          </p:cNvGraphicFramePr>
          <p:nvPr/>
        </p:nvGraphicFramePr>
        <p:xfrm>
          <a:off x="-623389" y="1197678"/>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9400" y="304800"/>
            <a:ext cx="2432915" cy="2031325"/>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rtlCol="0">
            <a:spAutoFit/>
          </a:bodyPr>
          <a:lstStyle/>
          <a:p>
            <a:r>
              <a:rPr lang="en-US" sz="1800" dirty="0" smtClean="0">
                <a:latin typeface="Calibri" pitchFamily="34" charset="0"/>
              </a:rPr>
              <a:t>Intel Core i7</a:t>
            </a:r>
          </a:p>
          <a:p>
            <a:r>
              <a:rPr lang="en-US" sz="1800" dirty="0" smtClean="0">
                <a:latin typeface="Calibri" pitchFamily="34" charset="0"/>
              </a:rPr>
              <a:t>32 KB L1  </a:t>
            </a:r>
            <a:r>
              <a:rPr lang="en-US" sz="1800" dirty="0" err="1" smtClean="0">
                <a:latin typeface="Calibri" pitchFamily="34" charset="0"/>
              </a:rPr>
              <a:t>i</a:t>
            </a:r>
            <a:r>
              <a:rPr lang="en-US" sz="1800" dirty="0" smtClean="0">
                <a:latin typeface="Calibri" pitchFamily="34" charset="0"/>
              </a:rPr>
              <a:t>-cache</a:t>
            </a:r>
          </a:p>
          <a:p>
            <a:r>
              <a:rPr lang="en-US" sz="1800" dirty="0" smtClean="0">
                <a:latin typeface="Calibri" pitchFamily="34" charset="0"/>
              </a:rPr>
              <a:t>32 KB L1 </a:t>
            </a:r>
            <a:r>
              <a:rPr lang="en-US" sz="1800" dirty="0" err="1" smtClean="0">
                <a:latin typeface="Calibri" pitchFamily="34" charset="0"/>
              </a:rPr>
              <a:t>d</a:t>
            </a:r>
            <a:r>
              <a:rPr lang="en-US" sz="1800" dirty="0" smtClean="0">
                <a:latin typeface="Calibri" pitchFamily="34" charset="0"/>
              </a:rPr>
              <a:t>-cache</a:t>
            </a:r>
          </a:p>
          <a:p>
            <a:r>
              <a:rPr lang="en-US" sz="1800" dirty="0" smtClean="0">
                <a:latin typeface="Calibri" pitchFamily="34" charset="0"/>
              </a:rPr>
              <a:t>256 KB unified L2 cache</a:t>
            </a:r>
          </a:p>
          <a:p>
            <a:r>
              <a:rPr lang="en-US" sz="1800" dirty="0" smtClean="0">
                <a:latin typeface="Calibri" pitchFamily="34" charset="0"/>
              </a:rPr>
              <a:t>8M unified L3 cache</a:t>
            </a:r>
          </a:p>
          <a:p>
            <a:endParaRPr lang="en-US" sz="1800" dirty="0" smtClean="0">
              <a:latin typeface="Calibri" pitchFamily="34" charset="0"/>
            </a:endParaRPr>
          </a:p>
          <a:p>
            <a:r>
              <a:rPr lang="en-US" sz="1800" dirty="0" smtClean="0">
                <a:latin typeface="Calibri" pitchFamily="34" charset="0"/>
              </a:rPr>
              <a:t>All caches on-chip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4824581" cy="762000"/>
          </a:xfrm>
        </p:spPr>
        <p:txBody>
          <a:bodyPr/>
          <a:lstStyle/>
          <a:p>
            <a:r>
              <a:rPr lang="en-US" dirty="0" smtClean="0"/>
              <a:t>The Memory Mountain</a:t>
            </a:r>
            <a:endParaRPr lang="en-US" dirty="0"/>
          </a:p>
        </p:txBody>
      </p:sp>
      <p:graphicFrame>
        <p:nvGraphicFramePr>
          <p:cNvPr id="4" name="Chart 3"/>
          <p:cNvGraphicFramePr>
            <a:graphicFrameLocks noGrp="1"/>
          </p:cNvGraphicFramePr>
          <p:nvPr/>
        </p:nvGraphicFramePr>
        <p:xfrm>
          <a:off x="-623389" y="1197678"/>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9400" y="304800"/>
            <a:ext cx="2432915" cy="2031325"/>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rtlCol="0">
            <a:spAutoFit/>
          </a:bodyPr>
          <a:lstStyle/>
          <a:p>
            <a:r>
              <a:rPr lang="en-US" sz="1800" dirty="0" smtClean="0">
                <a:latin typeface="Calibri" pitchFamily="34" charset="0"/>
              </a:rPr>
              <a:t>Intel Core i7</a:t>
            </a:r>
          </a:p>
          <a:p>
            <a:r>
              <a:rPr lang="en-US" sz="1800" dirty="0" smtClean="0">
                <a:latin typeface="Calibri" pitchFamily="34" charset="0"/>
              </a:rPr>
              <a:t>32 KB L1  </a:t>
            </a:r>
            <a:r>
              <a:rPr lang="en-US" sz="1800" dirty="0" err="1" smtClean="0">
                <a:latin typeface="Calibri" pitchFamily="34" charset="0"/>
              </a:rPr>
              <a:t>i</a:t>
            </a:r>
            <a:r>
              <a:rPr lang="en-US" sz="1800" dirty="0" smtClean="0">
                <a:latin typeface="Calibri" pitchFamily="34" charset="0"/>
              </a:rPr>
              <a:t>-cache</a:t>
            </a:r>
          </a:p>
          <a:p>
            <a:r>
              <a:rPr lang="en-US" sz="1800" dirty="0" smtClean="0">
                <a:latin typeface="Calibri" pitchFamily="34" charset="0"/>
              </a:rPr>
              <a:t>32 KB L1 </a:t>
            </a:r>
            <a:r>
              <a:rPr lang="en-US" sz="1800" dirty="0" err="1" smtClean="0">
                <a:latin typeface="Calibri" pitchFamily="34" charset="0"/>
              </a:rPr>
              <a:t>d</a:t>
            </a:r>
            <a:r>
              <a:rPr lang="en-US" sz="1800" dirty="0" smtClean="0">
                <a:latin typeface="Calibri" pitchFamily="34" charset="0"/>
              </a:rPr>
              <a:t>-cache</a:t>
            </a:r>
          </a:p>
          <a:p>
            <a:r>
              <a:rPr lang="en-US" sz="1800" dirty="0" smtClean="0">
                <a:latin typeface="Calibri" pitchFamily="34" charset="0"/>
              </a:rPr>
              <a:t>256 KB unified L2 cache</a:t>
            </a:r>
          </a:p>
          <a:p>
            <a:r>
              <a:rPr lang="en-US" sz="1800" dirty="0" smtClean="0">
                <a:latin typeface="Calibri" pitchFamily="34" charset="0"/>
              </a:rPr>
              <a:t>8M unified L3 cache</a:t>
            </a:r>
          </a:p>
          <a:p>
            <a:endParaRPr lang="en-US" sz="1800" dirty="0" smtClean="0">
              <a:latin typeface="Calibri" pitchFamily="34" charset="0"/>
            </a:endParaRPr>
          </a:p>
          <a:p>
            <a:r>
              <a:rPr lang="en-US" sz="1800" dirty="0" smtClean="0">
                <a:latin typeface="Calibri" pitchFamily="34" charset="0"/>
              </a:rPr>
              <a:t>All caches on-chip</a:t>
            </a:r>
          </a:p>
        </p:txBody>
      </p:sp>
      <p:sp>
        <p:nvSpPr>
          <p:cNvPr id="6" name="TextBox 5"/>
          <p:cNvSpPr txBox="1"/>
          <p:nvPr/>
        </p:nvSpPr>
        <p:spPr>
          <a:xfrm>
            <a:off x="152400" y="4112328"/>
            <a:ext cx="1100118" cy="923330"/>
          </a:xfrm>
          <a:prstGeom prst="rect">
            <a:avLst/>
          </a:prstGeom>
          <a:noFill/>
        </p:spPr>
        <p:txBody>
          <a:bodyPr wrap="none" rtlCol="0">
            <a:spAutoFit/>
          </a:bodyPr>
          <a:lstStyle/>
          <a:p>
            <a:pPr algn="ctr"/>
            <a:r>
              <a:rPr lang="en-US" sz="1800" i="1" dirty="0" smtClean="0">
                <a:solidFill>
                  <a:srgbClr val="FF6600"/>
                </a:solidFill>
                <a:latin typeface="Calibri" pitchFamily="34" charset="0"/>
              </a:rPr>
              <a:t>Slopes of</a:t>
            </a:r>
          </a:p>
          <a:p>
            <a:pPr algn="ctr"/>
            <a:r>
              <a:rPr lang="en-US" sz="1800" i="1" dirty="0" smtClean="0">
                <a:solidFill>
                  <a:srgbClr val="FF6600"/>
                </a:solidFill>
                <a:latin typeface="Calibri" pitchFamily="34" charset="0"/>
              </a:rPr>
              <a:t>spatial </a:t>
            </a:r>
          </a:p>
          <a:p>
            <a:pPr algn="ctr"/>
            <a:r>
              <a:rPr lang="en-US" sz="1800" i="1" dirty="0" smtClean="0">
                <a:solidFill>
                  <a:srgbClr val="FF6600"/>
                </a:solidFill>
                <a:latin typeface="Calibri" pitchFamily="34" charset="0"/>
              </a:rPr>
              <a:t>locality</a:t>
            </a:r>
          </a:p>
        </p:txBody>
      </p:sp>
      <p:cxnSp>
        <p:nvCxnSpPr>
          <p:cNvPr id="8" name="Straight Arrow Connector 7"/>
          <p:cNvCxnSpPr>
            <a:stCxn id="6" idx="3"/>
          </p:cNvCxnSpPr>
          <p:nvPr/>
        </p:nvCxnSpPr>
        <p:spPr bwMode="auto">
          <a:xfrm flipV="1">
            <a:off x="1252518" y="3048000"/>
            <a:ext cx="2775982" cy="1525993"/>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0" name="Straight Arrow Connector 9"/>
          <p:cNvCxnSpPr>
            <a:stCxn id="6" idx="3"/>
          </p:cNvCxnSpPr>
          <p:nvPr/>
        </p:nvCxnSpPr>
        <p:spPr bwMode="auto">
          <a:xfrm flipV="1">
            <a:off x="1252518" y="3657602"/>
            <a:ext cx="2476443" cy="916391"/>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4" name="Straight Arrow Connector 13"/>
          <p:cNvCxnSpPr>
            <a:stCxn id="6" idx="3"/>
          </p:cNvCxnSpPr>
          <p:nvPr/>
        </p:nvCxnSpPr>
        <p:spPr bwMode="auto">
          <a:xfrm flipV="1">
            <a:off x="1252518" y="4343400"/>
            <a:ext cx="1328182" cy="230593"/>
          </a:xfrm>
          <a:prstGeom prst="straightConnector1">
            <a:avLst/>
          </a:prstGeom>
          <a:noFill/>
          <a:ln w="25400" cap="flat" cmpd="sng" algn="ctr">
            <a:solidFill>
              <a:schemeClr val="tx1"/>
            </a:solidFill>
            <a:prstDash val="solid"/>
            <a:round/>
            <a:headEnd type="none" w="med" len="med"/>
            <a:tailEnd type="arrow" w="med" len="med"/>
          </a:ln>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4824581" cy="762000"/>
          </a:xfrm>
        </p:spPr>
        <p:txBody>
          <a:bodyPr/>
          <a:lstStyle/>
          <a:p>
            <a:r>
              <a:rPr lang="en-US" dirty="0" smtClean="0"/>
              <a:t>The Memory Mountain</a:t>
            </a:r>
            <a:endParaRPr lang="en-US" dirty="0"/>
          </a:p>
        </p:txBody>
      </p:sp>
      <p:graphicFrame>
        <p:nvGraphicFramePr>
          <p:cNvPr id="4" name="Chart 3"/>
          <p:cNvGraphicFramePr>
            <a:graphicFrameLocks noGrp="1"/>
          </p:cNvGraphicFramePr>
          <p:nvPr/>
        </p:nvGraphicFramePr>
        <p:xfrm>
          <a:off x="-623389" y="1197678"/>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9400" y="304800"/>
            <a:ext cx="2432915" cy="2031325"/>
          </a:xfrm>
          <a:prstGeom prst="rect">
            <a:avLst/>
          </a:prstGeom>
          <a:solidFill>
            <a:schemeClr val="bg1">
              <a:lumMod val="75000"/>
            </a:schemeClr>
          </a:solidFill>
          <a:ln w="28575" cap="flat" cmpd="sng" algn="ctr">
            <a:solidFill>
              <a:srgbClr val="000000"/>
            </a:solidFill>
            <a:prstDash val="solid"/>
            <a:round/>
            <a:headEnd type="none" w="med" len="med"/>
            <a:tailEnd type="none" w="med" len="med"/>
          </a:ln>
        </p:spPr>
        <p:txBody>
          <a:bodyPr wrap="none" rtlCol="0">
            <a:spAutoFit/>
          </a:bodyPr>
          <a:lstStyle/>
          <a:p>
            <a:r>
              <a:rPr lang="en-US" sz="1800" dirty="0" smtClean="0">
                <a:latin typeface="Calibri" pitchFamily="34" charset="0"/>
              </a:rPr>
              <a:t>Intel Core i7</a:t>
            </a:r>
          </a:p>
          <a:p>
            <a:r>
              <a:rPr lang="en-US" sz="1800" dirty="0" smtClean="0">
                <a:latin typeface="Calibri" pitchFamily="34" charset="0"/>
              </a:rPr>
              <a:t>32 KB L1  </a:t>
            </a:r>
            <a:r>
              <a:rPr lang="en-US" sz="1800" dirty="0" err="1" smtClean="0">
                <a:latin typeface="Calibri" pitchFamily="34" charset="0"/>
              </a:rPr>
              <a:t>i</a:t>
            </a:r>
            <a:r>
              <a:rPr lang="en-US" sz="1800" dirty="0" smtClean="0">
                <a:latin typeface="Calibri" pitchFamily="34" charset="0"/>
              </a:rPr>
              <a:t>-cache</a:t>
            </a:r>
          </a:p>
          <a:p>
            <a:r>
              <a:rPr lang="en-US" sz="1800" dirty="0" smtClean="0">
                <a:latin typeface="Calibri" pitchFamily="34" charset="0"/>
              </a:rPr>
              <a:t>32 KB L1 </a:t>
            </a:r>
            <a:r>
              <a:rPr lang="en-US" sz="1800" dirty="0" err="1" smtClean="0">
                <a:latin typeface="Calibri" pitchFamily="34" charset="0"/>
              </a:rPr>
              <a:t>d</a:t>
            </a:r>
            <a:r>
              <a:rPr lang="en-US" sz="1800" dirty="0" smtClean="0">
                <a:latin typeface="Calibri" pitchFamily="34" charset="0"/>
              </a:rPr>
              <a:t>-cache</a:t>
            </a:r>
          </a:p>
          <a:p>
            <a:r>
              <a:rPr lang="en-US" sz="1800" dirty="0" smtClean="0">
                <a:latin typeface="Calibri" pitchFamily="34" charset="0"/>
              </a:rPr>
              <a:t>256 KB unified L2 cache</a:t>
            </a:r>
          </a:p>
          <a:p>
            <a:r>
              <a:rPr lang="en-US" sz="1800" dirty="0" smtClean="0">
                <a:latin typeface="Calibri" pitchFamily="34" charset="0"/>
              </a:rPr>
              <a:t>8M unified L3 cache</a:t>
            </a:r>
          </a:p>
          <a:p>
            <a:endParaRPr lang="en-US" sz="1800" dirty="0" smtClean="0">
              <a:latin typeface="Calibri" pitchFamily="34" charset="0"/>
            </a:endParaRPr>
          </a:p>
          <a:p>
            <a:r>
              <a:rPr lang="en-US" sz="1800" dirty="0" smtClean="0">
                <a:latin typeface="Calibri" pitchFamily="34" charset="0"/>
              </a:rPr>
              <a:t>All caches on-chip</a:t>
            </a:r>
          </a:p>
        </p:txBody>
      </p:sp>
      <p:sp>
        <p:nvSpPr>
          <p:cNvPr id="6" name="TextBox 5"/>
          <p:cNvSpPr txBox="1"/>
          <p:nvPr/>
        </p:nvSpPr>
        <p:spPr>
          <a:xfrm>
            <a:off x="152400" y="4112328"/>
            <a:ext cx="1100118" cy="923330"/>
          </a:xfrm>
          <a:prstGeom prst="rect">
            <a:avLst/>
          </a:prstGeom>
          <a:noFill/>
        </p:spPr>
        <p:txBody>
          <a:bodyPr wrap="none" rtlCol="0">
            <a:spAutoFit/>
          </a:bodyPr>
          <a:lstStyle/>
          <a:p>
            <a:pPr algn="ctr"/>
            <a:r>
              <a:rPr lang="en-US" sz="1800" i="1" dirty="0" smtClean="0">
                <a:solidFill>
                  <a:srgbClr val="FF6600"/>
                </a:solidFill>
                <a:latin typeface="Calibri" pitchFamily="34" charset="0"/>
              </a:rPr>
              <a:t>Slopes of</a:t>
            </a:r>
          </a:p>
          <a:p>
            <a:pPr algn="ctr"/>
            <a:r>
              <a:rPr lang="en-US" sz="1800" i="1" dirty="0" smtClean="0">
                <a:solidFill>
                  <a:srgbClr val="FF6600"/>
                </a:solidFill>
                <a:latin typeface="Calibri" pitchFamily="34" charset="0"/>
              </a:rPr>
              <a:t>spatial </a:t>
            </a:r>
          </a:p>
          <a:p>
            <a:pPr algn="ctr"/>
            <a:r>
              <a:rPr lang="en-US" sz="1800" i="1" dirty="0" smtClean="0">
                <a:solidFill>
                  <a:srgbClr val="FF6600"/>
                </a:solidFill>
                <a:latin typeface="Calibri" pitchFamily="34" charset="0"/>
              </a:rPr>
              <a:t>locality</a:t>
            </a:r>
          </a:p>
        </p:txBody>
      </p:sp>
      <p:cxnSp>
        <p:nvCxnSpPr>
          <p:cNvPr id="8" name="Straight Arrow Connector 7"/>
          <p:cNvCxnSpPr>
            <a:stCxn id="6" idx="3"/>
          </p:cNvCxnSpPr>
          <p:nvPr/>
        </p:nvCxnSpPr>
        <p:spPr bwMode="auto">
          <a:xfrm flipV="1">
            <a:off x="1252518" y="3048000"/>
            <a:ext cx="2775982" cy="1525993"/>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0" name="Straight Arrow Connector 9"/>
          <p:cNvCxnSpPr>
            <a:stCxn id="6" idx="3"/>
          </p:cNvCxnSpPr>
          <p:nvPr/>
        </p:nvCxnSpPr>
        <p:spPr bwMode="auto">
          <a:xfrm flipV="1">
            <a:off x="1252518" y="3657602"/>
            <a:ext cx="2476443" cy="916391"/>
          </a:xfrm>
          <a:prstGeom prst="straightConnector1">
            <a:avLst/>
          </a:prstGeom>
          <a:noFill/>
          <a:ln w="25400" cap="flat" cmpd="sng" algn="ctr">
            <a:solidFill>
              <a:schemeClr val="tx1"/>
            </a:solidFill>
            <a:prstDash val="solid"/>
            <a:round/>
            <a:headEnd type="none" w="med" len="med"/>
            <a:tailEnd type="arrow" w="med" len="med"/>
          </a:ln>
          <a:effectLst/>
        </p:spPr>
      </p:cxnSp>
      <p:cxnSp>
        <p:nvCxnSpPr>
          <p:cNvPr id="14" name="Straight Arrow Connector 13"/>
          <p:cNvCxnSpPr>
            <a:stCxn id="6" idx="3"/>
          </p:cNvCxnSpPr>
          <p:nvPr/>
        </p:nvCxnSpPr>
        <p:spPr bwMode="auto">
          <a:xfrm flipV="1">
            <a:off x="1252518" y="4343400"/>
            <a:ext cx="1328182" cy="230593"/>
          </a:xfrm>
          <a:prstGeom prst="straightConnector1">
            <a:avLst/>
          </a:prstGeom>
          <a:noFill/>
          <a:ln w="25400" cap="flat" cmpd="sng" algn="ctr">
            <a:solidFill>
              <a:schemeClr val="tx1"/>
            </a:solidFill>
            <a:prstDash val="solid"/>
            <a:round/>
            <a:headEnd type="none" w="med" len="med"/>
            <a:tailEnd type="arrow" w="med" len="med"/>
          </a:ln>
          <a:effectLst/>
        </p:spPr>
      </p:cxnSp>
      <p:sp>
        <p:nvSpPr>
          <p:cNvPr id="22" name="TextBox 21"/>
          <p:cNvSpPr txBox="1"/>
          <p:nvPr/>
        </p:nvSpPr>
        <p:spPr>
          <a:xfrm>
            <a:off x="7676087" y="3341398"/>
            <a:ext cx="1140356" cy="923330"/>
          </a:xfrm>
          <a:prstGeom prst="rect">
            <a:avLst/>
          </a:prstGeom>
          <a:noFill/>
        </p:spPr>
        <p:txBody>
          <a:bodyPr wrap="none" rtlCol="0">
            <a:spAutoFit/>
          </a:bodyPr>
          <a:lstStyle/>
          <a:p>
            <a:pPr algn="ctr"/>
            <a:r>
              <a:rPr lang="en-US" sz="1800" i="1" dirty="0" smtClean="0">
                <a:solidFill>
                  <a:srgbClr val="FF6600"/>
                </a:solidFill>
                <a:latin typeface="Calibri" pitchFamily="34" charset="0"/>
              </a:rPr>
              <a:t>Ridges of  </a:t>
            </a:r>
          </a:p>
          <a:p>
            <a:pPr algn="ctr"/>
            <a:r>
              <a:rPr lang="en-US" sz="1800" i="1" dirty="0" smtClean="0">
                <a:solidFill>
                  <a:srgbClr val="FF6600"/>
                </a:solidFill>
                <a:latin typeface="Calibri" pitchFamily="34" charset="0"/>
              </a:rPr>
              <a:t>Temporal</a:t>
            </a:r>
          </a:p>
          <a:p>
            <a:pPr algn="ctr"/>
            <a:r>
              <a:rPr lang="en-US" sz="1800" i="1" dirty="0" smtClean="0">
                <a:solidFill>
                  <a:srgbClr val="FF6600"/>
                </a:solidFill>
                <a:latin typeface="Calibri" pitchFamily="34" charset="0"/>
              </a:rPr>
              <a:t> locality</a:t>
            </a:r>
          </a:p>
        </p:txBody>
      </p:sp>
      <p:cxnSp>
        <p:nvCxnSpPr>
          <p:cNvPr id="24" name="Straight Arrow Connector 23"/>
          <p:cNvCxnSpPr>
            <a:stCxn id="22" idx="1"/>
          </p:cNvCxnSpPr>
          <p:nvPr/>
        </p:nvCxnSpPr>
        <p:spPr bwMode="auto">
          <a:xfrm rot="10800000">
            <a:off x="5943601" y="2133603"/>
            <a:ext cx="1732487" cy="1669461"/>
          </a:xfrm>
          <a:prstGeom prst="straightConnector1">
            <a:avLst/>
          </a:prstGeom>
          <a:noFill/>
          <a:ln w="2540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10800000">
            <a:off x="5410201" y="3657602"/>
            <a:ext cx="2265887" cy="145460"/>
          </a:xfrm>
          <a:prstGeom prst="straightConnector1">
            <a:avLst/>
          </a:prstGeom>
          <a:noFill/>
          <a:ln w="254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10800000" flipV="1">
            <a:off x="4953001" y="3803062"/>
            <a:ext cx="2723087" cy="540337"/>
          </a:xfrm>
          <a:prstGeom prst="straightConnector1">
            <a:avLst/>
          </a:prstGeom>
          <a:noFill/>
          <a:ln w="25400" cap="flat" cmpd="sng" algn="ctr">
            <a:solidFill>
              <a:schemeClr val="tx1"/>
            </a:solidFill>
            <a:prstDash val="solid"/>
            <a:round/>
            <a:headEnd type="none" w="med" len="med"/>
            <a:tailEnd type="arrow"/>
          </a:ln>
          <a:effectLst/>
        </p:spPr>
      </p:cxnSp>
      <p:cxnSp>
        <p:nvCxnSpPr>
          <p:cNvPr id="30" name="Straight Arrow Connector 29"/>
          <p:cNvCxnSpPr>
            <a:stCxn id="22" idx="1"/>
          </p:cNvCxnSpPr>
          <p:nvPr/>
        </p:nvCxnSpPr>
        <p:spPr bwMode="auto">
          <a:xfrm rot="10800000" flipV="1">
            <a:off x="4572001" y="3803063"/>
            <a:ext cx="3104087" cy="1454736"/>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a:t>
            </a:r>
            <a:endParaRPr lang="en-US" dirty="0"/>
          </a:p>
        </p:txBody>
      </p:sp>
      <p:sp>
        <p:nvSpPr>
          <p:cNvPr id="3" name="Content Placeholder 2"/>
          <p:cNvSpPr>
            <a:spLocks noGrp="1"/>
          </p:cNvSpPr>
          <p:nvPr>
            <p:ph idx="1"/>
          </p:nvPr>
        </p:nvSpPr>
        <p:spPr/>
        <p:txBody>
          <a:bodyPr/>
          <a:lstStyle/>
          <a:p>
            <a:pPr>
              <a:lnSpc>
                <a:spcPct val="80000"/>
              </a:lnSpc>
            </a:pPr>
            <a:r>
              <a:rPr lang="en-US" dirty="0">
                <a:solidFill>
                  <a:srgbClr val="BFBFBF"/>
                </a:solidFill>
              </a:rPr>
              <a:t>SRAM vs. DRAM</a:t>
            </a:r>
          </a:p>
          <a:p>
            <a:pPr>
              <a:lnSpc>
                <a:spcPct val="80000"/>
              </a:lnSpc>
            </a:pPr>
            <a:r>
              <a:rPr lang="en-US" dirty="0">
                <a:solidFill>
                  <a:srgbClr val="BFBFBF"/>
                </a:solidFill>
              </a:rPr>
              <a:t>Locality of reference</a:t>
            </a:r>
          </a:p>
          <a:p>
            <a:r>
              <a:rPr lang="en-US" dirty="0" smtClean="0">
                <a:solidFill>
                  <a:schemeClr val="bg1">
                    <a:lumMod val="65000"/>
                  </a:schemeClr>
                </a:solidFill>
              </a:rPr>
              <a:t>Cache organization and operation</a:t>
            </a:r>
          </a:p>
          <a:p>
            <a:r>
              <a:rPr lang="en-US" dirty="0" smtClean="0">
                <a:solidFill>
                  <a:schemeClr val="bg1">
                    <a:lumMod val="65000"/>
                  </a:schemeClr>
                </a:solidFill>
              </a:rPr>
              <a:t>Performance impact of caches</a:t>
            </a:r>
          </a:p>
          <a:p>
            <a:pPr lvl="1"/>
            <a:r>
              <a:rPr lang="en-US" dirty="0" smtClean="0">
                <a:solidFill>
                  <a:schemeClr val="bg1">
                    <a:lumMod val="65000"/>
                  </a:schemeClr>
                </a:solidFill>
              </a:rPr>
              <a:t>The memory mountain</a:t>
            </a:r>
          </a:p>
          <a:p>
            <a:pPr lvl="1"/>
            <a:r>
              <a:rPr lang="en-US" dirty="0" smtClean="0"/>
              <a:t>Rearranging loops to improve spatial locality</a:t>
            </a:r>
          </a:p>
          <a:p>
            <a:pPr lvl="1"/>
            <a:r>
              <a:rPr lang="en-US" dirty="0" smtClean="0">
                <a:solidFill>
                  <a:schemeClr val="bg1">
                    <a:lumMod val="65000"/>
                  </a:schemeClr>
                </a:solidFill>
              </a:rPr>
              <a:t>Using blocking to improve temporal locality</a:t>
            </a:r>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91" name="Rectangle 31"/>
          <p:cNvSpPr>
            <a:spLocks noGrp="1" noChangeArrowheads="1"/>
          </p:cNvSpPr>
          <p:nvPr>
            <p:ph type="title"/>
          </p:nvPr>
        </p:nvSpPr>
        <p:spPr/>
        <p:txBody>
          <a:bodyPr/>
          <a:lstStyle/>
          <a:p>
            <a:r>
              <a:rPr lang="en-US" smtClean="0"/>
              <a:t>Miss Rate Analysis for Matrix Multiply</a:t>
            </a:r>
            <a:endParaRPr lang="en-US"/>
          </a:p>
        </p:txBody>
      </p:sp>
      <p:sp>
        <p:nvSpPr>
          <p:cNvPr id="168992" name="Rectangle 32"/>
          <p:cNvSpPr>
            <a:spLocks noGrp="1" noChangeArrowheads="1"/>
          </p:cNvSpPr>
          <p:nvPr>
            <p:ph type="body" idx="1"/>
          </p:nvPr>
        </p:nvSpPr>
        <p:spPr/>
        <p:txBody>
          <a:bodyPr/>
          <a:lstStyle/>
          <a:p>
            <a:r>
              <a:rPr lang="en-US" dirty="0" smtClean="0"/>
              <a:t>Assume:</a:t>
            </a:r>
          </a:p>
          <a:p>
            <a:pPr lvl="1"/>
            <a:r>
              <a:rPr lang="en-US" dirty="0" smtClean="0"/>
              <a:t>Line size = 32B (big enough for four 64-bit words)</a:t>
            </a:r>
          </a:p>
          <a:p>
            <a:pPr lvl="1"/>
            <a:r>
              <a:rPr lang="en-US" dirty="0" smtClean="0"/>
              <a:t>Matrix dimension (N) is very large</a:t>
            </a:r>
          </a:p>
          <a:p>
            <a:pPr lvl="2"/>
            <a:r>
              <a:rPr lang="en-US" dirty="0" smtClean="0"/>
              <a:t>Approximate 1/N as 0.0</a:t>
            </a:r>
          </a:p>
          <a:p>
            <a:pPr lvl="1"/>
            <a:r>
              <a:rPr lang="en-US" dirty="0" smtClean="0"/>
              <a:t>Cache is not even big enough to hold multiple rows</a:t>
            </a:r>
          </a:p>
          <a:p>
            <a:r>
              <a:rPr lang="en-US" dirty="0" smtClean="0"/>
              <a:t>Analysis Method:</a:t>
            </a:r>
          </a:p>
          <a:p>
            <a:pPr lvl="1"/>
            <a:r>
              <a:rPr lang="en-US" dirty="0" smtClean="0"/>
              <a:t>Look at access pattern of inner loop</a:t>
            </a:r>
            <a:endParaRPr lang="en-US" dirty="0"/>
          </a:p>
        </p:txBody>
      </p:sp>
      <p:grpSp>
        <p:nvGrpSpPr>
          <p:cNvPr id="39" name="Group 38"/>
          <p:cNvGrpSpPr/>
          <p:nvPr/>
        </p:nvGrpSpPr>
        <p:grpSpPr>
          <a:xfrm>
            <a:off x="1828800" y="4648200"/>
            <a:ext cx="1295400" cy="1752600"/>
            <a:chOff x="1752600" y="4648200"/>
            <a:chExt cx="1295400" cy="1752600"/>
          </a:xfrm>
        </p:grpSpPr>
        <p:sp>
          <p:nvSpPr>
            <p:cNvPr id="168966" name="Rectangle 6"/>
            <p:cNvSpPr>
              <a:spLocks noChangeArrowheads="1"/>
            </p:cNvSpPr>
            <p:nvPr/>
          </p:nvSpPr>
          <p:spPr bwMode="auto">
            <a:xfrm>
              <a:off x="2139950" y="5111750"/>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dirty="0">
                <a:latin typeface="Courier New"/>
                <a:cs typeface="Courier New"/>
              </a:endParaRPr>
            </a:p>
          </p:txBody>
        </p:sp>
        <p:sp>
          <p:nvSpPr>
            <p:cNvPr id="168967" name="Rectangle 7"/>
            <p:cNvSpPr>
              <a:spLocks noChangeArrowheads="1"/>
            </p:cNvSpPr>
            <p:nvPr/>
          </p:nvSpPr>
          <p:spPr bwMode="auto">
            <a:xfrm>
              <a:off x="2418650" y="5941700"/>
              <a:ext cx="400750"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A</a:t>
              </a:r>
            </a:p>
          </p:txBody>
        </p:sp>
        <p:sp>
          <p:nvSpPr>
            <p:cNvPr id="168969" name="Line 9"/>
            <p:cNvSpPr>
              <a:spLocks noChangeShapeType="1"/>
            </p:cNvSpPr>
            <p:nvPr/>
          </p:nvSpPr>
          <p:spPr bwMode="auto">
            <a:xfrm>
              <a:off x="2146300"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0" name="Rectangle 10"/>
            <p:cNvSpPr>
              <a:spLocks noChangeArrowheads="1"/>
            </p:cNvSpPr>
            <p:nvPr/>
          </p:nvSpPr>
          <p:spPr bwMode="auto">
            <a:xfrm>
              <a:off x="2271713" y="4662487"/>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72" name="Line 12"/>
            <p:cNvSpPr>
              <a:spLocks noChangeShapeType="1"/>
            </p:cNvSpPr>
            <p:nvPr/>
          </p:nvSpPr>
          <p:spPr bwMode="auto">
            <a:xfrm>
              <a:off x="1752600" y="51308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3" name="Rectangle 13"/>
            <p:cNvSpPr>
              <a:spLocks noChangeArrowheads="1"/>
            </p:cNvSpPr>
            <p:nvPr/>
          </p:nvSpPr>
          <p:spPr bwMode="auto">
            <a:xfrm>
              <a:off x="1812337"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i</a:t>
              </a:r>
              <a:endParaRPr lang="en-US" sz="1800" dirty="0">
                <a:latin typeface="Courier New"/>
                <a:cs typeface="Courier New"/>
              </a:endParaRPr>
            </a:p>
          </p:txBody>
        </p:sp>
      </p:grpSp>
      <p:grpSp>
        <p:nvGrpSpPr>
          <p:cNvPr id="40" name="Group 39"/>
          <p:cNvGrpSpPr/>
          <p:nvPr/>
        </p:nvGrpSpPr>
        <p:grpSpPr>
          <a:xfrm>
            <a:off x="3941177" y="4648200"/>
            <a:ext cx="1255297" cy="1752600"/>
            <a:chOff x="3505200" y="4648200"/>
            <a:chExt cx="1255297" cy="1752600"/>
          </a:xfrm>
        </p:grpSpPr>
        <p:sp>
          <p:nvSpPr>
            <p:cNvPr id="168976" name="Rectangle 16"/>
            <p:cNvSpPr>
              <a:spLocks noChangeArrowheads="1"/>
            </p:cNvSpPr>
            <p:nvPr/>
          </p:nvSpPr>
          <p:spPr bwMode="auto">
            <a:xfrm>
              <a:off x="4114800" y="5941700"/>
              <a:ext cx="388026"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B</a:t>
              </a:r>
            </a:p>
          </p:txBody>
        </p:sp>
        <p:sp>
          <p:nvSpPr>
            <p:cNvPr id="168978" name="Line 18"/>
            <p:cNvSpPr>
              <a:spLocks noChangeShapeType="1"/>
            </p:cNvSpPr>
            <p:nvPr/>
          </p:nvSpPr>
          <p:spPr bwMode="auto">
            <a:xfrm>
              <a:off x="3505200" y="5118101"/>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9" name="Rectangle 19"/>
            <p:cNvSpPr>
              <a:spLocks noChangeArrowheads="1"/>
            </p:cNvSpPr>
            <p:nvPr/>
          </p:nvSpPr>
          <p:spPr bwMode="auto">
            <a:xfrm>
              <a:off x="3567113"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82" name="Rectangle 22"/>
            <p:cNvSpPr>
              <a:spLocks noChangeArrowheads="1"/>
            </p:cNvSpPr>
            <p:nvPr/>
          </p:nvSpPr>
          <p:spPr bwMode="auto">
            <a:xfrm>
              <a:off x="3948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5" name="Rectangle 6"/>
            <p:cNvSpPr>
              <a:spLocks noChangeArrowheads="1"/>
            </p:cNvSpPr>
            <p:nvPr/>
          </p:nvSpPr>
          <p:spPr bwMode="auto">
            <a:xfrm>
              <a:off x="3852447" y="5111749"/>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7" name="Line 9"/>
            <p:cNvSpPr>
              <a:spLocks noChangeShapeType="1"/>
            </p:cNvSpPr>
            <p:nvPr/>
          </p:nvSpPr>
          <p:spPr bwMode="auto">
            <a:xfrm>
              <a:off x="3852447"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grpSp>
        <p:nvGrpSpPr>
          <p:cNvPr id="41" name="Group 40"/>
          <p:cNvGrpSpPr/>
          <p:nvPr/>
        </p:nvGrpSpPr>
        <p:grpSpPr>
          <a:xfrm>
            <a:off x="6013450" y="4648200"/>
            <a:ext cx="1301750" cy="1698624"/>
            <a:chOff x="5334000" y="4648200"/>
            <a:chExt cx="1301750" cy="1698624"/>
          </a:xfrm>
        </p:grpSpPr>
        <p:sp>
          <p:nvSpPr>
            <p:cNvPr id="168964" name="Rectangle 4"/>
            <p:cNvSpPr>
              <a:spLocks noChangeArrowheads="1"/>
            </p:cNvSpPr>
            <p:nvPr/>
          </p:nvSpPr>
          <p:spPr bwMode="auto">
            <a:xfrm>
              <a:off x="6019800" y="5887724"/>
              <a:ext cx="405008"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C</a:t>
              </a:r>
            </a:p>
          </p:txBody>
        </p:sp>
        <p:sp>
          <p:nvSpPr>
            <p:cNvPr id="168986" name="Line 26"/>
            <p:cNvSpPr>
              <a:spLocks noChangeShapeType="1"/>
            </p:cNvSpPr>
            <p:nvPr/>
          </p:nvSpPr>
          <p:spPr bwMode="auto">
            <a:xfrm>
              <a:off x="5334000" y="51181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87" name="Rectangle 27"/>
            <p:cNvSpPr>
              <a:spLocks noChangeArrowheads="1"/>
            </p:cNvSpPr>
            <p:nvPr/>
          </p:nvSpPr>
          <p:spPr bwMode="auto">
            <a:xfrm>
              <a:off x="5395913" y="5205413"/>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a:latin typeface="Courier New"/>
                  <a:cs typeface="Courier New"/>
                </a:rPr>
                <a:t>i</a:t>
              </a:r>
            </a:p>
          </p:txBody>
        </p:sp>
        <p:sp>
          <p:nvSpPr>
            <p:cNvPr id="168990" name="Rectangle 30"/>
            <p:cNvSpPr>
              <a:spLocks noChangeArrowheads="1"/>
            </p:cNvSpPr>
            <p:nvPr/>
          </p:nvSpPr>
          <p:spPr bwMode="auto">
            <a:xfrm>
              <a:off x="5853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6" name="Rectangle 6"/>
            <p:cNvSpPr>
              <a:spLocks noChangeArrowheads="1"/>
            </p:cNvSpPr>
            <p:nvPr/>
          </p:nvSpPr>
          <p:spPr bwMode="auto">
            <a:xfrm>
              <a:off x="5727700" y="5053425"/>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8" name="Line 9"/>
            <p:cNvSpPr>
              <a:spLocks noChangeShapeType="1"/>
            </p:cNvSpPr>
            <p:nvPr/>
          </p:nvSpPr>
          <p:spPr bwMode="auto">
            <a:xfrm>
              <a:off x="5727700" y="4662487"/>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r>
              <a:rPr lang="en-US" smtClean="0"/>
              <a:t>Matrix Multiplication Example</a:t>
            </a:r>
            <a:endParaRPr lang="en-US"/>
          </a:p>
        </p:txBody>
      </p:sp>
      <p:sp>
        <p:nvSpPr>
          <p:cNvPr id="167945" name="Rectangle 9"/>
          <p:cNvSpPr>
            <a:spLocks noGrp="1" noChangeArrowheads="1"/>
          </p:cNvSpPr>
          <p:nvPr>
            <p:ph type="body" idx="1"/>
          </p:nvPr>
        </p:nvSpPr>
        <p:spPr>
          <a:xfrm>
            <a:off x="396875" y="1362075"/>
            <a:ext cx="3641725" cy="4972050"/>
          </a:xfrm>
        </p:spPr>
        <p:txBody>
          <a:bodyPr/>
          <a:lstStyle/>
          <a:p>
            <a:r>
              <a:rPr lang="en-US" dirty="0" smtClean="0"/>
              <a:t>Description:</a:t>
            </a:r>
          </a:p>
          <a:p>
            <a:pPr lvl="1"/>
            <a:r>
              <a:rPr lang="en-US" dirty="0" smtClean="0"/>
              <a:t>Multiply N </a:t>
            </a:r>
            <a:r>
              <a:rPr lang="en-US" dirty="0" err="1" smtClean="0"/>
              <a:t>x</a:t>
            </a:r>
            <a:r>
              <a:rPr lang="en-US" dirty="0" smtClean="0"/>
              <a:t> N matrices</a:t>
            </a:r>
          </a:p>
          <a:p>
            <a:pPr lvl="1"/>
            <a:r>
              <a:rPr lang="en-US" dirty="0" smtClean="0"/>
              <a:t>O(N</a:t>
            </a:r>
            <a:r>
              <a:rPr lang="en-US" baseline="30000" dirty="0" smtClean="0"/>
              <a:t>3</a:t>
            </a:r>
            <a:r>
              <a:rPr lang="en-US" dirty="0" smtClean="0"/>
              <a:t>) total operations</a:t>
            </a:r>
          </a:p>
          <a:p>
            <a:pPr lvl="1"/>
            <a:r>
              <a:rPr lang="en-US" dirty="0" smtClean="0"/>
              <a:t>N reads per source element</a:t>
            </a:r>
          </a:p>
          <a:p>
            <a:pPr lvl="1"/>
            <a:r>
              <a:rPr lang="en-US" dirty="0" smtClean="0"/>
              <a:t>N values summed per destination</a:t>
            </a:r>
          </a:p>
          <a:p>
            <a:pPr lvl="2"/>
            <a:r>
              <a:rPr lang="en-US" dirty="0" smtClean="0"/>
              <a:t>but may be able to hold in register</a:t>
            </a:r>
            <a:endParaRPr lang="en-US" dirty="0"/>
          </a:p>
        </p:txBody>
      </p:sp>
      <p:sp>
        <p:nvSpPr>
          <p:cNvPr id="167940" name="Rectangle 4"/>
          <p:cNvSpPr>
            <a:spLocks noChangeArrowheads="1"/>
          </p:cNvSpPr>
          <p:nvPr/>
        </p:nvSpPr>
        <p:spPr bwMode="auto">
          <a:xfrm>
            <a:off x="4270375" y="1546225"/>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ijk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67941" name="Rectangle 5"/>
          <p:cNvSpPr>
            <a:spLocks noChangeArrowheads="1"/>
          </p:cNvSpPr>
          <p:nvPr/>
        </p:nvSpPr>
        <p:spPr bwMode="auto">
          <a:xfrm>
            <a:off x="7162800" y="1295400"/>
            <a:ext cx="1878718" cy="643766"/>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b="0" i="1" dirty="0">
                <a:solidFill>
                  <a:srgbClr val="FF0000"/>
                </a:solidFill>
                <a:latin typeface="Comic Sans MS" charset="0"/>
              </a:rPr>
              <a:t>Variable </a:t>
            </a:r>
            <a:r>
              <a:rPr lang="en-US" sz="1800" i="1" dirty="0">
                <a:solidFill>
                  <a:srgbClr val="FF0000"/>
                </a:solidFill>
                <a:latin typeface="Courier New" charset="0"/>
              </a:rPr>
              <a:t>sum</a:t>
            </a:r>
            <a:endParaRPr lang="en-US" sz="1800" b="0" i="1" dirty="0">
              <a:solidFill>
                <a:srgbClr val="FF0000"/>
              </a:solidFill>
              <a:latin typeface="Comic Sans MS" charset="0"/>
            </a:endParaRPr>
          </a:p>
          <a:p>
            <a:pPr algn="l">
              <a:lnSpc>
                <a:spcPct val="100000"/>
              </a:lnSpc>
            </a:pPr>
            <a:r>
              <a:rPr lang="en-US" sz="1800" b="0" i="1" dirty="0">
                <a:solidFill>
                  <a:srgbClr val="FF0000"/>
                </a:solidFill>
                <a:latin typeface="Comic Sans MS" charset="0"/>
              </a:rPr>
              <a:t>held in register</a:t>
            </a:r>
            <a:endParaRPr lang="en-US" sz="1800" b="0" dirty="0">
              <a:solidFill>
                <a:srgbClr val="FF0000"/>
              </a:solidFill>
              <a:latin typeface="Comic Sans MS" charset="0"/>
            </a:endParaRPr>
          </a:p>
        </p:txBody>
      </p:sp>
      <p:grpSp>
        <p:nvGrpSpPr>
          <p:cNvPr id="2" name="Group 10"/>
          <p:cNvGrpSpPr>
            <a:grpSpLocks/>
          </p:cNvGrpSpPr>
          <p:nvPr/>
        </p:nvGrpSpPr>
        <p:grpSpPr bwMode="auto">
          <a:xfrm>
            <a:off x="6348413" y="1933575"/>
            <a:ext cx="1676400" cy="695325"/>
            <a:chOff x="3936" y="2064"/>
            <a:chExt cx="1056" cy="288"/>
          </a:xfrm>
        </p:grpSpPr>
        <p:sp>
          <p:nvSpPr>
            <p:cNvPr id="167942" name="Line 6"/>
            <p:cNvSpPr>
              <a:spLocks noChangeShapeType="1"/>
            </p:cNvSpPr>
            <p:nvPr/>
          </p:nvSpPr>
          <p:spPr bwMode="auto">
            <a:xfrm flipH="1">
              <a:off x="3936" y="2352"/>
              <a:ext cx="91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7943" name="Line 7"/>
            <p:cNvSpPr>
              <a:spLocks noChangeShapeType="1"/>
            </p:cNvSpPr>
            <p:nvPr/>
          </p:nvSpPr>
          <p:spPr bwMode="auto">
            <a:xfrm flipH="1">
              <a:off x="4848" y="2064"/>
              <a:ext cx="144" cy="2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3115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311525"/>
            <a:ext cx="8893175" cy="1474763"/>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endParaRPr lang="en-US" sz="2000" dirty="0">
              <a:solidFill>
                <a:srgbClr val="000000"/>
              </a:solidFill>
            </a:endParaRP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8,000	880	100	30	1	</a:t>
            </a:r>
            <a:r>
              <a:rPr lang="en-US" sz="1800" dirty="0" smtClean="0">
                <a:solidFill>
                  <a:srgbClr val="22228B"/>
                </a:solidFill>
              </a:rPr>
              <a:t>0.1	0.06	</a:t>
            </a:r>
            <a:r>
              <a:rPr lang="en-US" sz="1800" i="1" dirty="0" smtClean="0">
                <a:solidFill>
                  <a:srgbClr val="22228B"/>
                </a:solidFill>
              </a:rPr>
              <a:t>130,000</a:t>
            </a:r>
          </a:p>
          <a:p>
            <a:pPr algn="l" defTabSz="857250">
              <a:lnSpc>
                <a:spcPct val="100000"/>
              </a:lnSpc>
            </a:pPr>
            <a:r>
              <a:rPr lang="en-US" sz="1800" dirty="0">
                <a:solidFill>
                  <a:srgbClr val="22228B"/>
                </a:solidFill>
              </a:rPr>
              <a:t>access (ns)	375	200	100	70	60	50</a:t>
            </a:r>
            <a:r>
              <a:rPr lang="en-US" sz="1800" dirty="0" smtClean="0">
                <a:solidFill>
                  <a:srgbClr val="22228B"/>
                </a:solidFill>
              </a:rPr>
              <a:t>	40	</a:t>
            </a:r>
            <a:r>
              <a:rPr lang="en-US" sz="1800" i="1" dirty="0" smtClean="0">
                <a:solidFill>
                  <a:srgbClr val="22228B"/>
                </a:solidFill>
              </a:rPr>
              <a:t>9</a:t>
            </a:r>
            <a:endParaRPr lang="en-US" sz="1800" dirty="0" smtClean="0">
              <a:solidFill>
                <a:srgbClr val="22228B"/>
              </a:solidFill>
            </a:endParaRPr>
          </a:p>
          <a:p>
            <a:pPr algn="l" defTabSz="857250">
              <a:lnSpc>
                <a:spcPct val="100000"/>
              </a:lnSpc>
            </a:pPr>
            <a:r>
              <a:rPr lang="en-US" sz="1800" dirty="0" smtClean="0">
                <a:solidFill>
                  <a:srgbClr val="22228B"/>
                </a:solidFill>
              </a:rPr>
              <a:t>typical size (</a:t>
            </a:r>
            <a:r>
              <a:rPr lang="en-US" sz="1800" dirty="0">
                <a:solidFill>
                  <a:srgbClr val="22228B"/>
                </a:solidFill>
              </a:rPr>
              <a:t>MB) 	0.064	0.256	4	16	64</a:t>
            </a:r>
            <a:r>
              <a:rPr lang="en-US" sz="1800" dirty="0" smtClean="0">
                <a:solidFill>
                  <a:srgbClr val="22228B"/>
                </a:solidFill>
              </a:rPr>
              <a:t>	2,000	8,000	</a:t>
            </a:r>
            <a:r>
              <a:rPr lang="en-US" sz="1800" i="1" dirty="0" smtClean="0">
                <a:solidFill>
                  <a:srgbClr val="22228B"/>
                </a:solidFill>
              </a:rPr>
              <a:t>125,000</a:t>
            </a:r>
            <a:r>
              <a:rPr lang="en-US" sz="1800" dirty="0" smtClean="0">
                <a:solidFill>
                  <a:srgbClr val="22228B"/>
                </a:solidFill>
              </a:rPr>
              <a:t> </a:t>
            </a: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30067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500	100	8	0.30	</a:t>
            </a:r>
            <a:r>
              <a:rPr lang="en-US" sz="1800" dirty="0" smtClean="0">
                <a:solidFill>
                  <a:srgbClr val="22228B"/>
                </a:solidFill>
              </a:rPr>
              <a:t>0.01	0.005	0.0003	</a:t>
            </a:r>
            <a:r>
              <a:rPr lang="en-US" sz="1800" i="1" dirty="0" smtClean="0">
                <a:solidFill>
                  <a:srgbClr val="22228B"/>
                </a:solidFill>
              </a:rPr>
              <a:t>1,600,000</a:t>
            </a:r>
            <a:endParaRPr lang="en-US" sz="1800" dirty="0" smtClean="0">
              <a:solidFill>
                <a:srgbClr val="22228B"/>
              </a:solidFill>
            </a:endParaRPr>
          </a:p>
          <a:p>
            <a:pPr algn="l" defTabSz="857250">
              <a:lnSpc>
                <a:spcPct val="100000"/>
              </a:lnSpc>
            </a:pPr>
            <a:r>
              <a:rPr lang="en-US" sz="1800" dirty="0">
                <a:solidFill>
                  <a:srgbClr val="22228B"/>
                </a:solidFill>
              </a:rPr>
              <a:t>access (ms)	87	75	28	10	8	</a:t>
            </a:r>
            <a:r>
              <a:rPr lang="en-US" sz="1800" i="1" dirty="0">
                <a:solidFill>
                  <a:srgbClr val="22228B"/>
                </a:solidFill>
              </a:rPr>
              <a:t>4</a:t>
            </a:r>
            <a:r>
              <a:rPr lang="en-US" sz="1800" i="1" dirty="0" smtClean="0">
                <a:solidFill>
                  <a:srgbClr val="22228B"/>
                </a:solidFill>
              </a:rPr>
              <a:t>	3	29</a:t>
            </a:r>
            <a:endParaRPr lang="en-US" sz="1800" dirty="0" smtClean="0">
              <a:solidFill>
                <a:srgbClr val="22228B"/>
              </a:solidFill>
            </a:endParaRPr>
          </a:p>
          <a:p>
            <a:pPr algn="l" defTabSz="857250">
              <a:lnSpc>
                <a:spcPct val="100000"/>
              </a:lnSpc>
            </a:pPr>
            <a:r>
              <a:rPr lang="en-US" sz="1800" dirty="0">
                <a:solidFill>
                  <a:srgbClr val="22228B"/>
                </a:solidFill>
              </a:rPr>
              <a:t>typical </a:t>
            </a:r>
            <a:r>
              <a:rPr lang="en-US" sz="1800" dirty="0" smtClean="0">
                <a:solidFill>
                  <a:srgbClr val="22228B"/>
                </a:solidFill>
              </a:rPr>
              <a:t>size (</a:t>
            </a:r>
            <a:r>
              <a:rPr lang="en-US" sz="1800" dirty="0">
                <a:solidFill>
                  <a:srgbClr val="22228B"/>
                </a:solidFill>
              </a:rPr>
              <a:t>MB) 	1	10	160	1,000</a:t>
            </a:r>
            <a:r>
              <a:rPr lang="en-US" sz="1800" dirty="0" smtClean="0">
                <a:solidFill>
                  <a:srgbClr val="22228B"/>
                </a:solidFill>
              </a:rPr>
              <a:t>	20,000	160,000	1,500,000	</a:t>
            </a:r>
            <a:r>
              <a:rPr lang="en-US" sz="1800" i="1" dirty="0" smtClean="0">
                <a:solidFill>
                  <a:srgbClr val="22228B"/>
                </a:solidFill>
              </a:rPr>
              <a:t>1,500,000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19,200	2,900	320	256	100	75</a:t>
            </a:r>
            <a:r>
              <a:rPr lang="en-US" sz="1800" dirty="0" smtClean="0">
                <a:solidFill>
                  <a:srgbClr val="22228B"/>
                </a:solidFill>
              </a:rPr>
              <a:t>	60	</a:t>
            </a:r>
            <a:r>
              <a:rPr lang="en-US" sz="1800" i="1" dirty="0" smtClean="0">
                <a:solidFill>
                  <a:srgbClr val="22228B"/>
                </a:solidFill>
              </a:rPr>
              <a:t>320</a:t>
            </a:r>
            <a:endParaRPr lang="en-US" sz="1800" dirty="0" smtClean="0">
              <a:solidFill>
                <a:srgbClr val="22228B"/>
              </a:solidFill>
            </a:endParaRPr>
          </a:p>
          <a:p>
            <a:pPr algn="l" defTabSz="857250">
              <a:lnSpc>
                <a:spcPct val="100000"/>
              </a:lnSpc>
            </a:pPr>
            <a:r>
              <a:rPr lang="en-US" sz="1800" dirty="0">
                <a:solidFill>
                  <a:srgbClr val="22228B"/>
                </a:solidFill>
              </a:rPr>
              <a:t>access (ns)	300	150	35	15</a:t>
            </a:r>
            <a:r>
              <a:rPr lang="en-US" sz="1800" dirty="0" smtClean="0">
                <a:solidFill>
                  <a:srgbClr val="22228B"/>
                </a:solidFill>
              </a:rPr>
              <a:t>	3	2	1.5	</a:t>
            </a:r>
            <a:r>
              <a:rPr lang="en-US" sz="1800" i="1" dirty="0" smtClean="0">
                <a:solidFill>
                  <a:srgbClr val="22228B"/>
                </a:solidFill>
              </a:rPr>
              <a:t>200</a:t>
            </a:r>
            <a:endParaRPr lang="en-US" sz="1800" i="1" dirty="0">
              <a:solidFill>
                <a:srgbClr val="22228B"/>
              </a:solidFill>
            </a:endParaRPr>
          </a:p>
        </p:txBody>
      </p:sp>
    </p:spTree>
    <p:extLst>
      <p:ext uri="{BB962C8B-B14F-4D97-AF65-F5344CB8AC3E}">
        <p14:creationId xmlns:p14="http://schemas.microsoft.com/office/powerpoint/2010/main" val="21776848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r>
              <a:rPr lang="en-US"/>
              <a:t>Layout of C Arrays in Memory (review)</a:t>
            </a:r>
          </a:p>
        </p:txBody>
      </p:sp>
      <p:sp>
        <p:nvSpPr>
          <p:cNvPr id="169991" name="Rectangle 7"/>
          <p:cNvSpPr>
            <a:spLocks noGrp="1" noChangeArrowheads="1"/>
          </p:cNvSpPr>
          <p:nvPr>
            <p:ph type="body" idx="1"/>
          </p:nvPr>
        </p:nvSpPr>
        <p:spPr/>
        <p:txBody>
          <a:bodyPr/>
          <a:lstStyle/>
          <a:p>
            <a:pPr>
              <a:lnSpc>
                <a:spcPct val="85000"/>
              </a:lnSpc>
            </a:pPr>
            <a:r>
              <a:rPr lang="en-US"/>
              <a:t>C arrays allocated in row-major order</a:t>
            </a:r>
          </a:p>
          <a:p>
            <a:pPr lvl="1">
              <a:lnSpc>
                <a:spcPct val="90000"/>
              </a:lnSpc>
            </a:pPr>
            <a:r>
              <a:rPr lang="en-US"/>
              <a:t>each row in contiguous memory locations</a:t>
            </a:r>
          </a:p>
          <a:p>
            <a:pPr>
              <a:lnSpc>
                <a:spcPct val="85000"/>
              </a:lnSpc>
            </a:pPr>
            <a:r>
              <a:rPr lang="en-US"/>
              <a:t>Stepping through columns in one row:</a:t>
            </a:r>
          </a:p>
          <a:p>
            <a:pPr lvl="1">
              <a:lnSpc>
                <a:spcPct val="90000"/>
              </a:lnSpc>
            </a:pPr>
            <a:r>
              <a:rPr lang="en-US" b="0">
                <a:latin typeface="Courier New" charset="0"/>
              </a:rPr>
              <a:t>for (i = 0; i &lt; N; i++)</a:t>
            </a:r>
          </a:p>
          <a:p>
            <a:pPr lvl="2">
              <a:lnSpc>
                <a:spcPct val="97000"/>
              </a:lnSpc>
              <a:buFont typeface="Wingdings" charset="2"/>
              <a:buNone/>
            </a:pPr>
            <a:r>
              <a:rPr lang="en-US" sz="2000" b="0">
                <a:solidFill>
                  <a:schemeClr val="tx1"/>
                </a:solidFill>
                <a:latin typeface="Courier New" charset="0"/>
              </a:rPr>
              <a:t>sum += a[0][i];</a:t>
            </a:r>
          </a:p>
          <a:p>
            <a:pPr lvl="1">
              <a:lnSpc>
                <a:spcPct val="90000"/>
              </a:lnSpc>
            </a:pPr>
            <a:r>
              <a:rPr lang="en-US"/>
              <a:t>accesses successive elements</a:t>
            </a:r>
          </a:p>
          <a:p>
            <a:pPr lvl="1">
              <a:lnSpc>
                <a:spcPct val="90000"/>
              </a:lnSpc>
            </a:pPr>
            <a:r>
              <a:rPr lang="en-US"/>
              <a:t>if block size (B) &gt; 4 bytes, exploit spatial locality</a:t>
            </a:r>
          </a:p>
          <a:p>
            <a:pPr lvl="2">
              <a:lnSpc>
                <a:spcPct val="97000"/>
              </a:lnSpc>
            </a:pPr>
            <a:r>
              <a:rPr lang="en-US"/>
              <a:t>compulsory miss rate = 4 bytes / B</a:t>
            </a:r>
          </a:p>
          <a:p>
            <a:pPr>
              <a:lnSpc>
                <a:spcPct val="85000"/>
              </a:lnSpc>
            </a:pPr>
            <a:r>
              <a:rPr lang="en-US"/>
              <a:t>Stepping through rows in one column:</a:t>
            </a:r>
          </a:p>
          <a:p>
            <a:pPr lvl="1">
              <a:lnSpc>
                <a:spcPct val="90000"/>
              </a:lnSpc>
            </a:pPr>
            <a:r>
              <a:rPr lang="en-US" b="0">
                <a:latin typeface="Courier New" charset="0"/>
              </a:rPr>
              <a:t>for (i = 0; i &lt; n; i++)</a:t>
            </a:r>
          </a:p>
          <a:p>
            <a:pPr lvl="2">
              <a:lnSpc>
                <a:spcPct val="97000"/>
              </a:lnSpc>
              <a:buFont typeface="Wingdings" charset="2"/>
              <a:buNone/>
            </a:pPr>
            <a:r>
              <a:rPr lang="en-US" sz="2000" b="0">
                <a:solidFill>
                  <a:schemeClr val="tx1"/>
                </a:solidFill>
                <a:latin typeface="Courier New" charset="0"/>
              </a:rPr>
              <a:t>sum += a[i][0];</a:t>
            </a:r>
          </a:p>
          <a:p>
            <a:pPr lvl="1">
              <a:lnSpc>
                <a:spcPct val="90000"/>
              </a:lnSpc>
            </a:pPr>
            <a:r>
              <a:rPr lang="en-US"/>
              <a:t>accesses distant elements</a:t>
            </a:r>
          </a:p>
          <a:p>
            <a:pPr lvl="1">
              <a:lnSpc>
                <a:spcPct val="90000"/>
              </a:lnSpc>
            </a:pPr>
            <a:r>
              <a:rPr lang="en-US"/>
              <a:t>no spatial locality!</a:t>
            </a:r>
          </a:p>
          <a:p>
            <a:pPr lvl="2">
              <a:lnSpc>
                <a:spcPct val="97000"/>
              </a:lnSpc>
            </a:pPr>
            <a:r>
              <a:rPr lang="en-US"/>
              <a:t>compulsory miss rate = 1 (i.e. 100%)</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r>
              <a:rPr lang="en-US" smtClean="0"/>
              <a:t>Matrix Multiplication (ijk)</a:t>
            </a:r>
            <a:endParaRPr lang="en-US"/>
          </a:p>
        </p:txBody>
      </p:sp>
      <p:sp>
        <p:nvSpPr>
          <p:cNvPr id="171011" name="Rectangle 3"/>
          <p:cNvSpPr>
            <a:spLocks noChangeArrowheads="1"/>
          </p:cNvSpPr>
          <p:nvPr/>
        </p:nvSpPr>
        <p:spPr bwMode="auto">
          <a:xfrm>
            <a:off x="527050" y="1765300"/>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ijk</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sum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b[k][j</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r>
              <a:rPr lang="en-US" sz="1800" dirty="0" err="1">
                <a:latin typeface="Courier New" charset="0"/>
              </a:rPr>
              <a:t>c[i][j</a:t>
            </a:r>
            <a:r>
              <a:rPr lang="en-US" sz="1800" dirty="0">
                <a:latin typeface="Courier New" charset="0"/>
              </a:rPr>
              <a:t>]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1012" name="Rectangle 4"/>
          <p:cNvSpPr>
            <a:spLocks noChangeArrowheads="1"/>
          </p:cNvSpPr>
          <p:nvPr/>
        </p:nvSpPr>
        <p:spPr bwMode="auto">
          <a:xfrm>
            <a:off x="54927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3" name="Rectangle 5"/>
          <p:cNvSpPr>
            <a:spLocks noChangeArrowheads="1"/>
          </p:cNvSpPr>
          <p:nvPr/>
        </p:nvSpPr>
        <p:spPr bwMode="auto">
          <a:xfrm>
            <a:off x="6711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4" name="Rectangle 6"/>
          <p:cNvSpPr>
            <a:spLocks noChangeArrowheads="1"/>
          </p:cNvSpPr>
          <p:nvPr/>
        </p:nvSpPr>
        <p:spPr bwMode="auto">
          <a:xfrm>
            <a:off x="7854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5" name="Rectangle 7"/>
          <p:cNvSpPr>
            <a:spLocks noChangeArrowheads="1"/>
          </p:cNvSpPr>
          <p:nvPr/>
        </p:nvSpPr>
        <p:spPr bwMode="auto">
          <a:xfrm>
            <a:off x="5624513" y="316865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1016" name="Rectangle 8"/>
          <p:cNvSpPr>
            <a:spLocks noChangeArrowheads="1"/>
          </p:cNvSpPr>
          <p:nvPr/>
        </p:nvSpPr>
        <p:spPr bwMode="auto">
          <a:xfrm>
            <a:off x="6843713" y="316865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1017" name="Rectangle 9"/>
          <p:cNvSpPr>
            <a:spLocks noChangeArrowheads="1"/>
          </p:cNvSpPr>
          <p:nvPr/>
        </p:nvSpPr>
        <p:spPr bwMode="auto">
          <a:xfrm>
            <a:off x="7986713" y="316865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1018" name="Line 10"/>
          <p:cNvSpPr>
            <a:spLocks noChangeShapeType="1"/>
          </p:cNvSpPr>
          <p:nvPr/>
        </p:nvSpPr>
        <p:spPr bwMode="auto">
          <a:xfrm>
            <a:off x="6934200" y="2593975"/>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19" name="Line 11"/>
          <p:cNvSpPr>
            <a:spLocks noChangeShapeType="1"/>
          </p:cNvSpPr>
          <p:nvPr/>
        </p:nvSpPr>
        <p:spPr bwMode="auto">
          <a:xfrm>
            <a:off x="5499100" y="296227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20" name="Rectangle 12"/>
          <p:cNvSpPr>
            <a:spLocks noChangeArrowheads="1"/>
          </p:cNvSpPr>
          <p:nvPr/>
        </p:nvSpPr>
        <p:spPr bwMode="auto">
          <a:xfrm>
            <a:off x="6081713" y="278765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1021" name="Rectangle 13"/>
          <p:cNvSpPr>
            <a:spLocks noChangeArrowheads="1"/>
          </p:cNvSpPr>
          <p:nvPr/>
        </p:nvSpPr>
        <p:spPr bwMode="auto">
          <a:xfrm>
            <a:off x="6691313" y="225425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1022" name="Rectangle 14"/>
          <p:cNvSpPr>
            <a:spLocks noChangeArrowheads="1"/>
          </p:cNvSpPr>
          <p:nvPr/>
        </p:nvSpPr>
        <p:spPr bwMode="auto">
          <a:xfrm>
            <a:off x="8013700" y="289877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23" name="Rectangle 15"/>
          <p:cNvSpPr>
            <a:spLocks noChangeArrowheads="1"/>
          </p:cNvSpPr>
          <p:nvPr/>
        </p:nvSpPr>
        <p:spPr bwMode="auto">
          <a:xfrm>
            <a:off x="7834313" y="2559050"/>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1024" name="Rectangle 16"/>
          <p:cNvSpPr>
            <a:spLocks noChangeArrowheads="1"/>
          </p:cNvSpPr>
          <p:nvPr/>
        </p:nvSpPr>
        <p:spPr bwMode="auto">
          <a:xfrm>
            <a:off x="5395913" y="179705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Inner loop:</a:t>
            </a:r>
          </a:p>
        </p:txBody>
      </p:sp>
      <p:sp>
        <p:nvSpPr>
          <p:cNvPr id="171026" name="Rectangle 18"/>
          <p:cNvSpPr>
            <a:spLocks noChangeArrowheads="1"/>
          </p:cNvSpPr>
          <p:nvPr/>
        </p:nvSpPr>
        <p:spPr bwMode="auto">
          <a:xfrm>
            <a:off x="6434138" y="425608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Column-</a:t>
            </a:r>
          </a:p>
          <a:p>
            <a:pPr algn="l">
              <a:lnSpc>
                <a:spcPct val="100000"/>
              </a:lnSpc>
            </a:pPr>
            <a:r>
              <a:rPr lang="en-US" sz="2000" b="0">
                <a:latin typeface="Calibri"/>
                <a:cs typeface="Calibri"/>
              </a:rPr>
              <a:t>wise</a:t>
            </a:r>
          </a:p>
        </p:txBody>
      </p:sp>
      <p:sp>
        <p:nvSpPr>
          <p:cNvPr id="171027" name="Line 19"/>
          <p:cNvSpPr>
            <a:spLocks noChangeShapeType="1"/>
          </p:cNvSpPr>
          <p:nvPr/>
        </p:nvSpPr>
        <p:spPr bwMode="auto">
          <a:xfrm flipV="1">
            <a:off x="6991351" y="359251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28" name="Rectangle 20"/>
          <p:cNvSpPr>
            <a:spLocks noChangeArrowheads="1"/>
          </p:cNvSpPr>
          <p:nvPr/>
        </p:nvSpPr>
        <p:spPr bwMode="auto">
          <a:xfrm>
            <a:off x="5214938" y="4256088"/>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Row-wise</a:t>
            </a:r>
          </a:p>
        </p:txBody>
      </p:sp>
      <p:sp>
        <p:nvSpPr>
          <p:cNvPr id="171029" name="Line 21"/>
          <p:cNvSpPr>
            <a:spLocks noChangeShapeType="1"/>
          </p:cNvSpPr>
          <p:nvPr/>
        </p:nvSpPr>
        <p:spPr bwMode="auto">
          <a:xfrm flipV="1">
            <a:off x="5772150"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1" name="Rectangle 23"/>
          <p:cNvSpPr>
            <a:spLocks noChangeArrowheads="1"/>
          </p:cNvSpPr>
          <p:nvPr/>
        </p:nvSpPr>
        <p:spPr bwMode="auto">
          <a:xfrm>
            <a:off x="7808266" y="4256088"/>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Fixed</a:t>
            </a:r>
          </a:p>
        </p:txBody>
      </p:sp>
      <p:sp>
        <p:nvSpPr>
          <p:cNvPr id="171032" name="Line 24"/>
          <p:cNvSpPr>
            <a:spLocks noChangeShapeType="1"/>
          </p:cNvSpPr>
          <p:nvPr/>
        </p:nvSpPr>
        <p:spPr bwMode="auto">
          <a:xfrm flipV="1">
            <a:off x="8147051"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9" name="Rectangle 31"/>
          <p:cNvSpPr>
            <a:spLocks noChangeArrowheads="1"/>
          </p:cNvSpPr>
          <p:nvPr/>
        </p:nvSpPr>
        <p:spPr bwMode="auto">
          <a:xfrm>
            <a:off x="290513" y="4964113"/>
            <a:ext cx="5073650" cy="1217612"/>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a:t>
            </a:r>
            <a:r>
              <a:rPr lang="en-US" b="0" u="sng" dirty="0" smtClean="0">
                <a:latin typeface="Calibri"/>
                <a:cs typeface="Calibri"/>
              </a:rPr>
              <a:t>per inner loop iteration</a:t>
            </a:r>
            <a:r>
              <a:rPr lang="en-US" sz="2400" b="0" u="sng" dirty="0" smtClean="0">
                <a:latin typeface="Calibri"/>
                <a:cs typeface="Calibri"/>
              </a:rPr>
              <a:t>:</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r>
              <a:rPr lang="en-US"/>
              <a:t>Matrix Multiplication (jik)</a:t>
            </a:r>
          </a:p>
        </p:txBody>
      </p:sp>
      <p:sp>
        <p:nvSpPr>
          <p:cNvPr id="172035" name="Rectangle 3"/>
          <p:cNvSpPr>
            <a:spLocks noChangeArrowheads="1"/>
          </p:cNvSpPr>
          <p:nvPr/>
        </p:nvSpPr>
        <p:spPr bwMode="auto">
          <a:xfrm>
            <a:off x="300038" y="1779588"/>
            <a:ext cx="47212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jik */</a:t>
            </a:r>
          </a:p>
          <a:p>
            <a:pPr algn="l">
              <a:lnSpc>
                <a:spcPct val="65000"/>
              </a:lnSpc>
              <a:spcBef>
                <a:spcPct val="50000"/>
              </a:spcBef>
            </a:pPr>
            <a:r>
              <a:rPr lang="en-US" sz="1800">
                <a:latin typeface="Courier New" charset="0"/>
              </a:rPr>
              <a:t>for (j=0; j&lt;n; j++)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a:t>
            </a:r>
          </a:p>
          <a:p>
            <a:pPr algn="l">
              <a:lnSpc>
                <a:spcPct val="65000"/>
              </a:lnSpc>
              <a:spcBef>
                <a:spcPct val="50000"/>
              </a:spcBef>
            </a:pPr>
            <a:r>
              <a:rPr lang="en-US" sz="1800">
                <a:latin typeface="Courier New" charset="0"/>
              </a:rPr>
              <a:t>      </a:t>
            </a:r>
            <a:r>
              <a:rPr lang="en-US" sz="1800">
                <a:solidFill>
                  <a:srgbClr val="FF0000"/>
                </a:solidFill>
                <a:latin typeface="Courier New" charset="0"/>
              </a:rPr>
              <a:t>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2036" name="Rectangle 4"/>
          <p:cNvSpPr>
            <a:spLocks noChangeArrowheads="1"/>
          </p:cNvSpPr>
          <p:nvPr/>
        </p:nvSpPr>
        <p:spPr bwMode="auto">
          <a:xfrm>
            <a:off x="55689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7" name="Rectangle 5"/>
          <p:cNvSpPr>
            <a:spLocks noChangeArrowheads="1"/>
          </p:cNvSpPr>
          <p:nvPr/>
        </p:nvSpPr>
        <p:spPr bwMode="auto">
          <a:xfrm>
            <a:off x="6788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8" name="Rectangle 6"/>
          <p:cNvSpPr>
            <a:spLocks noChangeArrowheads="1"/>
          </p:cNvSpPr>
          <p:nvPr/>
        </p:nvSpPr>
        <p:spPr bwMode="auto">
          <a:xfrm>
            <a:off x="7931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9" name="Rectangle 7"/>
          <p:cNvSpPr>
            <a:spLocks noChangeArrowheads="1"/>
          </p:cNvSpPr>
          <p:nvPr/>
        </p:nvSpPr>
        <p:spPr bwMode="auto">
          <a:xfrm>
            <a:off x="5700713" y="3235325"/>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2040" name="Rectangle 8"/>
          <p:cNvSpPr>
            <a:spLocks noChangeArrowheads="1"/>
          </p:cNvSpPr>
          <p:nvPr/>
        </p:nvSpPr>
        <p:spPr bwMode="auto">
          <a:xfrm>
            <a:off x="6919913" y="3235325"/>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2041" name="Rectangle 9"/>
          <p:cNvSpPr>
            <a:spLocks noChangeArrowheads="1"/>
          </p:cNvSpPr>
          <p:nvPr/>
        </p:nvSpPr>
        <p:spPr bwMode="auto">
          <a:xfrm>
            <a:off x="8077200" y="3235325"/>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2042" name="Line 10"/>
          <p:cNvSpPr>
            <a:spLocks noChangeShapeType="1"/>
          </p:cNvSpPr>
          <p:nvPr/>
        </p:nvSpPr>
        <p:spPr bwMode="auto">
          <a:xfrm>
            <a:off x="7010400" y="2660650"/>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3" name="Line 11"/>
          <p:cNvSpPr>
            <a:spLocks noChangeShapeType="1"/>
          </p:cNvSpPr>
          <p:nvPr/>
        </p:nvSpPr>
        <p:spPr bwMode="auto">
          <a:xfrm>
            <a:off x="5575300" y="3028950"/>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4" name="Rectangle 12"/>
          <p:cNvSpPr>
            <a:spLocks noChangeArrowheads="1"/>
          </p:cNvSpPr>
          <p:nvPr/>
        </p:nvSpPr>
        <p:spPr bwMode="auto">
          <a:xfrm>
            <a:off x="6157913" y="2854325"/>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2045" name="Rectangle 13"/>
          <p:cNvSpPr>
            <a:spLocks noChangeArrowheads="1"/>
          </p:cNvSpPr>
          <p:nvPr/>
        </p:nvSpPr>
        <p:spPr bwMode="auto">
          <a:xfrm>
            <a:off x="6767513" y="2320925"/>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2046" name="Rectangle 14"/>
          <p:cNvSpPr>
            <a:spLocks noChangeArrowheads="1"/>
          </p:cNvSpPr>
          <p:nvPr/>
        </p:nvSpPr>
        <p:spPr bwMode="auto">
          <a:xfrm>
            <a:off x="8089900" y="296545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47" name="Rectangle 15"/>
          <p:cNvSpPr>
            <a:spLocks noChangeArrowheads="1"/>
          </p:cNvSpPr>
          <p:nvPr/>
        </p:nvSpPr>
        <p:spPr bwMode="auto">
          <a:xfrm>
            <a:off x="7910513" y="2625725"/>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2048" name="Rectangle 16"/>
          <p:cNvSpPr>
            <a:spLocks noChangeArrowheads="1"/>
          </p:cNvSpPr>
          <p:nvPr/>
        </p:nvSpPr>
        <p:spPr bwMode="auto">
          <a:xfrm>
            <a:off x="5548313" y="1787525"/>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2050" name="Rectangle 18"/>
          <p:cNvSpPr>
            <a:spLocks noChangeArrowheads="1"/>
          </p:cNvSpPr>
          <p:nvPr/>
        </p:nvSpPr>
        <p:spPr bwMode="auto">
          <a:xfrm>
            <a:off x="5334000" y="4244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Row-wise</a:t>
            </a:r>
          </a:p>
        </p:txBody>
      </p:sp>
      <p:sp>
        <p:nvSpPr>
          <p:cNvPr id="172051" name="Line 19"/>
          <p:cNvSpPr>
            <a:spLocks noChangeShapeType="1"/>
          </p:cNvSpPr>
          <p:nvPr/>
        </p:nvSpPr>
        <p:spPr bwMode="auto">
          <a:xfrm flipV="1">
            <a:off x="5891213"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3" name="Rectangle 21"/>
          <p:cNvSpPr>
            <a:spLocks noChangeArrowheads="1"/>
          </p:cNvSpPr>
          <p:nvPr/>
        </p:nvSpPr>
        <p:spPr bwMode="auto">
          <a:xfrm>
            <a:off x="6535738" y="4244975"/>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2054" name="Line 22"/>
          <p:cNvSpPr>
            <a:spLocks noChangeShapeType="1"/>
          </p:cNvSpPr>
          <p:nvPr/>
        </p:nvSpPr>
        <p:spPr bwMode="auto">
          <a:xfrm flipV="1">
            <a:off x="7092951"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6" name="Rectangle 24"/>
          <p:cNvSpPr>
            <a:spLocks noChangeArrowheads="1"/>
          </p:cNvSpPr>
          <p:nvPr/>
        </p:nvSpPr>
        <p:spPr bwMode="auto">
          <a:xfrm>
            <a:off x="7884466" y="4244975"/>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2057" name="Line 25"/>
          <p:cNvSpPr>
            <a:spLocks noChangeShapeType="1"/>
          </p:cNvSpPr>
          <p:nvPr/>
        </p:nvSpPr>
        <p:spPr bwMode="auto">
          <a:xfrm flipV="1">
            <a:off x="8223251" y="3587750"/>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8" name="Rectangle 26"/>
          <p:cNvSpPr>
            <a:spLocks noChangeArrowheads="1"/>
          </p:cNvSpPr>
          <p:nvPr/>
        </p:nvSpPr>
        <p:spPr bwMode="auto">
          <a:xfrm>
            <a:off x="444500" y="4868863"/>
            <a:ext cx="5446713"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r>
              <a:rPr lang="en-US"/>
              <a:t>Matrix Multiplication (kij)</a:t>
            </a:r>
          </a:p>
        </p:txBody>
      </p:sp>
      <p:sp>
        <p:nvSpPr>
          <p:cNvPr id="173059" name="Rectangle 3"/>
          <p:cNvSpPr>
            <a:spLocks noChangeArrowheads="1"/>
          </p:cNvSpPr>
          <p:nvPr/>
        </p:nvSpPr>
        <p:spPr bwMode="auto">
          <a:xfrm>
            <a:off x="452438" y="1770063"/>
            <a:ext cx="4264025" cy="2834366"/>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kij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r>
              <a:rPr lang="en-US" sz="1800">
                <a:latin typeface="Courier New" charset="0"/>
              </a:rPr>
              <a:t>   </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a:p>
            <a:pPr algn="l">
              <a:lnSpc>
                <a:spcPct val="65000"/>
              </a:lnSpc>
              <a:spcBef>
                <a:spcPct val="50000"/>
              </a:spcBef>
            </a:pPr>
            <a:endParaRPr lang="en-US" sz="1800">
              <a:latin typeface="Courier New" charset="0"/>
            </a:endParaRPr>
          </a:p>
        </p:txBody>
      </p:sp>
      <p:sp>
        <p:nvSpPr>
          <p:cNvPr id="173060"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1"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2"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3"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3064"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3065"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3066"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3067"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68" name="Rectangle 12"/>
          <p:cNvSpPr>
            <a:spLocks noChangeArrowheads="1"/>
          </p:cNvSpPr>
          <p:nvPr/>
        </p:nvSpPr>
        <p:spPr bwMode="auto">
          <a:xfrm>
            <a:off x="5422900" y="276542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9" name="Rectangle 13"/>
          <p:cNvSpPr>
            <a:spLocks noChangeArrowheads="1"/>
          </p:cNvSpPr>
          <p:nvPr/>
        </p:nvSpPr>
        <p:spPr bwMode="auto">
          <a:xfrm>
            <a:off x="5289669"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i,k</a:t>
            </a:r>
            <a:r>
              <a:rPr lang="en-US" sz="2000" b="0" dirty="0">
                <a:latin typeface="Calibri"/>
                <a:cs typeface="Calibri"/>
              </a:rPr>
              <a:t>)</a:t>
            </a:r>
          </a:p>
        </p:txBody>
      </p:sp>
      <p:sp>
        <p:nvSpPr>
          <p:cNvPr id="173070"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3071"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72"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3074" name="Rectangle 18"/>
          <p:cNvSpPr>
            <a:spLocks noChangeArrowheads="1"/>
          </p:cNvSpPr>
          <p:nvPr/>
        </p:nvSpPr>
        <p:spPr bwMode="auto">
          <a:xfrm>
            <a:off x="6324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5"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77" name="Rectangle 21"/>
          <p:cNvSpPr>
            <a:spLocks noChangeArrowheads="1"/>
          </p:cNvSpPr>
          <p:nvPr/>
        </p:nvSpPr>
        <p:spPr bwMode="auto">
          <a:xfrm>
            <a:off x="7467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8"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0" name="Rectangle 24"/>
          <p:cNvSpPr>
            <a:spLocks noChangeArrowheads="1"/>
          </p:cNvSpPr>
          <p:nvPr/>
        </p:nvSpPr>
        <p:spPr bwMode="auto">
          <a:xfrm>
            <a:off x="5293666" y="38719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3081" name="Line 25"/>
          <p:cNvSpPr>
            <a:spLocks noChangeShapeType="1"/>
          </p:cNvSpPr>
          <p:nvPr/>
        </p:nvSpPr>
        <p:spPr bwMode="auto">
          <a:xfrm flipV="1">
            <a:off x="5632451"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2"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a:t>
            </a:r>
            <a:r>
              <a:rPr lang="en-US" sz="2400" b="0" u="sng" dirty="0" smtClean="0">
                <a:latin typeface="Calibri"/>
                <a:cs typeface="Calibri"/>
              </a:rPr>
              <a:t> inner loop iteration:</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r>
              <a:rPr lang="en-US"/>
              <a:t>Matrix Multiplication (ikj)</a:t>
            </a:r>
          </a:p>
        </p:txBody>
      </p:sp>
      <p:sp>
        <p:nvSpPr>
          <p:cNvPr id="174083" name="Rectangle 3"/>
          <p:cNvSpPr>
            <a:spLocks noChangeArrowheads="1"/>
          </p:cNvSpPr>
          <p:nvPr/>
        </p:nvSpPr>
        <p:spPr bwMode="auto">
          <a:xfrm>
            <a:off x="490538" y="1757363"/>
            <a:ext cx="43148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ikj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4084"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5"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6"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7"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4088"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4089"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4090"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4091"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2" name="Rectangle 12"/>
          <p:cNvSpPr>
            <a:spLocks noChangeArrowheads="1"/>
          </p:cNvSpPr>
          <p:nvPr/>
        </p:nvSpPr>
        <p:spPr bwMode="auto">
          <a:xfrm>
            <a:off x="5422900" y="27654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93" name="Rectangle 13"/>
          <p:cNvSpPr>
            <a:spLocks noChangeArrowheads="1"/>
          </p:cNvSpPr>
          <p:nvPr/>
        </p:nvSpPr>
        <p:spPr bwMode="auto">
          <a:xfrm>
            <a:off x="5272088"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(i,k)</a:t>
            </a:r>
          </a:p>
        </p:txBody>
      </p:sp>
      <p:sp>
        <p:nvSpPr>
          <p:cNvPr id="174094"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4095"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6"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4098" name="Rectangle 18"/>
          <p:cNvSpPr>
            <a:spLocks noChangeArrowheads="1"/>
          </p:cNvSpPr>
          <p:nvPr/>
        </p:nvSpPr>
        <p:spPr bwMode="auto">
          <a:xfrm>
            <a:off x="6324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099"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1" name="Rectangle 21"/>
          <p:cNvSpPr>
            <a:spLocks noChangeArrowheads="1"/>
          </p:cNvSpPr>
          <p:nvPr/>
        </p:nvSpPr>
        <p:spPr bwMode="auto">
          <a:xfrm>
            <a:off x="7467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102"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4" name="Rectangle 24"/>
          <p:cNvSpPr>
            <a:spLocks noChangeArrowheads="1"/>
          </p:cNvSpPr>
          <p:nvPr/>
        </p:nvSpPr>
        <p:spPr bwMode="auto">
          <a:xfrm>
            <a:off x="5227638" y="40243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Fixed</a:t>
            </a:r>
          </a:p>
        </p:txBody>
      </p:sp>
      <p:sp>
        <p:nvSpPr>
          <p:cNvPr id="174105" name="Line 25"/>
          <p:cNvSpPr>
            <a:spLocks noChangeShapeType="1"/>
          </p:cNvSpPr>
          <p:nvPr/>
        </p:nvSpPr>
        <p:spPr bwMode="auto">
          <a:xfrm flipV="1">
            <a:off x="5632450"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6" name="Rectangle 26"/>
          <p:cNvSpPr>
            <a:spLocks noChangeArrowheads="1"/>
          </p:cNvSpPr>
          <p:nvPr/>
        </p:nvSpPr>
        <p:spPr bwMode="auto">
          <a:xfrm>
            <a:off x="444500" y="4868863"/>
            <a:ext cx="5194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a:t>
            </a:r>
            <a:r>
              <a:rPr lang="en-US" sz="2400" b="0" u="sng" dirty="0" smtClean="0">
                <a:latin typeface="Calibri"/>
                <a:cs typeface="Calibri"/>
              </a:rPr>
              <a:t>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r>
              <a:rPr lang="en-US"/>
              <a:t>Matrix Multiplication (jki)</a:t>
            </a:r>
          </a:p>
        </p:txBody>
      </p:sp>
      <p:sp>
        <p:nvSpPr>
          <p:cNvPr id="175107" name="Rectangle 3"/>
          <p:cNvSpPr>
            <a:spLocks noChangeArrowheads="1"/>
          </p:cNvSpPr>
          <p:nvPr/>
        </p:nvSpPr>
        <p:spPr bwMode="auto">
          <a:xfrm>
            <a:off x="566738" y="1766888"/>
            <a:ext cx="4352925" cy="2515817"/>
          </a:xfrm>
          <a:prstGeom prst="rect">
            <a:avLst/>
          </a:prstGeom>
          <a:solidFill>
            <a:srgbClr val="F6F5BD"/>
          </a:solidFill>
          <a:ln w="12700">
            <a:solidFill>
              <a:srgbClr val="000000"/>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jki</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err="1">
                <a:latin typeface="Courier New" charset="0"/>
              </a:rPr>
              <a:t>r</a:t>
            </a:r>
            <a:r>
              <a:rPr lang="en-US" sz="1800" dirty="0">
                <a:latin typeface="Courier New" charset="0"/>
              </a:rPr>
              <a:t> = </a:t>
            </a:r>
            <a:r>
              <a:rPr lang="en-US" sz="1800" dirty="0" err="1">
                <a:latin typeface="Courier New" charset="0"/>
              </a:rPr>
              <a:t>b[k][j</a:t>
            </a:r>
            <a:r>
              <a:rPr lang="en-US" sz="1800" dirty="0">
                <a:latin typeface="Courier New" charset="0"/>
              </a:rPr>
              <a:t>];</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err="1">
                <a:solidFill>
                  <a:srgbClr val="FF0000"/>
                </a:solidFill>
                <a:latin typeface="Courier New" charset="0"/>
              </a:rPr>
              <a:t>c[i][j</a:t>
            </a:r>
            <a:r>
              <a:rPr lang="en-US" sz="1800" dirty="0">
                <a:solidFill>
                  <a:srgbClr val="FF0000"/>
                </a:solidFill>
                <a:latin typeface="Courier New" charset="0"/>
              </a:rPr>
              <a:t>]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r</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5108" name="Rectangle 4"/>
          <p:cNvSpPr>
            <a:spLocks noChangeArrowheads="1"/>
          </p:cNvSpPr>
          <p:nvPr/>
        </p:nvSpPr>
        <p:spPr bwMode="auto">
          <a:xfrm>
            <a:off x="53403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09" name="Rectangle 5"/>
          <p:cNvSpPr>
            <a:spLocks noChangeArrowheads="1"/>
          </p:cNvSpPr>
          <p:nvPr/>
        </p:nvSpPr>
        <p:spPr bwMode="auto">
          <a:xfrm>
            <a:off x="65595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0" name="Rectangle 6"/>
          <p:cNvSpPr>
            <a:spLocks noChangeArrowheads="1"/>
          </p:cNvSpPr>
          <p:nvPr/>
        </p:nvSpPr>
        <p:spPr bwMode="auto">
          <a:xfrm>
            <a:off x="77279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1"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5112"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5113"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5114" name="Rectangle 10"/>
          <p:cNvSpPr>
            <a:spLocks noChangeArrowheads="1"/>
          </p:cNvSpPr>
          <p:nvPr/>
        </p:nvSpPr>
        <p:spPr bwMode="auto">
          <a:xfrm>
            <a:off x="7656513" y="20574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j</a:t>
            </a:r>
            <a:r>
              <a:rPr lang="en-US" sz="2000" b="0" dirty="0">
                <a:latin typeface="Calibri"/>
                <a:cs typeface="Calibri"/>
              </a:rPr>
              <a:t>)</a:t>
            </a:r>
          </a:p>
        </p:txBody>
      </p:sp>
      <p:sp>
        <p:nvSpPr>
          <p:cNvPr id="175115" name="Rectangle 11"/>
          <p:cNvSpPr>
            <a:spLocks noChangeArrowheads="1"/>
          </p:cNvSpPr>
          <p:nvPr/>
        </p:nvSpPr>
        <p:spPr bwMode="auto">
          <a:xfrm>
            <a:off x="6692900" y="283210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6" name="Rectangle 12"/>
          <p:cNvSpPr>
            <a:spLocks noChangeArrowheads="1"/>
          </p:cNvSpPr>
          <p:nvPr/>
        </p:nvSpPr>
        <p:spPr bwMode="auto">
          <a:xfrm>
            <a:off x="6475413" y="2416175"/>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5117" name="Rectangle 13"/>
          <p:cNvSpPr>
            <a:spLocks noChangeArrowheads="1"/>
          </p:cNvSpPr>
          <p:nvPr/>
        </p:nvSpPr>
        <p:spPr bwMode="auto">
          <a:xfrm>
            <a:off x="5268913" y="16002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5118" name="Line 14"/>
          <p:cNvSpPr>
            <a:spLocks noChangeShapeType="1"/>
          </p:cNvSpPr>
          <p:nvPr/>
        </p:nvSpPr>
        <p:spPr bwMode="auto">
          <a:xfrm flipV="1">
            <a:off x="5803900" y="24257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19" name="Line 15"/>
          <p:cNvSpPr>
            <a:spLocks noChangeShapeType="1"/>
          </p:cNvSpPr>
          <p:nvPr/>
        </p:nvSpPr>
        <p:spPr bwMode="auto">
          <a:xfrm flipV="1">
            <a:off x="7886700" y="24384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20" name="Rectangle 16"/>
          <p:cNvSpPr>
            <a:spLocks noChangeArrowheads="1"/>
          </p:cNvSpPr>
          <p:nvPr/>
        </p:nvSpPr>
        <p:spPr bwMode="auto">
          <a:xfrm>
            <a:off x="5522913" y="20574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k</a:t>
            </a:r>
            <a:r>
              <a:rPr lang="en-US" sz="2000" b="0" dirty="0">
                <a:latin typeface="Calibri"/>
                <a:cs typeface="Calibri"/>
              </a:rPr>
              <a:t>)</a:t>
            </a:r>
          </a:p>
        </p:txBody>
      </p:sp>
      <p:sp>
        <p:nvSpPr>
          <p:cNvPr id="175122" name="Rectangle 18"/>
          <p:cNvSpPr>
            <a:spLocks noChangeArrowheads="1"/>
          </p:cNvSpPr>
          <p:nvPr/>
        </p:nvSpPr>
        <p:spPr bwMode="auto">
          <a:xfrm>
            <a:off x="5133853"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smtClean="0">
                <a:latin typeface="Calibri"/>
                <a:cs typeface="Calibri"/>
              </a:rPr>
              <a:t>Column-</a:t>
            </a:r>
            <a:endParaRPr lang="en-US" sz="2000" b="0" dirty="0">
              <a:latin typeface="Calibri"/>
              <a:cs typeface="Calibri"/>
            </a:endParaRPr>
          </a:p>
          <a:p>
            <a:pPr algn="ctr">
              <a:lnSpc>
                <a:spcPct val="100000"/>
              </a:lnSpc>
            </a:pPr>
            <a:r>
              <a:rPr lang="en-US" sz="2000" b="0" dirty="0">
                <a:latin typeface="Calibri"/>
                <a:cs typeface="Calibri"/>
              </a:rPr>
              <a:t>wise</a:t>
            </a:r>
          </a:p>
        </p:txBody>
      </p:sp>
      <p:sp>
        <p:nvSpPr>
          <p:cNvPr id="175123" name="Line 19"/>
          <p:cNvSpPr>
            <a:spLocks noChangeShapeType="1"/>
          </p:cNvSpPr>
          <p:nvPr/>
        </p:nvSpPr>
        <p:spPr bwMode="auto">
          <a:xfrm flipV="1">
            <a:off x="5638800"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5" name="Rectangle 21"/>
          <p:cNvSpPr>
            <a:spLocks noChangeArrowheads="1"/>
          </p:cNvSpPr>
          <p:nvPr/>
        </p:nvSpPr>
        <p:spPr bwMode="auto">
          <a:xfrm>
            <a:off x="7467600"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5126" name="Line 22"/>
          <p:cNvSpPr>
            <a:spLocks noChangeShapeType="1"/>
          </p:cNvSpPr>
          <p:nvPr/>
        </p:nvSpPr>
        <p:spPr bwMode="auto">
          <a:xfrm flipV="1">
            <a:off x="8024813"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8" name="Rectangle 24"/>
          <p:cNvSpPr>
            <a:spLocks noChangeArrowheads="1"/>
          </p:cNvSpPr>
          <p:nvPr/>
        </p:nvSpPr>
        <p:spPr bwMode="auto">
          <a:xfrm>
            <a:off x="6477000" y="3866679"/>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5129" name="Line 25"/>
          <p:cNvSpPr>
            <a:spLocks noChangeShapeType="1"/>
          </p:cNvSpPr>
          <p:nvPr/>
        </p:nvSpPr>
        <p:spPr bwMode="auto">
          <a:xfrm flipV="1">
            <a:off x="6815785" y="3343921"/>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30" name="Rectangle 26"/>
          <p:cNvSpPr>
            <a:spLocks noChangeArrowheads="1"/>
          </p:cNvSpPr>
          <p:nvPr/>
        </p:nvSpPr>
        <p:spPr bwMode="auto">
          <a:xfrm>
            <a:off x="444500" y="4868863"/>
            <a:ext cx="549275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b="0" u="sng" dirty="0">
                <a:latin typeface="Calibri"/>
                <a:cs typeface="Calibri"/>
              </a:rPr>
              <a:t>Misses per</a:t>
            </a:r>
            <a:r>
              <a:rPr lang="en-US" b="0" u="sng" dirty="0" smtClean="0">
                <a:latin typeface="Calibri"/>
                <a:cs typeface="Calibri"/>
              </a:rPr>
              <a:t> inner loop iteration:</a:t>
            </a:r>
          </a:p>
          <a:p>
            <a:pPr marL="560388" lvl="1" indent="-222250" algn="l" defTabSz="895350">
              <a:lnSpc>
                <a:spcPct val="100000"/>
              </a:lnSpc>
              <a:tabLst>
                <a:tab pos="971550" algn="ctr"/>
                <a:tab pos="2343150" algn="ctr"/>
                <a:tab pos="3657600" algn="ctr"/>
              </a:tabLst>
            </a:pPr>
            <a:r>
              <a:rPr lang="en-US" b="0" dirty="0">
                <a:latin typeface="Calibri"/>
                <a:cs typeface="Calibri"/>
              </a:rPr>
              <a:t>		</a:t>
            </a:r>
            <a:r>
              <a:rPr lang="en-US" b="0" u="sng" dirty="0">
                <a:latin typeface="Calibri"/>
                <a:cs typeface="Calibri"/>
              </a:rPr>
              <a:t>A</a:t>
            </a:r>
            <a:r>
              <a:rPr lang="en-US" b="0" dirty="0">
                <a:latin typeface="Calibri"/>
                <a:cs typeface="Calibri"/>
              </a:rPr>
              <a:t>	</a:t>
            </a:r>
            <a:r>
              <a:rPr lang="en-US" b="0" u="sng" dirty="0">
                <a:latin typeface="Calibri"/>
                <a:cs typeface="Calibri"/>
              </a:rPr>
              <a:t>B</a:t>
            </a:r>
            <a:r>
              <a:rPr lang="en-US" b="0" dirty="0">
                <a:latin typeface="Calibri"/>
                <a:cs typeface="Calibri"/>
              </a:rPr>
              <a:t>	</a:t>
            </a:r>
            <a:r>
              <a:rPr lang="en-US" b="0" u="sng" dirty="0">
                <a:latin typeface="Calibri"/>
                <a:cs typeface="Calibri"/>
              </a:rPr>
              <a:t>C</a:t>
            </a:r>
            <a:endParaRPr lang="en-US" b="0" dirty="0">
              <a:latin typeface="Calibri"/>
              <a:cs typeface="Calibri"/>
            </a:endParaRPr>
          </a:p>
          <a:p>
            <a:pPr marL="560388" lvl="1" indent="-222250" algn="l" defTabSz="895350">
              <a:lnSpc>
                <a:spcPct val="100000"/>
              </a:lnSpc>
              <a:tabLst>
                <a:tab pos="971550" algn="ctr"/>
                <a:tab pos="2343150" algn="ctr"/>
                <a:tab pos="3657600" algn="ctr"/>
              </a:tabLst>
            </a:pPr>
            <a:r>
              <a:rPr lang="en-US" b="0" dirty="0">
                <a:latin typeface="Calibri"/>
                <a:cs typeface="Calibri"/>
              </a:rPr>
              <a:t>		1.0	0.0	1.0</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r>
              <a:rPr lang="en-US"/>
              <a:t>Matrix Multiplication (kji)</a:t>
            </a:r>
          </a:p>
        </p:txBody>
      </p:sp>
      <p:sp>
        <p:nvSpPr>
          <p:cNvPr id="176131" name="Rectangle 3"/>
          <p:cNvSpPr>
            <a:spLocks noChangeArrowheads="1"/>
          </p:cNvSpPr>
          <p:nvPr/>
        </p:nvSpPr>
        <p:spPr bwMode="auto">
          <a:xfrm>
            <a:off x="617538" y="1782763"/>
            <a:ext cx="45180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kji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r = b[k][j];</a:t>
            </a:r>
          </a:p>
          <a:p>
            <a:pPr algn="l">
              <a:lnSpc>
                <a:spcPct val="65000"/>
              </a:lnSpc>
              <a:spcBef>
                <a:spcPct val="50000"/>
              </a:spcBef>
            </a:pPr>
            <a:r>
              <a:rPr lang="en-US" sz="1800">
                <a:latin typeface="Courier New" charset="0"/>
              </a:rPr>
              <a:t>    for (i=0; i&lt;n; i++)</a:t>
            </a:r>
          </a:p>
          <a:p>
            <a:pPr algn="l">
              <a:lnSpc>
                <a:spcPct val="65000"/>
              </a:lnSpc>
              <a:spcBef>
                <a:spcPct val="50000"/>
              </a:spcBef>
            </a:pPr>
            <a:r>
              <a:rPr lang="en-US" sz="1800">
                <a:latin typeface="Courier New" charset="0"/>
              </a:rPr>
              <a:t>      </a:t>
            </a:r>
            <a:r>
              <a:rPr lang="en-US" sz="1800">
                <a:solidFill>
                  <a:srgbClr val="FF0000"/>
                </a:solidFill>
                <a:latin typeface="Courier New" charset="0"/>
              </a:rPr>
              <a:t>c[i][j] += a[i][k] * r;</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76132" name="Rectangle 4"/>
          <p:cNvSpPr>
            <a:spLocks noChangeArrowheads="1"/>
          </p:cNvSpPr>
          <p:nvPr/>
        </p:nvSpPr>
        <p:spPr bwMode="auto">
          <a:xfrm>
            <a:off x="56578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3" name="Rectangle 5"/>
          <p:cNvSpPr>
            <a:spLocks noChangeArrowheads="1"/>
          </p:cNvSpPr>
          <p:nvPr/>
        </p:nvSpPr>
        <p:spPr bwMode="auto">
          <a:xfrm>
            <a:off x="68770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4" name="Rectangle 6"/>
          <p:cNvSpPr>
            <a:spLocks noChangeArrowheads="1"/>
          </p:cNvSpPr>
          <p:nvPr/>
        </p:nvSpPr>
        <p:spPr bwMode="auto">
          <a:xfrm>
            <a:off x="80454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5" name="Rectangle 7"/>
          <p:cNvSpPr>
            <a:spLocks noChangeArrowheads="1"/>
          </p:cNvSpPr>
          <p:nvPr/>
        </p:nvSpPr>
        <p:spPr bwMode="auto">
          <a:xfrm>
            <a:off x="5789613" y="31242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6136" name="Rectangle 8"/>
          <p:cNvSpPr>
            <a:spLocks noChangeArrowheads="1"/>
          </p:cNvSpPr>
          <p:nvPr/>
        </p:nvSpPr>
        <p:spPr bwMode="auto">
          <a:xfrm>
            <a:off x="7008813" y="31242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6137" name="Rectangle 9"/>
          <p:cNvSpPr>
            <a:spLocks noChangeArrowheads="1"/>
          </p:cNvSpPr>
          <p:nvPr/>
        </p:nvSpPr>
        <p:spPr bwMode="auto">
          <a:xfrm>
            <a:off x="8229600" y="31242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6138" name="Rectangle 10"/>
          <p:cNvSpPr>
            <a:spLocks noChangeArrowheads="1"/>
          </p:cNvSpPr>
          <p:nvPr/>
        </p:nvSpPr>
        <p:spPr bwMode="auto">
          <a:xfrm>
            <a:off x="7974013" y="22733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6139" name="Rectangle 11"/>
          <p:cNvSpPr>
            <a:spLocks noChangeArrowheads="1"/>
          </p:cNvSpPr>
          <p:nvPr/>
        </p:nvSpPr>
        <p:spPr bwMode="auto">
          <a:xfrm>
            <a:off x="7010400" y="30067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40" name="Rectangle 12"/>
          <p:cNvSpPr>
            <a:spLocks noChangeArrowheads="1"/>
          </p:cNvSpPr>
          <p:nvPr/>
        </p:nvSpPr>
        <p:spPr bwMode="auto">
          <a:xfrm>
            <a:off x="6792913" y="2590800"/>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6141" name="Rectangle 13"/>
          <p:cNvSpPr>
            <a:spLocks noChangeArrowheads="1"/>
          </p:cNvSpPr>
          <p:nvPr/>
        </p:nvSpPr>
        <p:spPr bwMode="auto">
          <a:xfrm>
            <a:off x="5586413" y="18288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6142" name="Line 14"/>
          <p:cNvSpPr>
            <a:spLocks noChangeShapeType="1"/>
          </p:cNvSpPr>
          <p:nvPr/>
        </p:nvSpPr>
        <p:spPr bwMode="auto">
          <a:xfrm flipV="1">
            <a:off x="6121400" y="26003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3" name="Line 15"/>
          <p:cNvSpPr>
            <a:spLocks noChangeShapeType="1"/>
          </p:cNvSpPr>
          <p:nvPr/>
        </p:nvSpPr>
        <p:spPr bwMode="auto">
          <a:xfrm flipV="1">
            <a:off x="8204200" y="26130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4" name="Rectangle 16"/>
          <p:cNvSpPr>
            <a:spLocks noChangeArrowheads="1"/>
          </p:cNvSpPr>
          <p:nvPr/>
        </p:nvSpPr>
        <p:spPr bwMode="auto">
          <a:xfrm>
            <a:off x="5840413" y="22733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6146" name="Rectangle 18"/>
          <p:cNvSpPr>
            <a:spLocks noChangeArrowheads="1"/>
          </p:cNvSpPr>
          <p:nvPr/>
        </p:nvSpPr>
        <p:spPr bwMode="auto">
          <a:xfrm>
            <a:off x="6817666" y="4165600"/>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6147" name="Line 19"/>
          <p:cNvSpPr>
            <a:spLocks noChangeShapeType="1"/>
          </p:cNvSpPr>
          <p:nvPr/>
        </p:nvSpPr>
        <p:spPr bwMode="auto">
          <a:xfrm flipV="1">
            <a:off x="7156451" y="350996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49" name="Rectangle 21"/>
          <p:cNvSpPr>
            <a:spLocks noChangeArrowheads="1"/>
          </p:cNvSpPr>
          <p:nvPr/>
        </p:nvSpPr>
        <p:spPr bwMode="auto">
          <a:xfrm>
            <a:off x="5410200"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Column-</a:t>
            </a:r>
          </a:p>
          <a:p>
            <a:pPr algn="ctr">
              <a:lnSpc>
                <a:spcPct val="100000"/>
              </a:lnSpc>
            </a:pPr>
            <a:r>
              <a:rPr lang="en-US" sz="2000" b="0">
                <a:latin typeface="Calibri"/>
                <a:cs typeface="Calibri"/>
              </a:rPr>
              <a:t>wise</a:t>
            </a:r>
          </a:p>
        </p:txBody>
      </p:sp>
      <p:sp>
        <p:nvSpPr>
          <p:cNvPr id="176150" name="Line 22"/>
          <p:cNvSpPr>
            <a:spLocks noChangeShapeType="1"/>
          </p:cNvSpPr>
          <p:nvPr/>
        </p:nvSpPr>
        <p:spPr bwMode="auto">
          <a:xfrm flipV="1">
            <a:off x="59674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2" name="Rectangle 24"/>
          <p:cNvSpPr>
            <a:spLocks noChangeArrowheads="1"/>
          </p:cNvSpPr>
          <p:nvPr/>
        </p:nvSpPr>
        <p:spPr bwMode="auto">
          <a:xfrm>
            <a:off x="7924001"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6153" name="Line 25"/>
          <p:cNvSpPr>
            <a:spLocks noChangeShapeType="1"/>
          </p:cNvSpPr>
          <p:nvPr/>
        </p:nvSpPr>
        <p:spPr bwMode="auto">
          <a:xfrm flipV="1">
            <a:off x="84058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4"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per inner loop iteration:</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1.0	0.0	1.0</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357018" y="304800"/>
            <a:ext cx="7592093" cy="762000"/>
          </a:xfrm>
        </p:spPr>
        <p:txBody>
          <a:bodyPr/>
          <a:lstStyle/>
          <a:p>
            <a:r>
              <a:rPr lang="en-US" dirty="0" smtClean="0"/>
              <a:t>Summary of Matrix Multiplication</a:t>
            </a:r>
            <a:endParaRPr lang="en-US" dirty="0"/>
          </a:p>
        </p:txBody>
      </p:sp>
      <p:sp>
        <p:nvSpPr>
          <p:cNvPr id="177156" name="Rectangle 4"/>
          <p:cNvSpPr>
            <a:spLocks noChangeArrowheads="1"/>
          </p:cNvSpPr>
          <p:nvPr/>
        </p:nvSpPr>
        <p:spPr bwMode="auto">
          <a:xfrm>
            <a:off x="5486400" y="1371600"/>
            <a:ext cx="232435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dirty="0" err="1">
                <a:latin typeface="Calibri"/>
                <a:cs typeface="Calibri"/>
              </a:rPr>
              <a:t>ijk</a:t>
            </a:r>
            <a:r>
              <a:rPr lang="en-US" sz="2000" dirty="0">
                <a:latin typeface="Calibri"/>
                <a:cs typeface="Calibri"/>
              </a:rPr>
              <a:t> (&amp; </a:t>
            </a:r>
            <a:r>
              <a:rPr lang="en-US" sz="2000" dirty="0" err="1">
                <a:latin typeface="Calibri"/>
                <a:cs typeface="Calibri"/>
              </a:rPr>
              <a:t>jik</a:t>
            </a:r>
            <a:r>
              <a:rPr lang="en-US" sz="2000" dirty="0">
                <a:latin typeface="Calibri"/>
                <a:cs typeface="Calibri"/>
              </a:rPr>
              <a:t>): </a:t>
            </a:r>
          </a:p>
          <a:p>
            <a:pPr marL="114300" lvl="1" algn="l">
              <a:lnSpc>
                <a:spcPct val="100000"/>
              </a:lnSpc>
              <a:buFontTx/>
              <a:buChar char="•"/>
              <a:tabLst>
                <a:tab pos="228600" algn="l"/>
              </a:tabLst>
            </a:pPr>
            <a:r>
              <a:rPr lang="en-US" sz="2000" dirty="0">
                <a:latin typeface="Calibri"/>
                <a:cs typeface="Calibri"/>
              </a:rPr>
              <a:t> </a:t>
            </a:r>
            <a:r>
              <a:rPr lang="en-US" sz="2000" b="0" dirty="0">
                <a:latin typeface="Calibri"/>
                <a:cs typeface="Calibri"/>
              </a:rPr>
              <a:t>2 loads, 0 stores</a:t>
            </a:r>
          </a:p>
          <a:p>
            <a:pPr marL="114300" lvl="1" algn="l">
              <a:lnSpc>
                <a:spcPct val="100000"/>
              </a:lnSpc>
              <a:buFontTx/>
              <a:buChar char="•"/>
              <a:tabLst>
                <a:tab pos="228600" algn="l"/>
              </a:tabLst>
            </a:pPr>
            <a:r>
              <a:rPr lang="en-US" sz="2000" b="0" dirty="0">
                <a:latin typeface="Calibri"/>
                <a:cs typeface="Calibri"/>
              </a:rPr>
              <a:t> misses/</a:t>
            </a:r>
            <a:r>
              <a:rPr lang="en-US" sz="2000" b="0" dirty="0" err="1">
                <a:latin typeface="Calibri"/>
                <a:cs typeface="Calibri"/>
              </a:rPr>
              <a:t>iter</a:t>
            </a:r>
            <a:r>
              <a:rPr lang="en-US" sz="2000" b="0" dirty="0">
                <a:latin typeface="Calibri"/>
                <a:cs typeface="Calibri"/>
              </a:rPr>
              <a:t> = </a:t>
            </a:r>
            <a:r>
              <a:rPr lang="en-US" sz="2000" dirty="0">
                <a:latin typeface="Calibri"/>
                <a:cs typeface="Calibri"/>
              </a:rPr>
              <a:t>1.25</a:t>
            </a:r>
          </a:p>
        </p:txBody>
      </p:sp>
      <p:sp>
        <p:nvSpPr>
          <p:cNvPr id="177159" name="Rectangle 7"/>
          <p:cNvSpPr>
            <a:spLocks noChangeArrowheads="1"/>
          </p:cNvSpPr>
          <p:nvPr/>
        </p:nvSpPr>
        <p:spPr bwMode="auto">
          <a:xfrm>
            <a:off x="5486400" y="3313113"/>
            <a:ext cx="219611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a:latin typeface="Calibri"/>
                <a:cs typeface="Calibri"/>
              </a:rPr>
              <a:t>kij (&amp; ikj): </a:t>
            </a:r>
          </a:p>
          <a:p>
            <a:pPr marL="114300" lvl="1" algn="l">
              <a:lnSpc>
                <a:spcPct val="100000"/>
              </a:lnSpc>
              <a:buFontTx/>
              <a:buChar char="•"/>
              <a:tabLst>
                <a:tab pos="228600" algn="l"/>
              </a:tabLst>
            </a:pPr>
            <a:r>
              <a:rPr lang="en-US" sz="2000">
                <a:latin typeface="Calibri"/>
                <a:cs typeface="Calibri"/>
              </a:rPr>
              <a:t> </a:t>
            </a:r>
            <a:r>
              <a:rPr lang="en-US" sz="2000" b="0">
                <a:latin typeface="Calibri"/>
                <a:cs typeface="Calibri"/>
              </a:rPr>
              <a:t>2 loads, 1 store</a:t>
            </a:r>
          </a:p>
          <a:p>
            <a:pPr marL="114300" lvl="1" algn="l">
              <a:lnSpc>
                <a:spcPct val="100000"/>
              </a:lnSpc>
              <a:buFontTx/>
              <a:buChar char="•"/>
              <a:tabLst>
                <a:tab pos="228600" algn="l"/>
              </a:tabLst>
            </a:pPr>
            <a:r>
              <a:rPr lang="en-US" sz="2000" b="0">
                <a:latin typeface="Calibri"/>
                <a:cs typeface="Calibri"/>
              </a:rPr>
              <a:t> misses/iter = </a:t>
            </a:r>
            <a:r>
              <a:rPr lang="en-US" sz="2000">
                <a:latin typeface="Calibri"/>
                <a:cs typeface="Calibri"/>
              </a:rPr>
              <a:t>0.5</a:t>
            </a:r>
            <a:endParaRPr lang="en-US" sz="2000" b="0">
              <a:latin typeface="Calibri"/>
              <a:cs typeface="Calibri"/>
            </a:endParaRPr>
          </a:p>
        </p:txBody>
      </p:sp>
      <p:sp>
        <p:nvSpPr>
          <p:cNvPr id="177160" name="Rectangle 8"/>
          <p:cNvSpPr>
            <a:spLocks noChangeArrowheads="1"/>
          </p:cNvSpPr>
          <p:nvPr/>
        </p:nvSpPr>
        <p:spPr bwMode="auto">
          <a:xfrm>
            <a:off x="5486400" y="5184775"/>
            <a:ext cx="2221761"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a:latin typeface="Calibri"/>
                <a:cs typeface="Calibri"/>
              </a:rPr>
              <a:t>jki (&amp; kji): </a:t>
            </a:r>
          </a:p>
          <a:p>
            <a:pPr marL="114300" lvl="1" algn="l">
              <a:lnSpc>
                <a:spcPct val="100000"/>
              </a:lnSpc>
              <a:buFontTx/>
              <a:buChar char="•"/>
              <a:tabLst>
                <a:tab pos="228600" algn="l"/>
              </a:tabLst>
            </a:pPr>
            <a:r>
              <a:rPr lang="en-US" sz="2000">
                <a:latin typeface="Calibri"/>
                <a:cs typeface="Calibri"/>
              </a:rPr>
              <a:t> </a:t>
            </a:r>
            <a:r>
              <a:rPr lang="en-US" sz="2000" b="0">
                <a:latin typeface="Calibri"/>
                <a:cs typeface="Calibri"/>
              </a:rPr>
              <a:t>2 loads, 1 store</a:t>
            </a:r>
          </a:p>
          <a:p>
            <a:pPr marL="114300" lvl="1" algn="l">
              <a:lnSpc>
                <a:spcPct val="100000"/>
              </a:lnSpc>
              <a:buFontTx/>
              <a:buChar char="•"/>
              <a:tabLst>
                <a:tab pos="228600" algn="l"/>
              </a:tabLst>
            </a:pPr>
            <a:r>
              <a:rPr lang="en-US" sz="2000" b="0">
                <a:latin typeface="Calibri"/>
                <a:cs typeface="Calibri"/>
              </a:rPr>
              <a:t> misses/iter = </a:t>
            </a:r>
            <a:r>
              <a:rPr lang="en-US" sz="2000">
                <a:latin typeface="Calibri"/>
                <a:cs typeface="Calibri"/>
              </a:rPr>
              <a:t>2.0</a:t>
            </a:r>
            <a:endParaRPr lang="en-US" sz="2000" b="0">
              <a:latin typeface="Calibri"/>
              <a:cs typeface="Calibri"/>
            </a:endParaRPr>
          </a:p>
        </p:txBody>
      </p:sp>
      <p:sp>
        <p:nvSpPr>
          <p:cNvPr id="177155" name="Rectangle 3"/>
          <p:cNvSpPr>
            <a:spLocks noChangeArrowheads="1"/>
          </p:cNvSpPr>
          <p:nvPr/>
        </p:nvSpPr>
        <p:spPr bwMode="auto">
          <a:xfrm>
            <a:off x="1295400" y="1058863"/>
            <a:ext cx="3481388" cy="208280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dirty="0" smtClean="0">
                <a:latin typeface="Courier New" charset="0"/>
              </a:rPr>
              <a:t>for </a:t>
            </a:r>
            <a:r>
              <a:rPr lang="en-US" sz="1400" dirty="0">
                <a:latin typeface="Courier New" charset="0"/>
              </a:rPr>
              <a:t>(</a:t>
            </a:r>
            <a:r>
              <a:rPr lang="en-US" sz="1400" dirty="0" err="1">
                <a:latin typeface="Courier New" charset="0"/>
              </a:rPr>
              <a:t>i</a:t>
            </a:r>
            <a:r>
              <a:rPr lang="en-US" sz="1400" dirty="0">
                <a:latin typeface="Courier New" charset="0"/>
              </a:rPr>
              <a:t>=0; </a:t>
            </a:r>
            <a:r>
              <a:rPr lang="en-US" sz="1400" dirty="0" err="1">
                <a:latin typeface="Courier New" charset="0"/>
              </a:rPr>
              <a:t>i</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i</a:t>
            </a:r>
            <a:r>
              <a:rPr lang="en-US" sz="1400" dirty="0">
                <a:latin typeface="Courier New" charset="0"/>
              </a:rPr>
              <a:t>++) {</a:t>
            </a:r>
          </a:p>
          <a:p>
            <a:pPr algn="l">
              <a:lnSpc>
                <a:spcPct val="70000"/>
              </a:lnSpc>
              <a:spcBef>
                <a:spcPct val="50000"/>
              </a:spcBef>
            </a:pPr>
            <a:r>
              <a:rPr lang="en-US" sz="1400" dirty="0">
                <a:latin typeface="Courier New" charset="0"/>
              </a:rPr>
              <a:t>  for (</a:t>
            </a:r>
            <a:r>
              <a:rPr lang="en-US" sz="1400" dirty="0" err="1">
                <a:latin typeface="Courier New" charset="0"/>
              </a:rPr>
              <a:t>j</a:t>
            </a:r>
            <a:r>
              <a:rPr lang="en-US" sz="1400" dirty="0">
                <a:latin typeface="Courier New" charset="0"/>
              </a:rPr>
              <a:t>=0; </a:t>
            </a:r>
            <a:r>
              <a:rPr lang="en-US" sz="1400" dirty="0" err="1">
                <a:latin typeface="Courier New" charset="0"/>
              </a:rPr>
              <a:t>j</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j</a:t>
            </a:r>
            <a:r>
              <a:rPr lang="en-US" sz="1400" dirty="0">
                <a:latin typeface="Courier New" charset="0"/>
              </a:rPr>
              <a:t>++) {</a:t>
            </a:r>
          </a:p>
          <a:p>
            <a:pPr algn="l">
              <a:lnSpc>
                <a:spcPct val="70000"/>
              </a:lnSpc>
              <a:spcBef>
                <a:spcPct val="50000"/>
              </a:spcBef>
            </a:pPr>
            <a:r>
              <a:rPr lang="en-US" sz="1400" dirty="0">
                <a:latin typeface="Courier New" charset="0"/>
              </a:rPr>
              <a:t>   sum = 0.0;</a:t>
            </a:r>
          </a:p>
          <a:p>
            <a:pPr algn="l">
              <a:lnSpc>
                <a:spcPct val="70000"/>
              </a:lnSpc>
              <a:spcBef>
                <a:spcPct val="50000"/>
              </a:spcBef>
            </a:pPr>
            <a:r>
              <a:rPr lang="en-US" sz="1400" dirty="0">
                <a:latin typeface="Courier New" charset="0"/>
              </a:rPr>
              <a:t>   for (</a:t>
            </a:r>
            <a:r>
              <a:rPr lang="en-US" sz="1400" dirty="0" err="1">
                <a:latin typeface="Courier New" charset="0"/>
              </a:rPr>
              <a:t>k</a:t>
            </a:r>
            <a:r>
              <a:rPr lang="en-US" sz="1400" dirty="0">
                <a:latin typeface="Courier New" charset="0"/>
              </a:rPr>
              <a:t>=0; </a:t>
            </a:r>
            <a:r>
              <a:rPr lang="en-US" sz="1400" dirty="0" err="1">
                <a:latin typeface="Courier New" charset="0"/>
              </a:rPr>
              <a:t>k</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k</a:t>
            </a:r>
            <a:r>
              <a:rPr lang="en-US" sz="1400" dirty="0">
                <a:latin typeface="Courier New" charset="0"/>
              </a:rPr>
              <a:t>++) </a:t>
            </a:r>
          </a:p>
          <a:p>
            <a:pPr algn="l">
              <a:lnSpc>
                <a:spcPct val="70000"/>
              </a:lnSpc>
              <a:spcBef>
                <a:spcPct val="50000"/>
              </a:spcBef>
            </a:pPr>
            <a:r>
              <a:rPr lang="en-US" sz="1400" dirty="0">
                <a:latin typeface="Courier New" charset="0"/>
              </a:rPr>
              <a:t>     sum += </a:t>
            </a:r>
            <a:r>
              <a:rPr lang="en-US" sz="1400" dirty="0" err="1">
                <a:latin typeface="Courier New" charset="0"/>
              </a:rPr>
              <a:t>a[i][k</a:t>
            </a:r>
            <a:r>
              <a:rPr lang="en-US" sz="1400" dirty="0">
                <a:latin typeface="Courier New" charset="0"/>
              </a:rPr>
              <a:t>] * </a:t>
            </a:r>
            <a:r>
              <a:rPr lang="en-US" sz="1400" dirty="0" err="1">
                <a:latin typeface="Courier New" charset="0"/>
              </a:rPr>
              <a:t>b[k][j</a:t>
            </a:r>
            <a:r>
              <a:rPr lang="en-US" sz="1400" dirty="0">
                <a:latin typeface="Courier New" charset="0"/>
              </a:rPr>
              <a:t>];</a:t>
            </a:r>
          </a:p>
          <a:p>
            <a:pPr algn="l">
              <a:lnSpc>
                <a:spcPct val="70000"/>
              </a:lnSpc>
              <a:spcBef>
                <a:spcPct val="50000"/>
              </a:spcBef>
            </a:pPr>
            <a:r>
              <a:rPr lang="en-US" sz="1400" dirty="0">
                <a:latin typeface="Courier New" charset="0"/>
              </a:rPr>
              <a:t>   </a:t>
            </a:r>
            <a:r>
              <a:rPr lang="en-US" sz="1400" dirty="0" err="1">
                <a:latin typeface="Courier New" charset="0"/>
              </a:rPr>
              <a:t>c[i][j</a:t>
            </a:r>
            <a:r>
              <a:rPr lang="en-US" sz="1400" dirty="0">
                <a:latin typeface="Courier New" charset="0"/>
              </a:rPr>
              <a:t>] = sum;</a:t>
            </a:r>
          </a:p>
          <a:p>
            <a:pPr algn="l">
              <a:lnSpc>
                <a:spcPct val="70000"/>
              </a:lnSpc>
              <a:spcBef>
                <a:spcPct val="50000"/>
              </a:spcBef>
            </a:pPr>
            <a:r>
              <a:rPr lang="en-US" sz="1400" dirty="0">
                <a:latin typeface="Courier New" charset="0"/>
              </a:rPr>
              <a:t> }</a:t>
            </a:r>
          </a:p>
          <a:p>
            <a:pPr algn="l">
              <a:lnSpc>
                <a:spcPct val="70000"/>
              </a:lnSpc>
              <a:spcBef>
                <a:spcPct val="50000"/>
              </a:spcBef>
            </a:pPr>
            <a:r>
              <a:rPr lang="en-US" sz="1400" dirty="0">
                <a:latin typeface="Courier New" charset="0"/>
              </a:rPr>
              <a:t>} </a:t>
            </a:r>
          </a:p>
        </p:txBody>
      </p:sp>
      <p:sp>
        <p:nvSpPr>
          <p:cNvPr id="177157" name="Rectangle 5"/>
          <p:cNvSpPr>
            <a:spLocks noChangeArrowheads="1"/>
          </p:cNvSpPr>
          <p:nvPr/>
        </p:nvSpPr>
        <p:spPr bwMode="auto">
          <a:xfrm>
            <a:off x="1295400" y="3221038"/>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(k=0; k&lt;n; k++) {</a:t>
            </a:r>
          </a:p>
          <a:p>
            <a:pPr algn="l">
              <a:lnSpc>
                <a:spcPct val="70000"/>
              </a:lnSpc>
              <a:spcBef>
                <a:spcPct val="50000"/>
              </a:spcBef>
            </a:pPr>
            <a:r>
              <a:rPr lang="en-US" sz="1400">
                <a:latin typeface="Courier New" charset="0"/>
              </a:rPr>
              <a:t> for (i=0; i&lt;n; i++) {</a:t>
            </a:r>
          </a:p>
          <a:p>
            <a:pPr algn="l">
              <a:lnSpc>
                <a:spcPct val="70000"/>
              </a:lnSpc>
              <a:spcBef>
                <a:spcPct val="50000"/>
              </a:spcBef>
            </a:pPr>
            <a:r>
              <a:rPr lang="en-US" sz="1400">
                <a:latin typeface="Courier New" charset="0"/>
              </a:rPr>
              <a:t>  r = a[i][k];</a:t>
            </a:r>
          </a:p>
          <a:p>
            <a:pPr algn="l">
              <a:lnSpc>
                <a:spcPct val="70000"/>
              </a:lnSpc>
              <a:spcBef>
                <a:spcPct val="50000"/>
              </a:spcBef>
            </a:pPr>
            <a:r>
              <a:rPr lang="en-US" sz="1400">
                <a:latin typeface="Courier New" charset="0"/>
              </a:rPr>
              <a:t>  for (j=0; j&lt;n; j++)</a:t>
            </a:r>
          </a:p>
          <a:p>
            <a:pPr algn="l">
              <a:lnSpc>
                <a:spcPct val="70000"/>
              </a:lnSpc>
              <a:spcBef>
                <a:spcPct val="50000"/>
              </a:spcBef>
            </a:pPr>
            <a:r>
              <a:rPr lang="en-US" sz="1400">
                <a:latin typeface="Courier New" charset="0"/>
              </a:rPr>
              <a:t>   c[i][j] += r * b[k][j];   </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sp>
        <p:nvSpPr>
          <p:cNvPr id="177158" name="Rectangle 6"/>
          <p:cNvSpPr>
            <a:spLocks noChangeArrowheads="1"/>
          </p:cNvSpPr>
          <p:nvPr/>
        </p:nvSpPr>
        <p:spPr bwMode="auto">
          <a:xfrm>
            <a:off x="1295400" y="5073650"/>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(j=0; j&lt;n; j++) {</a:t>
            </a:r>
          </a:p>
          <a:p>
            <a:pPr algn="l">
              <a:lnSpc>
                <a:spcPct val="70000"/>
              </a:lnSpc>
              <a:spcBef>
                <a:spcPct val="50000"/>
              </a:spcBef>
            </a:pPr>
            <a:r>
              <a:rPr lang="en-US" sz="1400">
                <a:latin typeface="Courier New" charset="0"/>
              </a:rPr>
              <a:t> for (k=0; k&lt;n; k++) {</a:t>
            </a:r>
          </a:p>
          <a:p>
            <a:pPr algn="l">
              <a:lnSpc>
                <a:spcPct val="70000"/>
              </a:lnSpc>
              <a:spcBef>
                <a:spcPct val="50000"/>
              </a:spcBef>
            </a:pPr>
            <a:r>
              <a:rPr lang="en-US" sz="1400">
                <a:latin typeface="Courier New" charset="0"/>
              </a:rPr>
              <a:t>   r = b[k][j];</a:t>
            </a:r>
          </a:p>
          <a:p>
            <a:pPr algn="l">
              <a:lnSpc>
                <a:spcPct val="70000"/>
              </a:lnSpc>
              <a:spcBef>
                <a:spcPct val="50000"/>
              </a:spcBef>
            </a:pPr>
            <a:r>
              <a:rPr lang="en-US" sz="1400">
                <a:latin typeface="Courier New" charset="0"/>
              </a:rPr>
              <a:t>   for (i=0; i&lt;n; i++)</a:t>
            </a:r>
          </a:p>
          <a:p>
            <a:pPr algn="l">
              <a:lnSpc>
                <a:spcPct val="70000"/>
              </a:lnSpc>
              <a:spcBef>
                <a:spcPct val="50000"/>
              </a:spcBef>
            </a:pPr>
            <a:r>
              <a:rPr lang="en-US" sz="1400">
                <a:latin typeface="Courier New" charset="0"/>
              </a:rPr>
              <a:t>    c[i][j] += a[i][k] * r;</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i7 Matrix Multiply Performance</a:t>
            </a:r>
            <a:endParaRPr lang="en-US" dirty="0"/>
          </a:p>
        </p:txBody>
      </p:sp>
      <p:graphicFrame>
        <p:nvGraphicFramePr>
          <p:cNvPr id="5" name="Chart 4"/>
          <p:cNvGraphicFramePr>
            <a:graphicFrameLocks noGrp="1"/>
          </p:cNvGraphicFramePr>
          <p:nvPr/>
        </p:nvGraphicFramePr>
        <p:xfrm>
          <a:off x="152400" y="1181100"/>
          <a:ext cx="8991600" cy="5676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562600" y="1524000"/>
            <a:ext cx="926856" cy="400110"/>
          </a:xfrm>
          <a:prstGeom prst="rect">
            <a:avLst/>
          </a:prstGeom>
          <a:noFill/>
        </p:spPr>
        <p:txBody>
          <a:bodyPr wrap="none" rtlCol="0">
            <a:spAutoFit/>
          </a:bodyPr>
          <a:lstStyle/>
          <a:p>
            <a:r>
              <a:rPr lang="en-US" sz="2000" dirty="0" err="1" smtClean="0">
                <a:solidFill>
                  <a:srgbClr val="FF0000"/>
                </a:solidFill>
                <a:latin typeface="Calibri" pitchFamily="34" charset="0"/>
              </a:rPr>
              <a:t>jki</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kji</a:t>
            </a:r>
            <a:endParaRPr lang="en-US" sz="2000" dirty="0" smtClean="0">
              <a:solidFill>
                <a:srgbClr val="FF0000"/>
              </a:solidFill>
              <a:latin typeface="Calibri" pitchFamily="34" charset="0"/>
            </a:endParaRPr>
          </a:p>
        </p:txBody>
      </p:sp>
      <p:sp>
        <p:nvSpPr>
          <p:cNvPr id="6" name="TextBox 5"/>
          <p:cNvSpPr txBox="1"/>
          <p:nvPr/>
        </p:nvSpPr>
        <p:spPr>
          <a:xfrm>
            <a:off x="6416520" y="4019550"/>
            <a:ext cx="914032" cy="400110"/>
          </a:xfrm>
          <a:prstGeom prst="rect">
            <a:avLst/>
          </a:prstGeom>
          <a:noFill/>
        </p:spPr>
        <p:txBody>
          <a:bodyPr wrap="none" rtlCol="0">
            <a:spAutoFit/>
          </a:bodyPr>
          <a:lstStyle/>
          <a:p>
            <a:r>
              <a:rPr lang="en-US" sz="2000" dirty="0" err="1" smtClean="0">
                <a:solidFill>
                  <a:srgbClr val="FF0000"/>
                </a:solidFill>
                <a:latin typeface="Calibri" pitchFamily="34" charset="0"/>
              </a:rPr>
              <a:t>ijk</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jik</a:t>
            </a:r>
            <a:endParaRPr lang="en-US" sz="2000" dirty="0" smtClean="0">
              <a:solidFill>
                <a:srgbClr val="FF0000"/>
              </a:solidFill>
              <a:latin typeface="Calibri" pitchFamily="34" charset="0"/>
            </a:endParaRPr>
          </a:p>
        </p:txBody>
      </p:sp>
      <p:sp>
        <p:nvSpPr>
          <p:cNvPr id="7" name="TextBox 6"/>
          <p:cNvSpPr txBox="1"/>
          <p:nvPr/>
        </p:nvSpPr>
        <p:spPr>
          <a:xfrm>
            <a:off x="7028628" y="5410200"/>
            <a:ext cx="914032" cy="400110"/>
          </a:xfrm>
          <a:prstGeom prst="rect">
            <a:avLst/>
          </a:prstGeom>
          <a:noFill/>
        </p:spPr>
        <p:txBody>
          <a:bodyPr wrap="none" rtlCol="0">
            <a:spAutoFit/>
          </a:bodyPr>
          <a:lstStyle/>
          <a:p>
            <a:r>
              <a:rPr lang="en-US" sz="2000" dirty="0" err="1" smtClean="0">
                <a:solidFill>
                  <a:srgbClr val="FF0000"/>
                </a:solidFill>
                <a:latin typeface="Calibri" pitchFamily="34" charset="0"/>
              </a:rPr>
              <a:t>kij</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ikj</a:t>
            </a:r>
            <a:endParaRPr lang="en-US" sz="2000" dirty="0" smtClean="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a:t>
            </a:r>
            <a:endParaRPr lang="en-US" dirty="0"/>
          </a:p>
        </p:txBody>
      </p:sp>
      <p:sp>
        <p:nvSpPr>
          <p:cNvPr id="3" name="Content Placeholder 2"/>
          <p:cNvSpPr>
            <a:spLocks noGrp="1"/>
          </p:cNvSpPr>
          <p:nvPr>
            <p:ph idx="1"/>
          </p:nvPr>
        </p:nvSpPr>
        <p:spPr/>
        <p:txBody>
          <a:bodyPr/>
          <a:lstStyle/>
          <a:p>
            <a:pPr>
              <a:lnSpc>
                <a:spcPct val="80000"/>
              </a:lnSpc>
            </a:pPr>
            <a:r>
              <a:rPr lang="en-US" dirty="0">
                <a:solidFill>
                  <a:srgbClr val="BFBFBF"/>
                </a:solidFill>
              </a:rPr>
              <a:t>SRAM vs. DRAM</a:t>
            </a:r>
          </a:p>
          <a:p>
            <a:pPr>
              <a:lnSpc>
                <a:spcPct val="80000"/>
              </a:lnSpc>
            </a:pPr>
            <a:r>
              <a:rPr lang="en-US" dirty="0">
                <a:solidFill>
                  <a:srgbClr val="BFBFBF"/>
                </a:solidFill>
              </a:rPr>
              <a:t>Locality of reference</a:t>
            </a:r>
          </a:p>
          <a:p>
            <a:r>
              <a:rPr lang="en-US" dirty="0" smtClean="0">
                <a:solidFill>
                  <a:schemeClr val="bg1">
                    <a:lumMod val="75000"/>
                  </a:schemeClr>
                </a:solidFill>
              </a:rPr>
              <a:t>Cache organization and operation</a:t>
            </a:r>
          </a:p>
          <a:p>
            <a:r>
              <a:rPr lang="en-US" dirty="0" smtClean="0">
                <a:solidFill>
                  <a:schemeClr val="bg1">
                    <a:lumMod val="75000"/>
                  </a:schemeClr>
                </a:solidFill>
              </a:rPr>
              <a:t>Performance impact of caches</a:t>
            </a:r>
          </a:p>
          <a:p>
            <a:pPr lvl="1"/>
            <a:r>
              <a:rPr lang="en-US" dirty="0" smtClean="0">
                <a:solidFill>
                  <a:schemeClr val="bg1">
                    <a:lumMod val="75000"/>
                  </a:schemeClr>
                </a:solidFill>
              </a:rPr>
              <a:t>The memory mountain</a:t>
            </a:r>
          </a:p>
          <a:p>
            <a:pPr lvl="1"/>
            <a:r>
              <a:rPr lang="en-US" dirty="0" smtClean="0">
                <a:solidFill>
                  <a:schemeClr val="bg1">
                    <a:lumMod val="75000"/>
                  </a:schemeClr>
                </a:solidFill>
              </a:rPr>
              <a:t>Rearranging loops to improve spatial locality</a:t>
            </a:r>
          </a:p>
          <a:p>
            <a:pPr lvl="1"/>
            <a:r>
              <a:rPr lang="en-US" dirty="0" smtClean="0"/>
              <a:t>Using blocking to improve temporal locality</a:t>
            </a:r>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7" name="Chart 6"/>
          <p:cNvGraphicFramePr>
            <a:graphicFrameLocks noGrp="1"/>
          </p:cNvGraphicFramePr>
          <p:nvPr/>
        </p:nvGraphicFramePr>
        <p:xfrm>
          <a:off x="357018" y="1676400"/>
          <a:ext cx="8572500" cy="5219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120190" y="1981200"/>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
        <p:nvSpPr>
          <p:cNvPr id="9" name="TextBox 8"/>
          <p:cNvSpPr txBox="1"/>
          <p:nvPr/>
        </p:nvSpPr>
        <p:spPr>
          <a:xfrm>
            <a:off x="4876800" y="4191000"/>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5029200" y="5638800"/>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6004815" y="281940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Tree>
    <p:extLst>
      <p:ext uri="{BB962C8B-B14F-4D97-AF65-F5344CB8AC3E}">
        <p14:creationId xmlns:p14="http://schemas.microsoft.com/office/powerpoint/2010/main" val="96728808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Matrix Multiplication</a:t>
            </a:r>
            <a:endParaRPr lang="en-US" dirty="0"/>
          </a:p>
        </p:txBody>
      </p:sp>
      <p:sp>
        <p:nvSpPr>
          <p:cNvPr id="3" name="Rectangle 2"/>
          <p:cNvSpPr/>
          <p:nvPr/>
        </p:nvSpPr>
        <p:spPr bwMode="auto">
          <a:xfrm>
            <a:off x="22846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4" name="Rectangle 3"/>
          <p:cNvSpPr/>
          <p:nvPr/>
        </p:nvSpPr>
        <p:spPr bwMode="auto">
          <a:xfrm>
            <a:off x="38848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cxnSp>
        <p:nvCxnSpPr>
          <p:cNvPr id="5" name="Straight Connector 4"/>
          <p:cNvCxnSpPr/>
          <p:nvPr/>
        </p:nvCxnSpPr>
        <p:spPr bwMode="auto">
          <a:xfrm>
            <a:off x="2284665" y="51228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371"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87560" y="4937773"/>
            <a:ext cx="240772" cy="369332"/>
          </a:xfrm>
          <a:prstGeom prst="rect">
            <a:avLst/>
          </a:prstGeom>
          <a:noFill/>
        </p:spPr>
        <p:txBody>
          <a:bodyPr wrap="none" rtlCol="0">
            <a:spAutoFit/>
          </a:bodyPr>
          <a:lstStyle/>
          <a:p>
            <a:r>
              <a:rPr lang="en-US" sz="1800" dirty="0" err="1" smtClean="0">
                <a:latin typeface="Calibri" pitchFamily="34" charset="0"/>
              </a:rPr>
              <a:t>i</a:t>
            </a:r>
            <a:endParaRPr lang="en-US" sz="1800" dirty="0" smtClean="0">
              <a:latin typeface="Calibri" pitchFamily="34" charset="0"/>
            </a:endParaRPr>
          </a:p>
        </p:txBody>
      </p:sp>
      <p:sp>
        <p:nvSpPr>
          <p:cNvPr id="8" name="TextBox 7"/>
          <p:cNvSpPr txBox="1"/>
          <p:nvPr/>
        </p:nvSpPr>
        <p:spPr>
          <a:xfrm>
            <a:off x="4470399" y="3936999"/>
            <a:ext cx="243978" cy="369332"/>
          </a:xfrm>
          <a:prstGeom prst="rect">
            <a:avLst/>
          </a:prstGeom>
          <a:noFill/>
        </p:spPr>
        <p:txBody>
          <a:bodyPr wrap="none" rtlCol="0">
            <a:spAutoFit/>
          </a:bodyPr>
          <a:lstStyle/>
          <a:p>
            <a:r>
              <a:rPr lang="en-US" sz="1800" dirty="0" smtClean="0">
                <a:latin typeface="Calibri" pitchFamily="34" charset="0"/>
              </a:rPr>
              <a:t>j</a:t>
            </a:r>
          </a:p>
        </p:txBody>
      </p:sp>
      <p:sp>
        <p:nvSpPr>
          <p:cNvPr id="9" name="TextBox 8"/>
          <p:cNvSpPr txBox="1"/>
          <p:nvPr/>
        </p:nvSpPr>
        <p:spPr>
          <a:xfrm>
            <a:off x="3469997" y="46814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0" name="Rectangle 9"/>
          <p:cNvSpPr/>
          <p:nvPr/>
        </p:nvSpPr>
        <p:spPr bwMode="auto">
          <a:xfrm>
            <a:off x="499532"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1" name="TextBox 10"/>
          <p:cNvSpPr txBox="1"/>
          <p:nvPr/>
        </p:nvSpPr>
        <p:spPr>
          <a:xfrm>
            <a:off x="1765782" y="45720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2" name="Rectangle 11"/>
          <p:cNvSpPr/>
          <p:nvPr/>
        </p:nvSpPr>
        <p:spPr bwMode="auto">
          <a:xfrm>
            <a:off x="1185332"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5" name="Rectangle 7"/>
          <p:cNvSpPr>
            <a:spLocks noChangeArrowheads="1"/>
          </p:cNvSpPr>
          <p:nvPr/>
        </p:nvSpPr>
        <p:spPr bwMode="auto">
          <a:xfrm>
            <a:off x="499532" y="1413396"/>
            <a:ext cx="5552801" cy="224420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smtClean="0">
                <a:latin typeface="Courier New" pitchFamily="49" charset="0"/>
              </a:rPr>
              <a:t>++)</a:t>
            </a:r>
            <a:endParaRPr lang="en-US" sz="1400" dirty="0">
              <a:latin typeface="Courier New" pitchFamily="49" charset="0"/>
            </a:endParaRPr>
          </a:p>
          <a:p>
            <a:pPr algn="l">
              <a:lnSpc>
                <a:spcPct val="100000"/>
              </a:lnSpc>
            </a:pPr>
            <a:r>
              <a:rPr lang="en-US" sz="1400" dirty="0">
                <a:latin typeface="Courier New" pitchFamily="49" charset="0"/>
              </a:rPr>
              <a:t>	for (j = 0; j &lt; n; j</a:t>
            </a:r>
            <a:r>
              <a:rPr lang="en-US" sz="1400" dirty="0" smtClean="0">
                <a:latin typeface="Courier New" pitchFamily="49" charset="0"/>
              </a:rPr>
              <a:t>++)</a:t>
            </a:r>
          </a:p>
          <a:p>
            <a:pPr algn="l">
              <a:lnSpc>
                <a:spcPct val="100000"/>
              </a:lnSpc>
            </a:pPr>
            <a:r>
              <a:rPr lang="en-US" sz="1400" dirty="0" smtClean="0">
                <a:latin typeface="Courier New" pitchFamily="49" charset="0"/>
              </a:rPr>
              <a:t>             for (k = 0; k &lt; n;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c[</a:t>
            </a:r>
            <a:r>
              <a:rPr lang="en-US" sz="1400" dirty="0" err="1" smtClean="0">
                <a:latin typeface="Courier New" pitchFamily="49" charset="0"/>
              </a:rPr>
              <a:t>i</a:t>
            </a:r>
            <a:r>
              <a:rPr lang="en-US" sz="1400" dirty="0" smtClean="0">
                <a:latin typeface="Courier New" pitchFamily="49" charset="0"/>
              </a:rPr>
              <a:t>*</a:t>
            </a:r>
            <a:r>
              <a:rPr lang="en-US" sz="1400" dirty="0" err="1" smtClean="0">
                <a:latin typeface="Courier New" pitchFamily="49" charset="0"/>
              </a:rPr>
              <a:t>n+j</a:t>
            </a:r>
            <a:r>
              <a:rPr lang="en-US" sz="1400" dirty="0" smtClean="0">
                <a:latin typeface="Courier New" pitchFamily="49" charset="0"/>
              </a:rPr>
              <a:t>] </a:t>
            </a:r>
            <a:r>
              <a:rPr lang="en-US" sz="1400" dirty="0">
                <a:latin typeface="Courier New" pitchFamily="49" charset="0"/>
              </a:rPr>
              <a:t>+= a[</a:t>
            </a:r>
            <a:r>
              <a:rPr lang="en-US" sz="1400" dirty="0" err="1">
                <a:latin typeface="Courier New" pitchFamily="49" charset="0"/>
              </a:rPr>
              <a:t>i</a:t>
            </a:r>
            <a:r>
              <a:rPr lang="en-US" sz="1400" dirty="0">
                <a:latin typeface="Courier New" pitchFamily="49" charset="0"/>
              </a:rPr>
              <a:t>*n + </a:t>
            </a:r>
            <a:r>
              <a:rPr lang="en-US" sz="1400" dirty="0" smtClean="0">
                <a:latin typeface="Courier New" pitchFamily="49" charset="0"/>
              </a:rPr>
              <a:t>k]*b[k*n + j];</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16" name="Content Placeholder 2"/>
          <p:cNvSpPr txBox="1">
            <a:spLocks/>
          </p:cNvSpPr>
          <p:nvPr/>
        </p:nvSpPr>
        <p:spPr>
          <a:xfrm>
            <a:off x="396875" y="5562599"/>
            <a:ext cx="7896225" cy="771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First iteration:</a:t>
            </a:r>
          </a:p>
          <a:p>
            <a:pPr lvl="1"/>
            <a:r>
              <a:rPr lang="en-US" dirty="0" smtClean="0"/>
              <a:t>n/8 + n = 9n/8 misses</a:t>
            </a:r>
          </a:p>
          <a:p>
            <a:pPr lvl="1"/>
            <a:endParaRPr lang="en-US" dirty="0" smtClean="0"/>
          </a:p>
          <a:p>
            <a:pPr lvl="1"/>
            <a:endParaRPr lang="en-US" dirty="0" smtClean="0"/>
          </a:p>
          <a:p>
            <a:pPr lvl="1"/>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endParaRPr lang="en-US" dirty="0"/>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4071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672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Second iteration:</a:t>
            </a:r>
          </a:p>
          <a:p>
            <a:pPr lvl="1"/>
            <a:r>
              <a:rPr lang="en-US" dirty="0" smtClean="0"/>
              <a:t>Again:</a:t>
            </a:r>
            <a:br>
              <a:rPr lang="en-US" dirty="0" smtClean="0"/>
            </a:br>
            <a:r>
              <a:rPr lang="en-US" dirty="0" smtClean="0"/>
              <a:t>n/8 + n = 9n/8 misses</a:t>
            </a:r>
          </a:p>
          <a:p>
            <a:pPr lvl="1"/>
            <a:endParaRPr lang="en-US" dirty="0" smtClean="0"/>
          </a:p>
          <a:p>
            <a:pPr lvl="1"/>
            <a:endParaRPr lang="en-US" dirty="0" smtClean="0"/>
          </a:p>
          <a:p>
            <a:r>
              <a:rPr lang="en-US" dirty="0" smtClean="0"/>
              <a:t>Total misses:</a:t>
            </a:r>
          </a:p>
          <a:p>
            <a:pPr lvl="1"/>
            <a:r>
              <a:rPr lang="en-US" dirty="0" smtClean="0"/>
              <a:t>9n/8 * n</a:t>
            </a:r>
            <a:r>
              <a:rPr lang="en-US" baseline="30000" dirty="0" smtClean="0"/>
              <a:t>2</a:t>
            </a:r>
            <a:r>
              <a:rPr lang="en-US" dirty="0" smtClean="0"/>
              <a:t> = (9/8) * n</a:t>
            </a:r>
            <a:r>
              <a:rPr lang="en-US" baseline="30000" dirty="0" smtClean="0"/>
              <a:t>3</a:t>
            </a:r>
            <a:r>
              <a:rPr lang="en-US" dirty="0" smtClean="0"/>
              <a:t> </a:t>
            </a:r>
            <a:endParaRPr lang="en-US" dirty="0"/>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4068915"/>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 Multiplication</a:t>
            </a:r>
            <a:endParaRPr lang="en-US" dirty="0"/>
          </a:p>
        </p:txBody>
      </p:sp>
      <p:sp>
        <p:nvSpPr>
          <p:cNvPr id="4" name="Rectangle 7"/>
          <p:cNvSpPr>
            <a:spLocks noChangeArrowheads="1"/>
          </p:cNvSpPr>
          <p:nvPr/>
        </p:nvSpPr>
        <p:spPr bwMode="auto">
          <a:xfrm>
            <a:off x="499532" y="1332469"/>
            <a:ext cx="7958668" cy="3105978"/>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 0;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&lt; n; </a:t>
            </a:r>
            <a:r>
              <a:rPr lang="en-US" sz="1400" dirty="0" err="1" smtClean="0">
                <a:latin typeface="Courier New" pitchFamily="49" charset="0"/>
              </a:rPr>
              <a:t>i</a:t>
            </a:r>
            <a:r>
              <a:rPr lang="en-US" sz="1400" dirty="0" smtClean="0">
                <a:latin typeface="Courier New" pitchFamily="49" charset="0"/>
              </a:rPr>
              <a:t>+=B)</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smtClean="0">
                <a:latin typeface="Courier New" pitchFamily="49" charset="0"/>
              </a:rPr>
              <a:t>j </a:t>
            </a:r>
            <a:r>
              <a:rPr lang="en-US" sz="1400" dirty="0">
                <a:latin typeface="Courier New" pitchFamily="49" charset="0"/>
              </a:rPr>
              <a:t>= 0; </a:t>
            </a:r>
            <a:r>
              <a:rPr lang="en-US" sz="1400" dirty="0" smtClean="0">
                <a:latin typeface="Courier New" pitchFamily="49" charset="0"/>
              </a:rPr>
              <a:t>j </a:t>
            </a:r>
            <a:r>
              <a:rPr lang="en-US" sz="1400" dirty="0">
                <a:latin typeface="Courier New" pitchFamily="49" charset="0"/>
              </a:rPr>
              <a:t>&lt; n; </a:t>
            </a:r>
            <a:r>
              <a:rPr lang="en-US" sz="1400" dirty="0" smtClean="0">
                <a:latin typeface="Courier New" pitchFamily="49" charset="0"/>
              </a:rPr>
              <a:t>j+=B)</a:t>
            </a:r>
          </a:p>
          <a:p>
            <a:pPr algn="l">
              <a:lnSpc>
                <a:spcPct val="100000"/>
              </a:lnSpc>
            </a:pPr>
            <a:r>
              <a:rPr lang="en-US" sz="1400" dirty="0" smtClean="0">
                <a:latin typeface="Courier New" pitchFamily="49" charset="0"/>
              </a:rPr>
              <a:t>             for (k = 0; k &lt; n; k+=B)</a:t>
            </a:r>
          </a:p>
          <a:p>
            <a:pPr algn="l">
              <a:lnSpc>
                <a:spcPct val="100000"/>
              </a:lnSpc>
            </a:pPr>
            <a:r>
              <a:rPr lang="en-US" sz="1400" dirty="0" smtClean="0">
                <a:latin typeface="Courier New" pitchFamily="49" charset="0"/>
              </a:rPr>
              <a:t>		 </a:t>
            </a:r>
            <a:r>
              <a:rPr lang="en-US" sz="1400" dirty="0" smtClean="0">
                <a:solidFill>
                  <a:srgbClr val="990000"/>
                </a:solidFill>
                <a:latin typeface="Courier New" pitchFamily="49" charset="0"/>
              </a:rPr>
              <a:t>/* B x B mini matrix multiplications */</a:t>
            </a:r>
          </a:p>
          <a:p>
            <a:pPr algn="l">
              <a:lnSpc>
                <a:spcPct val="100000"/>
              </a:lnSpc>
            </a:pPr>
            <a:r>
              <a:rPr lang="en-US" sz="1400" dirty="0" smtClean="0">
                <a:latin typeface="Courier New" pitchFamily="49" charset="0"/>
              </a:rPr>
              <a:t>                  for (i1 = </a:t>
            </a:r>
            <a:r>
              <a:rPr lang="en-US" sz="1400" dirty="0" err="1" smtClean="0">
                <a:latin typeface="Courier New" pitchFamily="49" charset="0"/>
              </a:rPr>
              <a:t>i</a:t>
            </a:r>
            <a:r>
              <a:rPr lang="en-US" sz="1400" dirty="0" smtClean="0">
                <a:latin typeface="Courier New" pitchFamily="49" charset="0"/>
              </a:rPr>
              <a:t>; i1 &lt; </a:t>
            </a:r>
            <a:r>
              <a:rPr lang="en-US" sz="1400" dirty="0" err="1" smtClean="0">
                <a:latin typeface="Courier New" pitchFamily="49" charset="0"/>
              </a:rPr>
              <a:t>i+B</a:t>
            </a:r>
            <a:r>
              <a:rPr lang="en-US" sz="1400" dirty="0" smtClean="0">
                <a:latin typeface="Courier New" pitchFamily="49" charset="0"/>
              </a:rPr>
              <a:t>; </a:t>
            </a:r>
            <a:r>
              <a:rPr lang="en-US" sz="1400" dirty="0" err="1" smtClean="0">
                <a:latin typeface="Courier New" pitchFamily="49" charset="0"/>
              </a:rPr>
              <a:t>i</a:t>
            </a:r>
            <a:r>
              <a:rPr lang="en-US" sz="1400" dirty="0" smtClean="0">
                <a:latin typeface="Courier New" pitchFamily="49" charset="0"/>
              </a:rPr>
              <a:t>++)</a:t>
            </a:r>
          </a:p>
          <a:p>
            <a:r>
              <a:rPr lang="en-US" sz="1400" dirty="0" smtClean="0">
                <a:latin typeface="Courier New" pitchFamily="49" charset="0"/>
              </a:rPr>
              <a:t>                      for (j1 = j; j1 &lt; </a:t>
            </a:r>
            <a:r>
              <a:rPr lang="en-US" sz="1400" dirty="0" err="1" smtClean="0">
                <a:latin typeface="Courier New" pitchFamily="49" charset="0"/>
              </a:rPr>
              <a:t>j+B</a:t>
            </a:r>
            <a:r>
              <a:rPr lang="en-US" sz="1400" dirty="0" smtClean="0">
                <a:latin typeface="Courier New" pitchFamily="49" charset="0"/>
              </a:rPr>
              <a:t>; j++)</a:t>
            </a:r>
          </a:p>
          <a:p>
            <a:r>
              <a:rPr lang="en-US" sz="1400" dirty="0" smtClean="0">
                <a:latin typeface="Courier New" pitchFamily="49" charset="0"/>
              </a:rPr>
              <a:t>                          for (k1 = k; k1 &lt; </a:t>
            </a:r>
            <a:r>
              <a:rPr lang="en-US" sz="1400" dirty="0" err="1" smtClean="0">
                <a:latin typeface="Courier New" pitchFamily="49" charset="0"/>
              </a:rPr>
              <a:t>k+B</a:t>
            </a:r>
            <a:r>
              <a:rPr lang="en-US" sz="1400" dirty="0" smtClean="0">
                <a:latin typeface="Courier New" pitchFamily="49" charset="0"/>
              </a:rPr>
              <a:t>;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c[i1*n+j1] </a:t>
            </a:r>
            <a:r>
              <a:rPr lang="en-US" sz="1400" dirty="0">
                <a:latin typeface="Courier New" pitchFamily="49" charset="0"/>
              </a:rPr>
              <a:t>+= </a:t>
            </a:r>
            <a:r>
              <a:rPr lang="en-US" sz="1400" dirty="0" smtClean="0">
                <a:latin typeface="Courier New" pitchFamily="49" charset="0"/>
              </a:rPr>
              <a:t>a[i1*n </a:t>
            </a:r>
            <a:r>
              <a:rPr lang="en-US" sz="1400" dirty="0">
                <a:latin typeface="Courier New" pitchFamily="49" charset="0"/>
              </a:rPr>
              <a:t>+ </a:t>
            </a:r>
            <a:r>
              <a:rPr lang="en-US" sz="1400" dirty="0" smtClean="0">
                <a:latin typeface="Courier New" pitchFamily="49" charset="0"/>
              </a:rPr>
              <a:t>k1]*b[k1*n + j1];</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5" name="Rectangle 4"/>
          <p:cNvSpPr/>
          <p:nvPr/>
        </p:nvSpPr>
        <p:spPr bwMode="auto">
          <a:xfrm>
            <a:off x="2284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6" name="Rectangle 5"/>
          <p:cNvSpPr/>
          <p:nvPr/>
        </p:nvSpPr>
        <p:spPr bwMode="auto">
          <a:xfrm>
            <a:off x="3884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sp>
        <p:nvSpPr>
          <p:cNvPr id="9" name="TextBox 8"/>
          <p:cNvSpPr txBox="1"/>
          <p:nvPr/>
        </p:nvSpPr>
        <p:spPr>
          <a:xfrm>
            <a:off x="1981200" y="5471173"/>
            <a:ext cx="357790" cy="369332"/>
          </a:xfrm>
          <a:prstGeom prst="rect">
            <a:avLst/>
          </a:prstGeom>
          <a:noFill/>
        </p:spPr>
        <p:txBody>
          <a:bodyPr wrap="none" rtlCol="0">
            <a:spAutoFit/>
          </a:bodyPr>
          <a:lstStyle/>
          <a:p>
            <a:r>
              <a:rPr lang="en-US" sz="1800" dirty="0" smtClean="0">
                <a:latin typeface="Calibri" pitchFamily="34" charset="0"/>
              </a:rPr>
              <a:t>i1</a:t>
            </a:r>
          </a:p>
        </p:txBody>
      </p:sp>
      <p:sp>
        <p:nvSpPr>
          <p:cNvPr id="10" name="TextBox 9"/>
          <p:cNvSpPr txBox="1"/>
          <p:nvPr/>
        </p:nvSpPr>
        <p:spPr>
          <a:xfrm>
            <a:off x="4394196" y="4419600"/>
            <a:ext cx="360996" cy="369332"/>
          </a:xfrm>
          <a:prstGeom prst="rect">
            <a:avLst/>
          </a:prstGeom>
          <a:noFill/>
        </p:spPr>
        <p:txBody>
          <a:bodyPr wrap="none" rtlCol="0">
            <a:spAutoFit/>
          </a:bodyPr>
          <a:lstStyle/>
          <a:p>
            <a:r>
              <a:rPr lang="en-US" sz="1800" dirty="0" smtClean="0">
                <a:latin typeface="Calibri" pitchFamily="34" charset="0"/>
              </a:rPr>
              <a:t>j1</a:t>
            </a:r>
          </a:p>
        </p:txBody>
      </p:sp>
      <p:sp>
        <p:nvSpPr>
          <p:cNvPr id="12" name="TextBox 11"/>
          <p:cNvSpPr txBox="1"/>
          <p:nvPr/>
        </p:nvSpPr>
        <p:spPr>
          <a:xfrm>
            <a:off x="3469997" y="5214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499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4" name="TextBox 13"/>
          <p:cNvSpPr txBox="1"/>
          <p:nvPr/>
        </p:nvSpPr>
        <p:spPr>
          <a:xfrm>
            <a:off x="1765782"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6" name="Rectangle 15"/>
          <p:cNvSpPr/>
          <p:nvPr/>
        </p:nvSpPr>
        <p:spPr bwMode="auto">
          <a:xfrm>
            <a:off x="1143000" y="5588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7" name="Rectangle 16"/>
          <p:cNvSpPr/>
          <p:nvPr/>
        </p:nvSpPr>
        <p:spPr bwMode="auto">
          <a:xfrm>
            <a:off x="55287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8" name="TextBox 17"/>
          <p:cNvSpPr txBox="1"/>
          <p:nvPr/>
        </p:nvSpPr>
        <p:spPr>
          <a:xfrm>
            <a:off x="5113864"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9" name="Rectangle 18"/>
          <p:cNvSpPr/>
          <p:nvPr/>
        </p:nvSpPr>
        <p:spPr bwMode="auto">
          <a:xfrm>
            <a:off x="2284665" y="5562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0" name="Rectangle 19"/>
          <p:cNvSpPr/>
          <p:nvPr/>
        </p:nvSpPr>
        <p:spPr bwMode="auto">
          <a:xfrm rot="5400000">
            <a:off x="3996268" y="5257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3" name="Straight Connector 22"/>
          <p:cNvCxnSpPr/>
          <p:nvPr/>
        </p:nvCxnSpPr>
        <p:spPr bwMode="auto">
          <a:xfrm rot="5400000">
            <a:off x="2848242"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5667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7934" y="5266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6917" y="6324600"/>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rot="16200000" flipV="1">
            <a:off x="4378813" y="6132555"/>
            <a:ext cx="381000" cy="3090"/>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First (block) iteration:</a:t>
            </a:r>
          </a:p>
          <a:p>
            <a:pPr lvl="1"/>
            <a:r>
              <a:rPr lang="en-US" dirty="0" smtClean="0"/>
              <a:t>B</a:t>
            </a:r>
            <a:r>
              <a:rPr lang="en-US" baseline="30000" dirty="0" smtClean="0"/>
              <a:t>2</a:t>
            </a:r>
            <a:r>
              <a:rPr lang="en-US" dirty="0" smtClean="0"/>
              <a:t>/8 misses for each block</a:t>
            </a:r>
          </a:p>
          <a:p>
            <a:pPr lvl="1"/>
            <a:r>
              <a:rPr lang="en-US" dirty="0" smtClean="0"/>
              <a:t>2n/B * B</a:t>
            </a:r>
            <a:r>
              <a:rPr lang="en-US" baseline="30000" dirty="0" smtClean="0"/>
              <a:t>2</a:t>
            </a:r>
            <a:r>
              <a:rPr lang="en-US" dirty="0" smtClean="0"/>
              <a:t>/8 = </a:t>
            </a:r>
            <a:r>
              <a:rPr lang="en-US" dirty="0" err="1" smtClean="0"/>
              <a:t>nB</a:t>
            </a:r>
            <a:r>
              <a:rPr lang="en-US" dirty="0" smtClean="0"/>
              <a:t>/4</a:t>
            </a:r>
            <a:br>
              <a:rPr lang="en-US" dirty="0" smtClean="0"/>
            </a:br>
            <a:r>
              <a:rPr lang="en-US" dirty="0" smtClean="0"/>
              <a:t>(omitting matrix c)</a:t>
            </a:r>
          </a:p>
          <a:p>
            <a:pPr lvl="1"/>
            <a:endParaRPr lang="en-US" dirty="0" smtClean="0"/>
          </a:p>
          <a:p>
            <a:pPr lvl="1"/>
            <a:endParaRPr lang="en-US" dirty="0" smtClean="0"/>
          </a:p>
          <a:p>
            <a:pPr lvl="1"/>
            <a:r>
              <a:rPr lang="en-US" dirty="0" smtClean="0"/>
              <a:t>Afterwards in cache</a:t>
            </a:r>
            <a:br>
              <a:rPr lang="en-US" dirty="0" smtClean="0"/>
            </a:br>
            <a:r>
              <a:rPr lang="en-US" dirty="0" smtClean="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5976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3" name="Rectangle 52"/>
          <p:cNvSpPr/>
          <p:nvPr/>
        </p:nvSpPr>
        <p:spPr bwMode="auto">
          <a:xfrm>
            <a:off x="6578604" y="5562441"/>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4" name="Rectangle 53"/>
          <p:cNvSpPr/>
          <p:nvPr/>
        </p:nvSpPr>
        <p:spPr bwMode="auto">
          <a:xfrm rot="5400000">
            <a:off x="7367522" y="6359989"/>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7" name="TextBox 56"/>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2" name="Rectangle 61"/>
          <p:cNvSpPr/>
          <p:nvPr/>
        </p:nvSpPr>
        <p:spPr bwMode="auto">
          <a:xfrm rot="5400000">
            <a:off x="729811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518402" y="4199467"/>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73" name="Straight Arrow Connector 72"/>
          <p:cNvCxnSpPr>
            <a:stCxn id="72" idx="0"/>
          </p:cNvCxnSpPr>
          <p:nvPr/>
        </p:nvCxnSpPr>
        <p:spPr bwMode="auto">
          <a:xfrm rot="16200000" flipV="1">
            <a:off x="7680814"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5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5343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Second (block) iteration:</a:t>
            </a:r>
          </a:p>
          <a:p>
            <a:pPr lvl="1"/>
            <a:r>
              <a:rPr lang="en-US" dirty="0" smtClean="0"/>
              <a:t>Same as first iteration</a:t>
            </a:r>
          </a:p>
          <a:p>
            <a:pPr lvl="1"/>
            <a:r>
              <a:rPr lang="en-US" dirty="0" smtClean="0"/>
              <a:t>2n/B * B</a:t>
            </a:r>
            <a:r>
              <a:rPr lang="en-US" baseline="30000" dirty="0" smtClean="0"/>
              <a:t>2</a:t>
            </a:r>
            <a:r>
              <a:rPr lang="en-US" dirty="0" smtClean="0"/>
              <a:t>/8 = </a:t>
            </a:r>
            <a:r>
              <a:rPr lang="en-US" dirty="0" err="1" smtClean="0"/>
              <a:t>nB</a:t>
            </a:r>
            <a:r>
              <a:rPr lang="en-US" dirty="0" smtClean="0"/>
              <a:t>/4</a:t>
            </a:r>
          </a:p>
          <a:p>
            <a:pPr lvl="1"/>
            <a:endParaRPr lang="en-US" dirty="0" smtClean="0"/>
          </a:p>
          <a:p>
            <a:pPr lvl="1">
              <a:buNone/>
            </a:pPr>
            <a:endParaRPr lang="en-US" dirty="0" smtClean="0"/>
          </a:p>
          <a:p>
            <a:r>
              <a:rPr lang="en-US" dirty="0" smtClean="0"/>
              <a:t>Total misses:</a:t>
            </a:r>
          </a:p>
          <a:p>
            <a:pPr lvl="1"/>
            <a:r>
              <a:rPr lang="en-US" dirty="0" err="1" smtClean="0"/>
              <a:t>nB</a:t>
            </a:r>
            <a:r>
              <a:rPr lang="en-US" dirty="0" smtClean="0"/>
              <a:t>/4 * (n/B)</a:t>
            </a:r>
            <a:r>
              <a:rPr lang="en-US" baseline="30000" dirty="0" smtClean="0"/>
              <a:t>2</a:t>
            </a:r>
            <a:r>
              <a:rPr lang="en-US" dirty="0" smtClean="0"/>
              <a:t> = n</a:t>
            </a:r>
            <a:r>
              <a:rPr lang="en-US" baseline="30000" dirty="0" smtClean="0"/>
              <a:t>3</a:t>
            </a:r>
            <a:r>
              <a:rPr lang="en-US" dirty="0" smtClean="0"/>
              <a:t>/(4B)</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7638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
        <p:nvSpPr>
          <p:cNvPr id="26" name="Rectangle 25"/>
          <p:cNvSpPr/>
          <p:nvPr/>
        </p:nvSpPr>
        <p:spPr bwMode="auto">
          <a:xfrm>
            <a:off x="6578604" y="3742267"/>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Rectangle 26"/>
          <p:cNvSpPr/>
          <p:nvPr/>
        </p:nvSpPr>
        <p:spPr bwMode="auto">
          <a:xfrm rot="5400000">
            <a:off x="7604590" y="4522722"/>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blocking: (9/8) * n</a:t>
            </a:r>
            <a:r>
              <a:rPr lang="en-US" baseline="30000" dirty="0" smtClean="0"/>
              <a:t>3</a:t>
            </a:r>
          </a:p>
          <a:p>
            <a:r>
              <a:rPr lang="en-US" dirty="0" smtClean="0"/>
              <a:t>Blocking: 1/(4B) * n</a:t>
            </a:r>
            <a:r>
              <a:rPr lang="en-US" baseline="30000" dirty="0" smtClean="0"/>
              <a:t>3</a:t>
            </a:r>
            <a:endParaRPr lang="en-US" dirty="0" smtClean="0"/>
          </a:p>
          <a:p>
            <a:endParaRPr lang="en-US" dirty="0" smtClean="0"/>
          </a:p>
          <a:p>
            <a:r>
              <a:rPr lang="en-US" dirty="0" smtClean="0"/>
              <a:t>Suggest largest possible block size B, but limit 3B</a:t>
            </a:r>
            <a:r>
              <a:rPr lang="en-US" baseline="30000" dirty="0" smtClean="0"/>
              <a:t>2</a:t>
            </a:r>
            <a:r>
              <a:rPr lang="en-US" dirty="0" smtClean="0"/>
              <a:t> &lt; C!</a:t>
            </a:r>
            <a:endParaRPr lang="en-US" sz="2000" b="0" dirty="0" smtClean="0"/>
          </a:p>
          <a:p>
            <a:endParaRPr lang="en-US" dirty="0" smtClean="0"/>
          </a:p>
          <a:p>
            <a:r>
              <a:rPr lang="en-US" dirty="0" smtClean="0"/>
              <a:t>Reason for dramatic difference:</a:t>
            </a:r>
          </a:p>
          <a:p>
            <a:pPr lvl="1"/>
            <a:r>
              <a:rPr lang="en-US" dirty="0" smtClean="0"/>
              <a:t>Matrix multiplication has inherent temporal locality:</a:t>
            </a:r>
          </a:p>
          <a:p>
            <a:pPr lvl="2"/>
            <a:r>
              <a:rPr lang="en-US" dirty="0" smtClean="0"/>
              <a:t>Input data: 3n</a:t>
            </a:r>
            <a:r>
              <a:rPr lang="en-US" baseline="30000" dirty="0" smtClean="0"/>
              <a:t>2</a:t>
            </a:r>
            <a:r>
              <a:rPr lang="en-US" dirty="0" smtClean="0"/>
              <a:t>, computation 2n</a:t>
            </a:r>
            <a:r>
              <a:rPr lang="en-US" baseline="30000" dirty="0" smtClean="0"/>
              <a:t>3</a:t>
            </a:r>
          </a:p>
          <a:p>
            <a:pPr lvl="2"/>
            <a:r>
              <a:rPr lang="en-US" dirty="0" smtClean="0"/>
              <a:t>Every array elements used O(n) times!</a:t>
            </a:r>
          </a:p>
          <a:p>
            <a:pPr lvl="1"/>
            <a:r>
              <a:rPr lang="en-US" dirty="0" smtClean="0"/>
              <a:t>But program has to be written properly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Concluding Observations</a:t>
            </a:r>
          </a:p>
        </p:txBody>
      </p:sp>
      <p:sp>
        <p:nvSpPr>
          <p:cNvPr id="183301" name="Rectangle 5"/>
          <p:cNvSpPr>
            <a:spLocks noGrp="1" noChangeArrowheads="1"/>
          </p:cNvSpPr>
          <p:nvPr>
            <p:ph type="body" idx="1"/>
          </p:nvPr>
        </p:nvSpPr>
        <p:spPr/>
        <p:txBody>
          <a:bodyPr/>
          <a:lstStyle/>
          <a:p>
            <a:r>
              <a:rPr lang="en-US" dirty="0"/>
              <a:t>Programmer can optimize for cache performance</a:t>
            </a:r>
          </a:p>
          <a:p>
            <a:pPr lvl="1"/>
            <a:r>
              <a:rPr lang="en-US" dirty="0"/>
              <a:t>How data structures are organized</a:t>
            </a:r>
          </a:p>
          <a:p>
            <a:pPr lvl="1"/>
            <a:r>
              <a:rPr lang="en-US" dirty="0"/>
              <a:t>How data are accessed</a:t>
            </a:r>
          </a:p>
          <a:p>
            <a:pPr lvl="2"/>
            <a:r>
              <a:rPr lang="en-US" dirty="0"/>
              <a:t>Nested loop structure</a:t>
            </a:r>
          </a:p>
          <a:p>
            <a:pPr lvl="2"/>
            <a:r>
              <a:rPr lang="en-US" dirty="0"/>
              <a:t>Blocking is a general technique</a:t>
            </a:r>
          </a:p>
          <a:p>
            <a:r>
              <a:rPr lang="en-US" dirty="0"/>
              <a:t>All systems favor “cache friendly code”</a:t>
            </a:r>
          </a:p>
          <a:p>
            <a:pPr lvl="1"/>
            <a:r>
              <a:rPr lang="en-US" dirty="0"/>
              <a:t>Getting absolute optimum performance is very platform specific</a:t>
            </a:r>
          </a:p>
          <a:p>
            <a:pPr lvl="2"/>
            <a:r>
              <a:rPr lang="en-US" dirty="0"/>
              <a:t>Cache sizes, line sizes, </a:t>
            </a:r>
            <a:r>
              <a:rPr lang="en-US" dirty="0" err="1"/>
              <a:t>associativities</a:t>
            </a:r>
            <a:r>
              <a:rPr lang="en-US" dirty="0"/>
              <a:t>, etc.</a:t>
            </a:r>
          </a:p>
          <a:p>
            <a:pPr lvl="1"/>
            <a:r>
              <a:rPr lang="en-US" dirty="0"/>
              <a:t>Can get most of the advantage with generic code</a:t>
            </a:r>
          </a:p>
          <a:p>
            <a:pPr lvl="2"/>
            <a:r>
              <a:rPr lang="en-US" dirty="0"/>
              <a:t>Keep working set reasonably small (temporal locality)</a:t>
            </a:r>
          </a:p>
          <a:p>
            <a:pPr lvl="2"/>
            <a:r>
              <a:rPr lang="en-US" dirty="0"/>
              <a:t>Use small strides (spatial locality)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extLst>
      <p:ext uri="{BB962C8B-B14F-4D97-AF65-F5344CB8AC3E}">
        <p14:creationId xmlns:p14="http://schemas.microsoft.com/office/powerpoint/2010/main" val="2476690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rgbClr val="BFBFBF"/>
                </a:solidFill>
              </a:rPr>
              <a:t>SRAM vs. DRAM</a:t>
            </a:r>
            <a:endParaRPr lang="en-US" dirty="0">
              <a:solidFill>
                <a:srgbClr val="BFBFBF"/>
              </a:solidFill>
            </a:endParaRPr>
          </a:p>
          <a:p>
            <a:pPr>
              <a:lnSpc>
                <a:spcPct val="80000"/>
              </a:lnSpc>
            </a:pPr>
            <a:r>
              <a:rPr lang="en-US" dirty="0" smtClean="0"/>
              <a:t>Locality </a:t>
            </a:r>
            <a:r>
              <a:rPr lang="en-US" dirty="0"/>
              <a:t>of reference</a:t>
            </a:r>
          </a:p>
          <a:p>
            <a:pPr>
              <a:lnSpc>
                <a:spcPct val="80000"/>
              </a:lnSpc>
            </a:pPr>
            <a:r>
              <a:rPr lang="en-US" dirty="0">
                <a:solidFill>
                  <a:srgbClr val="BFBFBF"/>
                </a:solidFill>
              </a:rPr>
              <a:t>Cache memory, </a:t>
            </a:r>
            <a:r>
              <a:rPr lang="en-US" dirty="0">
                <a:solidFill>
                  <a:schemeClr val="bg1">
                    <a:lumMod val="75000"/>
                  </a:schemeClr>
                </a:solidFill>
              </a:rPr>
              <a:t>organization, and operation</a:t>
            </a:r>
          </a:p>
          <a:p>
            <a:r>
              <a:rPr lang="en-US" dirty="0" smtClean="0">
                <a:solidFill>
                  <a:schemeClr val="bg1">
                    <a:lumMod val="75000"/>
                  </a:schemeClr>
                </a:solidFill>
              </a:rPr>
              <a:t>Performance impact of caches</a:t>
            </a:r>
          </a:p>
          <a:p>
            <a:pPr lvl="1"/>
            <a:r>
              <a:rPr lang="en-US" dirty="0" smtClean="0">
                <a:solidFill>
                  <a:schemeClr val="bg1">
                    <a:lumMod val="75000"/>
                  </a:schemeClr>
                </a:solidFill>
              </a:rPr>
              <a:t>The memory mountain</a:t>
            </a:r>
          </a:p>
          <a:p>
            <a:pPr lvl="1"/>
            <a:r>
              <a:rPr lang="en-US" dirty="0" smtClean="0">
                <a:solidFill>
                  <a:schemeClr val="bg1">
                    <a:lumMod val="75000"/>
                  </a:schemeClr>
                </a:solidFill>
              </a:rPr>
              <a:t>Rearranging loops to improve spatial locality</a:t>
            </a:r>
          </a:p>
          <a:p>
            <a:pPr lvl="1"/>
            <a:r>
              <a:rPr lang="en-US" dirty="0" smtClean="0">
                <a:solidFill>
                  <a:schemeClr val="bg1">
                    <a:lumMod val="75000"/>
                  </a:schemeClr>
                </a:solidFill>
              </a:rPr>
              <a:t>Using blocking to improve temporal locality</a:t>
            </a:r>
          </a:p>
          <a:p>
            <a:endParaRPr lang="en-US" dirty="0" smtClean="0"/>
          </a:p>
          <a:p>
            <a:pPr>
              <a:buNone/>
            </a:pPr>
            <a:endParaRPr lang="en-US" dirty="0" smtClean="0"/>
          </a:p>
        </p:txBody>
      </p:sp>
    </p:spTree>
    <p:extLst>
      <p:ext uri="{BB962C8B-B14F-4D97-AF65-F5344CB8AC3E}">
        <p14:creationId xmlns:p14="http://schemas.microsoft.com/office/powerpoint/2010/main" val="203793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extLst>
      <p:ext uri="{BB962C8B-B14F-4D97-AF65-F5344CB8AC3E}">
        <p14:creationId xmlns:p14="http://schemas.microsoft.com/office/powerpoint/2010/main" val="399992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12606</TotalTime>
  <Words>4759</Words>
  <Application>Microsoft Office PowerPoint</Application>
  <PresentationFormat>On-screen Show (4:3)</PresentationFormat>
  <Paragraphs>1417</Paragraphs>
  <Slides>67</Slides>
  <Notes>51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template2007</vt:lpstr>
      <vt:lpstr>Cache Memories  </vt:lpstr>
      <vt:lpstr>Chapter 6</vt:lpstr>
      <vt:lpstr>Random-Access Memory (RAM)</vt:lpstr>
      <vt:lpstr>SRAM vs DRAM Summary</vt:lpstr>
      <vt:lpstr>Storage Trends</vt:lpstr>
      <vt:lpstr>The CPU-Memory Gap</vt:lpstr>
      <vt:lpstr>Locality to the Rescue! </vt:lpstr>
      <vt:lpstr>Chapter 6</vt:lpstr>
      <vt:lpstr>Locality</vt:lpstr>
      <vt:lpstr>Locality Example</vt:lpstr>
      <vt:lpstr>Qualitative Estimates of Locality</vt:lpstr>
      <vt:lpstr>Locality Example</vt:lpstr>
      <vt:lpstr>Locality Example</vt:lpstr>
      <vt:lpstr>Memory Hierarchies</vt:lpstr>
      <vt:lpstr>Chapter 6</vt:lpstr>
      <vt:lpstr>Caches</vt:lpstr>
      <vt:lpstr>An Example Memory Hierarchy</vt:lpstr>
      <vt:lpstr>Examples of Caching in the Hierarchy</vt:lpstr>
      <vt:lpstr>Cache Memories</vt:lpstr>
      <vt:lpstr>General Cache Concepts</vt:lpstr>
      <vt:lpstr>General Cache Concepts: Hit</vt:lpstr>
      <vt:lpstr>General Cache Concepts: Miss</vt:lpstr>
      <vt:lpstr>General Caching Concepts:  Types of Cache Misses</vt:lpstr>
      <vt:lpstr>General Cache Organization (S, E, B)</vt:lpstr>
      <vt:lpstr>Cache Read</vt:lpstr>
      <vt:lpstr>Example: Direct Mapped Cache (E = 1)</vt:lpstr>
      <vt:lpstr>Example: Direct Mapped Cache (E = 1)</vt:lpstr>
      <vt:lpstr>Example: Direct Mapped Cache (E = 1)</vt:lpstr>
      <vt:lpstr>Direct-Mapped Cache Simulation</vt:lpstr>
      <vt:lpstr>A Higher Level Example</vt:lpstr>
      <vt:lpstr>E-way Set Associative Cache (Here: E = 2)</vt:lpstr>
      <vt:lpstr>E-way Set Associative Cache (Here: E = 2)</vt:lpstr>
      <vt:lpstr>E-way Set Associative Cache (Here: E = 2)</vt:lpstr>
      <vt:lpstr>2-Way Set Associative Cache Simulation</vt:lpstr>
      <vt:lpstr>A Higher Level Example</vt:lpstr>
      <vt:lpstr>What about writes?</vt:lpstr>
      <vt:lpstr>Intel Core i7 Cache Hierarchy</vt:lpstr>
      <vt:lpstr>Cache Performance Metrics</vt:lpstr>
      <vt:lpstr>Lets think about those numbers</vt:lpstr>
      <vt:lpstr>Writing Cache Friendly Code</vt:lpstr>
      <vt:lpstr>Today</vt:lpstr>
      <vt:lpstr>The Memory Mountain</vt:lpstr>
      <vt:lpstr>Memory Mountain Test Function</vt:lpstr>
      <vt:lpstr>The Memory Mountain</vt:lpstr>
      <vt:lpstr>The Memory Mountain</vt:lpstr>
      <vt:lpstr>The Memory Mountain</vt:lpstr>
      <vt:lpstr>Today</vt:lpstr>
      <vt:lpstr>Miss Rate Analysis for Matrix Multiply</vt:lpstr>
      <vt:lpstr>Matrix Multiplication Example</vt:lpstr>
      <vt:lpstr>Layout of C Arrays in Memory (review)</vt:lpstr>
      <vt:lpstr>Matrix Multiplication (ijk)</vt:lpstr>
      <vt:lpstr>Matrix Multiplication (jik)</vt:lpstr>
      <vt:lpstr>Matrix Multiplication (kij)</vt:lpstr>
      <vt:lpstr>Matrix Multiplication (ikj)</vt:lpstr>
      <vt:lpstr>Matrix Multiplication (jki)</vt:lpstr>
      <vt:lpstr>Matrix Multiplication (kji)</vt:lpstr>
      <vt:lpstr>Summary of Matrix Multiplication</vt:lpstr>
      <vt:lpstr>Core i7 Matrix Multiply Performance</vt:lpstr>
      <vt:lpstr>Today</vt:lpstr>
      <vt:lpstr>Example: Matrix Multiplication</vt:lpstr>
      <vt:lpstr>Cache Miss Analysis</vt:lpstr>
      <vt:lpstr>Cache Miss Analysis</vt:lpstr>
      <vt:lpstr>Blocked Matrix Multiplication</vt:lpstr>
      <vt:lpstr>Cache Miss Analysis</vt:lpstr>
      <vt:lpstr>Cache Miss Analysis</vt:lpstr>
      <vt:lpstr>Summary</vt:lpstr>
      <vt:lpstr>Concluding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David Ferry</cp:lastModifiedBy>
  <cp:revision>477</cp:revision>
  <cp:lastPrinted>1999-09-20T15:19:18Z</cp:lastPrinted>
  <dcterms:created xsi:type="dcterms:W3CDTF">2011-01-05T22:56:27Z</dcterms:created>
  <dcterms:modified xsi:type="dcterms:W3CDTF">2016-11-30T16:32:15Z</dcterms:modified>
</cp:coreProperties>
</file>