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4" r:id="rId2"/>
    <p:sldMasterId id="2147483666" r:id="rId3"/>
  </p:sldMasterIdLst>
  <p:notesMasterIdLst>
    <p:notesMasterId r:id="rId56"/>
  </p:notesMasterIdLst>
  <p:handoutMasterIdLst>
    <p:handoutMasterId r:id="rId57"/>
  </p:handoutMasterIdLst>
  <p:sldIdLst>
    <p:sldId id="542" r:id="rId4"/>
    <p:sldId id="702" r:id="rId5"/>
    <p:sldId id="703" r:id="rId6"/>
    <p:sldId id="692" r:id="rId7"/>
    <p:sldId id="657" r:id="rId8"/>
    <p:sldId id="695" r:id="rId9"/>
    <p:sldId id="807" r:id="rId10"/>
    <p:sldId id="699" r:id="rId11"/>
    <p:sldId id="712" r:id="rId12"/>
    <p:sldId id="713" r:id="rId13"/>
    <p:sldId id="802" r:id="rId14"/>
    <p:sldId id="809" r:id="rId15"/>
    <p:sldId id="805" r:id="rId16"/>
    <p:sldId id="806" r:id="rId17"/>
    <p:sldId id="804" r:id="rId18"/>
    <p:sldId id="684" r:id="rId19"/>
    <p:sldId id="591" r:id="rId20"/>
    <p:sldId id="739" r:id="rId21"/>
    <p:sldId id="740" r:id="rId22"/>
    <p:sldId id="741" r:id="rId23"/>
    <p:sldId id="742" r:id="rId24"/>
    <p:sldId id="743" r:id="rId25"/>
    <p:sldId id="791" r:id="rId26"/>
    <p:sldId id="785" r:id="rId27"/>
    <p:sldId id="789" r:id="rId28"/>
    <p:sldId id="792" r:id="rId29"/>
    <p:sldId id="793" r:id="rId30"/>
    <p:sldId id="820" r:id="rId31"/>
    <p:sldId id="812" r:id="rId32"/>
    <p:sldId id="810" r:id="rId33"/>
    <p:sldId id="811" r:id="rId34"/>
    <p:sldId id="813" r:id="rId35"/>
    <p:sldId id="821" r:id="rId36"/>
    <p:sldId id="814" r:id="rId37"/>
    <p:sldId id="815" r:id="rId38"/>
    <p:sldId id="822" r:id="rId39"/>
    <p:sldId id="823" r:id="rId40"/>
    <p:sldId id="824" r:id="rId41"/>
    <p:sldId id="816" r:id="rId42"/>
    <p:sldId id="818" r:id="rId43"/>
    <p:sldId id="819" r:id="rId44"/>
    <p:sldId id="723" r:id="rId45"/>
    <p:sldId id="724" r:id="rId46"/>
    <p:sldId id="817" r:id="rId47"/>
    <p:sldId id="825" r:id="rId48"/>
    <p:sldId id="826" r:id="rId49"/>
    <p:sldId id="725" r:id="rId50"/>
    <p:sldId id="827" r:id="rId51"/>
    <p:sldId id="829" r:id="rId52"/>
    <p:sldId id="828" r:id="rId53"/>
    <p:sldId id="831" r:id="rId54"/>
    <p:sldId id="830" r:id="rId55"/>
  </p:sldIdLst>
  <p:sldSz cx="9144000" cy="6858000" type="screen4x3"/>
  <p:notesSz cx="7099300" cy="10234613"/>
  <p:custDataLst>
    <p:tags r:id="rId5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7373"/>
    <a:srgbClr val="E0F4E3"/>
    <a:srgbClr val="E0E0E0"/>
    <a:srgbClr val="E3E4E6"/>
    <a:srgbClr val="FFFF99"/>
    <a:srgbClr val="FF9999"/>
    <a:srgbClr val="EFBFBF"/>
    <a:srgbClr val="A8E799"/>
    <a:srgbClr val="CDF1C5"/>
    <a:srgbClr val="F1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7" autoAdjust="0"/>
    <p:restoredTop sz="94676" autoAdjust="0"/>
  </p:normalViewPr>
  <p:slideViewPr>
    <p:cSldViewPr snapToObjects="1">
      <p:cViewPr varScale="1">
        <p:scale>
          <a:sx n="65" d="100"/>
          <a:sy n="65" d="100"/>
        </p:scale>
        <p:origin x="-61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0" d="100"/>
          <a:sy n="60" d="100"/>
        </p:scale>
        <p:origin x="-3306" y="-72"/>
      </p:cViewPr>
      <p:guideLst>
        <p:guide orient="horz" pos="3222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439" cy="51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7" tIns="48283" rIns="96567" bIns="48283" numCol="1" anchor="t" anchorCtr="0" compatLnSpc="1">
            <a:prstTxWarp prst="textNoShape">
              <a:avLst/>
            </a:prstTxWarp>
          </a:bodyPr>
          <a:lstStyle>
            <a:lvl1pPr defTabSz="96664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5861" y="0"/>
            <a:ext cx="3043439" cy="51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7" tIns="48283" rIns="96567" bIns="48283" numCol="1" anchor="t" anchorCtr="0" compatLnSpc="1">
            <a:prstTxWarp prst="textNoShape">
              <a:avLst/>
            </a:prstTxWarp>
          </a:bodyPr>
          <a:lstStyle>
            <a:lvl1pPr algn="r" defTabSz="96664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5851"/>
            <a:ext cx="3043439" cy="51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7" tIns="48283" rIns="96567" bIns="48283" numCol="1" anchor="b" anchorCtr="0" compatLnSpc="1">
            <a:prstTxWarp prst="textNoShape">
              <a:avLst/>
            </a:prstTxWarp>
          </a:bodyPr>
          <a:lstStyle>
            <a:lvl1pPr defTabSz="966648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5861" y="9705851"/>
            <a:ext cx="3043439" cy="51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7" tIns="48283" rIns="96567" bIns="48283" numCol="1" anchor="b" anchorCtr="0" compatLnSpc="1">
            <a:prstTxWarp prst="textNoShape">
              <a:avLst/>
            </a:prstTxWarp>
          </a:bodyPr>
          <a:lstStyle>
            <a:lvl1pPr algn="r" defTabSz="96664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8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11345" cy="48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0301" y="1"/>
            <a:ext cx="3111345" cy="48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4088" y="733425"/>
            <a:ext cx="5202237" cy="3903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3036" y="4880890"/>
            <a:ext cx="5185576" cy="4555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61777"/>
            <a:ext cx="3111345" cy="48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0301" y="9761777"/>
            <a:ext cx="3111345" cy="48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487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3472"/>
            <a:ext cx="5207386" cy="4604561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"/>
          <p:cNvSpPr>
            <a:spLocks/>
          </p:cNvSpPr>
          <p:nvPr userDrawn="1"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2"/>
          <p:cNvSpPr>
            <a:spLocks/>
          </p:cNvSpPr>
          <p:nvPr userDrawn="1"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2"/>
          <p:cNvSpPr>
            <a:spLocks/>
          </p:cNvSpPr>
          <p:nvPr userDrawn="1"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5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71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8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0.png"/><Relationship Id="rId3" Type="http://schemas.openxmlformats.org/officeDocument/2006/relationships/image" Target="../media/image710.png"/><Relationship Id="rId7" Type="http://schemas.openxmlformats.org/officeDocument/2006/relationships/image" Target="../media/image7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0.png"/><Relationship Id="rId5" Type="http://schemas.openxmlformats.org/officeDocument/2006/relationships/image" Target="../media/image730.png"/><Relationship Id="rId10" Type="http://schemas.openxmlformats.org/officeDocument/2006/relationships/image" Target="../media/image780.png"/><Relationship Id="rId4" Type="http://schemas.openxmlformats.org/officeDocument/2006/relationships/image" Target="../media/image720.png"/><Relationship Id="rId9" Type="http://schemas.openxmlformats.org/officeDocument/2006/relationships/image" Target="../media/image77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unicode-table.com/en/" TargetMode="External"/><Relationship Id="rId2" Type="http://schemas.openxmlformats.org/officeDocument/2006/relationships/hyperlink" Target="http://www.ascii-code.com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Data Representation in Memory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/>
              <a:t>CSCI </a:t>
            </a:r>
            <a:r>
              <a:rPr lang="en-US" sz="2000" b="0" smtClean="0"/>
              <a:t>2400 / </a:t>
            </a:r>
            <a:r>
              <a:rPr lang="en-US" sz="2000" b="0"/>
              <a:t>ECE </a:t>
            </a:r>
            <a:r>
              <a:rPr lang="en-US" sz="2000" b="0" smtClean="0"/>
              <a:t>3217:  </a:t>
            </a:r>
            <a:r>
              <a:rPr lang="en-US" sz="2000" b="0" dirty="0"/>
              <a:t>Computer Architecture</a:t>
            </a:r>
            <a:r>
              <a:rPr lang="en-US" b="0" dirty="0"/>
              <a:t/>
            </a:r>
            <a:br>
              <a:rPr lang="en-US" b="0" dirty="0"/>
            </a:b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pPr lvl="0">
              <a:defRPr/>
            </a:pPr>
            <a:r>
              <a:rPr lang="en-US" b="1" dirty="0" smtClean="0"/>
              <a:t>Instructor:</a:t>
            </a:r>
            <a:r>
              <a:rPr lang="en-US" dirty="0" smtClean="0"/>
              <a:t> </a:t>
            </a:r>
            <a:endParaRPr lang="en-US" dirty="0"/>
          </a:p>
          <a:p>
            <a:pPr lvl="0">
              <a:defRPr/>
            </a:pPr>
            <a:r>
              <a:rPr lang="en-US" dirty="0" smtClean="0"/>
              <a:t>David Ferry</a:t>
            </a:r>
            <a:endParaRPr lang="en-US" dirty="0"/>
          </a:p>
        </p:txBody>
      </p:sp>
      <p:sp>
        <p:nvSpPr>
          <p:cNvPr id="4" name="Rectangle 5"/>
          <p:cNvSpPr>
            <a:spLocks/>
          </p:cNvSpPr>
          <p:nvPr/>
        </p:nvSpPr>
        <p:spPr bwMode="auto">
          <a:xfrm>
            <a:off x="2029028" y="5562600"/>
            <a:ext cx="5085944" cy="692497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Slides adapted from Bryant &amp; </a:t>
            </a:r>
            <a:r>
              <a:rPr lang="en-US" sz="2000" b="0" dirty="0" err="1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O’Hallaron’s</a:t>
            </a:r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slides</a:t>
            </a:r>
            <a:b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</a:br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via Jason </a:t>
            </a:r>
            <a:r>
              <a:rPr lang="en-US" sz="2000" b="0" dirty="0" err="1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Fritts</a:t>
            </a:r>
            <a:endParaRPr lang="en-US" sz="2000" b="0" dirty="0">
              <a:solidFill>
                <a:srgbClr val="C00000"/>
              </a:solidFill>
              <a:latin typeface="Calibri Italic" charset="0"/>
              <a:ea typeface="Calibri Italic" charset="0"/>
              <a:cs typeface="Calibri Italic" charset="0"/>
              <a:sym typeface="Calibri Ital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Encoding Byte Values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>
          <a:xfrm>
            <a:off x="561975" y="1295400"/>
            <a:ext cx="7896225" cy="5257800"/>
          </a:xfrm>
        </p:spPr>
        <p:txBody>
          <a:bodyPr/>
          <a:lstStyle/>
          <a:p>
            <a:r>
              <a:rPr lang="en-US" dirty="0" smtClean="0"/>
              <a:t>1 Byte </a:t>
            </a:r>
            <a:r>
              <a:rPr lang="en-US" dirty="0"/>
              <a:t>= 8 bits</a:t>
            </a:r>
          </a:p>
          <a:p>
            <a:pPr marL="552450" lvl="1"/>
            <a:r>
              <a:rPr lang="en-US" dirty="0" smtClean="0"/>
              <a:t>Binary:    </a:t>
            </a:r>
            <a:r>
              <a:rPr lang="en-US" dirty="0"/>
              <a:t>00000000</a:t>
            </a:r>
            <a:r>
              <a:rPr lang="en-US" baseline="-20000" dirty="0"/>
              <a:t>2</a:t>
            </a:r>
            <a:r>
              <a:rPr lang="en-US" dirty="0"/>
              <a:t> to </a:t>
            </a:r>
            <a:r>
              <a:rPr lang="en-US" dirty="0" smtClean="0"/>
              <a:t>11111111</a:t>
            </a:r>
            <a:r>
              <a:rPr lang="en-US" baseline="-20000" dirty="0" smtClean="0"/>
              <a:t>2</a:t>
            </a:r>
          </a:p>
          <a:p>
            <a:pPr marL="952500" lvl="2"/>
            <a:endParaRPr lang="en-US" baseline="-20000" dirty="0"/>
          </a:p>
          <a:p>
            <a:r>
              <a:rPr lang="en-US" dirty="0" smtClean="0"/>
              <a:t>A byte value can be interpreted in many ways!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epends upon how it’s used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For example, consider byte with:     01010101</a:t>
            </a:r>
            <a:r>
              <a:rPr lang="en-US" baseline="-20000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as ASCII text:    				‘U’</a:t>
            </a:r>
          </a:p>
          <a:p>
            <a:pPr lvl="1"/>
            <a:r>
              <a:rPr lang="en-US" dirty="0" smtClean="0"/>
              <a:t>as integer:    				</a:t>
            </a:r>
            <a:r>
              <a:rPr lang="en-US" dirty="0"/>
              <a:t>8</a:t>
            </a:r>
            <a:r>
              <a:rPr lang="en-US" dirty="0" smtClean="0"/>
              <a:t>5</a:t>
            </a:r>
            <a:r>
              <a:rPr lang="en-US" baseline="-20000" dirty="0" smtClean="0"/>
              <a:t>10</a:t>
            </a:r>
            <a:endParaRPr lang="en-US" dirty="0"/>
          </a:p>
          <a:p>
            <a:pPr lvl="1"/>
            <a:r>
              <a:rPr lang="en-US" dirty="0" smtClean="0"/>
              <a:t>as IA32 instruction:    </a:t>
            </a: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pushl</a:t>
            </a:r>
            <a:r>
              <a:rPr lang="en-US" dirty="0" smtClean="0"/>
              <a:t>  %</a:t>
            </a:r>
            <a:r>
              <a:rPr lang="en-US" dirty="0" err="1" smtClean="0"/>
              <a:t>ebp</a:t>
            </a:r>
            <a:endParaRPr lang="en-US" dirty="0" smtClean="0"/>
          </a:p>
          <a:p>
            <a:pPr lvl="1"/>
            <a:r>
              <a:rPr lang="en-US" dirty="0" smtClean="0"/>
              <a:t>the 86</a:t>
            </a:r>
            <a:r>
              <a:rPr lang="en-US" baseline="30000" dirty="0" smtClean="0"/>
              <a:t>th</a:t>
            </a:r>
            <a:r>
              <a:rPr lang="en-US" dirty="0" smtClean="0"/>
              <a:t> byte of memory in a computer		</a:t>
            </a:r>
            <a:endParaRPr lang="en-US" dirty="0"/>
          </a:p>
          <a:p>
            <a:pPr lvl="1"/>
            <a:r>
              <a:rPr lang="en-US" dirty="0" smtClean="0"/>
              <a:t>a medium gray pixel in a gray-scale image</a:t>
            </a:r>
          </a:p>
          <a:p>
            <a:pPr lvl="1"/>
            <a:r>
              <a:rPr lang="en-US" dirty="0" smtClean="0"/>
              <a:t>could be interpreted MANY other ways…</a:t>
            </a:r>
            <a:endParaRPr lang="en-US" baseline="-20000" dirty="0" smtClean="0"/>
          </a:p>
          <a:p>
            <a:pPr marL="152400"/>
            <a:endParaRPr lang="en-US" baseline="-20000" dirty="0"/>
          </a:p>
        </p:txBody>
      </p:sp>
      <p:sp>
        <p:nvSpPr>
          <p:cNvPr id="43010" name="Rectangle 43009"/>
          <p:cNvSpPr/>
          <p:nvPr/>
        </p:nvSpPr>
        <p:spPr bwMode="auto">
          <a:xfrm>
            <a:off x="6172200" y="5410200"/>
            <a:ext cx="304800" cy="304800"/>
          </a:xfrm>
          <a:prstGeom prst="rect">
            <a:avLst/>
          </a:prstGeom>
          <a:solidFill>
            <a:srgbClr val="737373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640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7488238" cy="5730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Binary is Hard to Represent!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Problem with binary – Cumbersome to use</a:t>
            </a:r>
          </a:p>
          <a:p>
            <a:pPr lvl="1">
              <a:defRPr/>
            </a:pPr>
            <a:r>
              <a:rPr lang="en-US" dirty="0" smtClean="0"/>
              <a:t>e.g.  approx. how big is:      1010011101010001011101011</a:t>
            </a:r>
            <a:r>
              <a:rPr lang="en-US" baseline="-25000" dirty="0" smtClean="0"/>
              <a:t>2</a:t>
            </a:r>
            <a:r>
              <a:rPr lang="en-US" dirty="0" smtClean="0"/>
              <a:t> ?</a:t>
            </a:r>
            <a:endParaRPr lang="en-US" baseline="-25000" dirty="0" smtClean="0"/>
          </a:p>
          <a:p>
            <a:pPr lvl="1">
              <a:defRPr/>
            </a:pPr>
            <a:r>
              <a:rPr lang="en-US" dirty="0" smtClean="0"/>
              <a:t>Would be nice if the representation was closer to decimal:     21,930,731</a:t>
            </a:r>
          </a:p>
          <a:p>
            <a:pPr lvl="1">
              <a:defRPr/>
            </a:pPr>
            <a:endParaRPr lang="en-US" i="1" dirty="0"/>
          </a:p>
          <a:p>
            <a:pPr lvl="1">
              <a:defRPr/>
            </a:pPr>
            <a:endParaRPr lang="en-US" i="1" dirty="0" smtClean="0"/>
          </a:p>
          <a:p>
            <a:pPr>
              <a:defRPr/>
            </a:pPr>
            <a:r>
              <a:rPr lang="en-US" dirty="0" smtClean="0"/>
              <a:t>Let’s define a larger base so that</a:t>
            </a:r>
          </a:p>
          <a:p>
            <a:pPr marL="457200" lvl="1" indent="0">
              <a:buNone/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for equivalence, </a:t>
            </a:r>
            <a:r>
              <a:rPr lang="en-US" i="1" dirty="0" smtClean="0"/>
              <a:t>R</a:t>
            </a:r>
            <a:r>
              <a:rPr lang="en-US" dirty="0" smtClean="0"/>
              <a:t> and </a:t>
            </a:r>
            <a:r>
              <a:rPr lang="en-US" i="1" dirty="0" smtClean="0"/>
              <a:t>x</a:t>
            </a:r>
            <a:r>
              <a:rPr lang="en-US" dirty="0" smtClean="0"/>
              <a:t> must be integers – then 1 digit in </a:t>
            </a:r>
            <a:r>
              <a:rPr lang="en-US" i="1" dirty="0" smtClean="0"/>
              <a:t>R</a:t>
            </a:r>
            <a:r>
              <a:rPr lang="en-US" dirty="0" smtClean="0"/>
              <a:t> equals </a:t>
            </a:r>
            <a:r>
              <a:rPr lang="en-US" i="1" dirty="0" smtClean="0"/>
              <a:t>x</a:t>
            </a:r>
            <a:r>
              <a:rPr lang="en-US" dirty="0" smtClean="0"/>
              <a:t> bits</a:t>
            </a:r>
          </a:p>
          <a:p>
            <a:pPr lvl="1">
              <a:defRPr/>
            </a:pPr>
            <a:r>
              <a:rPr lang="en-US" dirty="0"/>
              <a:t>e</a:t>
            </a:r>
            <a:r>
              <a:rPr lang="en-US" dirty="0" smtClean="0"/>
              <a:t>quivalence allows direct conversion between representations</a:t>
            </a:r>
          </a:p>
          <a:p>
            <a:pPr lvl="1">
              <a:defRPr/>
            </a:pPr>
            <a:r>
              <a:rPr lang="en-US" dirty="0" smtClean="0"/>
              <a:t>two options closest to decimal:</a:t>
            </a:r>
          </a:p>
          <a:p>
            <a:pPr lvl="2">
              <a:defRPr/>
            </a:pPr>
            <a:r>
              <a:rPr lang="en-US" dirty="0" smtClean="0"/>
              <a:t>octal:                                                       (base eight)</a:t>
            </a:r>
          </a:p>
          <a:p>
            <a:pPr lvl="2">
              <a:defRPr/>
            </a:pPr>
            <a:r>
              <a:rPr lang="en-US" dirty="0" smtClean="0"/>
              <a:t>hexadecimal:                                         (base sixteen)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29000" y="3810434"/>
                <a:ext cx="1752600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latin typeface="Cambria Math"/>
                              <a:ea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sz="28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2800" b="1" i="1" dirty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2800" b="1" i="1" dirty="0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en-US" sz="2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810434"/>
                <a:ext cx="1752600" cy="5329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50920" y="5292090"/>
                <a:ext cx="1752600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latin typeface="Cambria Math"/>
                              <a:ea typeface="Cambria Math"/>
                            </a:rPr>
                            <m:t>𝟖</m:t>
                          </m:r>
                        </m:e>
                        <m:sup>
                          <m:r>
                            <a:rPr lang="en-US" sz="20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2000" b="1" i="1" dirty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2000" b="1" i="1" dirty="0" smtClean="0"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920" y="5292090"/>
                <a:ext cx="1752600" cy="4070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55670" y="5664899"/>
                <a:ext cx="1752600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latin typeface="Cambria Math"/>
                              <a:ea typeface="Cambria Math"/>
                            </a:rPr>
                            <m:t>𝟏𝟔</m:t>
                          </m:r>
                        </m:e>
                        <m:sup>
                          <m:r>
                            <a:rPr lang="en-US" sz="20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2000" b="1" i="1" dirty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2000" b="1" i="1" dirty="0" smtClean="0">
                              <a:latin typeface="Cambria Math"/>
                              <a:ea typeface="Cambria Math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670" y="5664899"/>
                <a:ext cx="1752600" cy="4070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766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7488238" cy="5730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Representing Binary Efficiently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Octal or Hexadecimal?</a:t>
            </a:r>
          </a:p>
          <a:p>
            <a:pPr lvl="1">
              <a:defRPr/>
            </a:pPr>
            <a:r>
              <a:rPr lang="en-US" dirty="0" smtClean="0"/>
              <a:t>binary :		            1010011101010001011101011</a:t>
            </a:r>
            <a:r>
              <a:rPr lang="en-US" baseline="-25000" dirty="0" smtClean="0"/>
              <a:t>2</a:t>
            </a:r>
          </a:p>
          <a:p>
            <a:pPr lvl="1">
              <a:defRPr/>
            </a:pPr>
            <a:r>
              <a:rPr lang="en-US" dirty="0" smtClean="0"/>
              <a:t>octal:					123521353</a:t>
            </a:r>
            <a:r>
              <a:rPr lang="en-US" baseline="-25000" dirty="0" smtClean="0"/>
              <a:t>8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hexadecimal number:			    14EA2EB</a:t>
            </a:r>
            <a:r>
              <a:rPr lang="en-US" baseline="-25000" dirty="0" smtClean="0"/>
              <a:t>16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decimal:					   21930731</a:t>
            </a:r>
          </a:p>
          <a:p>
            <a:pPr>
              <a:defRPr/>
            </a:pPr>
            <a:r>
              <a:rPr lang="en-US" dirty="0" smtClean="0"/>
              <a:t>Octal and Hex are closer in size to decimal, BUT…</a:t>
            </a:r>
          </a:p>
          <a:p>
            <a:pPr>
              <a:defRPr/>
            </a:pPr>
            <a:r>
              <a:rPr lang="en-US" dirty="0" smtClean="0"/>
              <a:t>How many base-</a:t>
            </a:r>
            <a:r>
              <a:rPr lang="en-US" i="1" dirty="0" smtClean="0"/>
              <a:t>R</a:t>
            </a:r>
            <a:r>
              <a:rPr lang="en-US" dirty="0" smtClean="0"/>
              <a:t> digits per byte?</a:t>
            </a:r>
          </a:p>
          <a:p>
            <a:pPr lvl="1">
              <a:defRPr/>
            </a:pPr>
            <a:r>
              <a:rPr lang="en-US" dirty="0" smtClean="0"/>
              <a:t>Octal:    8/3 = 2.67 octal digits per byte  --  BAD</a:t>
            </a:r>
          </a:p>
          <a:p>
            <a:pPr lvl="1">
              <a:defRPr/>
            </a:pPr>
            <a:r>
              <a:rPr lang="en-US" dirty="0" smtClean="0"/>
              <a:t>Hex:      8/4 </a:t>
            </a:r>
            <a:r>
              <a:rPr lang="en-US" dirty="0"/>
              <a:t>= </a:t>
            </a:r>
            <a:r>
              <a:rPr lang="en-US" dirty="0" smtClean="0"/>
              <a:t>2 hex </a:t>
            </a:r>
            <a:r>
              <a:rPr lang="en-US" dirty="0"/>
              <a:t>digits per byte  </a:t>
            </a:r>
            <a:r>
              <a:rPr lang="en-US" dirty="0" smtClean="0"/>
              <a:t>--  GOOD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569589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2"/>
                </a:solidFill>
                <a:latin typeface="Calibri" pitchFamily="34" charset="0"/>
              </a:rPr>
              <a:t>Hexadecimal wins:    1 hex digit  </a:t>
            </a:r>
            <a:r>
              <a:rPr lang="en-US" sz="2800" dirty="0" smtClean="0">
                <a:solidFill>
                  <a:schemeClr val="accent2"/>
                </a:solidFill>
                <a:latin typeface="Calibri" pitchFamily="34" charset="0"/>
                <a:sym typeface="Symbol"/>
              </a:rPr>
              <a:t></a:t>
            </a:r>
            <a:r>
              <a:rPr lang="en-US" sz="2800" i="1" dirty="0" smtClean="0">
                <a:solidFill>
                  <a:schemeClr val="accent2"/>
                </a:solidFill>
                <a:latin typeface="Calibri" pitchFamily="34" charset="0"/>
              </a:rPr>
              <a:t>  4 bits</a:t>
            </a:r>
          </a:p>
        </p:txBody>
      </p:sp>
    </p:spTree>
    <p:extLst>
      <p:ext uri="{BB962C8B-B14F-4D97-AF65-F5344CB8AC3E}">
        <p14:creationId xmlns:p14="http://schemas.microsoft.com/office/powerpoint/2010/main" val="2390953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 smtClean="0"/>
              <a:t>Expressing Byte </a:t>
            </a:r>
            <a:r>
              <a:rPr lang="en-US" dirty="0"/>
              <a:t>Values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>
          <a:xfrm>
            <a:off x="638175" y="1600200"/>
            <a:ext cx="7667625" cy="4572000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Common ways of expressing a byte</a:t>
            </a:r>
            <a:endParaRPr lang="en-US" dirty="0"/>
          </a:p>
          <a:p>
            <a:pPr lvl="1"/>
            <a:r>
              <a:rPr lang="en-US" dirty="0" smtClean="0"/>
              <a:t>Binary:    </a:t>
            </a:r>
            <a:r>
              <a:rPr lang="en-US" dirty="0"/>
              <a:t>00000000</a:t>
            </a:r>
            <a:r>
              <a:rPr lang="en-US" baseline="-20000" dirty="0"/>
              <a:t>2</a:t>
            </a:r>
            <a:r>
              <a:rPr lang="en-US" dirty="0"/>
              <a:t> to </a:t>
            </a:r>
            <a:r>
              <a:rPr lang="en-US" dirty="0" smtClean="0"/>
              <a:t>11111111</a:t>
            </a:r>
            <a:r>
              <a:rPr lang="en-US" baseline="-20000" dirty="0" smtClean="0"/>
              <a:t>2</a:t>
            </a:r>
          </a:p>
          <a:p>
            <a:pPr lvl="1"/>
            <a:endParaRPr lang="en-US" baseline="-20000" dirty="0" smtClean="0"/>
          </a:p>
          <a:p>
            <a:pPr lvl="1"/>
            <a:r>
              <a:rPr lang="en-US" dirty="0" smtClean="0"/>
              <a:t>Decimal</a:t>
            </a:r>
            <a:r>
              <a:rPr lang="en-US" dirty="0"/>
              <a:t>: </a:t>
            </a:r>
            <a:r>
              <a:rPr lang="en-US" dirty="0" smtClean="0"/>
              <a:t>   0</a:t>
            </a:r>
            <a:r>
              <a:rPr lang="en-US" baseline="-20000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255</a:t>
            </a:r>
            <a:r>
              <a:rPr lang="en-US" baseline="-20000" dirty="0" smtClean="0"/>
              <a:t>10</a:t>
            </a:r>
          </a:p>
          <a:p>
            <a:pPr lvl="1"/>
            <a:endParaRPr lang="en-US" baseline="-20000" dirty="0" smtClean="0"/>
          </a:p>
          <a:p>
            <a:pPr lvl="1"/>
            <a:r>
              <a:rPr lang="en-US" dirty="0" smtClean="0"/>
              <a:t>Hexadecimal:    00</a:t>
            </a:r>
            <a:r>
              <a:rPr lang="en-US" baseline="-20000" dirty="0" smtClean="0"/>
              <a:t>16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FF</a:t>
            </a:r>
            <a:r>
              <a:rPr lang="en-US" baseline="-20000" dirty="0" smtClean="0"/>
              <a:t>16</a:t>
            </a:r>
          </a:p>
          <a:p>
            <a:pPr lvl="2"/>
            <a:r>
              <a:rPr lang="en-US" dirty="0" smtClean="0"/>
              <a:t>Base-16 </a:t>
            </a:r>
            <a:r>
              <a:rPr lang="en-US" dirty="0"/>
              <a:t>number </a:t>
            </a:r>
            <a:r>
              <a:rPr lang="en-US" dirty="0" smtClean="0"/>
              <a:t>representation</a:t>
            </a:r>
          </a:p>
          <a:p>
            <a:pPr lvl="2"/>
            <a:r>
              <a:rPr lang="en-US" dirty="0" smtClean="0"/>
              <a:t>Use </a:t>
            </a:r>
            <a:r>
              <a:rPr lang="en-US" dirty="0"/>
              <a:t>characters ‘0’ to ‘9’ and ‘A’ to ‘</a:t>
            </a:r>
            <a:r>
              <a:rPr lang="en-US" dirty="0" smtClean="0"/>
              <a:t>F’</a:t>
            </a:r>
          </a:p>
          <a:p>
            <a:pPr lvl="2"/>
            <a:r>
              <a:rPr lang="en-US" dirty="0" smtClean="0"/>
              <a:t>in C/C++ programming languages, D3</a:t>
            </a:r>
            <a:r>
              <a:rPr lang="en-US" baseline="-20000" dirty="0" smtClean="0"/>
              <a:t>16</a:t>
            </a:r>
            <a:r>
              <a:rPr lang="en-US" dirty="0" smtClean="0"/>
              <a:t> written as either</a:t>
            </a:r>
          </a:p>
          <a:p>
            <a:pPr lvl="3"/>
            <a:r>
              <a:rPr lang="en-US" dirty="0" smtClean="0"/>
              <a:t>0xD3</a:t>
            </a:r>
            <a:endParaRPr lang="en-US" dirty="0"/>
          </a:p>
          <a:p>
            <a:pPr lvl="3"/>
            <a:r>
              <a:rPr lang="en-US" dirty="0" smtClean="0"/>
              <a:t>0xd3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0" y="1295400"/>
            <a:ext cx="3996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Juliet:</a:t>
            </a:r>
            <a:r>
              <a:rPr lang="en-US" sz="1800" dirty="0">
                <a:solidFill>
                  <a:srgbClr val="C00000"/>
                </a:solidFill>
              </a:rPr>
              <a:t/>
            </a: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b="0" dirty="0">
                <a:solidFill>
                  <a:srgbClr val="C00000"/>
                </a:solidFill>
              </a:rPr>
              <a:t>"What's in a name? That which we call a rose</a:t>
            </a:r>
            <a:r>
              <a:rPr lang="en-US" sz="1800" dirty="0">
                <a:solidFill>
                  <a:srgbClr val="C00000"/>
                </a:solidFill>
              </a:rPr>
              <a:t/>
            </a: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b="0" dirty="0">
                <a:solidFill>
                  <a:srgbClr val="C00000"/>
                </a:solidFill>
              </a:rPr>
              <a:t>By any other name would smell as sweet."</a:t>
            </a:r>
            <a:endParaRPr lang="en-US" sz="1800" dirty="0" smtClean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669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1066800"/>
            <a:ext cx="7592093" cy="762000"/>
          </a:xfrm>
        </p:spPr>
        <p:txBody>
          <a:bodyPr/>
          <a:lstStyle/>
          <a:p>
            <a:pPr marL="119063" indent="-119063" eaLnBrk="1" hangingPunct="1"/>
            <a:r>
              <a:rPr lang="en-US" sz="3200" dirty="0" smtClean="0"/>
              <a:t> Decimal vs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Binary vs </a:t>
            </a:r>
            <a:br>
              <a:rPr lang="en-US" sz="3200" dirty="0" smtClean="0"/>
            </a:br>
            <a:r>
              <a:rPr lang="en-US" sz="3200" dirty="0" smtClean="0"/>
              <a:t>Hexadecimal</a:t>
            </a:r>
            <a:endParaRPr lang="en-US" sz="3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898577"/>
              </p:ext>
            </p:extLst>
          </p:nvPr>
        </p:nvGraphicFramePr>
        <p:xfrm>
          <a:off x="2667000" y="435678"/>
          <a:ext cx="6096000" cy="616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Decimal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Binary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Hexadecimal</a:t>
                      </a:r>
                      <a:endParaRPr lang="en-US" i="1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10010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272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7488238" cy="5730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Convert Between Binary and Hex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191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Convert Hexadecimal to Binary</a:t>
            </a:r>
          </a:p>
          <a:p>
            <a:pPr lvl="1">
              <a:defRPr/>
            </a:pPr>
            <a:r>
              <a:rPr lang="en-US" dirty="0" smtClean="0"/>
              <a:t>Simply replace each hex digit with its equivalent 4-bit binary sequence</a:t>
            </a:r>
          </a:p>
          <a:p>
            <a:pPr lvl="1">
              <a:defRPr/>
            </a:pPr>
            <a:r>
              <a:rPr lang="en-US" dirty="0" smtClean="0"/>
              <a:t>Example:   		  </a:t>
            </a:r>
            <a:r>
              <a:rPr lang="en-US" b="1" dirty="0" smtClean="0"/>
              <a:t>6 D 1 9 F 3 C</a:t>
            </a:r>
            <a:r>
              <a:rPr lang="en-US" b="1" baseline="-25000" dirty="0" smtClean="0"/>
              <a:t>16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/>
              <a:t>Convert </a:t>
            </a:r>
            <a:r>
              <a:rPr lang="en-US" dirty="0" smtClean="0"/>
              <a:t>Binary to Hexadecimal</a:t>
            </a:r>
            <a:endParaRPr lang="en-US" dirty="0"/>
          </a:p>
          <a:p>
            <a:pPr lvl="1">
              <a:defRPr/>
            </a:pPr>
            <a:r>
              <a:rPr lang="en-US" u="sng" dirty="0" smtClean="0"/>
              <a:t>Starting from the radix point</a:t>
            </a:r>
            <a:r>
              <a:rPr lang="en-US" dirty="0" smtClean="0"/>
              <a:t>, replace each sequence of 4 bits with the equivalent hexadecimal digit</a:t>
            </a:r>
            <a:endParaRPr lang="en-US" u="sng" dirty="0"/>
          </a:p>
          <a:p>
            <a:pPr lvl="1">
              <a:defRPr/>
            </a:pPr>
            <a:r>
              <a:rPr lang="en-US" dirty="0"/>
              <a:t>Example</a:t>
            </a:r>
            <a:r>
              <a:rPr lang="en-US" dirty="0" smtClean="0"/>
              <a:t>:	    101100100011010111010110001010011</a:t>
            </a:r>
            <a:r>
              <a:rPr lang="en-US" baseline="-25000" dirty="0" smtClean="0"/>
              <a:t>2</a:t>
            </a:r>
          </a:p>
          <a:p>
            <a:pPr lvl="1">
              <a:defRPr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438400" y="310509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0110    1101    0001    1001    1111    0011    1100</a:t>
            </a:r>
            <a:r>
              <a:rPr lang="en-US" sz="2000" baseline="-25000" dirty="0" smtClean="0">
                <a:latin typeface="Calibri" pitchFamily="34" charset="0"/>
              </a:rPr>
              <a:t>2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2971800" y="2667000"/>
            <a:ext cx="1371600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3695700" y="2667000"/>
            <a:ext cx="876300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4267200" y="2667000"/>
            <a:ext cx="533400" cy="43809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4953000" y="2667000"/>
            <a:ext cx="0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5181600" y="2667000"/>
            <a:ext cx="457200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5334000" y="2667000"/>
            <a:ext cx="990600" cy="43809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62600" y="2667000"/>
            <a:ext cx="1676400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431" name="Straight Connector 103430"/>
          <p:cNvCxnSpPr/>
          <p:nvPr/>
        </p:nvCxnSpPr>
        <p:spPr bwMode="auto">
          <a:xfrm>
            <a:off x="6324600" y="4800600"/>
            <a:ext cx="0" cy="609600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5829300" y="4800600"/>
            <a:ext cx="0" cy="609600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5334000" y="4800600"/>
            <a:ext cx="0" cy="609600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4800600" y="4800600"/>
            <a:ext cx="0" cy="609600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4343400" y="4800600"/>
            <a:ext cx="0" cy="609600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3810000" y="4800600"/>
            <a:ext cx="0" cy="609600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3238500" y="4762500"/>
            <a:ext cx="0" cy="609600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2743200" y="4800600"/>
            <a:ext cx="0" cy="609600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2438400" y="577209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1      6      4      6      B      A      C       5       3</a:t>
            </a:r>
            <a:r>
              <a:rPr lang="en-US" sz="2000" baseline="-25000" dirty="0" smtClean="0"/>
              <a:t>16</a:t>
            </a:r>
            <a:endParaRPr lang="en-US" sz="2000" baseline="-25000" dirty="0" smtClean="0">
              <a:latin typeface="Calibri" pitchFamily="34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 bwMode="auto">
          <a:xfrm>
            <a:off x="5029200" y="5334000"/>
            <a:ext cx="0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5486400" y="5334000"/>
            <a:ext cx="0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6019800" y="5334000"/>
            <a:ext cx="0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6553200" y="5334000"/>
            <a:ext cx="0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4495800" y="5334000"/>
            <a:ext cx="0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4038600" y="5334000"/>
            <a:ext cx="0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>
            <a:off x="3505200" y="5334000"/>
            <a:ext cx="0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3048000" y="5334000"/>
            <a:ext cx="0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>
            <a:off x="2590800" y="5334000"/>
            <a:ext cx="0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642718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Basic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memory organization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Bits &amp; Bytes – basic units of Storage in computers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in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binary and hexadecimal</a:t>
            </a:r>
          </a:p>
          <a:p>
            <a:r>
              <a:rPr lang="en-US" dirty="0"/>
              <a:t>Representing Integers</a:t>
            </a:r>
          </a:p>
          <a:p>
            <a:pPr lvl="1"/>
            <a:r>
              <a:rPr lang="en-US" b="1" dirty="0"/>
              <a:t>Unsigned </a:t>
            </a:r>
            <a:r>
              <a:rPr lang="en-US" b="1" dirty="0" smtClean="0"/>
              <a:t>integers</a:t>
            </a:r>
            <a:endParaRPr lang="en-US" b="1" dirty="0"/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Signed integers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Text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Pointers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73358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Unsigned Integers – Binary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1981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Computers store Unsigned Integer numbers in Binary (base-2)</a:t>
            </a:r>
          </a:p>
          <a:p>
            <a:pPr lvl="1">
              <a:defRPr/>
            </a:pPr>
            <a:r>
              <a:rPr lang="en-US" dirty="0" smtClean="0"/>
              <a:t>Binary numbers use place valuation notation, just like decimal</a:t>
            </a:r>
          </a:p>
          <a:p>
            <a:pPr lvl="1">
              <a:defRPr/>
            </a:pPr>
            <a:r>
              <a:rPr lang="en-US" dirty="0" smtClean="0"/>
              <a:t>Decimal value of </a:t>
            </a:r>
            <a:r>
              <a:rPr lang="en-US" i="1" dirty="0" smtClean="0"/>
              <a:t>n</a:t>
            </a:r>
            <a:r>
              <a:rPr lang="en-US" dirty="0" smtClean="0"/>
              <a:t>-bit unsigned binary number:</a:t>
            </a:r>
          </a:p>
        </p:txBody>
      </p:sp>
      <p:graphicFrame>
        <p:nvGraphicFramePr>
          <p:cNvPr id="13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070148"/>
              </p:ext>
            </p:extLst>
          </p:nvPr>
        </p:nvGraphicFramePr>
        <p:xfrm>
          <a:off x="1803974" y="3886200"/>
          <a:ext cx="5253346" cy="546100"/>
        </p:xfrm>
        <a:graphic>
          <a:graphicData uri="http://schemas.openxmlformats.org/drawingml/2006/table">
            <a:tbl>
              <a:tblPr/>
              <a:tblGrid>
                <a:gridCol w="605148"/>
                <a:gridCol w="685800"/>
                <a:gridCol w="685800"/>
                <a:gridCol w="686919"/>
                <a:gridCol w="684681"/>
                <a:gridCol w="685800"/>
                <a:gridCol w="609600"/>
                <a:gridCol w="609598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888570" y="4508500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7</a:t>
            </a:r>
            <a:endParaRPr lang="en-US" baseline="35000" dirty="0"/>
          </a:p>
        </p:txBody>
      </p:sp>
      <p:sp>
        <p:nvSpPr>
          <p:cNvPr id="16" name="Rectangle 15"/>
          <p:cNvSpPr/>
          <p:nvPr/>
        </p:nvSpPr>
        <p:spPr>
          <a:xfrm>
            <a:off x="2561522" y="4512965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6</a:t>
            </a:r>
            <a:endParaRPr lang="en-US" baseline="35000" dirty="0"/>
          </a:p>
        </p:txBody>
      </p:sp>
      <p:sp>
        <p:nvSpPr>
          <p:cNvPr id="17" name="Rectangle 16"/>
          <p:cNvSpPr/>
          <p:nvPr/>
        </p:nvSpPr>
        <p:spPr>
          <a:xfrm>
            <a:off x="3247322" y="4508500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5</a:t>
            </a:r>
            <a:endParaRPr lang="en-US" baseline="35000" dirty="0"/>
          </a:p>
        </p:txBody>
      </p:sp>
      <p:sp>
        <p:nvSpPr>
          <p:cNvPr id="18" name="Rectangle 17"/>
          <p:cNvSpPr/>
          <p:nvPr/>
        </p:nvSpPr>
        <p:spPr>
          <a:xfrm>
            <a:off x="3869770" y="4512965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4</a:t>
            </a:r>
            <a:endParaRPr lang="en-US" baseline="35000" dirty="0"/>
          </a:p>
        </p:txBody>
      </p:sp>
      <p:sp>
        <p:nvSpPr>
          <p:cNvPr id="19" name="Rectangle 18"/>
          <p:cNvSpPr/>
          <p:nvPr/>
        </p:nvSpPr>
        <p:spPr>
          <a:xfrm>
            <a:off x="4555570" y="4512965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3</a:t>
            </a:r>
            <a:endParaRPr lang="en-US" baseline="35000" dirty="0"/>
          </a:p>
        </p:txBody>
      </p:sp>
      <p:sp>
        <p:nvSpPr>
          <p:cNvPr id="20" name="Rectangle 19"/>
          <p:cNvSpPr/>
          <p:nvPr/>
        </p:nvSpPr>
        <p:spPr>
          <a:xfrm>
            <a:off x="5304722" y="4512965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endParaRPr lang="en-US" baseline="35000" dirty="0"/>
          </a:p>
        </p:txBody>
      </p:sp>
      <p:sp>
        <p:nvSpPr>
          <p:cNvPr id="21" name="Rectangle 20"/>
          <p:cNvSpPr/>
          <p:nvPr/>
        </p:nvSpPr>
        <p:spPr>
          <a:xfrm>
            <a:off x="5927170" y="4512965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baseline="35000" dirty="0"/>
          </a:p>
        </p:txBody>
      </p:sp>
      <p:sp>
        <p:nvSpPr>
          <p:cNvPr id="22" name="Rectangle 21"/>
          <p:cNvSpPr/>
          <p:nvPr/>
        </p:nvSpPr>
        <p:spPr>
          <a:xfrm>
            <a:off x="6536770" y="4512965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0</a:t>
            </a:r>
            <a:endParaRPr lang="en-US" baseline="3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28000" y="2779603"/>
                <a:ext cx="2387000" cy="87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𝒗𝒂𝒍𝒖𝒆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sz="1800" dirty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 dirty="0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 dirty="0"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000" y="2779603"/>
                <a:ext cx="2387000" cy="877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56626" y="5334000"/>
                <a:ext cx="8130174" cy="379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𝒗𝒂𝒍𝒖𝒆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sz="1800" dirty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b="1" i="0" dirty="0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  <m:r>
                            <a:rPr lang="en-US" sz="1800" b="1" i="0" dirty="0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𝟕</m:t>
                          </m:r>
                        </m:sup>
                      </m:sSup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𝟔</m:t>
                          </m:r>
                        </m:sup>
                      </m:sSup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𝟓</m:t>
                          </m:r>
                        </m:sup>
                      </m:sSup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𝟒</m:t>
                          </m:r>
                        </m:sup>
                      </m:sSup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26" y="5334000"/>
                <a:ext cx="8130174" cy="3796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4" idx="2"/>
          </p:cNvCxnSpPr>
          <p:nvPr/>
        </p:nvCxnSpPr>
        <p:spPr bwMode="auto">
          <a:xfrm>
            <a:off x="2110746" y="4970165"/>
            <a:ext cx="0" cy="36383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2819400" y="4970165"/>
            <a:ext cx="186474" cy="36383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3505200" y="4953000"/>
            <a:ext cx="364570" cy="381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endCxn id="25" idx="0"/>
          </p:cNvCxnSpPr>
          <p:nvPr/>
        </p:nvCxnSpPr>
        <p:spPr bwMode="auto">
          <a:xfrm>
            <a:off x="4137654" y="4953000"/>
            <a:ext cx="484059" cy="381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4876800" y="4970165"/>
            <a:ext cx="573898" cy="36383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5562600" y="4953000"/>
            <a:ext cx="808922" cy="381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201478" y="4953000"/>
            <a:ext cx="1037522" cy="381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6858000" y="4953000"/>
            <a:ext cx="1295400" cy="381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523717" y="5640144"/>
                <a:ext cx="2819683" cy="379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dirty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𝟔</m:t>
                          </m:r>
                        </m:sup>
                      </m:sSup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𝟓</m:t>
                          </m:r>
                        </m:sup>
                      </m:sSup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𝟒</m:t>
                          </m:r>
                        </m:sup>
                      </m:sSup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717" y="5640144"/>
                <a:ext cx="2819683" cy="37965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524000" y="5944944"/>
                <a:ext cx="3709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𝟔𝟒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𝟑𝟐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𝟏𝟔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𝟒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sz="1800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𝟏𝟏𝟕</m:t>
                          </m:r>
                        </m:e>
                        <m:sub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944944"/>
                <a:ext cx="370960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 bwMode="auto">
          <a:xfrm>
            <a:off x="4185848" y="5906844"/>
            <a:ext cx="995752" cy="445532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>
              <a:defRPr/>
            </a:pPr>
            <a:r>
              <a:rPr lang="en-US" dirty="0"/>
              <a:t>Unsigned Integers – </a:t>
            </a:r>
            <a:r>
              <a:rPr lang="en-US" dirty="0" smtClean="0"/>
              <a:t>Base-R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3048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Convert Base-R to Decimal</a:t>
            </a:r>
          </a:p>
          <a:p>
            <a:pPr lvl="1">
              <a:defRPr/>
            </a:pPr>
            <a:r>
              <a:rPr lang="en-US" dirty="0" smtClean="0"/>
              <a:t>Place value notation can similarly determine decimal value of any base, </a:t>
            </a:r>
            <a:r>
              <a:rPr lang="en-US" i="1" dirty="0" smtClean="0"/>
              <a:t>R</a:t>
            </a:r>
          </a:p>
          <a:p>
            <a:pPr lvl="1">
              <a:defRPr/>
            </a:pPr>
            <a:r>
              <a:rPr lang="en-US" dirty="0" smtClean="0"/>
              <a:t>Decimal value of </a:t>
            </a:r>
            <a:r>
              <a:rPr lang="en-US" i="1" dirty="0" smtClean="0"/>
              <a:t>n</a:t>
            </a:r>
            <a:r>
              <a:rPr lang="en-US" dirty="0" smtClean="0"/>
              <a:t>-digit base </a:t>
            </a:r>
            <a:r>
              <a:rPr lang="en-US" i="1" dirty="0" smtClean="0"/>
              <a:t>r</a:t>
            </a:r>
            <a:r>
              <a:rPr lang="en-US" dirty="0" smtClean="0"/>
              <a:t> number: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 smtClean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28000" y="2779603"/>
                <a:ext cx="2387000" cy="87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𝒗𝒂𝒍𝒖𝒆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sz="1800" dirty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 dirty="0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 dirty="0"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000" y="2779603"/>
                <a:ext cx="2387000" cy="877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362200" y="4724400"/>
                <a:ext cx="374628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𝒗𝒂𝒍𝒖𝒆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sz="1800" dirty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b="1" i="0" dirty="0" smtClean="0">
                              <a:latin typeface="Cambria Math"/>
                              <a:ea typeface="Cambria Math"/>
                            </a:rPr>
                            <m:t>𝟑</m:t>
                          </m:r>
                          <m:r>
                            <a:rPr lang="en-US" sz="1800" b="1" i="0" dirty="0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b="1" i="0" dirty="0" smtClean="0">
                              <a:latin typeface="Cambria Math"/>
                              <a:ea typeface="Cambria Math"/>
                            </a:rPr>
                            <m:t>𝟖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b="1" i="0" dirty="0" smtClean="0">
                              <a:latin typeface="Cambria Math"/>
                              <a:ea typeface="Cambria Math"/>
                            </a:rPr>
                            <m:t>𝟖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𝟕</m:t>
                          </m:r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b="1" i="0" dirty="0" smtClean="0">
                              <a:latin typeface="Cambria Math"/>
                              <a:ea typeface="Cambria Math"/>
                            </a:rPr>
                            <m:t>𝟖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724400"/>
                <a:ext cx="3746282" cy="3755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329291" y="5141476"/>
                <a:ext cx="2635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𝟑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∗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𝟔𝟒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∗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𝟖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𝟕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∗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291" y="5141476"/>
                <a:ext cx="263565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29574" y="5534144"/>
                <a:ext cx="2744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𝟏𝟗𝟐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𝟖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𝟕</m:t>
                      </m:r>
                      <m:r>
                        <a:rPr lang="en-US" sz="1800" b="1" i="0" dirty="0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sz="1800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𝟐𝟎</m:t>
                          </m:r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𝟕</m:t>
                          </m:r>
                        </m:e>
                        <m:sub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574" y="5534144"/>
                <a:ext cx="274459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21692" y="3810000"/>
                <a:ext cx="18169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𝟑𝟏𝟕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</m:sub>
                      </m:sSub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692" y="3810000"/>
                <a:ext cx="1816908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 bwMode="auto">
          <a:xfrm>
            <a:off x="5036530" y="5522476"/>
            <a:ext cx="995752" cy="445532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197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7488238" cy="5730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Unsigned Integers </a:t>
            </a:r>
            <a:r>
              <a:rPr lang="en-US" dirty="0"/>
              <a:t>– </a:t>
            </a:r>
            <a:r>
              <a:rPr lang="en-US" dirty="0" smtClean="0"/>
              <a:t>Hexadecimal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3048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Commonly used for converting hexadecimal numbers</a:t>
            </a:r>
          </a:p>
          <a:p>
            <a:pPr lvl="1">
              <a:defRPr/>
            </a:pPr>
            <a:r>
              <a:rPr lang="en-US" dirty="0" smtClean="0"/>
              <a:t>Hexadecimal number is an “equivalent” representation to binary, so often need to determine decimal value of a hex number</a:t>
            </a:r>
          </a:p>
          <a:p>
            <a:pPr lvl="1">
              <a:defRPr/>
            </a:pPr>
            <a:r>
              <a:rPr lang="en-US" dirty="0" smtClean="0"/>
              <a:t>Decimal value for </a:t>
            </a:r>
            <a:r>
              <a:rPr lang="en-US" i="1" dirty="0" smtClean="0"/>
              <a:t>n</a:t>
            </a:r>
            <a:r>
              <a:rPr lang="en-US" dirty="0" smtClean="0"/>
              <a:t>-digit hexadecimal (base 16</a:t>
            </a:r>
            <a:r>
              <a:rPr lang="en-US" i="1" dirty="0" smtClean="0"/>
              <a:t>)</a:t>
            </a:r>
            <a:r>
              <a:rPr lang="en-US" dirty="0" smtClean="0"/>
              <a:t> number: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 smtClean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00400" y="3048000"/>
                <a:ext cx="2539285" cy="87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𝒗𝒂𝒍𝒖𝒆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sz="1800" dirty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 dirty="0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 dirty="0"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𝟏𝟔</m:t>
                              </m:r>
                            </m:e>
                            <m:sup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048000"/>
                <a:ext cx="2539285" cy="877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209800" y="4953000"/>
                <a:ext cx="4297715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𝒗𝒂𝒍𝒖𝒆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sz="1800" dirty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b="1" i="0" dirty="0" smtClean="0">
                              <a:latin typeface="Cambria Math"/>
                              <a:ea typeface="Cambria Math"/>
                            </a:rPr>
                            <m:t>𝟗</m:t>
                          </m:r>
                          <m:r>
                            <a:rPr lang="en-US" sz="1800" b="1" i="0" dirty="0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b="1" i="0" dirty="0" smtClean="0">
                              <a:latin typeface="Cambria Math"/>
                              <a:ea typeface="Cambria Math"/>
                            </a:rPr>
                            <m:t>𝟏𝟔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𝟏𝟒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b="1" i="0" dirty="0" smtClean="0">
                              <a:latin typeface="Cambria Math"/>
                              <a:ea typeface="Cambria Math"/>
                            </a:rPr>
                            <m:t>𝟏𝟔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𝟒</m:t>
                          </m:r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800" b="1" i="0" dirty="0" smtClean="0">
                              <a:latin typeface="Cambria Math"/>
                              <a:ea typeface="Cambria Math"/>
                            </a:rPr>
                            <m:t>𝟏𝟔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953000"/>
                <a:ext cx="4297715" cy="3755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76891" y="5370076"/>
                <a:ext cx="3049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𝟗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∗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𝟐𝟓𝟔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𝟏𝟒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∗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𝟏𝟔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𝟒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∗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891" y="5370076"/>
                <a:ext cx="304923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188299" y="5762744"/>
                <a:ext cx="32960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𝟐𝟑𝟎𝟒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𝟐𝟐𝟒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𝟒</m:t>
                      </m:r>
                      <m:r>
                        <a:rPr lang="en-US" sz="1800" b="1" i="0" dirty="0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sz="1800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𝟐𝟓𝟑𝟐</m:t>
                          </m:r>
                        </m:e>
                        <m:sub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299" y="5762744"/>
                <a:ext cx="329603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514600" y="4038600"/>
                <a:ext cx="19691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𝟗𝐄𝟒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𝟏𝟔</m:t>
                          </m:r>
                        </m:sub>
                      </m:sSub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038600"/>
                <a:ext cx="1969193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 bwMode="auto">
          <a:xfrm>
            <a:off x="5305373" y="5739408"/>
            <a:ext cx="1171337" cy="445532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238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 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memory organization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Bits &amp; Bytes – basic units of Storage in computers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in binary and hexadecimal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Integers</a:t>
            </a:r>
          </a:p>
          <a:p>
            <a:pPr lvl="1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Unsigned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integers</a:t>
            </a:r>
          </a:p>
          <a:p>
            <a:pPr lvl="1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Signed integers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Text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Pointers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81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8478838" cy="573088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Unsigned Integers – Convert Decimal to Base-R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3048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Also need to convert decimal numbers to desired base</a:t>
            </a:r>
          </a:p>
          <a:p>
            <a:pPr eaLnBrk="1" hangingPunct="1">
              <a:defRPr/>
            </a:pPr>
            <a:r>
              <a:rPr lang="en-US" dirty="0" smtClean="0"/>
              <a:t>Algorithm for converting unsigned Decimal to Base-R</a:t>
            </a:r>
          </a:p>
          <a:p>
            <a:pPr marL="914400" lvl="1" indent="-457200">
              <a:buFont typeface="+mj-lt"/>
              <a:buAutoNum type="alphaLcParenR"/>
              <a:defRPr/>
            </a:pPr>
            <a:r>
              <a:rPr lang="en-US" dirty="0" smtClean="0"/>
              <a:t>Assign decimal number to </a:t>
            </a:r>
            <a:r>
              <a:rPr lang="en-US" i="1" dirty="0" smtClean="0"/>
              <a:t>NUM</a:t>
            </a:r>
          </a:p>
          <a:p>
            <a:pPr marL="914400" lvl="1" indent="-457200">
              <a:buFont typeface="+mj-lt"/>
              <a:buAutoNum type="alphaLcParenR"/>
              <a:defRPr/>
            </a:pPr>
            <a:r>
              <a:rPr lang="en-US" dirty="0" smtClean="0"/>
              <a:t>Divide </a:t>
            </a:r>
            <a:r>
              <a:rPr lang="en-US" i="1" dirty="0" smtClean="0"/>
              <a:t>NUM</a:t>
            </a:r>
            <a:r>
              <a:rPr lang="en-US" dirty="0" smtClean="0"/>
              <a:t> by </a:t>
            </a:r>
            <a:r>
              <a:rPr lang="en-US" i="1" dirty="0" smtClean="0"/>
              <a:t>R</a:t>
            </a:r>
          </a:p>
          <a:p>
            <a:pPr marL="1314450" lvl="2" indent="-457200">
              <a:defRPr/>
            </a:pPr>
            <a:r>
              <a:rPr lang="en-US" dirty="0" smtClean="0"/>
              <a:t>Save remainder </a:t>
            </a:r>
            <a:r>
              <a:rPr lang="en-US" i="1" dirty="0" smtClean="0"/>
              <a:t>REM</a:t>
            </a:r>
            <a:r>
              <a:rPr lang="en-US" dirty="0" smtClean="0"/>
              <a:t> as next least significant digit</a:t>
            </a:r>
          </a:p>
          <a:p>
            <a:pPr marL="1314450" lvl="2" indent="-457200">
              <a:defRPr/>
            </a:pPr>
            <a:r>
              <a:rPr lang="en-US" dirty="0" smtClean="0"/>
              <a:t>Assign quotient </a:t>
            </a:r>
            <a:r>
              <a:rPr lang="en-US" i="1" dirty="0" smtClean="0"/>
              <a:t>Q</a:t>
            </a:r>
            <a:r>
              <a:rPr lang="en-US" dirty="0" smtClean="0"/>
              <a:t> as new </a:t>
            </a:r>
            <a:r>
              <a:rPr lang="en-US" i="1" dirty="0" smtClean="0"/>
              <a:t>NUM</a:t>
            </a:r>
          </a:p>
          <a:p>
            <a:pPr marL="914400" lvl="1" indent="-457200">
              <a:buFont typeface="+mj-lt"/>
              <a:buAutoNum type="alphaLcParenR"/>
              <a:defRPr/>
            </a:pPr>
            <a:r>
              <a:rPr lang="en-US" dirty="0" smtClean="0"/>
              <a:t>Repeat step b) until quotient </a:t>
            </a:r>
            <a:r>
              <a:rPr lang="en-US" i="1" dirty="0" smtClean="0"/>
              <a:t>Q</a:t>
            </a:r>
            <a:r>
              <a:rPr lang="en-US" dirty="0" smtClean="0"/>
              <a:t> is zero</a:t>
            </a:r>
            <a:endParaRPr lang="en-US" dirty="0"/>
          </a:p>
          <a:p>
            <a:pPr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6477000" y="5353050"/>
            <a:ext cx="1277692" cy="666750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362200" y="4191000"/>
                <a:ext cx="16325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𝟖𝟑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191000"/>
                <a:ext cx="16325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676400" y="48006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NUM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90800" y="48006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48006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REM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9000" y="48006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Calibri" pitchFamily="34" charset="0"/>
              </a:rPr>
              <a:t>Q</a:t>
            </a:r>
            <a:endParaRPr lang="en-US" sz="2000" i="1" dirty="0" smtClean="0">
              <a:solidFill>
                <a:schemeClr val="accent2"/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00200" y="5177135"/>
                <a:ext cx="33471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𝟖𝟑</m:t>
                      </m:r>
                      <m:r>
                        <a:rPr lang="en-US" b="1" i="1" smtClean="0">
                          <a:latin typeface="Cambria Math"/>
                        </a:rPr>
                        <m:t>  /  </m:t>
                      </m:r>
                      <m:r>
                        <a:rPr lang="en-US" b="1" i="1" smtClean="0">
                          <a:latin typeface="Cambria Math"/>
                        </a:rPr>
                        <m:t>𝟕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𝟏𝟏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𝟔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177135"/>
                <a:ext cx="3347198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00200" y="5634335"/>
                <a:ext cx="32975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𝟏𝟏</m:t>
                      </m:r>
                      <m:r>
                        <a:rPr lang="en-US" b="1" i="1" smtClean="0">
                          <a:latin typeface="Cambria Math"/>
                        </a:rPr>
                        <m:t>  /  </m:t>
                      </m:r>
                      <m:r>
                        <a:rPr lang="en-US" b="1" i="1" smtClean="0">
                          <a:latin typeface="Cambria Math"/>
                        </a:rPr>
                        <m:t>𝟕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𝟒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634335"/>
                <a:ext cx="3297505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79295" y="6091535"/>
                <a:ext cx="331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 /   </m:t>
                      </m:r>
                      <m:r>
                        <a:rPr lang="en-US" b="1" i="1" smtClean="0">
                          <a:latin typeface="Cambria Math"/>
                        </a:rPr>
                        <m:t>𝟕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295" y="6091535"/>
                <a:ext cx="3315138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442345" y="5466457"/>
                <a:ext cx="12687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𝟏𝟒𝟔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345" y="5466457"/>
                <a:ext cx="1268745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206367" y="4506903"/>
            <a:ext cx="1956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least significant digit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68139" y="6322367"/>
            <a:ext cx="1970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most significant digit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4800600" y="4845457"/>
            <a:ext cx="609600" cy="507593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6781800" y="4845457"/>
            <a:ext cx="577802" cy="717143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20" idx="1"/>
          </p:cNvCxnSpPr>
          <p:nvPr/>
        </p:nvCxnSpPr>
        <p:spPr bwMode="auto">
          <a:xfrm flipH="1" flipV="1">
            <a:off x="4800600" y="6372760"/>
            <a:ext cx="467539" cy="118884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6553200" y="5865167"/>
            <a:ext cx="457200" cy="507594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H="1">
            <a:off x="2286000" y="5518354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2286000" y="5975554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33958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8326438" cy="573088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Unsigned Integers </a:t>
            </a:r>
            <a:r>
              <a:rPr lang="en-US" sz="3200" dirty="0"/>
              <a:t>– Convert Decimal to </a:t>
            </a:r>
            <a:r>
              <a:rPr lang="en-US" sz="3200" dirty="0" smtClean="0"/>
              <a:t>Binary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3048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 with Unsigned Binary: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6477000" y="3589347"/>
            <a:ext cx="2057400" cy="666750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425104" y="1524000"/>
                <a:ext cx="16325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𝟓𝟐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104" y="1524000"/>
                <a:ext cx="16325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676400" y="303689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NUM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90800" y="3036897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303689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REM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9000" y="3036897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Calibri" pitchFamily="34" charset="0"/>
              </a:rPr>
              <a:t>Q</a:t>
            </a:r>
            <a:endParaRPr lang="en-US" sz="2000" i="1" dirty="0" smtClean="0">
              <a:solidFill>
                <a:schemeClr val="accent2"/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00200" y="3413432"/>
                <a:ext cx="33471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𝟓𝟐</m:t>
                      </m:r>
                      <m:r>
                        <a:rPr lang="en-US" b="1" i="1" smtClean="0">
                          <a:latin typeface="Cambria Math"/>
                        </a:rPr>
                        <m:t>  /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𝟐𝟔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413432"/>
                <a:ext cx="3347198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00200" y="3870632"/>
                <a:ext cx="33471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𝟐𝟔</m:t>
                      </m:r>
                      <m:r>
                        <a:rPr lang="en-US" b="1" i="1" smtClean="0">
                          <a:latin typeface="Cambria Math"/>
                        </a:rPr>
                        <m:t>  /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𝟏𝟑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870632"/>
                <a:ext cx="3347198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442345" y="3702754"/>
                <a:ext cx="18217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𝟏𝟏𝟎𝟏𝟎𝟎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345" y="3702754"/>
                <a:ext cx="1821781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206367" y="2743200"/>
            <a:ext cx="1956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least significant digit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68139" y="5029200"/>
            <a:ext cx="1970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most significant digit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4800600" y="3081754"/>
            <a:ext cx="609600" cy="507593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6781800" y="3081754"/>
            <a:ext cx="1143000" cy="672897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4800601" y="5334000"/>
            <a:ext cx="609599" cy="607367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6553200" y="4101464"/>
            <a:ext cx="457200" cy="927736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H="1">
            <a:off x="2286000" y="3754651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2286000" y="4211851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600200" y="4338935"/>
                <a:ext cx="33648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𝟏𝟑</m:t>
                      </m:r>
                      <m:r>
                        <a:rPr lang="en-US" b="1" i="1" smtClean="0">
                          <a:latin typeface="Cambria Math"/>
                        </a:rPr>
                        <m:t>  /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𝟔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338935"/>
                <a:ext cx="3364831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 bwMode="auto">
          <a:xfrm flipH="1">
            <a:off x="2286000" y="4680154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600200" y="4796135"/>
                <a:ext cx="33648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𝟔</m:t>
                      </m:r>
                      <m:r>
                        <a:rPr lang="en-US" b="1" i="1" smtClean="0">
                          <a:latin typeface="Cambria Math"/>
                        </a:rPr>
                        <m:t>   /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𝟑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796135"/>
                <a:ext cx="3364831" cy="461665"/>
              </a:xfrm>
              <a:prstGeom prst="rect">
                <a:avLst/>
              </a:prstGeom>
              <a:blipFill rotWithShape="1">
                <a:blip r:embed="rId8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 bwMode="auto">
          <a:xfrm flipH="1">
            <a:off x="2286000" y="5137354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600200" y="5253335"/>
                <a:ext cx="331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𝟑</m:t>
                      </m:r>
                      <m:r>
                        <a:rPr lang="en-US" b="1" i="1" smtClean="0">
                          <a:latin typeface="Cambria Math"/>
                        </a:rPr>
                        <m:t>   /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253335"/>
                <a:ext cx="3315138" cy="461665"/>
              </a:xfrm>
              <a:prstGeom prst="rect">
                <a:avLst/>
              </a:prstGeom>
              <a:blipFill rotWithShape="1">
                <a:blip r:embed="rId9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 bwMode="auto">
          <a:xfrm flipH="1">
            <a:off x="2286000" y="5594554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88169" y="5710535"/>
                <a:ext cx="33648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  /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169" y="5710535"/>
                <a:ext cx="3364831" cy="461665"/>
              </a:xfrm>
              <a:prstGeom prst="rect">
                <a:avLst/>
              </a:prstGeom>
              <a:blipFill rotWithShape="1">
                <a:blip r:embed="rId10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654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2" y="493712"/>
            <a:ext cx="8707438" cy="801688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Unsigned Integers </a:t>
            </a:r>
            <a:r>
              <a:rPr lang="en-US" sz="3000" dirty="0"/>
              <a:t>– Convert </a:t>
            </a:r>
            <a:r>
              <a:rPr lang="en-US" sz="3000" dirty="0" smtClean="0"/>
              <a:t>Decimal </a:t>
            </a:r>
            <a:r>
              <a:rPr lang="en-US" sz="3000" dirty="0"/>
              <a:t>to </a:t>
            </a:r>
            <a:r>
              <a:rPr lang="en-US" sz="3000" dirty="0" smtClean="0"/>
              <a:t>Hexadecimal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3048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 with Unsigned Hexadecimal: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6477000" y="3589347"/>
            <a:ext cx="1407215" cy="666750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096000" y="1671935"/>
                <a:ext cx="19515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𝟒𝟑𝟕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71935"/>
                <a:ext cx="1951560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676400" y="303689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NUM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43200" y="3036897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5800" y="303689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REM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7600" y="3036897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Calibri" pitchFamily="34" charset="0"/>
              </a:rPr>
              <a:t>Q</a:t>
            </a:r>
            <a:endParaRPr lang="en-US" sz="2000" i="1" dirty="0" smtClean="0">
              <a:solidFill>
                <a:schemeClr val="accent2"/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00200" y="3413432"/>
                <a:ext cx="35812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𝟒𝟑𝟕</m:t>
                      </m:r>
                      <m:r>
                        <a:rPr lang="en-US" b="1" i="1" smtClean="0">
                          <a:latin typeface="Cambria Math"/>
                        </a:rPr>
                        <m:t>  /  </m:t>
                      </m:r>
                      <m:r>
                        <a:rPr lang="en-US" b="1" i="1" smtClean="0">
                          <a:latin typeface="Cambria Math"/>
                        </a:rPr>
                        <m:t>𝟏𝟔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𝟐𝟕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𝟓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413432"/>
                <a:ext cx="3581237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442345" y="3702754"/>
                <a:ext cx="1441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𝐁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𝟏𝟔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345" y="3702754"/>
                <a:ext cx="1441870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358767" y="2743200"/>
            <a:ext cx="1956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least significant digit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68139" y="5029200"/>
            <a:ext cx="1970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most significant digit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5105400" y="3081754"/>
            <a:ext cx="609600" cy="507593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6781800" y="3081754"/>
            <a:ext cx="571500" cy="672897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 flipV="1">
            <a:off x="5029200" y="4572000"/>
            <a:ext cx="381001" cy="457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6553200" y="4101464"/>
            <a:ext cx="457200" cy="927736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H="1">
            <a:off x="2286000" y="3754651"/>
            <a:ext cx="12954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600200" y="3881735"/>
                <a:ext cx="36661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𝟐𝟕</m:t>
                      </m:r>
                      <m:r>
                        <a:rPr lang="en-US" b="1" i="1" smtClean="0">
                          <a:latin typeface="Cambria Math"/>
                        </a:rPr>
                        <m:t>  /  </m:t>
                      </m:r>
                      <m:r>
                        <a:rPr lang="en-US" b="1" i="1" smtClean="0">
                          <a:latin typeface="Cambria Math"/>
                        </a:rPr>
                        <m:t>𝟏𝟔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r>
                        <a:rPr lang="en-US" b="1" i="1" smtClean="0">
                          <a:latin typeface="Cambria Math"/>
                        </a:rPr>
                        <m:t>𝟏𝟏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881735"/>
                <a:ext cx="3666196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 bwMode="auto">
          <a:xfrm flipH="1">
            <a:off x="2286000" y="4222954"/>
            <a:ext cx="12954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600200" y="4338935"/>
                <a:ext cx="35668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  /   </m:t>
                      </m:r>
                      <m:r>
                        <a:rPr lang="en-US" b="1" i="1" smtClean="0">
                          <a:latin typeface="Cambria Math"/>
                        </a:rPr>
                        <m:t>𝟏𝟔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338935"/>
                <a:ext cx="3566810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077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73358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Unsigned Integers – Ranges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3505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Range of Unsigned binary numbers based on number of bits</a:t>
            </a:r>
          </a:p>
          <a:p>
            <a:pPr lvl="1">
              <a:defRPr/>
            </a:pPr>
            <a:r>
              <a:rPr lang="en-US" dirty="0" smtClean="0"/>
              <a:t>Given representation with </a:t>
            </a:r>
            <a:r>
              <a:rPr lang="en-US" i="1" dirty="0" smtClean="0"/>
              <a:t>n</a:t>
            </a:r>
            <a:r>
              <a:rPr lang="en-US" dirty="0" smtClean="0"/>
              <a:t> bits, min value is always sequence</a:t>
            </a:r>
          </a:p>
          <a:p>
            <a:pPr lvl="2">
              <a:defRPr/>
            </a:pPr>
            <a:r>
              <a:rPr lang="en-US" dirty="0" smtClean="0"/>
              <a:t>0....0000 =   0</a:t>
            </a:r>
          </a:p>
          <a:p>
            <a:pPr lvl="1">
              <a:defRPr/>
            </a:pPr>
            <a:r>
              <a:rPr lang="en-US" dirty="0"/>
              <a:t>Given representation with </a:t>
            </a:r>
            <a:r>
              <a:rPr lang="en-US" i="1" dirty="0"/>
              <a:t>n</a:t>
            </a:r>
            <a:r>
              <a:rPr lang="en-US" dirty="0"/>
              <a:t> bits, </a:t>
            </a:r>
            <a:r>
              <a:rPr lang="en-US" dirty="0" smtClean="0"/>
              <a:t>max value </a:t>
            </a:r>
            <a:r>
              <a:rPr lang="en-US" dirty="0"/>
              <a:t>is always sequence</a:t>
            </a:r>
          </a:p>
          <a:p>
            <a:pPr lvl="2">
              <a:defRPr/>
            </a:pPr>
            <a:r>
              <a:rPr lang="en-US" dirty="0" smtClean="0"/>
              <a:t>1....1111 </a:t>
            </a:r>
            <a:r>
              <a:rPr lang="en-US" dirty="0"/>
              <a:t>= </a:t>
            </a:r>
            <a:r>
              <a:rPr lang="en-US" dirty="0" smtClean="0"/>
              <a:t>  2</a:t>
            </a:r>
            <a:r>
              <a:rPr lang="en-US" i="1" baseline="30000" dirty="0" smtClean="0"/>
              <a:t>n</a:t>
            </a:r>
            <a:r>
              <a:rPr lang="en-US" dirty="0" smtClean="0"/>
              <a:t> – 1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So, ranges are:</a:t>
            </a:r>
          </a:p>
          <a:p>
            <a:pPr lvl="2">
              <a:defRPr/>
            </a:pPr>
            <a:r>
              <a:rPr lang="en-US" dirty="0" smtClean="0"/>
              <a:t>unsigned char:	</a:t>
            </a:r>
          </a:p>
          <a:p>
            <a:pPr lvl="2">
              <a:defRPr/>
            </a:pPr>
            <a:r>
              <a:rPr lang="en-US" dirty="0" smtClean="0"/>
              <a:t>unsigned short:</a:t>
            </a:r>
            <a:endParaRPr lang="en-US" dirty="0"/>
          </a:p>
          <a:p>
            <a:pPr lvl="2">
              <a:defRPr/>
            </a:pPr>
            <a:r>
              <a:rPr lang="en-US" dirty="0"/>
              <a:t>unsigned </a:t>
            </a:r>
            <a:r>
              <a:rPr lang="en-US" dirty="0" err="1" smtClean="0"/>
              <a:t>int</a:t>
            </a:r>
            <a:r>
              <a:rPr lang="en-US" dirty="0" smtClean="0"/>
              <a:t>:</a:t>
            </a: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 smtClean="0"/>
          </a:p>
        </p:txBody>
      </p:sp>
      <p:graphicFrame>
        <p:nvGraphicFramePr>
          <p:cNvPr id="13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111065"/>
              </p:ext>
            </p:extLst>
          </p:nvPr>
        </p:nvGraphicFramePr>
        <p:xfrm>
          <a:off x="762000" y="5388570"/>
          <a:ext cx="5253346" cy="548640"/>
        </p:xfrm>
        <a:graphic>
          <a:graphicData uri="http://schemas.openxmlformats.org/drawingml/2006/table">
            <a:tbl>
              <a:tblPr/>
              <a:tblGrid>
                <a:gridCol w="605148"/>
                <a:gridCol w="685800"/>
                <a:gridCol w="1372719"/>
                <a:gridCol w="684681"/>
                <a:gridCol w="685800"/>
                <a:gridCol w="609600"/>
                <a:gridCol w="609598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44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Symbol"/>
                        </a:rPr>
                        <a:t>  </a:t>
                      </a:r>
                      <a:endParaRPr kumimoji="0" lang="en-US" sz="44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86826" y="6010870"/>
            <a:ext cx="612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n-1</a:t>
            </a:r>
            <a:endParaRPr lang="en-US" baseline="35000" dirty="0"/>
          </a:p>
        </p:txBody>
      </p:sp>
      <p:sp>
        <p:nvSpPr>
          <p:cNvPr id="16" name="Rectangle 15"/>
          <p:cNvSpPr/>
          <p:nvPr/>
        </p:nvSpPr>
        <p:spPr>
          <a:xfrm>
            <a:off x="1472626" y="6015335"/>
            <a:ext cx="612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n-2</a:t>
            </a:r>
            <a:endParaRPr lang="en-US" baseline="35000" dirty="0"/>
          </a:p>
        </p:txBody>
      </p:sp>
      <p:sp>
        <p:nvSpPr>
          <p:cNvPr id="19" name="Rectangle 18"/>
          <p:cNvSpPr/>
          <p:nvPr/>
        </p:nvSpPr>
        <p:spPr>
          <a:xfrm>
            <a:off x="3513596" y="6015335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3</a:t>
            </a:r>
            <a:endParaRPr lang="en-US" baseline="35000" dirty="0"/>
          </a:p>
        </p:txBody>
      </p:sp>
      <p:sp>
        <p:nvSpPr>
          <p:cNvPr id="20" name="Rectangle 19"/>
          <p:cNvSpPr/>
          <p:nvPr/>
        </p:nvSpPr>
        <p:spPr>
          <a:xfrm>
            <a:off x="4262748" y="6015335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endParaRPr lang="en-US" baseline="35000" dirty="0"/>
          </a:p>
        </p:txBody>
      </p:sp>
      <p:sp>
        <p:nvSpPr>
          <p:cNvPr id="21" name="Rectangle 20"/>
          <p:cNvSpPr/>
          <p:nvPr/>
        </p:nvSpPr>
        <p:spPr>
          <a:xfrm>
            <a:off x="4885196" y="6015335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baseline="35000" dirty="0"/>
          </a:p>
        </p:txBody>
      </p:sp>
      <p:sp>
        <p:nvSpPr>
          <p:cNvPr id="22" name="Rectangle 21"/>
          <p:cNvSpPr/>
          <p:nvPr/>
        </p:nvSpPr>
        <p:spPr>
          <a:xfrm>
            <a:off x="5494796" y="6015335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0</a:t>
            </a:r>
            <a:endParaRPr lang="en-US" baseline="3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477000" y="5486400"/>
                <a:ext cx="2282869" cy="87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dirty="0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 dirty="0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  <m:r>
                        <a:rPr lang="en-US" sz="1800" b="1" i="0" dirty="0" smtClean="0">
                          <a:latin typeface="Cambria Math"/>
                          <a:ea typeface="Cambria Math"/>
                        </a:rPr>
                        <m:t>     </m:t>
                      </m:r>
                      <m:r>
                        <a:rPr lang="en-US" sz="1800" dirty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</m:sup>
                      </m:sSup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5486400"/>
                <a:ext cx="2282869" cy="877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756385" y="3733800"/>
                <a:ext cx="2493503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800" i="1" dirty="0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𝟐𝟓𝟓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        </m:t>
                      </m:r>
                      <m:d>
                        <m:dPr>
                          <m:ctrlP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 dirty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 dirty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1800" i="1" dirty="0">
                                  <a:latin typeface="Cambria Math"/>
                                  <a:ea typeface="Cambria Math"/>
                                </a:rPr>
                                <m:t>𝟖</m:t>
                              </m:r>
                            </m:sup>
                          </m:sSup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385" y="3733800"/>
                <a:ext cx="2493503" cy="4049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756385" y="4143034"/>
                <a:ext cx="2905474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800" i="1" dirty="0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𝟔𝟓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𝟓𝟑𝟓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        </m:t>
                      </m:r>
                      <m:d>
                        <m:dPr>
                          <m:ctrlP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 dirty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 dirty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𝟏𝟔</m:t>
                              </m:r>
                            </m:sup>
                          </m:sSup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385" y="4143034"/>
                <a:ext cx="2905474" cy="4049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733800" y="4548017"/>
                <a:ext cx="3870482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800" i="1" dirty="0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𝟒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𝟐𝟗𝟒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𝟗𝟔𝟕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𝟐𝟗𝟓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         </m:t>
                      </m:r>
                      <m:d>
                        <m:dPr>
                          <m:ctrlP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 dirty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 dirty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𝟑𝟐</m:t>
                              </m:r>
                            </m:sup>
                          </m:sSup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548017"/>
                <a:ext cx="3870482" cy="40498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714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Basic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memory organization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Bits &amp; Bytes – basic units of Storage in computers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in binary and hexadecimal</a:t>
            </a:r>
          </a:p>
          <a:p>
            <a:r>
              <a:rPr lang="en-US" dirty="0"/>
              <a:t>Representing Integers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Unsigned integers</a:t>
            </a:r>
          </a:p>
          <a:p>
            <a:pPr lvl="1"/>
            <a:r>
              <a:rPr lang="en-US" b="1" dirty="0"/>
              <a:t>Signed integers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Text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Pointers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73358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Integers – Binary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2514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Binary Integers converts half of range as negative</a:t>
            </a:r>
          </a:p>
          <a:p>
            <a:pPr>
              <a:defRPr/>
            </a:pPr>
            <a:r>
              <a:rPr lang="en-US" dirty="0" smtClean="0"/>
              <a:t>Signed representation identical, except for most significant bit</a:t>
            </a:r>
            <a:endParaRPr lang="en-US" dirty="0"/>
          </a:p>
          <a:p>
            <a:pPr lvl="1">
              <a:defRPr/>
            </a:pPr>
            <a:r>
              <a:rPr lang="en-US" dirty="0"/>
              <a:t>For signed binary, most significant bit indicates sign</a:t>
            </a:r>
          </a:p>
          <a:p>
            <a:pPr lvl="2">
              <a:defRPr/>
            </a:pPr>
            <a:r>
              <a:rPr lang="en-US" dirty="0"/>
              <a:t>0 for nonnegative</a:t>
            </a:r>
          </a:p>
          <a:p>
            <a:pPr lvl="2">
              <a:defRPr/>
            </a:pPr>
            <a:r>
              <a:rPr lang="en-US" dirty="0"/>
              <a:t>1 for </a:t>
            </a:r>
            <a:r>
              <a:rPr lang="en-US" dirty="0" smtClean="0"/>
              <a:t>negative</a:t>
            </a:r>
          </a:p>
          <a:p>
            <a:pPr lvl="1">
              <a:defRPr/>
            </a:pPr>
            <a:r>
              <a:rPr lang="en-US" u="sng" dirty="0" smtClean="0"/>
              <a:t>Must know number of bits</a:t>
            </a:r>
            <a:r>
              <a:rPr lang="en-US" dirty="0" smtClean="0"/>
              <a:t> for signed representation</a:t>
            </a:r>
            <a:endParaRPr lang="en-US" dirty="0"/>
          </a:p>
        </p:txBody>
      </p:sp>
      <p:graphicFrame>
        <p:nvGraphicFramePr>
          <p:cNvPr id="13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687028"/>
              </p:ext>
            </p:extLst>
          </p:nvPr>
        </p:nvGraphicFramePr>
        <p:xfrm>
          <a:off x="3886200" y="5699005"/>
          <a:ext cx="4648200" cy="386080"/>
        </p:xfrm>
        <a:graphic>
          <a:graphicData uri="http://schemas.openxmlformats.org/drawingml/2006/table">
            <a:tbl>
              <a:tblPr/>
              <a:tblGrid>
                <a:gridCol w="535440"/>
                <a:gridCol w="606801"/>
                <a:gridCol w="606801"/>
                <a:gridCol w="607791"/>
                <a:gridCol w="605811"/>
                <a:gridCol w="606801"/>
                <a:gridCol w="539378"/>
                <a:gridCol w="539377"/>
              </a:tblGrid>
              <a:tr h="384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886200" y="6148625"/>
            <a:ext cx="4796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-2</a:t>
            </a:r>
            <a:r>
              <a:rPr lang="en-US" sz="2000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7</a:t>
            </a:r>
            <a:endParaRPr lang="en-US" sz="2000" baseline="35000" dirty="0"/>
          </a:p>
        </p:txBody>
      </p:sp>
      <p:sp>
        <p:nvSpPr>
          <p:cNvPr id="16" name="Rectangle 15"/>
          <p:cNvSpPr/>
          <p:nvPr/>
        </p:nvSpPr>
        <p:spPr>
          <a:xfrm>
            <a:off x="4551928" y="61530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6</a:t>
            </a:r>
            <a:endParaRPr lang="en-US" sz="2000" baseline="35000" dirty="0"/>
          </a:p>
        </p:txBody>
      </p:sp>
      <p:sp>
        <p:nvSpPr>
          <p:cNvPr id="17" name="Rectangle 16"/>
          <p:cNvSpPr/>
          <p:nvPr/>
        </p:nvSpPr>
        <p:spPr>
          <a:xfrm>
            <a:off x="5149852" y="614862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5</a:t>
            </a:r>
            <a:endParaRPr lang="en-US" sz="2000" baseline="35000" dirty="0"/>
          </a:p>
        </p:txBody>
      </p:sp>
      <p:sp>
        <p:nvSpPr>
          <p:cNvPr id="18" name="Rectangle 17"/>
          <p:cNvSpPr/>
          <p:nvPr/>
        </p:nvSpPr>
        <p:spPr>
          <a:xfrm>
            <a:off x="5759452" y="61530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4</a:t>
            </a:r>
            <a:endParaRPr lang="en-US" sz="2000" baseline="35000" dirty="0"/>
          </a:p>
        </p:txBody>
      </p:sp>
      <p:sp>
        <p:nvSpPr>
          <p:cNvPr id="19" name="Rectangle 18"/>
          <p:cNvSpPr/>
          <p:nvPr/>
        </p:nvSpPr>
        <p:spPr>
          <a:xfrm>
            <a:off x="6369052" y="61530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3</a:t>
            </a:r>
            <a:endParaRPr lang="en-US" sz="2000" baseline="35000" dirty="0"/>
          </a:p>
        </p:txBody>
      </p:sp>
      <p:sp>
        <p:nvSpPr>
          <p:cNvPr id="20" name="Rectangle 19"/>
          <p:cNvSpPr/>
          <p:nvPr/>
        </p:nvSpPr>
        <p:spPr>
          <a:xfrm>
            <a:off x="6990328" y="61530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endParaRPr lang="en-US" sz="2000" baseline="35000" dirty="0"/>
          </a:p>
        </p:txBody>
      </p:sp>
      <p:sp>
        <p:nvSpPr>
          <p:cNvPr id="21" name="Rectangle 20"/>
          <p:cNvSpPr/>
          <p:nvPr/>
        </p:nvSpPr>
        <p:spPr>
          <a:xfrm>
            <a:off x="7535404" y="61530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sz="2000" baseline="35000" dirty="0"/>
          </a:p>
        </p:txBody>
      </p:sp>
      <p:sp>
        <p:nvSpPr>
          <p:cNvPr id="22" name="Rectangle 21"/>
          <p:cNvSpPr/>
          <p:nvPr/>
        </p:nvSpPr>
        <p:spPr>
          <a:xfrm>
            <a:off x="8068804" y="61530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0</a:t>
            </a:r>
            <a:endParaRPr lang="en-US" sz="2000" baseline="35000" dirty="0"/>
          </a:p>
        </p:txBody>
      </p:sp>
      <p:sp>
        <p:nvSpPr>
          <p:cNvPr id="27" name="TextBox 26"/>
          <p:cNvSpPr txBox="1"/>
          <p:nvPr/>
        </p:nvSpPr>
        <p:spPr>
          <a:xfrm>
            <a:off x="2923385" y="5224045"/>
            <a:ext cx="3420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Signed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Integer representation:</a:t>
            </a:r>
          </a:p>
        </p:txBody>
      </p:sp>
      <p:graphicFrame>
        <p:nvGraphicFramePr>
          <p:cNvPr id="29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519905"/>
              </p:ext>
            </p:extLst>
          </p:nvPr>
        </p:nvGraphicFramePr>
        <p:xfrm>
          <a:off x="3886200" y="4403605"/>
          <a:ext cx="4648200" cy="386080"/>
        </p:xfrm>
        <a:graphic>
          <a:graphicData uri="http://schemas.openxmlformats.org/drawingml/2006/table">
            <a:tbl>
              <a:tblPr/>
              <a:tblGrid>
                <a:gridCol w="535440"/>
                <a:gridCol w="606801"/>
                <a:gridCol w="606801"/>
                <a:gridCol w="607791"/>
                <a:gridCol w="605811"/>
                <a:gridCol w="606801"/>
                <a:gridCol w="539378"/>
                <a:gridCol w="539377"/>
              </a:tblGrid>
              <a:tr h="384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-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Italic" charset="0"/>
                        <a:ea typeface="Calibri Italic" charset="0"/>
                        <a:cs typeface="Calibri Italic" charset="0"/>
                        <a:sym typeface="Calibri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3886200" y="4853225"/>
            <a:ext cx="458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2</a:t>
            </a:r>
            <a:r>
              <a:rPr lang="en-US" sz="2000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7</a:t>
            </a:r>
            <a:endParaRPr lang="en-US" sz="2000" baseline="35000" dirty="0"/>
          </a:p>
        </p:txBody>
      </p:sp>
      <p:sp>
        <p:nvSpPr>
          <p:cNvPr id="33" name="Rectangle 32"/>
          <p:cNvSpPr/>
          <p:nvPr/>
        </p:nvSpPr>
        <p:spPr>
          <a:xfrm>
            <a:off x="4551928" y="48576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6</a:t>
            </a:r>
            <a:endParaRPr lang="en-US" sz="2000" baseline="35000" dirty="0"/>
          </a:p>
        </p:txBody>
      </p:sp>
      <p:sp>
        <p:nvSpPr>
          <p:cNvPr id="34" name="Rectangle 33"/>
          <p:cNvSpPr/>
          <p:nvPr/>
        </p:nvSpPr>
        <p:spPr>
          <a:xfrm>
            <a:off x="5149852" y="485322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5</a:t>
            </a:r>
            <a:endParaRPr lang="en-US" sz="2000" baseline="35000" dirty="0"/>
          </a:p>
        </p:txBody>
      </p:sp>
      <p:sp>
        <p:nvSpPr>
          <p:cNvPr id="36" name="Rectangle 35"/>
          <p:cNvSpPr/>
          <p:nvPr/>
        </p:nvSpPr>
        <p:spPr>
          <a:xfrm>
            <a:off x="5759452" y="48576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4</a:t>
            </a:r>
            <a:endParaRPr lang="en-US" sz="2000" baseline="35000" dirty="0"/>
          </a:p>
        </p:txBody>
      </p:sp>
      <p:sp>
        <p:nvSpPr>
          <p:cNvPr id="38" name="Rectangle 37"/>
          <p:cNvSpPr/>
          <p:nvPr/>
        </p:nvSpPr>
        <p:spPr>
          <a:xfrm>
            <a:off x="6369052" y="48576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3</a:t>
            </a:r>
            <a:endParaRPr lang="en-US" sz="2000" baseline="35000" dirty="0"/>
          </a:p>
        </p:txBody>
      </p:sp>
      <p:sp>
        <p:nvSpPr>
          <p:cNvPr id="40" name="Rectangle 39"/>
          <p:cNvSpPr/>
          <p:nvPr/>
        </p:nvSpPr>
        <p:spPr>
          <a:xfrm>
            <a:off x="6990328" y="48576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endParaRPr lang="en-US" sz="2000" baseline="35000" dirty="0"/>
          </a:p>
        </p:txBody>
      </p:sp>
      <p:sp>
        <p:nvSpPr>
          <p:cNvPr id="42" name="Rectangle 41"/>
          <p:cNvSpPr/>
          <p:nvPr/>
        </p:nvSpPr>
        <p:spPr>
          <a:xfrm>
            <a:off x="7535404" y="48576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sz="2000" baseline="35000" dirty="0"/>
          </a:p>
        </p:txBody>
      </p:sp>
      <p:sp>
        <p:nvSpPr>
          <p:cNvPr id="43" name="Rectangle 42"/>
          <p:cNvSpPr/>
          <p:nvPr/>
        </p:nvSpPr>
        <p:spPr>
          <a:xfrm>
            <a:off x="8068804" y="48576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0</a:t>
            </a:r>
            <a:endParaRPr lang="en-US" sz="2000" baseline="35000" dirty="0"/>
          </a:p>
        </p:txBody>
      </p:sp>
      <p:sp>
        <p:nvSpPr>
          <p:cNvPr id="44" name="TextBox 43"/>
          <p:cNvSpPr txBox="1"/>
          <p:nvPr/>
        </p:nvSpPr>
        <p:spPr>
          <a:xfrm>
            <a:off x="2923385" y="3928645"/>
            <a:ext cx="3706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Unsigned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 Integer representation: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3859309" y="4800600"/>
            <a:ext cx="533400" cy="499645"/>
          </a:xfrm>
          <a:prstGeom prst="ellips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3859309" y="6096000"/>
            <a:ext cx="533400" cy="499645"/>
          </a:xfrm>
          <a:prstGeom prst="ellips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2358" y="5004137"/>
            <a:ext cx="22115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Place value of</a:t>
            </a:r>
          </a:p>
          <a:p>
            <a:pPr algn="ctr"/>
            <a:r>
              <a:rPr lang="en-US" sz="2000" i="1" dirty="0">
                <a:solidFill>
                  <a:srgbClr val="FF0000"/>
                </a:solidFill>
                <a:latin typeface="Calibri" pitchFamily="34" charset="0"/>
              </a:rPr>
              <a:t>most </a:t>
            </a:r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significant bit</a:t>
            </a:r>
          </a:p>
          <a:p>
            <a:pPr algn="ctr"/>
            <a:r>
              <a:rPr lang="en-US" sz="2000" i="1" dirty="0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s </a:t>
            </a:r>
            <a:r>
              <a:rPr lang="en-US" sz="2000" i="1" u="sng" dirty="0" smtClean="0">
                <a:solidFill>
                  <a:srgbClr val="FF0000"/>
                </a:solidFill>
                <a:latin typeface="Calibri" pitchFamily="34" charset="0"/>
              </a:rPr>
              <a:t>negative</a:t>
            </a:r>
          </a:p>
          <a:p>
            <a:pPr algn="ctr"/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for signed binary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2514600" y="5053280"/>
            <a:ext cx="1066800" cy="246966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2514600" y="5699006"/>
            <a:ext cx="1066800" cy="549394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29041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73358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Integers – Binary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3999"/>
            <a:ext cx="8458200" cy="1981201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Decimal value of </a:t>
            </a:r>
            <a:r>
              <a:rPr lang="en-US" i="1" dirty="0" smtClean="0"/>
              <a:t>n</a:t>
            </a:r>
            <a:r>
              <a:rPr lang="en-US" dirty="0" smtClean="0"/>
              <a:t>-bit signed binary number: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Positive (in-range) numbers have same representation:</a:t>
            </a:r>
            <a:endParaRPr lang="en-US" dirty="0"/>
          </a:p>
          <a:p>
            <a:pPr eaLnBrk="1" hangingPunct="1">
              <a:defRPr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20053" y="1981200"/>
                <a:ext cx="4028347" cy="87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𝒗𝒂𝒍𝒖𝒆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sz="1800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800" i="1" dirty="0">
                          <a:latin typeface="Cambria Math"/>
                          <a:ea typeface="Cambria Math"/>
                        </a:rPr>
                        <m:t>∗</m:t>
                      </m:r>
                      <m:sSup>
                        <m:sSupPr>
                          <m:ctrlPr>
                            <a:rPr lang="en-US" sz="1800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i="1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 dirty="0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 dirty="0"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dirty="0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1800" b="1" i="1" dirty="0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053" y="1981200"/>
                <a:ext cx="4028347" cy="877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091818"/>
              </p:ext>
            </p:extLst>
          </p:nvPr>
        </p:nvGraphicFramePr>
        <p:xfrm>
          <a:off x="2334415" y="5318005"/>
          <a:ext cx="4648200" cy="386080"/>
        </p:xfrm>
        <a:graphic>
          <a:graphicData uri="http://schemas.openxmlformats.org/drawingml/2006/table">
            <a:tbl>
              <a:tblPr/>
              <a:tblGrid>
                <a:gridCol w="535440"/>
                <a:gridCol w="606801"/>
                <a:gridCol w="606801"/>
                <a:gridCol w="607791"/>
                <a:gridCol w="605811"/>
                <a:gridCol w="606801"/>
                <a:gridCol w="539378"/>
                <a:gridCol w="539377"/>
              </a:tblGrid>
              <a:tr h="384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2334415" y="5767625"/>
            <a:ext cx="4796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-2</a:t>
            </a:r>
            <a:r>
              <a:rPr lang="en-US" sz="2000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7</a:t>
            </a:r>
            <a:endParaRPr lang="en-US" sz="2000" baseline="35000" dirty="0"/>
          </a:p>
        </p:txBody>
      </p:sp>
      <p:sp>
        <p:nvSpPr>
          <p:cNvPr id="24" name="Rectangle 23"/>
          <p:cNvSpPr/>
          <p:nvPr/>
        </p:nvSpPr>
        <p:spPr>
          <a:xfrm>
            <a:off x="3000143" y="57720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6</a:t>
            </a:r>
            <a:endParaRPr lang="en-US" sz="2000" baseline="35000" dirty="0"/>
          </a:p>
        </p:txBody>
      </p:sp>
      <p:sp>
        <p:nvSpPr>
          <p:cNvPr id="25" name="Rectangle 24"/>
          <p:cNvSpPr/>
          <p:nvPr/>
        </p:nvSpPr>
        <p:spPr>
          <a:xfrm>
            <a:off x="3598067" y="576762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5</a:t>
            </a:r>
            <a:endParaRPr lang="en-US" sz="2000" baseline="35000" dirty="0"/>
          </a:p>
        </p:txBody>
      </p:sp>
      <p:sp>
        <p:nvSpPr>
          <p:cNvPr id="26" name="Rectangle 25"/>
          <p:cNvSpPr/>
          <p:nvPr/>
        </p:nvSpPr>
        <p:spPr>
          <a:xfrm>
            <a:off x="4207667" y="57720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4</a:t>
            </a:r>
            <a:endParaRPr lang="en-US" sz="2000" baseline="35000" dirty="0"/>
          </a:p>
        </p:txBody>
      </p:sp>
      <p:sp>
        <p:nvSpPr>
          <p:cNvPr id="27" name="Rectangle 26"/>
          <p:cNvSpPr/>
          <p:nvPr/>
        </p:nvSpPr>
        <p:spPr>
          <a:xfrm>
            <a:off x="4817267" y="57720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3</a:t>
            </a:r>
            <a:endParaRPr lang="en-US" sz="2000" baseline="35000" dirty="0"/>
          </a:p>
        </p:txBody>
      </p:sp>
      <p:sp>
        <p:nvSpPr>
          <p:cNvPr id="28" name="Rectangle 27"/>
          <p:cNvSpPr/>
          <p:nvPr/>
        </p:nvSpPr>
        <p:spPr>
          <a:xfrm>
            <a:off x="5438543" y="57720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endParaRPr lang="en-US" sz="2000" baseline="35000" dirty="0"/>
          </a:p>
        </p:txBody>
      </p:sp>
      <p:sp>
        <p:nvSpPr>
          <p:cNvPr id="29" name="Rectangle 28"/>
          <p:cNvSpPr/>
          <p:nvPr/>
        </p:nvSpPr>
        <p:spPr>
          <a:xfrm>
            <a:off x="5983619" y="57720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sz="2000" baseline="35000" dirty="0"/>
          </a:p>
        </p:txBody>
      </p:sp>
      <p:sp>
        <p:nvSpPr>
          <p:cNvPr id="30" name="Rectangle 29"/>
          <p:cNvSpPr/>
          <p:nvPr/>
        </p:nvSpPr>
        <p:spPr>
          <a:xfrm>
            <a:off x="6517019" y="57720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0</a:t>
            </a:r>
            <a:endParaRPr lang="en-US" sz="2000" baseline="35000" dirty="0"/>
          </a:p>
        </p:txBody>
      </p:sp>
      <p:sp>
        <p:nvSpPr>
          <p:cNvPr id="31" name="TextBox 30"/>
          <p:cNvSpPr txBox="1"/>
          <p:nvPr/>
        </p:nvSpPr>
        <p:spPr>
          <a:xfrm>
            <a:off x="1371600" y="4843045"/>
            <a:ext cx="3420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Signed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Integer representation:</a:t>
            </a:r>
          </a:p>
        </p:txBody>
      </p:sp>
      <p:graphicFrame>
        <p:nvGraphicFramePr>
          <p:cNvPr id="3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419961"/>
              </p:ext>
            </p:extLst>
          </p:nvPr>
        </p:nvGraphicFramePr>
        <p:xfrm>
          <a:off x="2334415" y="4022605"/>
          <a:ext cx="4648200" cy="386080"/>
        </p:xfrm>
        <a:graphic>
          <a:graphicData uri="http://schemas.openxmlformats.org/drawingml/2006/table">
            <a:tbl>
              <a:tblPr/>
              <a:tblGrid>
                <a:gridCol w="535440"/>
                <a:gridCol w="606801"/>
                <a:gridCol w="606801"/>
                <a:gridCol w="607791"/>
                <a:gridCol w="605811"/>
                <a:gridCol w="606801"/>
                <a:gridCol w="539378"/>
                <a:gridCol w="539377"/>
              </a:tblGrid>
              <a:tr h="384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2334415" y="4472225"/>
            <a:ext cx="458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2</a:t>
            </a:r>
            <a:r>
              <a:rPr lang="en-US" sz="2000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7</a:t>
            </a:r>
            <a:endParaRPr lang="en-US" sz="2000" baseline="35000" dirty="0"/>
          </a:p>
        </p:txBody>
      </p:sp>
      <p:sp>
        <p:nvSpPr>
          <p:cNvPr id="34" name="Rectangle 33"/>
          <p:cNvSpPr/>
          <p:nvPr/>
        </p:nvSpPr>
        <p:spPr>
          <a:xfrm>
            <a:off x="3000143" y="44766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6</a:t>
            </a:r>
            <a:endParaRPr lang="en-US" sz="2000" baseline="35000" dirty="0"/>
          </a:p>
        </p:txBody>
      </p:sp>
      <p:sp>
        <p:nvSpPr>
          <p:cNvPr id="35" name="Rectangle 34"/>
          <p:cNvSpPr/>
          <p:nvPr/>
        </p:nvSpPr>
        <p:spPr>
          <a:xfrm>
            <a:off x="3598067" y="447222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5</a:t>
            </a:r>
            <a:endParaRPr lang="en-US" sz="2000" baseline="35000" dirty="0"/>
          </a:p>
        </p:txBody>
      </p:sp>
      <p:sp>
        <p:nvSpPr>
          <p:cNvPr id="36" name="Rectangle 35"/>
          <p:cNvSpPr/>
          <p:nvPr/>
        </p:nvSpPr>
        <p:spPr>
          <a:xfrm>
            <a:off x="4207667" y="44766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4</a:t>
            </a:r>
            <a:endParaRPr lang="en-US" sz="2000" baseline="35000" dirty="0"/>
          </a:p>
        </p:txBody>
      </p:sp>
      <p:sp>
        <p:nvSpPr>
          <p:cNvPr id="37" name="Rectangle 36"/>
          <p:cNvSpPr/>
          <p:nvPr/>
        </p:nvSpPr>
        <p:spPr>
          <a:xfrm>
            <a:off x="4817267" y="44766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3</a:t>
            </a:r>
            <a:endParaRPr lang="en-US" sz="2000" baseline="35000" dirty="0"/>
          </a:p>
        </p:txBody>
      </p:sp>
      <p:sp>
        <p:nvSpPr>
          <p:cNvPr id="38" name="Rectangle 37"/>
          <p:cNvSpPr/>
          <p:nvPr/>
        </p:nvSpPr>
        <p:spPr>
          <a:xfrm>
            <a:off x="5438543" y="44766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endParaRPr lang="en-US" sz="2000" baseline="35000" dirty="0"/>
          </a:p>
        </p:txBody>
      </p:sp>
      <p:sp>
        <p:nvSpPr>
          <p:cNvPr id="39" name="Rectangle 38"/>
          <p:cNvSpPr/>
          <p:nvPr/>
        </p:nvSpPr>
        <p:spPr>
          <a:xfrm>
            <a:off x="5983619" y="44766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sz="2000" baseline="35000" dirty="0"/>
          </a:p>
        </p:txBody>
      </p:sp>
      <p:sp>
        <p:nvSpPr>
          <p:cNvPr id="40" name="Rectangle 39"/>
          <p:cNvSpPr/>
          <p:nvPr/>
        </p:nvSpPr>
        <p:spPr>
          <a:xfrm>
            <a:off x="6517019" y="447669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0</a:t>
            </a:r>
            <a:endParaRPr lang="en-US" sz="2000" baseline="35000" dirty="0"/>
          </a:p>
        </p:txBody>
      </p:sp>
      <p:sp>
        <p:nvSpPr>
          <p:cNvPr id="41" name="TextBox 40"/>
          <p:cNvSpPr txBox="1"/>
          <p:nvPr/>
        </p:nvSpPr>
        <p:spPr>
          <a:xfrm>
            <a:off x="1371600" y="3547645"/>
            <a:ext cx="3706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Unsigned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 Integer representation: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465799" y="4004845"/>
                <a:ext cx="1053494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𝟏𝟎𝟓</m:t>
                      </m:r>
                      <m:r>
                        <a:rPr lang="en-US" sz="1800" b="1" i="1" baseline="-25000" dirty="0" smtClean="0">
                          <a:latin typeface="Cambria Math"/>
                          <a:ea typeface="Cambria Math"/>
                        </a:rPr>
                        <m:t>𝟏𝟎</m:t>
                      </m:r>
                    </m:oMath>
                  </m:oMathPara>
                </a14:m>
                <a:endParaRPr lang="en-US" sz="1800" baseline="-25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99" y="4004845"/>
                <a:ext cx="1053494" cy="36298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467600" y="5318261"/>
                <a:ext cx="1053494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𝟏𝟎𝟓</m:t>
                      </m:r>
                      <m:r>
                        <a:rPr lang="en-US" sz="1800" b="1" i="1" baseline="-25000" dirty="0" smtClean="0">
                          <a:latin typeface="Cambria Math"/>
                          <a:ea typeface="Cambria Math"/>
                        </a:rPr>
                        <m:t>𝟏𝟎</m:t>
                      </m:r>
                    </m:oMath>
                  </m:oMathPara>
                </a14:m>
                <a:endParaRPr lang="en-US" sz="1800" baseline="-25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5318261"/>
                <a:ext cx="1053494" cy="3629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255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73358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Integers – Binary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676399"/>
            <a:ext cx="8458200" cy="1981201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Only when most significant bit set does value change</a:t>
            </a:r>
          </a:p>
          <a:p>
            <a:pPr lvl="2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Difference between unsigned and signed integer values is 2</a:t>
            </a:r>
            <a:r>
              <a:rPr lang="en-US" i="1" baseline="30000" dirty="0" smtClean="0"/>
              <a:t>N</a:t>
            </a:r>
            <a:endParaRPr lang="en-US" i="1" baseline="30000" dirty="0"/>
          </a:p>
          <a:p>
            <a:pPr eaLnBrk="1" hangingPunct="1">
              <a:defRPr/>
            </a:pPr>
            <a:endParaRPr lang="en-US" dirty="0" smtClean="0"/>
          </a:p>
        </p:txBody>
      </p:sp>
      <p:graphicFrame>
        <p:nvGraphicFramePr>
          <p:cNvPr id="15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748989"/>
              </p:ext>
            </p:extLst>
          </p:nvPr>
        </p:nvGraphicFramePr>
        <p:xfrm>
          <a:off x="2029615" y="5199360"/>
          <a:ext cx="4648200" cy="386080"/>
        </p:xfrm>
        <a:graphic>
          <a:graphicData uri="http://schemas.openxmlformats.org/drawingml/2006/table">
            <a:tbl>
              <a:tblPr/>
              <a:tblGrid>
                <a:gridCol w="535440"/>
                <a:gridCol w="606801"/>
                <a:gridCol w="606801"/>
                <a:gridCol w="607791"/>
                <a:gridCol w="605811"/>
                <a:gridCol w="606801"/>
                <a:gridCol w="539378"/>
                <a:gridCol w="539377"/>
              </a:tblGrid>
              <a:tr h="384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2800" b="0" i="0" u="none" strike="dblStrike" cap="none" normalizeH="0" baseline="-6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 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2029615" y="5648980"/>
            <a:ext cx="4796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-2</a:t>
            </a:r>
            <a:r>
              <a:rPr lang="en-US" sz="2000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7</a:t>
            </a:r>
            <a:endParaRPr lang="en-US" sz="2000" baseline="35000" dirty="0"/>
          </a:p>
        </p:txBody>
      </p:sp>
      <p:sp>
        <p:nvSpPr>
          <p:cNvPr id="24" name="Rectangle 23"/>
          <p:cNvSpPr/>
          <p:nvPr/>
        </p:nvSpPr>
        <p:spPr>
          <a:xfrm>
            <a:off x="2695343" y="565344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6</a:t>
            </a:r>
            <a:endParaRPr lang="en-US" sz="2000" baseline="35000" dirty="0"/>
          </a:p>
        </p:txBody>
      </p:sp>
      <p:sp>
        <p:nvSpPr>
          <p:cNvPr id="25" name="Rectangle 24"/>
          <p:cNvSpPr/>
          <p:nvPr/>
        </p:nvSpPr>
        <p:spPr>
          <a:xfrm>
            <a:off x="3293267" y="564898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5</a:t>
            </a:r>
            <a:endParaRPr lang="en-US" sz="2000" baseline="35000" dirty="0"/>
          </a:p>
        </p:txBody>
      </p:sp>
      <p:sp>
        <p:nvSpPr>
          <p:cNvPr id="26" name="Rectangle 25"/>
          <p:cNvSpPr/>
          <p:nvPr/>
        </p:nvSpPr>
        <p:spPr>
          <a:xfrm>
            <a:off x="3902867" y="565344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4</a:t>
            </a:r>
            <a:endParaRPr lang="en-US" sz="2000" baseline="35000" dirty="0"/>
          </a:p>
        </p:txBody>
      </p:sp>
      <p:sp>
        <p:nvSpPr>
          <p:cNvPr id="27" name="Rectangle 26"/>
          <p:cNvSpPr/>
          <p:nvPr/>
        </p:nvSpPr>
        <p:spPr>
          <a:xfrm>
            <a:off x="4512467" y="565344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3</a:t>
            </a:r>
            <a:endParaRPr lang="en-US" sz="2000" baseline="35000" dirty="0"/>
          </a:p>
        </p:txBody>
      </p:sp>
      <p:sp>
        <p:nvSpPr>
          <p:cNvPr id="28" name="Rectangle 27"/>
          <p:cNvSpPr/>
          <p:nvPr/>
        </p:nvSpPr>
        <p:spPr>
          <a:xfrm>
            <a:off x="5133743" y="565344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endParaRPr lang="en-US" sz="2000" baseline="35000" dirty="0"/>
          </a:p>
        </p:txBody>
      </p:sp>
      <p:sp>
        <p:nvSpPr>
          <p:cNvPr id="29" name="Rectangle 28"/>
          <p:cNvSpPr/>
          <p:nvPr/>
        </p:nvSpPr>
        <p:spPr>
          <a:xfrm>
            <a:off x="5678819" y="565344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sz="2000" baseline="35000" dirty="0"/>
          </a:p>
        </p:txBody>
      </p:sp>
      <p:sp>
        <p:nvSpPr>
          <p:cNvPr id="30" name="Rectangle 29"/>
          <p:cNvSpPr/>
          <p:nvPr/>
        </p:nvSpPr>
        <p:spPr>
          <a:xfrm>
            <a:off x="6212219" y="565344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0</a:t>
            </a:r>
            <a:endParaRPr lang="en-US" sz="2000" baseline="35000" dirty="0"/>
          </a:p>
        </p:txBody>
      </p:sp>
      <p:sp>
        <p:nvSpPr>
          <p:cNvPr id="31" name="TextBox 30"/>
          <p:cNvSpPr txBox="1"/>
          <p:nvPr/>
        </p:nvSpPr>
        <p:spPr>
          <a:xfrm>
            <a:off x="1066800" y="4724400"/>
            <a:ext cx="3420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Signed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Integer representation:</a:t>
            </a:r>
          </a:p>
        </p:txBody>
      </p:sp>
      <p:graphicFrame>
        <p:nvGraphicFramePr>
          <p:cNvPr id="3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896574"/>
              </p:ext>
            </p:extLst>
          </p:nvPr>
        </p:nvGraphicFramePr>
        <p:xfrm>
          <a:off x="2029615" y="3903960"/>
          <a:ext cx="4648200" cy="386080"/>
        </p:xfrm>
        <a:graphic>
          <a:graphicData uri="http://schemas.openxmlformats.org/drawingml/2006/table">
            <a:tbl>
              <a:tblPr/>
              <a:tblGrid>
                <a:gridCol w="535440"/>
                <a:gridCol w="606801"/>
                <a:gridCol w="606801"/>
                <a:gridCol w="607791"/>
                <a:gridCol w="605811"/>
                <a:gridCol w="606801"/>
                <a:gridCol w="539378"/>
                <a:gridCol w="539377"/>
              </a:tblGrid>
              <a:tr h="384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dblStrike" cap="none" normalizeH="0" baseline="-6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 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2029615" y="4353580"/>
            <a:ext cx="458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2</a:t>
            </a:r>
            <a:r>
              <a:rPr lang="en-US" sz="2000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7</a:t>
            </a:r>
            <a:endParaRPr lang="en-US" sz="2000" baseline="35000" dirty="0"/>
          </a:p>
        </p:txBody>
      </p:sp>
      <p:sp>
        <p:nvSpPr>
          <p:cNvPr id="34" name="Rectangle 33"/>
          <p:cNvSpPr/>
          <p:nvPr/>
        </p:nvSpPr>
        <p:spPr>
          <a:xfrm>
            <a:off x="2695343" y="435804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6</a:t>
            </a:r>
            <a:endParaRPr lang="en-US" sz="2000" baseline="35000" dirty="0"/>
          </a:p>
        </p:txBody>
      </p:sp>
      <p:sp>
        <p:nvSpPr>
          <p:cNvPr id="35" name="Rectangle 34"/>
          <p:cNvSpPr/>
          <p:nvPr/>
        </p:nvSpPr>
        <p:spPr>
          <a:xfrm>
            <a:off x="3293267" y="435358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5</a:t>
            </a:r>
            <a:endParaRPr lang="en-US" sz="2000" baseline="35000" dirty="0"/>
          </a:p>
        </p:txBody>
      </p:sp>
      <p:sp>
        <p:nvSpPr>
          <p:cNvPr id="36" name="Rectangle 35"/>
          <p:cNvSpPr/>
          <p:nvPr/>
        </p:nvSpPr>
        <p:spPr>
          <a:xfrm>
            <a:off x="3902867" y="435804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4</a:t>
            </a:r>
            <a:endParaRPr lang="en-US" sz="2000" baseline="35000" dirty="0"/>
          </a:p>
        </p:txBody>
      </p:sp>
      <p:sp>
        <p:nvSpPr>
          <p:cNvPr id="37" name="Rectangle 36"/>
          <p:cNvSpPr/>
          <p:nvPr/>
        </p:nvSpPr>
        <p:spPr>
          <a:xfrm>
            <a:off x="4512467" y="435804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3</a:t>
            </a:r>
            <a:endParaRPr lang="en-US" sz="2000" baseline="35000" dirty="0"/>
          </a:p>
        </p:txBody>
      </p:sp>
      <p:sp>
        <p:nvSpPr>
          <p:cNvPr id="38" name="Rectangle 37"/>
          <p:cNvSpPr/>
          <p:nvPr/>
        </p:nvSpPr>
        <p:spPr>
          <a:xfrm>
            <a:off x="5133743" y="435804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endParaRPr lang="en-US" sz="2000" baseline="35000" dirty="0"/>
          </a:p>
        </p:txBody>
      </p:sp>
      <p:sp>
        <p:nvSpPr>
          <p:cNvPr id="39" name="Rectangle 38"/>
          <p:cNvSpPr/>
          <p:nvPr/>
        </p:nvSpPr>
        <p:spPr>
          <a:xfrm>
            <a:off x="5678819" y="435804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sz="2000" baseline="35000" dirty="0"/>
          </a:p>
        </p:txBody>
      </p:sp>
      <p:sp>
        <p:nvSpPr>
          <p:cNvPr id="40" name="Rectangle 39"/>
          <p:cNvSpPr/>
          <p:nvPr/>
        </p:nvSpPr>
        <p:spPr>
          <a:xfrm>
            <a:off x="6212219" y="4358045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2</a:t>
            </a:r>
            <a:r>
              <a:rPr lang="en-US" sz="2000" b="0" baseline="35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0</a:t>
            </a:r>
            <a:endParaRPr lang="en-US" sz="2000" baseline="35000" dirty="0"/>
          </a:p>
        </p:txBody>
      </p:sp>
      <p:sp>
        <p:nvSpPr>
          <p:cNvPr id="41" name="TextBox 40"/>
          <p:cNvSpPr txBox="1"/>
          <p:nvPr/>
        </p:nvSpPr>
        <p:spPr>
          <a:xfrm>
            <a:off x="1066800" y="3429000"/>
            <a:ext cx="3706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Unsigned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 Integer representation: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7162800" y="3785965"/>
                <a:ext cx="1754401" cy="633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𝟏𝟎𝟓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𝟏𝟐𝟖𝟏𝟎</m:t>
                      </m:r>
                      <m:r>
                        <a:rPr lang="en-US" sz="1800" dirty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𝟐𝟑𝟑</m:t>
                      </m:r>
                      <m:r>
                        <a:rPr lang="en-US" sz="1800" i="1" baseline="-25000" dirty="0">
                          <a:latin typeface="Cambria Math"/>
                          <a:ea typeface="Cambria Math"/>
                        </a:rPr>
                        <m:t>𝟏𝟎</m:t>
                      </m:r>
                    </m:oMath>
                  </m:oMathPara>
                </a14:m>
                <a:endParaRPr lang="en-US" sz="1800" baseline="-25000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785965"/>
                <a:ext cx="1754401" cy="6336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7162800" y="5081365"/>
                <a:ext cx="1754401" cy="633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𝟏𝟎𝟓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𝟏𝟐𝟖𝟏𝟎</m:t>
                      </m:r>
                      <m:r>
                        <a:rPr lang="en-US" sz="1800" dirty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800" b="1" i="1" dirty="0" smtClean="0">
                          <a:latin typeface="Cambria Math"/>
                          <a:ea typeface="Cambria Math"/>
                        </a:rPr>
                        <m:t>𝟐𝟑</m:t>
                      </m:r>
                      <m:r>
                        <a:rPr lang="en-US" sz="1800" i="1" baseline="-25000" dirty="0">
                          <a:latin typeface="Cambria Math"/>
                          <a:ea typeface="Cambria Math"/>
                        </a:rPr>
                        <m:t>𝟏𝟎</m:t>
                      </m:r>
                    </m:oMath>
                  </m:oMathPara>
                </a14:m>
                <a:endParaRPr lang="en-US" sz="1800" baseline="-25000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5081365"/>
                <a:ext cx="1754401" cy="63363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 bwMode="auto">
          <a:xfrm>
            <a:off x="7239000" y="4102783"/>
            <a:ext cx="990600" cy="31681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239000" y="5398182"/>
            <a:ext cx="990600" cy="31681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199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an 8-bit representation:</a:t>
            </a:r>
          </a:p>
          <a:p>
            <a:r>
              <a:rPr lang="en-US" dirty="0" smtClean="0"/>
              <a:t>What bit pattern has the minimum value?</a:t>
            </a:r>
          </a:p>
          <a:p>
            <a:endParaRPr lang="en-US" dirty="0"/>
          </a:p>
          <a:p>
            <a:r>
              <a:rPr lang="en-US" dirty="0" smtClean="0"/>
              <a:t>What bit pattern has the maximum value?</a:t>
            </a:r>
          </a:p>
          <a:p>
            <a:endParaRPr lang="en-US" dirty="0"/>
          </a:p>
          <a:p>
            <a:r>
              <a:rPr lang="en-US" dirty="0" smtClean="0"/>
              <a:t>What bit pattern represents 0?</a:t>
            </a:r>
          </a:p>
          <a:p>
            <a:endParaRPr lang="en-US" dirty="0"/>
          </a:p>
          <a:p>
            <a:r>
              <a:rPr lang="en-US" dirty="0" smtClean="0"/>
              <a:t>What bit pattern represents -1?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88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73358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Integers – Ranges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2971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Range of </a:t>
            </a:r>
            <a:r>
              <a:rPr lang="en-US" dirty="0"/>
              <a:t>S</a:t>
            </a:r>
            <a:r>
              <a:rPr lang="en-US" dirty="0" smtClean="0"/>
              <a:t>igned binary numbers:</a:t>
            </a:r>
          </a:p>
          <a:p>
            <a:pPr lvl="1">
              <a:defRPr/>
            </a:pPr>
            <a:r>
              <a:rPr lang="en-US" dirty="0" smtClean="0"/>
              <a:t>Given representation with </a:t>
            </a:r>
            <a:r>
              <a:rPr lang="en-US" i="1" dirty="0" smtClean="0"/>
              <a:t>n</a:t>
            </a:r>
            <a:r>
              <a:rPr lang="en-US" dirty="0" smtClean="0"/>
              <a:t> bits, min value is always sequence</a:t>
            </a:r>
          </a:p>
          <a:p>
            <a:pPr lvl="2">
              <a:defRPr/>
            </a:pPr>
            <a:r>
              <a:rPr lang="en-US" dirty="0" smtClean="0"/>
              <a:t>100....0000 =   – 2</a:t>
            </a:r>
            <a:r>
              <a:rPr lang="en-US" i="1" baseline="30000" dirty="0" smtClean="0"/>
              <a:t>n-1</a:t>
            </a:r>
            <a:endParaRPr lang="en-US" dirty="0" smtClean="0"/>
          </a:p>
          <a:p>
            <a:pPr lvl="1">
              <a:defRPr/>
            </a:pPr>
            <a:r>
              <a:rPr lang="en-US" dirty="0"/>
              <a:t>Given representation with </a:t>
            </a:r>
            <a:r>
              <a:rPr lang="en-US" i="1" dirty="0"/>
              <a:t>n</a:t>
            </a:r>
            <a:r>
              <a:rPr lang="en-US" dirty="0"/>
              <a:t> bits, </a:t>
            </a:r>
            <a:r>
              <a:rPr lang="en-US" dirty="0" smtClean="0"/>
              <a:t>max value </a:t>
            </a:r>
            <a:r>
              <a:rPr lang="en-US" dirty="0"/>
              <a:t>is always sequence</a:t>
            </a:r>
          </a:p>
          <a:p>
            <a:pPr lvl="2">
              <a:defRPr/>
            </a:pPr>
            <a:r>
              <a:rPr lang="en-US" dirty="0" smtClean="0"/>
              <a:t>011....1111 </a:t>
            </a:r>
            <a:r>
              <a:rPr lang="en-US" dirty="0"/>
              <a:t>= </a:t>
            </a:r>
            <a:r>
              <a:rPr lang="en-US" dirty="0" smtClean="0"/>
              <a:t>  2</a:t>
            </a:r>
            <a:r>
              <a:rPr lang="en-US" i="1" baseline="30000" dirty="0" smtClean="0"/>
              <a:t>n-1</a:t>
            </a:r>
            <a:r>
              <a:rPr lang="en-US" dirty="0" smtClean="0"/>
              <a:t> – 1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So, ranges are: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720298"/>
              </p:ext>
            </p:extLst>
          </p:nvPr>
        </p:nvGraphicFramePr>
        <p:xfrm>
          <a:off x="990600" y="4191000"/>
          <a:ext cx="7315200" cy="163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838200"/>
                <a:gridCol w="2057400"/>
                <a:gridCol w="3124200"/>
              </a:tblGrid>
              <a:tr h="408940"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C data type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# bits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Unsigned</a:t>
                      </a:r>
                      <a:r>
                        <a:rPr lang="en-US" i="0" baseline="0" dirty="0" smtClean="0"/>
                        <a:t> range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Signed range</a:t>
                      </a:r>
                      <a:endParaRPr lang="en-US" i="0" dirty="0"/>
                    </a:p>
                  </a:txBody>
                  <a:tcPr/>
                </a:tc>
              </a:tr>
              <a:tr h="408940"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char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8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0 </a:t>
                      </a:r>
                      <a:r>
                        <a:rPr lang="en-US" i="0" dirty="0" smtClean="0">
                          <a:sym typeface="Symbol"/>
                        </a:rPr>
                        <a:t> 255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-128 </a:t>
                      </a:r>
                      <a:r>
                        <a:rPr lang="en-US" i="0" dirty="0" smtClean="0">
                          <a:sym typeface="Symbol"/>
                        </a:rPr>
                        <a:t> 127</a:t>
                      </a:r>
                      <a:endParaRPr lang="en-US" i="0" dirty="0"/>
                    </a:p>
                  </a:txBody>
                  <a:tcPr/>
                </a:tc>
              </a:tr>
              <a:tr h="408940"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short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16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0 </a:t>
                      </a:r>
                      <a:r>
                        <a:rPr lang="en-US" i="0" dirty="0" smtClean="0">
                          <a:sym typeface="Symbol"/>
                        </a:rPr>
                        <a:t> 65,535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-32,768 </a:t>
                      </a:r>
                      <a:r>
                        <a:rPr lang="en-US" i="0" dirty="0" smtClean="0">
                          <a:sym typeface="Symbol"/>
                        </a:rPr>
                        <a:t> 32,767</a:t>
                      </a:r>
                      <a:endParaRPr lang="en-US" i="0" dirty="0"/>
                    </a:p>
                  </a:txBody>
                  <a:tcPr/>
                </a:tc>
              </a:tr>
              <a:tr h="408940"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 smtClean="0"/>
                        <a:t>int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32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smtClean="0"/>
                        <a:t>0 </a:t>
                      </a:r>
                      <a:r>
                        <a:rPr lang="en-US" i="0" dirty="0" smtClean="0">
                          <a:sym typeface="Symbol"/>
                        </a:rPr>
                        <a:t> 4,294,967,295</a:t>
                      </a:r>
                      <a:endParaRPr lang="en-US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smtClean="0"/>
                        <a:t>-2,147,483,648 </a:t>
                      </a:r>
                      <a:r>
                        <a:rPr lang="en-US" i="0" dirty="0" smtClean="0">
                          <a:sym typeface="Symbol"/>
                        </a:rPr>
                        <a:t> 2,147,483,647</a:t>
                      </a:r>
                      <a:endParaRPr lang="en-US" i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123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Byte-Oriented Memory Organization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518795" y="2286000"/>
            <a:ext cx="8244205" cy="4114800"/>
          </a:xfrm>
        </p:spPr>
        <p:txBody>
          <a:bodyPr/>
          <a:lstStyle/>
          <a:p>
            <a:pPr eaLnBrk="1" hangingPunct="1"/>
            <a:r>
              <a:rPr lang="en-US" dirty="0" smtClean="0"/>
              <a:t>Modern processors: Byte-Addressable Memory</a:t>
            </a:r>
            <a:endParaRPr lang="en-US" dirty="0"/>
          </a:p>
          <a:p>
            <a:pPr marL="552450" lvl="1" eaLnBrk="1" hangingPunct="1"/>
            <a:r>
              <a:rPr lang="en-US" dirty="0"/>
              <a:t>Conceptually </a:t>
            </a:r>
            <a:r>
              <a:rPr lang="en-US" dirty="0" smtClean="0"/>
              <a:t>a very </a:t>
            </a:r>
            <a:r>
              <a:rPr lang="en-US" dirty="0"/>
              <a:t>large array of </a:t>
            </a:r>
            <a:r>
              <a:rPr lang="en-US" dirty="0" smtClean="0"/>
              <a:t>bytes</a:t>
            </a:r>
          </a:p>
          <a:p>
            <a:pPr marL="552450" lvl="1" eaLnBrk="1" hangingPunct="1"/>
            <a:r>
              <a:rPr lang="en-US" dirty="0" smtClean="0"/>
              <a:t>Each byte has a unique address</a:t>
            </a:r>
          </a:p>
          <a:p>
            <a:pPr marL="552450" lvl="1" eaLnBrk="1" hangingPunct="1"/>
            <a:r>
              <a:rPr lang="en-US" dirty="0" smtClean="0"/>
              <a:t>Processor </a:t>
            </a:r>
            <a:r>
              <a:rPr lang="en-US" i="1" dirty="0" smtClean="0"/>
              <a:t>address space</a:t>
            </a:r>
            <a:r>
              <a:rPr lang="en-US" dirty="0" smtClean="0"/>
              <a:t> determines </a:t>
            </a:r>
            <a:r>
              <a:rPr lang="en-US" i="1" dirty="0" smtClean="0"/>
              <a:t>address range</a:t>
            </a:r>
            <a:r>
              <a:rPr lang="en-US" dirty="0" smtClean="0"/>
              <a:t>:</a:t>
            </a:r>
          </a:p>
          <a:p>
            <a:pPr marL="952500" lvl="2"/>
            <a:r>
              <a:rPr lang="en-US" dirty="0" smtClean="0"/>
              <a:t>32-bit address space has 2</a:t>
            </a:r>
            <a:r>
              <a:rPr lang="en-US" baseline="30000" dirty="0" smtClean="0"/>
              <a:t>32</a:t>
            </a:r>
            <a:r>
              <a:rPr lang="en-US" dirty="0" smtClean="0"/>
              <a:t> unique addresses:   4GB max</a:t>
            </a:r>
          </a:p>
          <a:p>
            <a:pPr marL="1409700" lvl="3"/>
            <a:r>
              <a:rPr lang="en-US" dirty="0" smtClean="0"/>
              <a:t>0x00000000 to 0xffffffff (in decimal: 0 </a:t>
            </a:r>
            <a:r>
              <a:rPr lang="en-US" dirty="0"/>
              <a:t>to </a:t>
            </a:r>
            <a:r>
              <a:rPr lang="en-US" dirty="0" smtClean="0"/>
              <a:t>4,294,967,295)</a:t>
            </a:r>
          </a:p>
          <a:p>
            <a:pPr marL="952500" lvl="2"/>
            <a:r>
              <a:rPr lang="en-US" dirty="0" smtClean="0"/>
              <a:t>64-bit address space has 2</a:t>
            </a:r>
            <a:r>
              <a:rPr lang="en-US" baseline="30000" dirty="0" smtClean="0"/>
              <a:t>64</a:t>
            </a:r>
            <a:r>
              <a:rPr lang="en-US" dirty="0" smtClean="0"/>
              <a:t> </a:t>
            </a:r>
            <a:r>
              <a:rPr lang="en-US" dirty="0"/>
              <a:t>unique addresses: </a:t>
            </a:r>
            <a:r>
              <a:rPr lang="en-US" dirty="0" smtClean="0"/>
              <a:t> ~ 1.8x10</a:t>
            </a:r>
            <a:r>
              <a:rPr lang="en-US" baseline="30000" dirty="0" smtClean="0"/>
              <a:t>19</a:t>
            </a:r>
            <a:r>
              <a:rPr lang="en-US" dirty="0" smtClean="0"/>
              <a:t> bytes max</a:t>
            </a:r>
          </a:p>
          <a:p>
            <a:pPr marL="1409700" lvl="3"/>
            <a:r>
              <a:rPr lang="en-US" dirty="0" smtClean="0"/>
              <a:t>0x0000000000000000 </a:t>
            </a:r>
            <a:r>
              <a:rPr lang="en-US" dirty="0"/>
              <a:t>to </a:t>
            </a:r>
            <a:r>
              <a:rPr lang="en-US" dirty="0" smtClean="0"/>
              <a:t>0xffffffffffffffff</a:t>
            </a:r>
          </a:p>
          <a:p>
            <a:pPr marL="1409700" lvl="3"/>
            <a:r>
              <a:rPr lang="en-US" dirty="0" smtClean="0"/>
              <a:t>Enough to give everyone on Earth about 2 Gb</a:t>
            </a:r>
          </a:p>
          <a:p>
            <a:pPr marL="552450" lvl="1" eaLnBrk="1" hangingPunct="1"/>
            <a:r>
              <a:rPr lang="en-US" dirty="0" smtClean="0"/>
              <a:t>Address space size is not the same as processor size!</a:t>
            </a:r>
          </a:p>
          <a:p>
            <a:pPr marL="952500" lvl="2"/>
            <a:r>
              <a:rPr lang="en-US" dirty="0" smtClean="0"/>
              <a:t>E.g.: The original Nintendo was an 8-bit processor with a 16-bit address space</a:t>
            </a: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08125" y="1332182"/>
            <a:ext cx="6534152" cy="1030018"/>
            <a:chOff x="96" y="132"/>
            <a:chExt cx="4116" cy="648"/>
          </a:xfrm>
        </p:grpSpPr>
        <p:sp>
          <p:nvSpPr>
            <p:cNvPr id="44039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>
              <a:spLocks/>
            </p:cNvSpPr>
            <p:nvPr/>
          </p:nvSpPr>
          <p:spPr bwMode="auto">
            <a:xfrm rot="19020000">
              <a:off x="96" y="132"/>
              <a:ext cx="756" cy="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 dirty="0" smtClean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0x00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•••0</a:t>
              </a:r>
            </a:p>
          </p:txBody>
        </p:sp>
        <p:sp>
          <p:nvSpPr>
            <p:cNvPr id="44053" name="Rectangle 20"/>
            <p:cNvSpPr>
              <a:spLocks/>
            </p:cNvSpPr>
            <p:nvPr/>
          </p:nvSpPr>
          <p:spPr bwMode="auto">
            <a:xfrm rot="19020000">
              <a:off x="3456" y="132"/>
              <a:ext cx="756" cy="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 dirty="0" smtClean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0xFF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•••F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7454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8478838" cy="573088"/>
          </a:xfrm>
        </p:spPr>
        <p:txBody>
          <a:bodyPr/>
          <a:lstStyle/>
          <a:p>
            <a:pPr>
              <a:defRPr/>
            </a:pPr>
            <a:r>
              <a:rPr lang="en-US" dirty="0"/>
              <a:t>S</a:t>
            </a:r>
            <a:r>
              <a:rPr lang="en-US" dirty="0" smtClean="0"/>
              <a:t>igned Integers – Convert to/from Decimal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Convert Signed Binary Integer to Decimal</a:t>
            </a:r>
          </a:p>
          <a:p>
            <a:pPr lvl="1">
              <a:defRPr/>
            </a:pPr>
            <a:r>
              <a:rPr lang="en-US" dirty="0" smtClean="0"/>
              <a:t>Easy – just use place value notation</a:t>
            </a:r>
          </a:p>
          <a:p>
            <a:pPr lvl="2">
              <a:defRPr/>
            </a:pPr>
            <a:r>
              <a:rPr lang="en-US" dirty="0" smtClean="0"/>
              <a:t>two examples given on last two slides</a:t>
            </a:r>
          </a:p>
          <a:p>
            <a:pPr eaLnBrk="1" hangingPunct="1">
              <a:defRPr/>
            </a:pPr>
            <a:r>
              <a:rPr lang="en-US" dirty="0" smtClean="0"/>
              <a:t>Convert Decimal to Signed Binary Integer</a:t>
            </a:r>
          </a:p>
          <a:p>
            <a:pPr lvl="1">
              <a:defRPr/>
            </a:pPr>
            <a:r>
              <a:rPr lang="en-US" dirty="0" smtClean="0"/>
              <a:t>MUST know </a:t>
            </a:r>
            <a:r>
              <a:rPr lang="en-US" u="sng" dirty="0" smtClean="0"/>
              <a:t>number of bits</a:t>
            </a:r>
            <a:r>
              <a:rPr lang="en-US" dirty="0" smtClean="0"/>
              <a:t> in signed representation</a:t>
            </a:r>
          </a:p>
          <a:p>
            <a:pPr lvl="1">
              <a:defRPr/>
            </a:pPr>
            <a:r>
              <a:rPr lang="en-US" b="1" i="1" dirty="0" smtClean="0"/>
              <a:t>Algorithm</a:t>
            </a:r>
            <a:r>
              <a:rPr lang="en-US" dirty="0" smtClean="0"/>
              <a:t>:</a:t>
            </a:r>
          </a:p>
          <a:p>
            <a:pPr marL="1200150" lvl="2" indent="-342900">
              <a:buFont typeface="+mj-lt"/>
              <a:buAutoNum type="alphaLcParenR"/>
              <a:defRPr/>
            </a:pPr>
            <a:r>
              <a:rPr lang="en-US" dirty="0" smtClean="0"/>
              <a:t>Convert magnitude (abs </a:t>
            </a:r>
            <a:r>
              <a:rPr lang="en-US" dirty="0" err="1" smtClean="0"/>
              <a:t>val</a:t>
            </a:r>
            <a:r>
              <a:rPr lang="en-US" dirty="0" smtClean="0"/>
              <a:t>) of decimal number to unsigned binary</a:t>
            </a:r>
            <a:endParaRPr lang="en-US" i="1" dirty="0" smtClean="0"/>
          </a:p>
          <a:p>
            <a:pPr marL="1200150" lvl="2" indent="-342900">
              <a:buFont typeface="+mj-lt"/>
              <a:buAutoNum type="alphaLcParenR"/>
              <a:defRPr/>
            </a:pPr>
            <a:r>
              <a:rPr lang="en-US" dirty="0" smtClean="0"/>
              <a:t>Decimal number originally negative?</a:t>
            </a:r>
            <a:endParaRPr lang="en-US" i="1" dirty="0" smtClean="0"/>
          </a:p>
          <a:p>
            <a:pPr marL="1657350" lvl="3" indent="-342900">
              <a:defRPr/>
            </a:pPr>
            <a:r>
              <a:rPr lang="en-US" dirty="0" smtClean="0"/>
              <a:t>If positive, conversion is </a:t>
            </a:r>
            <a:r>
              <a:rPr lang="en-US" u="sng" dirty="0" smtClean="0"/>
              <a:t>done</a:t>
            </a:r>
          </a:p>
          <a:p>
            <a:pPr marL="1657350" lvl="3" indent="-342900">
              <a:defRPr/>
            </a:pPr>
            <a:r>
              <a:rPr lang="en-US" dirty="0" smtClean="0"/>
              <a:t>If negative, perform negation on answer from part a)</a:t>
            </a:r>
          </a:p>
          <a:p>
            <a:pPr marL="2114550" lvl="4" indent="-342900">
              <a:defRPr/>
            </a:pPr>
            <a:r>
              <a:rPr lang="en-US" dirty="0" smtClean="0"/>
              <a:t>zero extend answer from a) to N bits (size of signed </a:t>
            </a:r>
            <a:r>
              <a:rPr lang="en-US" dirty="0" err="1" smtClean="0"/>
              <a:t>repr</a:t>
            </a:r>
            <a:r>
              <a:rPr lang="en-US" dirty="0" smtClean="0"/>
              <a:t>)</a:t>
            </a:r>
          </a:p>
          <a:p>
            <a:pPr marL="2114550" lvl="4" indent="-342900">
              <a:defRPr/>
            </a:pPr>
            <a:r>
              <a:rPr lang="en-US" dirty="0" smtClean="0"/>
              <a:t>negate:   flip bits and add 1</a:t>
            </a:r>
          </a:p>
        </p:txBody>
      </p:sp>
    </p:spTree>
    <p:extLst>
      <p:ext uri="{BB962C8B-B14F-4D97-AF65-F5344CB8AC3E}">
        <p14:creationId xmlns:p14="http://schemas.microsoft.com/office/powerpoint/2010/main" val="1276824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8478838" cy="573088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Signed Integers – Convert Decimal to Base-R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3048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Example: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A)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362200" y="1524000"/>
                <a:ext cx="3065134" cy="496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𝟑𝟕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𝒃𝒊𝒕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𝒔𝒊𝒈𝒏𝒆𝒅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524000"/>
                <a:ext cx="3065134" cy="496611"/>
              </a:xfrm>
              <a:prstGeom prst="rect">
                <a:avLst/>
              </a:prstGeom>
              <a:blipFill rotWithShape="1">
                <a:blip r:embed="rId3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456108" y="303689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NUM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70508" y="3036897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70708" y="303689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REM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08708" y="3036897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Calibri" pitchFamily="34" charset="0"/>
              </a:rPr>
              <a:t>Q</a:t>
            </a:r>
            <a:endParaRPr lang="en-US" sz="2000" i="1" dirty="0" smtClean="0">
              <a:solidFill>
                <a:schemeClr val="accent2"/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79908" y="3413432"/>
                <a:ext cx="32798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𝟑𝟕</m:t>
                      </m:r>
                      <m:r>
                        <a:rPr lang="en-US" b="1" i="1" smtClean="0">
                          <a:latin typeface="Cambria Math"/>
                        </a:rPr>
                        <m:t>  /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𝟏𝟖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908" y="3413432"/>
                <a:ext cx="3279872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379908" y="3870632"/>
                <a:ext cx="32975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𝟏𝟖</m:t>
                      </m:r>
                      <m:r>
                        <a:rPr lang="en-US" b="1" i="1" smtClean="0">
                          <a:latin typeface="Cambria Math"/>
                        </a:rPr>
                        <m:t>  /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𝟗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908" y="3870632"/>
                <a:ext cx="3297506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359003" y="4327832"/>
                <a:ext cx="331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𝟗</m:t>
                      </m:r>
                      <m:r>
                        <a:rPr lang="en-US" b="1" i="1" smtClean="0">
                          <a:latin typeface="Cambria Math"/>
                        </a:rPr>
                        <m:t>  /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𝟒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003" y="4327832"/>
                <a:ext cx="3315138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05601" y="3702754"/>
                <a:ext cx="1785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𝟏𝟎𝟎𝟏𝟎𝟏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1" y="3702754"/>
                <a:ext cx="1785198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986075" y="2743200"/>
            <a:ext cx="1797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least significant bit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47847" y="5071646"/>
            <a:ext cx="1812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most significant bit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5580308" y="3081754"/>
            <a:ext cx="609600" cy="507593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7561508" y="3081754"/>
            <a:ext cx="577802" cy="717143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5580308" y="5452884"/>
            <a:ext cx="591893" cy="412283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20" idx="0"/>
          </p:cNvCxnSpPr>
          <p:nvPr/>
        </p:nvCxnSpPr>
        <p:spPr bwMode="auto">
          <a:xfrm flipV="1">
            <a:off x="6953929" y="4140606"/>
            <a:ext cx="285071" cy="93104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H="1">
            <a:off x="3065708" y="3754651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3065708" y="4211851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752600" y="2246589"/>
                <a:ext cx="20565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𝟑𝟕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e>
                      </m:d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246589"/>
                <a:ext cx="2056589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362200" y="4796135"/>
                <a:ext cx="331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𝟒</m:t>
                      </m:r>
                      <m:r>
                        <a:rPr lang="en-US" b="1" i="1" smtClean="0">
                          <a:latin typeface="Cambria Math"/>
                        </a:rPr>
                        <m:t>  /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796135"/>
                <a:ext cx="3315138" cy="461665"/>
              </a:xfrm>
              <a:prstGeom prst="rect">
                <a:avLst/>
              </a:prstGeom>
              <a:blipFill rotWithShape="1">
                <a:blip r:embed="rId9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 bwMode="auto">
          <a:xfrm flipH="1">
            <a:off x="3068905" y="4680154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62200" y="5221381"/>
                <a:ext cx="331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/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221381"/>
                <a:ext cx="3315138" cy="461665"/>
              </a:xfrm>
              <a:prstGeom prst="rect">
                <a:avLst/>
              </a:prstGeom>
              <a:blipFill rotWithShape="1">
                <a:blip r:embed="rId10"/>
                <a:stretch>
                  <a:fillRect t="-22667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 bwMode="auto">
          <a:xfrm flipH="1">
            <a:off x="3068905" y="5105400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362200" y="5634335"/>
                <a:ext cx="331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 /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634335"/>
                <a:ext cx="3315138" cy="461665"/>
              </a:xfrm>
              <a:prstGeom prst="rect">
                <a:avLst/>
              </a:prstGeom>
              <a:blipFill rotWithShape="1">
                <a:blip r:embed="rId11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 bwMode="auto">
          <a:xfrm flipH="1">
            <a:off x="3068905" y="5518354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76824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8478838" cy="573088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Signed Integers – Convert Decimal to Base-R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3048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Example: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B)  -37</a:t>
            </a:r>
            <a:r>
              <a:rPr lang="en-US" baseline="-25000" dirty="0" smtClean="0"/>
              <a:t>10</a:t>
            </a:r>
            <a:r>
              <a:rPr lang="en-US" dirty="0" smtClean="0"/>
              <a:t> was negative, so perform </a:t>
            </a:r>
            <a:r>
              <a:rPr lang="en-US" i="1" dirty="0" smtClean="0"/>
              <a:t>negation</a:t>
            </a:r>
          </a:p>
          <a:p>
            <a:pPr lvl="2">
              <a:defRPr/>
            </a:pPr>
            <a:r>
              <a:rPr lang="en-US" dirty="0" smtClean="0"/>
              <a:t>zero extend 100101 to 8 bits</a:t>
            </a:r>
          </a:p>
          <a:p>
            <a:pPr lvl="3">
              <a:defRPr/>
            </a:pPr>
            <a:endParaRPr lang="en-US" dirty="0" smtClean="0">
              <a:sym typeface="Symbol"/>
            </a:endParaRPr>
          </a:p>
          <a:p>
            <a:pPr lvl="3">
              <a:defRPr/>
            </a:pPr>
            <a:endParaRPr lang="en-US" dirty="0" smtClean="0">
              <a:sym typeface="Symbol"/>
            </a:endParaRPr>
          </a:p>
          <a:p>
            <a:pPr lvl="2">
              <a:defRPr/>
            </a:pPr>
            <a:r>
              <a:rPr lang="en-US" dirty="0" smtClean="0">
                <a:sym typeface="Symbol"/>
              </a:rPr>
              <a:t>negation</a:t>
            </a:r>
          </a:p>
          <a:p>
            <a:pPr lvl="3">
              <a:defRPr/>
            </a:pPr>
            <a:r>
              <a:rPr lang="en-US" dirty="0"/>
              <a:t>f</a:t>
            </a:r>
            <a:r>
              <a:rPr lang="en-US" dirty="0" smtClean="0"/>
              <a:t>lip bits:</a:t>
            </a:r>
          </a:p>
          <a:p>
            <a:pPr lvl="3">
              <a:defRPr/>
            </a:pPr>
            <a:endParaRPr lang="en-US" dirty="0"/>
          </a:p>
          <a:p>
            <a:pPr lvl="3">
              <a:defRPr/>
            </a:pPr>
            <a:endParaRPr lang="en-US" dirty="0" smtClean="0"/>
          </a:p>
          <a:p>
            <a:pPr lvl="3">
              <a:defRPr/>
            </a:pPr>
            <a:r>
              <a:rPr lang="en-US" dirty="0" smtClean="0"/>
              <a:t>add 1: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6705600" y="3589347"/>
            <a:ext cx="2133600" cy="666750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362200" y="1524000"/>
                <a:ext cx="3065134" cy="496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𝟑𝟕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𝒃𝒊𝒕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𝒔𝒊𝒈𝒏𝒆𝒅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524000"/>
                <a:ext cx="3065134" cy="496611"/>
              </a:xfrm>
              <a:prstGeom prst="rect">
                <a:avLst/>
              </a:prstGeom>
              <a:blipFill rotWithShape="1">
                <a:blip r:embed="rId3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05601" y="3702754"/>
                <a:ext cx="1785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𝟏𝟏𝟎𝟏𝟏𝟎𝟏𝟏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1" y="3702754"/>
                <a:ext cx="1785198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1638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777402" y="4121914"/>
                <a:ext cx="1785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𝟎𝟎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𝟏𝟎𝟎𝟏𝟎𝟏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402" y="4121914"/>
                <a:ext cx="1785198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57400" y="3181290"/>
                <a:ext cx="3505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𝟏𝟎𝟎𝟏𝟎𝟏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000" b="1" i="0" smtClean="0">
                          <a:latin typeface="Cambria Math"/>
                        </a:rPr>
                        <m:t>  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→   </m:t>
                      </m:r>
                      <m:r>
                        <a:rPr lang="en-US" sz="2000" b="1" i="1" smtClean="0">
                          <a:latin typeface="Cambria Math"/>
                        </a:rPr>
                        <m:t>𝟎𝟎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𝟏𝟎𝟎𝟏𝟎𝟏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181290"/>
                <a:ext cx="3505200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 bwMode="auto">
          <a:xfrm>
            <a:off x="3962400" y="3581400"/>
            <a:ext cx="304800" cy="0"/>
          </a:xfrm>
          <a:prstGeom prst="lin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777402" y="4800600"/>
                <a:ext cx="1785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𝟏𝟏𝟎𝟏𝟏𝟎𝟏𝟎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402" y="4800600"/>
                <a:ext cx="1785198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32" idx="2"/>
            <a:endCxn id="37" idx="0"/>
          </p:cNvCxnSpPr>
          <p:nvPr/>
        </p:nvCxnSpPr>
        <p:spPr bwMode="auto">
          <a:xfrm>
            <a:off x="4670001" y="4522024"/>
            <a:ext cx="0" cy="278576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810000" y="5238690"/>
                <a:ext cx="1785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+              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238690"/>
                <a:ext cx="1785198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/>
          <p:cNvCxnSpPr/>
          <p:nvPr/>
        </p:nvCxnSpPr>
        <p:spPr bwMode="auto">
          <a:xfrm>
            <a:off x="4000500" y="5646420"/>
            <a:ext cx="1426834" cy="0"/>
          </a:xfrm>
          <a:prstGeom prst="lin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810000" y="5695890"/>
                <a:ext cx="1785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𝟏𝟏𝟎𝟏𝟏𝟎𝟏𝟏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695890"/>
                <a:ext cx="1785198" cy="400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6562677" y="4812030"/>
            <a:ext cx="2419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Can validate answer using</a:t>
            </a:r>
          </a:p>
          <a:p>
            <a:pPr algn="ctr"/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place value notation</a:t>
            </a:r>
          </a:p>
        </p:txBody>
      </p:sp>
    </p:spTree>
    <p:extLst>
      <p:ext uri="{BB962C8B-B14F-4D97-AF65-F5344CB8AC3E}">
        <p14:creationId xmlns:p14="http://schemas.microsoft.com/office/powerpoint/2010/main" val="3382397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an 8-bit representation:</a:t>
            </a:r>
          </a:p>
          <a:p>
            <a:r>
              <a:rPr lang="en-US" dirty="0" smtClean="0"/>
              <a:t>Convert 67</a:t>
            </a:r>
            <a:r>
              <a:rPr lang="en-US" baseline="-25000" dirty="0" smtClean="0"/>
              <a:t>10</a:t>
            </a:r>
            <a:r>
              <a:rPr lang="en-US" dirty="0" smtClean="0"/>
              <a:t> into a signed integer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60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8478838" cy="573088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Signed Integers – Convert Decimal to Base-R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3048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Example: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A)  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6705600" y="3589347"/>
            <a:ext cx="1828799" cy="666750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362200" y="1524000"/>
                <a:ext cx="2921377" cy="496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𝟔𝟕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𝒃𝒊𝒕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𝒔𝒊𝒈𝒏𝒆𝒅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524000"/>
                <a:ext cx="2921377" cy="496611"/>
              </a:xfrm>
              <a:prstGeom prst="rect">
                <a:avLst/>
              </a:prstGeom>
              <a:blipFill rotWithShape="1">
                <a:blip r:embed="rId3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456108" y="28956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NUM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70508" y="28956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70708" y="28956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REM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08708" y="28956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Calibri" pitchFamily="34" charset="0"/>
              </a:rPr>
              <a:t>Q</a:t>
            </a:r>
            <a:endParaRPr lang="en-US" sz="2000" i="1" dirty="0" smtClean="0">
              <a:solidFill>
                <a:schemeClr val="accent2"/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79908" y="3653135"/>
                <a:ext cx="32798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𝟑𝟑</m:t>
                      </m:r>
                      <m:r>
                        <a:rPr lang="en-US" b="1" i="1" smtClean="0">
                          <a:latin typeface="Cambria Math"/>
                        </a:rPr>
                        <m:t>  /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𝟏𝟔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908" y="3653135"/>
                <a:ext cx="3279872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379908" y="4110335"/>
                <a:ext cx="32975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𝟏𝟔</m:t>
                      </m:r>
                      <m:r>
                        <a:rPr lang="en-US" b="1" i="1" smtClean="0">
                          <a:latin typeface="Cambria Math"/>
                        </a:rPr>
                        <m:t>  /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𝟖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908" y="4110335"/>
                <a:ext cx="3297506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359003" y="4567535"/>
                <a:ext cx="331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𝟖</m:t>
                      </m:r>
                      <m:r>
                        <a:rPr lang="en-US" b="1" i="1" smtClean="0">
                          <a:latin typeface="Cambria Math"/>
                        </a:rPr>
                        <m:t>  /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𝟒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003" y="4567535"/>
                <a:ext cx="3315138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05601" y="3702754"/>
                <a:ext cx="1785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𝟏𝟎𝟎𝟎𝟎𝟏𝟏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1" y="3702754"/>
                <a:ext cx="1785198" cy="461665"/>
              </a:xfrm>
              <a:prstGeom prst="rect">
                <a:avLst/>
              </a:prstGeom>
              <a:blipFill rotWithShape="1">
                <a:blip r:embed="rId7"/>
                <a:stretch>
                  <a:fillRect r="-6143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986075" y="2743200"/>
            <a:ext cx="1797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least significant bit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47847" y="5071646"/>
            <a:ext cx="1812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most significant bit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5580308" y="3081754"/>
            <a:ext cx="609600" cy="366296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7561508" y="3081754"/>
            <a:ext cx="744292" cy="667614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5580309" y="5410200"/>
            <a:ext cx="820492" cy="685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20" idx="0"/>
          </p:cNvCxnSpPr>
          <p:nvPr/>
        </p:nvCxnSpPr>
        <p:spPr bwMode="auto">
          <a:xfrm flipV="1">
            <a:off x="6953929" y="4140606"/>
            <a:ext cx="285071" cy="93104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H="1">
            <a:off x="3065708" y="3994354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3065708" y="4451554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752600" y="2246589"/>
                <a:ext cx="18273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𝟔𝟕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246589"/>
                <a:ext cx="1827360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362200" y="5035838"/>
                <a:ext cx="331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𝟒</m:t>
                      </m:r>
                      <m:r>
                        <a:rPr lang="en-US" b="1" i="1" smtClean="0">
                          <a:latin typeface="Cambria Math"/>
                        </a:rPr>
                        <m:t>  /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035838"/>
                <a:ext cx="3315138" cy="461665"/>
              </a:xfrm>
              <a:prstGeom prst="rect">
                <a:avLst/>
              </a:prstGeom>
              <a:blipFill rotWithShape="1">
                <a:blip r:embed="rId9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 bwMode="auto">
          <a:xfrm flipH="1">
            <a:off x="3068905" y="4919857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62200" y="5461084"/>
                <a:ext cx="331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/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461084"/>
                <a:ext cx="3315138" cy="461665"/>
              </a:xfrm>
              <a:prstGeom prst="rect">
                <a:avLst/>
              </a:prstGeom>
              <a:blipFill rotWithShape="1">
                <a:blip r:embed="rId10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 bwMode="auto">
          <a:xfrm flipH="1">
            <a:off x="3068905" y="5345103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362200" y="5874038"/>
                <a:ext cx="331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 /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874038"/>
                <a:ext cx="3315138" cy="461665"/>
              </a:xfrm>
              <a:prstGeom prst="rect">
                <a:avLst/>
              </a:prstGeom>
              <a:blipFill rotWithShape="1">
                <a:blip r:embed="rId11"/>
                <a:stretch>
                  <a:fillRect t="-22667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 bwMode="auto">
          <a:xfrm flipH="1">
            <a:off x="3068905" y="5758057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362200" y="3211503"/>
                <a:ext cx="32798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𝟔𝟕</m:t>
                      </m:r>
                      <m:r>
                        <a:rPr lang="en-US" b="1" i="1" smtClean="0">
                          <a:latin typeface="Cambria Math"/>
                        </a:rPr>
                        <m:t>  /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𝟑𝟑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211503"/>
                <a:ext cx="3279872" cy="461665"/>
              </a:xfrm>
              <a:prstGeom prst="rect">
                <a:avLst/>
              </a:prstGeom>
              <a:blipFill rotWithShape="1">
                <a:blip r:embed="rId12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 bwMode="auto">
          <a:xfrm flipH="1">
            <a:off x="3048000" y="3552722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95130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8478838" cy="573088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Signed Integers – Convert Decimal to Base-R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3048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Example: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B)  67</a:t>
            </a:r>
            <a:r>
              <a:rPr lang="en-US" baseline="-25000" dirty="0" smtClean="0"/>
              <a:t>10</a:t>
            </a:r>
            <a:r>
              <a:rPr lang="en-US" dirty="0" smtClean="0"/>
              <a:t> was positive, so </a:t>
            </a:r>
            <a:r>
              <a:rPr lang="en-US" u="sng" dirty="0" smtClean="0"/>
              <a:t>done</a:t>
            </a:r>
            <a:endParaRPr lang="en-US" i="1" u="sng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362200" y="1524000"/>
                <a:ext cx="2921377" cy="496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𝟔𝟕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𝒃𝒊𝒕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𝒔𝒊𝒈𝒏𝒆𝒅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524000"/>
                <a:ext cx="2921377" cy="496611"/>
              </a:xfrm>
              <a:prstGeom prst="rect">
                <a:avLst/>
              </a:prstGeom>
              <a:blipFill rotWithShape="1">
                <a:blip r:embed="rId3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 bwMode="auto">
          <a:xfrm>
            <a:off x="3505200" y="3124200"/>
            <a:ext cx="2133600" cy="666750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05201" y="3237607"/>
                <a:ext cx="1785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𝟏𝟎𝟎𝟎𝟎𝟏𝟏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1" y="3237607"/>
                <a:ext cx="1785198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6143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3362277" y="4346883"/>
            <a:ext cx="2419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Can validate answer using</a:t>
            </a:r>
          </a:p>
          <a:p>
            <a:pPr algn="ctr"/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place value notation</a:t>
            </a:r>
          </a:p>
        </p:txBody>
      </p:sp>
    </p:spTree>
    <p:extLst>
      <p:ext uri="{BB962C8B-B14F-4D97-AF65-F5344CB8AC3E}">
        <p14:creationId xmlns:p14="http://schemas.microsoft.com/office/powerpoint/2010/main" val="2036925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an 8-bit representation:</a:t>
            </a:r>
          </a:p>
          <a:p>
            <a:r>
              <a:rPr lang="en-US" dirty="0" smtClean="0"/>
              <a:t>Convert -100</a:t>
            </a:r>
            <a:r>
              <a:rPr lang="en-US" baseline="-25000" dirty="0" smtClean="0"/>
              <a:t>10</a:t>
            </a:r>
            <a:r>
              <a:rPr lang="en-US" dirty="0" smtClean="0"/>
              <a:t> into a signed integer</a:t>
            </a:r>
          </a:p>
        </p:txBody>
      </p:sp>
    </p:spTree>
    <p:extLst>
      <p:ext uri="{BB962C8B-B14F-4D97-AF65-F5344CB8AC3E}">
        <p14:creationId xmlns:p14="http://schemas.microsoft.com/office/powerpoint/2010/main" val="1496332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8478838" cy="573088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Signed Integers – Convert Decimal to Base-R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3048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Example: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A)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362200" y="1524000"/>
                <a:ext cx="3249479" cy="496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𝟏𝟎𝟎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𝒃𝒊𝒕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𝒔𝒊𝒈𝒏𝒆𝒅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524000"/>
                <a:ext cx="3249479" cy="496611"/>
              </a:xfrm>
              <a:prstGeom prst="rect">
                <a:avLst/>
              </a:prstGeom>
              <a:blipFill rotWithShape="1">
                <a:blip r:embed="rId3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456108" y="303689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NUM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70508" y="3036897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70708" y="303689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REM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08708" y="3036897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Calibri" pitchFamily="34" charset="0"/>
              </a:rPr>
              <a:t>Q</a:t>
            </a:r>
            <a:endParaRPr lang="en-US" sz="2000" i="1" dirty="0" smtClean="0">
              <a:solidFill>
                <a:schemeClr val="accent2"/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79908" y="3413432"/>
                <a:ext cx="3464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𝟏𝟎𝟎</m:t>
                      </m:r>
                      <m:r>
                        <a:rPr lang="en-US" b="1" i="1" smtClean="0">
                          <a:latin typeface="Cambria Math"/>
                        </a:rPr>
                        <m:t>  /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𝟓𝟎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908" y="3413432"/>
                <a:ext cx="3464218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379908" y="3870632"/>
                <a:ext cx="34818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𝟓𝟎</m:t>
                      </m:r>
                      <m:r>
                        <a:rPr lang="en-US" b="1" i="1" smtClean="0">
                          <a:latin typeface="Cambria Math"/>
                        </a:rPr>
                        <m:t>  /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latin typeface="Cambria Math"/>
                        </a:rPr>
                        <m:t>𝟐𝟓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908" y="3870632"/>
                <a:ext cx="3481851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359003" y="4327832"/>
                <a:ext cx="34818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𝟐𝟓</m:t>
                      </m:r>
                      <m:r>
                        <a:rPr lang="en-US" b="1" i="1" smtClean="0">
                          <a:latin typeface="Cambria Math"/>
                        </a:rPr>
                        <m:t>  /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latin typeface="Cambria Math"/>
                        </a:rPr>
                        <m:t>𝟏𝟐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003" y="4327832"/>
                <a:ext cx="3481851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05601" y="3702754"/>
                <a:ext cx="1785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𝟏𝟏𝟎𝟎𝟏𝟎𝟎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1" y="3702754"/>
                <a:ext cx="1785198" cy="461665"/>
              </a:xfrm>
              <a:prstGeom prst="rect">
                <a:avLst/>
              </a:prstGeom>
              <a:blipFill rotWithShape="1">
                <a:blip r:embed="rId7"/>
                <a:stretch>
                  <a:fillRect r="-6143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986075" y="2743200"/>
            <a:ext cx="1797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least significant bit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47847" y="5071646"/>
            <a:ext cx="1812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most significant bit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5580308" y="3081754"/>
            <a:ext cx="609600" cy="507593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7561508" y="3081754"/>
            <a:ext cx="577802" cy="717143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5677338" y="5452884"/>
            <a:ext cx="494864" cy="687362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20" idx="0"/>
          </p:cNvCxnSpPr>
          <p:nvPr/>
        </p:nvCxnSpPr>
        <p:spPr bwMode="auto">
          <a:xfrm flipV="1">
            <a:off x="6953929" y="4140606"/>
            <a:ext cx="285071" cy="93104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H="1">
            <a:off x="3065708" y="3754651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3065708" y="4211851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752600" y="2246589"/>
                <a:ext cx="22409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𝟏𝟎𝟎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e>
                      </m:d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246589"/>
                <a:ext cx="2240934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362200" y="4796135"/>
                <a:ext cx="3499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𝟏𝟐</m:t>
                      </m:r>
                      <m:r>
                        <a:rPr lang="en-US" b="1" i="1" smtClean="0">
                          <a:latin typeface="Cambria Math"/>
                        </a:rPr>
                        <m:t>  /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𝟔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796135"/>
                <a:ext cx="3499484" cy="461665"/>
              </a:xfrm>
              <a:prstGeom prst="rect">
                <a:avLst/>
              </a:prstGeom>
              <a:blipFill rotWithShape="1">
                <a:blip r:embed="rId9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 bwMode="auto">
          <a:xfrm flipH="1">
            <a:off x="3068905" y="4680154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13159" y="5221381"/>
                <a:ext cx="3584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𝟔</m:t>
                      </m:r>
                      <m:r>
                        <a:rPr lang="en-US" b="1" i="1" smtClean="0">
                          <a:latin typeface="Cambria Math"/>
                        </a:rPr>
                        <m:t>  /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𝟑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59" y="5221381"/>
                <a:ext cx="3584443" cy="461665"/>
              </a:xfrm>
              <a:prstGeom prst="rect">
                <a:avLst/>
              </a:prstGeom>
              <a:blipFill rotWithShape="1">
                <a:blip r:embed="rId10"/>
                <a:stretch>
                  <a:fillRect t="-22667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 bwMode="auto">
          <a:xfrm flipH="1">
            <a:off x="3068905" y="5105400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362200" y="5634335"/>
                <a:ext cx="35171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𝟑</m:t>
                      </m:r>
                      <m:r>
                        <a:rPr lang="en-US" b="1" i="1" smtClean="0">
                          <a:latin typeface="Cambria Math"/>
                        </a:rPr>
                        <m:t>  /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634335"/>
                <a:ext cx="3517117" cy="461665"/>
              </a:xfrm>
              <a:prstGeom prst="rect">
                <a:avLst/>
              </a:prstGeom>
              <a:blipFill rotWithShape="1">
                <a:blip r:embed="rId11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 bwMode="auto">
          <a:xfrm flipH="1">
            <a:off x="3068905" y="5518354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362200" y="6059581"/>
                <a:ext cx="35171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 /   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   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groupCh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6059581"/>
                <a:ext cx="3517117" cy="461665"/>
              </a:xfrm>
              <a:prstGeom prst="rect">
                <a:avLst/>
              </a:prstGeom>
              <a:blipFill rotWithShape="1">
                <a:blip r:embed="rId12"/>
                <a:stretch>
                  <a:fillRect t="-22368" b="-5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 bwMode="auto">
          <a:xfrm flipH="1">
            <a:off x="3068905" y="5943600"/>
            <a:ext cx="1143000" cy="196646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2494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8478838" cy="573088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Signed Integers – Convert Decimal to Base-R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3048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Example: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B)  -100</a:t>
            </a:r>
            <a:r>
              <a:rPr lang="en-US" baseline="-25000" dirty="0" smtClean="0"/>
              <a:t>10</a:t>
            </a:r>
            <a:r>
              <a:rPr lang="en-US" dirty="0" smtClean="0"/>
              <a:t> was negative, so perform </a:t>
            </a:r>
            <a:r>
              <a:rPr lang="en-US" i="1" dirty="0" smtClean="0"/>
              <a:t>negation</a:t>
            </a:r>
          </a:p>
          <a:p>
            <a:pPr lvl="2">
              <a:defRPr/>
            </a:pPr>
            <a:r>
              <a:rPr lang="en-US" dirty="0" smtClean="0"/>
              <a:t>zero extend 100101 to 8 bits</a:t>
            </a:r>
          </a:p>
          <a:p>
            <a:pPr lvl="3">
              <a:defRPr/>
            </a:pPr>
            <a:endParaRPr lang="en-US" dirty="0" smtClean="0">
              <a:sym typeface="Symbol"/>
            </a:endParaRPr>
          </a:p>
          <a:p>
            <a:pPr lvl="3">
              <a:defRPr/>
            </a:pPr>
            <a:endParaRPr lang="en-US" dirty="0" smtClean="0">
              <a:sym typeface="Symbol"/>
            </a:endParaRPr>
          </a:p>
          <a:p>
            <a:pPr lvl="2">
              <a:defRPr/>
            </a:pPr>
            <a:r>
              <a:rPr lang="en-US" dirty="0" smtClean="0">
                <a:sym typeface="Symbol"/>
              </a:rPr>
              <a:t>negation</a:t>
            </a:r>
          </a:p>
          <a:p>
            <a:pPr lvl="3">
              <a:defRPr/>
            </a:pPr>
            <a:r>
              <a:rPr lang="en-US" dirty="0"/>
              <a:t>f</a:t>
            </a:r>
            <a:r>
              <a:rPr lang="en-US" dirty="0" smtClean="0"/>
              <a:t>lip bits:</a:t>
            </a:r>
          </a:p>
          <a:p>
            <a:pPr lvl="3">
              <a:defRPr/>
            </a:pPr>
            <a:endParaRPr lang="en-US" dirty="0"/>
          </a:p>
          <a:p>
            <a:pPr lvl="3">
              <a:defRPr/>
            </a:pPr>
            <a:endParaRPr lang="en-US" dirty="0" smtClean="0"/>
          </a:p>
          <a:p>
            <a:pPr lvl="3">
              <a:defRPr/>
            </a:pPr>
            <a:r>
              <a:rPr lang="en-US" dirty="0" smtClean="0"/>
              <a:t>add 1: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6705600" y="3589347"/>
            <a:ext cx="2133600" cy="666750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362200" y="1524000"/>
                <a:ext cx="3249479" cy="496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𝟏𝟎𝟎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𝒃𝒊𝒕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𝒔𝒊𝒈𝒏𝒆𝒅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524000"/>
                <a:ext cx="3249479" cy="496611"/>
              </a:xfrm>
              <a:prstGeom prst="rect">
                <a:avLst/>
              </a:prstGeom>
              <a:blipFill rotWithShape="1">
                <a:blip r:embed="rId3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05601" y="3702754"/>
                <a:ext cx="1785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𝟏𝟎𝟎𝟏𝟏𝟏𝟎𝟎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1" y="3702754"/>
                <a:ext cx="1785198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1638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777402" y="4121914"/>
                <a:ext cx="1785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𝟎𝟏𝟏𝟎𝟎𝟏𝟎𝟎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402" y="4121914"/>
                <a:ext cx="1785198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57400" y="3181290"/>
                <a:ext cx="3505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𝟏𝟏𝟎𝟎𝟏𝟎𝟎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000" b="1" i="0" smtClean="0">
                          <a:latin typeface="Cambria Math"/>
                        </a:rPr>
                        <m:t>  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→   </m:t>
                      </m:r>
                      <m:r>
                        <a:rPr lang="en-US" sz="2000" b="1" i="1" smtClean="0">
                          <a:latin typeface="Cambria Math"/>
                        </a:rPr>
                        <m:t>𝟎𝟏𝟏𝟎𝟎𝟏𝟎𝟎</m:t>
                      </m:r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181290"/>
                <a:ext cx="3505200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 bwMode="auto">
          <a:xfrm>
            <a:off x="3962400" y="3581400"/>
            <a:ext cx="304800" cy="0"/>
          </a:xfrm>
          <a:prstGeom prst="lin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777402" y="4800600"/>
                <a:ext cx="1785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𝟏𝟎𝟎𝟏𝟏𝟎𝟏𝟏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402" y="4800600"/>
                <a:ext cx="1785198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32" idx="2"/>
            <a:endCxn id="37" idx="0"/>
          </p:cNvCxnSpPr>
          <p:nvPr/>
        </p:nvCxnSpPr>
        <p:spPr bwMode="auto">
          <a:xfrm>
            <a:off x="4670001" y="4522024"/>
            <a:ext cx="0" cy="278576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810000" y="5238690"/>
                <a:ext cx="1785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+              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238690"/>
                <a:ext cx="1785198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/>
          <p:cNvCxnSpPr/>
          <p:nvPr/>
        </p:nvCxnSpPr>
        <p:spPr bwMode="auto">
          <a:xfrm>
            <a:off x="4000500" y="5646420"/>
            <a:ext cx="1426834" cy="0"/>
          </a:xfrm>
          <a:prstGeom prst="lin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810000" y="5695890"/>
                <a:ext cx="1785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𝟏𝟎𝟎𝟏𝟏𝟏𝟎𝟎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695890"/>
                <a:ext cx="1785198" cy="400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6562677" y="4812030"/>
            <a:ext cx="2419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Can validate answer using</a:t>
            </a:r>
          </a:p>
          <a:p>
            <a:pPr algn="ctr"/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</a:rPr>
              <a:t>place value notation</a:t>
            </a:r>
          </a:p>
        </p:txBody>
      </p:sp>
    </p:spTree>
    <p:extLst>
      <p:ext uri="{BB962C8B-B14F-4D97-AF65-F5344CB8AC3E}">
        <p14:creationId xmlns:p14="http://schemas.microsoft.com/office/powerpoint/2010/main" val="2340636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8478838" cy="573088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Signed Integers – Convert Decimal to Base-R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3048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Be careful of range!</a:t>
            </a:r>
          </a:p>
          <a:p>
            <a:pPr>
              <a:defRPr/>
            </a:pPr>
            <a:r>
              <a:rPr lang="en-US" dirty="0" smtClean="0"/>
              <a:t>Example: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A)  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B) -183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was negative, so perform </a:t>
            </a:r>
            <a:r>
              <a:rPr lang="en-US" i="1" dirty="0"/>
              <a:t>negation</a:t>
            </a:r>
          </a:p>
          <a:p>
            <a:pPr lvl="2">
              <a:defRPr/>
            </a:pPr>
            <a:r>
              <a:rPr lang="en-US" dirty="0"/>
              <a:t>zero extend </a:t>
            </a:r>
            <a:r>
              <a:rPr lang="en-US" dirty="0" smtClean="0"/>
              <a:t>10110111 to </a:t>
            </a:r>
            <a:r>
              <a:rPr lang="en-US" dirty="0"/>
              <a:t>8 </a:t>
            </a:r>
            <a:r>
              <a:rPr lang="en-US" dirty="0" smtClean="0"/>
              <a:t>bits		// already done</a:t>
            </a:r>
            <a:endParaRPr lang="en-US" dirty="0">
              <a:sym typeface="Symbol"/>
            </a:endParaRPr>
          </a:p>
          <a:p>
            <a:pPr lvl="2">
              <a:defRPr/>
            </a:pPr>
            <a:r>
              <a:rPr lang="en-US" dirty="0">
                <a:sym typeface="Symbol"/>
              </a:rPr>
              <a:t>negation</a:t>
            </a:r>
          </a:p>
          <a:p>
            <a:pPr lvl="3">
              <a:defRPr/>
            </a:pPr>
            <a:r>
              <a:rPr lang="en-US" dirty="0"/>
              <a:t>flip bits:</a:t>
            </a:r>
          </a:p>
          <a:p>
            <a:pPr lvl="3">
              <a:defRPr/>
            </a:pPr>
            <a:endParaRPr lang="en-US" dirty="0"/>
          </a:p>
          <a:p>
            <a:pPr lvl="3">
              <a:defRPr/>
            </a:pPr>
            <a:endParaRPr lang="en-US" dirty="0"/>
          </a:p>
          <a:p>
            <a:pPr lvl="3">
              <a:defRPr/>
            </a:pPr>
            <a:r>
              <a:rPr lang="en-US" dirty="0"/>
              <a:t>add 1: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86000" y="1828800"/>
                <a:ext cx="3249479" cy="496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𝟏𝟖𝟑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𝟏𝟎</m:t>
                          </m:r>
                        </m:sub>
                      </m:sSub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𝒃𝒊𝒕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𝒔𝒊𝒈𝒏𝒆𝒅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828800"/>
                <a:ext cx="3249479" cy="496611"/>
              </a:xfrm>
              <a:prstGeom prst="rect">
                <a:avLst/>
              </a:prstGeom>
              <a:blipFill rotWithShape="1">
                <a:blip r:embed="rId3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520238" y="2551389"/>
                <a:ext cx="2099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𝟏𝟎𝟏𝟏𝟎𝟏𝟏𝟏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238" y="2551389"/>
                <a:ext cx="2099761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676400" y="2551389"/>
                <a:ext cx="22409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𝟏𝟖𝟑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e>
                      </m:d>
                      <m:r>
                        <a:rPr lang="en-US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? 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551389"/>
                <a:ext cx="224093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76600" y="4426714"/>
                <a:ext cx="1785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𝟏𝟎𝟏𝟏𝟎𝟏𝟏𝟏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426714"/>
                <a:ext cx="1785198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276600" y="5105400"/>
                <a:ext cx="1785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𝟎𝟏𝟎𝟎𝟏𝟎𝟎𝟎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105400"/>
                <a:ext cx="1785198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2" idx="2"/>
            <a:endCxn id="33" idx="0"/>
          </p:cNvCxnSpPr>
          <p:nvPr/>
        </p:nvCxnSpPr>
        <p:spPr bwMode="auto">
          <a:xfrm>
            <a:off x="4169199" y="4826824"/>
            <a:ext cx="0" cy="278576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309198" y="5543490"/>
                <a:ext cx="1785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+              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198" y="5543490"/>
                <a:ext cx="1785198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/>
          <p:nvPr/>
        </p:nvCxnSpPr>
        <p:spPr bwMode="auto">
          <a:xfrm>
            <a:off x="3499698" y="5951220"/>
            <a:ext cx="1426834" cy="0"/>
          </a:xfrm>
          <a:prstGeom prst="lin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309198" y="6000690"/>
                <a:ext cx="1785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𝟎𝟏𝟎𝟎𝟏𝟎𝟎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198" y="6000690"/>
                <a:ext cx="1785198" cy="400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572000" y="5937824"/>
                <a:ext cx="2099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𝟕𝟑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937824"/>
                <a:ext cx="2099761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6026366" y="4422338"/>
            <a:ext cx="2965234" cy="129266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u="sng" dirty="0" smtClean="0">
                <a:solidFill>
                  <a:srgbClr val="FF0000"/>
                </a:solidFill>
                <a:latin typeface="Calibri" pitchFamily="34" charset="0"/>
              </a:rPr>
              <a:t>not</a:t>
            </a:r>
            <a:r>
              <a:rPr lang="en-US" i="1" dirty="0" smtClean="0">
                <a:solidFill>
                  <a:srgbClr val="FF0000"/>
                </a:solidFill>
                <a:latin typeface="Calibri" pitchFamily="34" charset="0"/>
              </a:rPr>
              <a:t> -183</a:t>
            </a:r>
            <a:r>
              <a:rPr lang="en-US" i="1" baseline="-25000" dirty="0" smtClean="0">
                <a:solidFill>
                  <a:srgbClr val="FF0000"/>
                </a:solidFill>
                <a:latin typeface="Calibri" pitchFamily="34" charset="0"/>
              </a:rPr>
              <a:t>10</a:t>
            </a:r>
            <a:r>
              <a:rPr lang="en-US" i="1" dirty="0" smtClean="0">
                <a:solidFill>
                  <a:srgbClr val="FF0000"/>
                </a:solidFill>
                <a:latin typeface="Calibri" pitchFamily="34" charset="0"/>
              </a:rPr>
              <a:t>…  WRONG!</a:t>
            </a:r>
          </a:p>
          <a:p>
            <a:pPr algn="ctr"/>
            <a:endParaRPr lang="en-US" sz="1800" i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algn="ctr"/>
            <a:r>
              <a:rPr lang="en-US" sz="1800" i="1" dirty="0" smtClean="0">
                <a:solidFill>
                  <a:srgbClr val="FF0000"/>
                </a:solidFill>
                <a:latin typeface="Calibri" pitchFamily="34" charset="0"/>
              </a:rPr>
              <a:t>-183</a:t>
            </a:r>
            <a:r>
              <a:rPr lang="en-US" sz="1800" i="1" baseline="-25000" dirty="0" smtClean="0">
                <a:solidFill>
                  <a:srgbClr val="FF0000"/>
                </a:solidFill>
                <a:latin typeface="Calibri" pitchFamily="34" charset="0"/>
              </a:rPr>
              <a:t>10</a:t>
            </a:r>
            <a:r>
              <a:rPr lang="en-US" sz="1800" i="1" dirty="0" smtClean="0">
                <a:solidFill>
                  <a:srgbClr val="FF0000"/>
                </a:solidFill>
                <a:latin typeface="Calibri" pitchFamily="34" charset="0"/>
              </a:rPr>
              <a:t> is not in valid range </a:t>
            </a:r>
          </a:p>
          <a:p>
            <a:pPr algn="ctr"/>
            <a:r>
              <a:rPr lang="en-US" sz="1800" i="1" dirty="0" smtClean="0">
                <a:solidFill>
                  <a:srgbClr val="FF0000"/>
                </a:solidFill>
                <a:latin typeface="Calibri" pitchFamily="34" charset="0"/>
              </a:rPr>
              <a:t>for 8-bit signed</a:t>
            </a:r>
          </a:p>
        </p:txBody>
      </p:sp>
      <p:cxnSp>
        <p:nvCxnSpPr>
          <p:cNvPr id="42" name="Straight Arrow Connector 41"/>
          <p:cNvCxnSpPr>
            <a:stCxn id="40" idx="0"/>
            <a:endCxn id="41" idx="1"/>
          </p:cNvCxnSpPr>
          <p:nvPr/>
        </p:nvCxnSpPr>
        <p:spPr bwMode="auto">
          <a:xfrm flipV="1">
            <a:off x="5621881" y="5068669"/>
            <a:ext cx="404485" cy="86915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51622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Basic memory organization</a:t>
            </a:r>
          </a:p>
          <a:p>
            <a:r>
              <a:rPr lang="en-US" dirty="0" smtClean="0"/>
              <a:t>Bits &amp; Bytes – basic units of Storage in computers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in binary and hexadecimal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Integers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Unsigned integers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Signed integers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Text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Pointers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4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Signed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possible ways:</a:t>
            </a:r>
          </a:p>
          <a:p>
            <a:pPr lvl="1"/>
            <a:r>
              <a:rPr lang="en-US" dirty="0" smtClean="0"/>
              <a:t>Sign magnitude</a:t>
            </a:r>
          </a:p>
          <a:p>
            <a:pPr lvl="1"/>
            <a:r>
              <a:rPr lang="en-US" dirty="0" smtClean="0"/>
              <a:t>Ones’ Complement</a:t>
            </a:r>
          </a:p>
          <a:p>
            <a:pPr lvl="1"/>
            <a:r>
              <a:rPr lang="en-US" dirty="0" smtClean="0"/>
              <a:t>Two’s Complement (what has been presented)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Two’s Complement greatly simplifies addition &amp; subtraction in hardware</a:t>
            </a:r>
          </a:p>
          <a:p>
            <a:pPr lvl="1"/>
            <a:r>
              <a:rPr lang="en-US" dirty="0" smtClean="0"/>
              <a:t>We’ll see why when we cover operations</a:t>
            </a:r>
          </a:p>
          <a:p>
            <a:pPr lvl="1"/>
            <a:r>
              <a:rPr lang="en-US" dirty="0" smtClean="0"/>
              <a:t>Generally the only method still used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732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Signed Integers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the name Two’s Complement?</a:t>
                </a:r>
              </a:p>
              <a:p>
                <a:pPr lvl="1"/>
                <a:r>
                  <a:rPr lang="en-US" dirty="0" smtClean="0"/>
                  <a:t>For a </a:t>
                </a:r>
                <a:r>
                  <a:rPr lang="en-US" i="1" dirty="0" smtClean="0"/>
                  <a:t>w-</a:t>
                </a:r>
                <a:r>
                  <a:rPr lang="en-US" dirty="0" smtClean="0"/>
                  <a:t>bit signed representation, we represent -x as 2</a:t>
                </a:r>
                <a:r>
                  <a:rPr lang="en-US" i="1" baseline="30000" dirty="0" smtClean="0"/>
                  <a:t>w</a:t>
                </a:r>
                <a:r>
                  <a:rPr lang="en-US" dirty="0" smtClean="0"/>
                  <a:t> – x</a:t>
                </a:r>
              </a:p>
              <a:p>
                <a:pPr lvl="1"/>
                <a:r>
                  <a:rPr lang="en-US" dirty="0" smtClean="0"/>
                  <a:t>E.g.: consider the 8-bit representation 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𝟑𝟕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𝟏𝟎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marL="457200" lvl="1" indent="0">
                  <a:buNone/>
                </a:pPr>
                <a:r>
                  <a:rPr lang="en-US" b="1" dirty="0"/>
                  <a:t>	</a:t>
                </a:r>
                <a:endParaRPr lang="en-US" b="1" dirty="0" smtClean="0"/>
              </a:p>
              <a:p>
                <a:pPr marL="457200" lvl="1" indent="0">
                  <a:buNone/>
                </a:pPr>
                <a:r>
                  <a:rPr lang="en-US" b="1" dirty="0"/>
                  <a:t>	</a:t>
                </a:r>
              </a:p>
              <a:p>
                <a:pPr marL="457200" lvl="1" indent="0">
                  <a:buNone/>
                </a:pPr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08906" y="4267198"/>
                <a:ext cx="449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𝟐𝟏𝟗</m:t>
                    </m:r>
                    <m:r>
                      <a:rPr lang="en-US" b="1" i="1" baseline="-25000" smtClean="0">
                        <a:latin typeface="Cambria Math"/>
                      </a:rPr>
                      <m:t>𝟏𝟎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𝟏𝟏𝟎𝟏𝟏𝟎𝟏𝟏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>
                    <a:latin typeface="Calibri" pitchFamily="34" charset="0"/>
                  </a:rPr>
                  <a:t> (unsigned)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906" y="4267198"/>
                <a:ext cx="449580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40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572694" y="4800600"/>
                <a:ext cx="449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latin typeface="Cambria Math"/>
                      </a:rPr>
                      <m:t>𝟑𝟕𝟏</m:t>
                    </m:r>
                    <m:r>
                      <a:rPr lang="en-US" b="1" i="1" baseline="-25000" smtClean="0">
                        <a:latin typeface="Cambria Math"/>
                      </a:rPr>
                      <m:t>𝟎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𝟏𝟏𝟎𝟏𝟏𝟎𝟏𝟏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>
                    <a:latin typeface="Calibri" pitchFamily="34" charset="0"/>
                  </a:rPr>
                  <a:t> (signed)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694" y="4800600"/>
                <a:ext cx="4495800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0667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662820" y="3346948"/>
                <a:ext cx="449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baseline="30000" smtClean="0">
                          <a:latin typeface="Cambria Math"/>
                        </a:rPr>
                        <m:t>𝟖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𝟐𝟓𝟔𝟏</m:t>
                      </m:r>
                      <m:r>
                        <a:rPr lang="en-US" b="1" i="1" baseline="-25000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aseline="-25000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820" y="3346948"/>
                <a:ext cx="4495800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197318" y="3808613"/>
                <a:ext cx="449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baseline="30000" smtClean="0">
                          <a:latin typeface="Cambria Math"/>
                        </a:rPr>
                        <m:t>𝟖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𝟑𝟕𝟏</m:t>
                      </m:r>
                      <m:r>
                        <a:rPr lang="en-US" b="1" i="1" baseline="-25000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𝟐𝟏𝟗𝟏</m:t>
                      </m:r>
                      <m:r>
                        <a:rPr lang="en-US" b="1" i="1" baseline="-25000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aseline="-25000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18" y="3808613"/>
                <a:ext cx="449580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1263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Basic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memory organization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Bits &amp; Bytes – basic units of Storage in computers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in binary and hexadecimal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Integers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Unsigned integers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Signed integers</a:t>
            </a:r>
          </a:p>
          <a:p>
            <a:r>
              <a:rPr lang="en-US" dirty="0" smtClean="0"/>
              <a:t>Representing </a:t>
            </a:r>
            <a:r>
              <a:rPr lang="en-US" dirty="0"/>
              <a:t>Text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Pointers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50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/>
          </p:cNvSpPr>
          <p:nvPr/>
        </p:nvSpPr>
        <p:spPr bwMode="auto">
          <a:xfrm>
            <a:off x="4991100" y="1206500"/>
            <a:ext cx="3911600" cy="4572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25400" tIns="25400" rIns="65086" bIns="25400" anchor="ctr" anchorCtr="0">
            <a:prstTxWarp prst="textNoShape">
              <a:avLst/>
            </a:prstTxWarp>
          </a:bodyPr>
          <a:lstStyle/>
          <a:p>
            <a:pPr marL="398463" indent="-385763" algn="ctr" eaLnBrk="1" hangingPunct="1">
              <a:lnSpc>
                <a:spcPct val="95000"/>
              </a:lnSpc>
              <a:spcBef>
                <a:spcPts val="115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char S[6] = "18243";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</a:t>
            </a:r>
            <a:r>
              <a:rPr lang="en-US" dirty="0" smtClean="0"/>
              <a:t> Strings</a:t>
            </a:r>
            <a:endParaRPr lang="en-US" dirty="0"/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295400"/>
            <a:ext cx="7896225" cy="5181600"/>
          </a:xfrm>
        </p:spPr>
        <p:txBody>
          <a:bodyPr/>
          <a:lstStyle/>
          <a:p>
            <a:pPr eaLnBrk="1" hangingPunct="1"/>
            <a:r>
              <a:rPr lang="en-US" dirty="0"/>
              <a:t>Strings in C</a:t>
            </a:r>
          </a:p>
          <a:p>
            <a:pPr marL="552450" lvl="1" eaLnBrk="1" hangingPunct="1"/>
            <a:r>
              <a:rPr lang="en-US" dirty="0"/>
              <a:t>Represented by array of characters</a:t>
            </a:r>
          </a:p>
          <a:p>
            <a:pPr marL="552450" lvl="1" eaLnBrk="1" hangingPunct="1"/>
            <a:r>
              <a:rPr lang="en-US" dirty="0"/>
              <a:t>Each character encoded in </a:t>
            </a:r>
            <a:r>
              <a:rPr lang="en-US" b="1" dirty="0"/>
              <a:t>ASCII format</a:t>
            </a:r>
          </a:p>
          <a:p>
            <a:pPr marL="838200" lvl="2" eaLnBrk="1" hangingPunct="1"/>
            <a:r>
              <a:rPr lang="en-US" dirty="0"/>
              <a:t>Standard 7-bit encoding of character set</a:t>
            </a:r>
          </a:p>
          <a:p>
            <a:pPr marL="838200" lvl="2" eaLnBrk="1" hangingPunct="1"/>
            <a:r>
              <a:rPr lang="en-US" dirty="0"/>
              <a:t>Character “0” has code 0x30</a:t>
            </a:r>
          </a:p>
          <a:p>
            <a:pPr marL="552450" lvl="1" eaLnBrk="1" hangingPunct="1"/>
            <a:r>
              <a:rPr lang="en-US" dirty="0" smtClean="0"/>
              <a:t>String </a:t>
            </a:r>
            <a:r>
              <a:rPr lang="en-US" dirty="0"/>
              <a:t>should be null-terminated</a:t>
            </a:r>
          </a:p>
          <a:p>
            <a:pPr marL="838200" lvl="2" eaLnBrk="1" hangingPunct="1"/>
            <a:r>
              <a:rPr lang="en-US" dirty="0"/>
              <a:t>Final character = </a:t>
            </a:r>
            <a:r>
              <a:rPr lang="en-US" dirty="0" smtClean="0"/>
              <a:t>0</a:t>
            </a:r>
          </a:p>
          <a:p>
            <a:pPr marL="552450" lvl="1"/>
            <a:r>
              <a:rPr lang="en-US" dirty="0" smtClean="0"/>
              <a:t>ASCII characters organized such that:</a:t>
            </a:r>
            <a:endParaRPr lang="en-US" dirty="0"/>
          </a:p>
          <a:p>
            <a:pPr marL="838200" lvl="2"/>
            <a:r>
              <a:rPr lang="en-US" dirty="0" smtClean="0"/>
              <a:t>Numeric characters sequentially increase from 0x30</a:t>
            </a:r>
          </a:p>
          <a:p>
            <a:pPr marL="1295400" lvl="3"/>
            <a:r>
              <a:rPr lang="en-US" dirty="0"/>
              <a:t>Digit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r>
              <a:rPr lang="en-US" dirty="0"/>
              <a:t>  has code </a:t>
            </a:r>
            <a:r>
              <a:rPr lang="en-US" dirty="0" smtClean="0"/>
              <a:t>0x30+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endParaRPr lang="en-US" dirty="0" smtClean="0"/>
          </a:p>
          <a:p>
            <a:pPr marL="838200" lvl="2"/>
            <a:r>
              <a:rPr lang="en-US" dirty="0" smtClean="0"/>
              <a:t>Alphabetic characters sequentially increase in order</a:t>
            </a:r>
          </a:p>
          <a:p>
            <a:pPr marL="1295400" lvl="3"/>
            <a:r>
              <a:rPr lang="en-US" dirty="0" smtClean="0"/>
              <a:t>Uppercase chars ‘A’ to ‘Z’ are 0x41 to 0x5A</a:t>
            </a:r>
          </a:p>
          <a:p>
            <a:pPr marL="1295400" lvl="3"/>
            <a:r>
              <a:rPr lang="en-US" dirty="0" smtClean="0"/>
              <a:t>Lowercase chars </a:t>
            </a:r>
            <a:r>
              <a:rPr lang="en-US" dirty="0"/>
              <a:t>‘A’ to ‘Z’ are </a:t>
            </a:r>
            <a:r>
              <a:rPr lang="en-US" dirty="0" smtClean="0"/>
              <a:t>0x61 </a:t>
            </a:r>
            <a:r>
              <a:rPr lang="en-US" dirty="0"/>
              <a:t>to </a:t>
            </a:r>
            <a:r>
              <a:rPr lang="en-US" dirty="0" smtClean="0"/>
              <a:t>0x7A</a:t>
            </a:r>
            <a:endParaRPr lang="en-US" dirty="0"/>
          </a:p>
          <a:p>
            <a:pPr marL="838200" lvl="2"/>
            <a:r>
              <a:rPr lang="en-US" dirty="0" smtClean="0"/>
              <a:t>Control characters, like &lt;RET&gt;, &lt;TAB&gt;, &lt;BKSPC&gt;,  are 0x00 to 0x1A</a:t>
            </a:r>
            <a:endParaRPr lang="en-US" dirty="0"/>
          </a:p>
        </p:txBody>
      </p:sp>
      <p:sp>
        <p:nvSpPr>
          <p:cNvPr id="55302" name="Rectangle 5"/>
          <p:cNvSpPr>
            <a:spLocks/>
          </p:cNvSpPr>
          <p:nvPr/>
        </p:nvSpPr>
        <p:spPr bwMode="auto">
          <a:xfrm>
            <a:off x="7086600" y="2133600"/>
            <a:ext cx="1426031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 dirty="0" smtClean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Intel / Linux</a:t>
            </a:r>
            <a:endParaRPr lang="en-US" sz="1800" dirty="0">
              <a:solidFill>
                <a:srgbClr val="000066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graphicFrame>
        <p:nvGraphicFramePr>
          <p:cNvPr id="7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432702"/>
              </p:ext>
            </p:extLst>
          </p:nvPr>
        </p:nvGraphicFramePr>
        <p:xfrm>
          <a:off x="7226300" y="2590800"/>
          <a:ext cx="1079500" cy="2286000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458200" y="2514600"/>
            <a:ext cx="51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‘1’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58200" y="2952690"/>
            <a:ext cx="51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‘8’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58200" y="3333690"/>
            <a:ext cx="51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‘2’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58200" y="3714690"/>
            <a:ext cx="51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‘4’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58200" y="4095690"/>
            <a:ext cx="51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‘3’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29600" y="4476690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ull term</a:t>
            </a:r>
          </a:p>
        </p:txBody>
      </p:sp>
    </p:spTree>
    <p:extLst>
      <p:ext uri="{BB962C8B-B14F-4D97-AF65-F5344CB8AC3E}">
        <p14:creationId xmlns:p14="http://schemas.microsoft.com/office/powerpoint/2010/main" val="4263273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</a:t>
            </a:r>
            <a:r>
              <a:rPr lang="en-US" dirty="0" smtClean="0"/>
              <a:t> Strings</a:t>
            </a:r>
            <a:endParaRPr lang="en-US" dirty="0"/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295400"/>
            <a:ext cx="7896225" cy="5181600"/>
          </a:xfrm>
        </p:spPr>
        <p:txBody>
          <a:bodyPr/>
          <a:lstStyle/>
          <a:p>
            <a:pPr eaLnBrk="1" hangingPunct="1"/>
            <a:r>
              <a:rPr lang="en-US" dirty="0" smtClean="0"/>
              <a:t>Limitations of ASCII</a:t>
            </a:r>
            <a:endParaRPr lang="en-US" dirty="0"/>
          </a:p>
          <a:p>
            <a:pPr marL="552450" lvl="1" eaLnBrk="1" hangingPunct="1"/>
            <a:r>
              <a:rPr lang="en-US" dirty="0" smtClean="0"/>
              <a:t>7-bit encoding limits set of characters to 2</a:t>
            </a:r>
            <a:r>
              <a:rPr lang="en-US" baseline="30000" dirty="0" smtClean="0"/>
              <a:t>7</a:t>
            </a:r>
            <a:r>
              <a:rPr lang="en-US" dirty="0" smtClean="0"/>
              <a:t> = 128</a:t>
            </a:r>
            <a:endParaRPr lang="en-US" dirty="0"/>
          </a:p>
          <a:p>
            <a:pPr marL="552450" lvl="1"/>
            <a:r>
              <a:rPr lang="en-US" dirty="0" smtClean="0"/>
              <a:t>8-bit extended ASCII exists, but still </a:t>
            </a:r>
            <a:r>
              <a:rPr lang="en-US" dirty="0"/>
              <a:t>only </a:t>
            </a:r>
            <a:r>
              <a:rPr lang="en-US" dirty="0" smtClean="0"/>
              <a:t>2</a:t>
            </a:r>
            <a:r>
              <a:rPr lang="en-US" baseline="30000" dirty="0" smtClean="0"/>
              <a:t>8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256 chars</a:t>
            </a:r>
            <a:endParaRPr lang="en-US" dirty="0"/>
          </a:p>
          <a:p>
            <a:pPr marL="552450" lvl="1"/>
            <a:r>
              <a:rPr lang="en-US" dirty="0" smtClean="0"/>
              <a:t>Unable to represent most other languages in ASCII</a:t>
            </a:r>
          </a:p>
          <a:p>
            <a:pPr marL="152400"/>
            <a:r>
              <a:rPr lang="en-US" dirty="0" smtClean="0"/>
              <a:t>Answer:  </a:t>
            </a:r>
            <a:r>
              <a:rPr lang="en-US" b="1" i="1" dirty="0" smtClean="0"/>
              <a:t>Unicode</a:t>
            </a:r>
            <a:endParaRPr lang="en-US" b="1" i="1" dirty="0"/>
          </a:p>
          <a:p>
            <a:pPr marL="438150" lvl="1"/>
            <a:r>
              <a:rPr lang="en-US" dirty="0"/>
              <a:t>first 128 characters are ASCII </a:t>
            </a:r>
          </a:p>
          <a:p>
            <a:pPr marL="838200" lvl="2"/>
            <a:r>
              <a:rPr lang="en-US" dirty="0"/>
              <a:t>i.e. 2-byte Unicode for ‘4’:   0x34 -&gt; 0x0034</a:t>
            </a:r>
          </a:p>
          <a:p>
            <a:pPr marL="838200" lvl="2"/>
            <a:r>
              <a:rPr lang="en-US" dirty="0"/>
              <a:t>i.e. 4-byte Unicode for ‘T’:   0x54 -&gt; 0x00000054</a:t>
            </a:r>
          </a:p>
          <a:p>
            <a:pPr marL="438150" lvl="1">
              <a:tabLst>
                <a:tab pos="3657600" algn="l"/>
              </a:tabLst>
            </a:pPr>
            <a:r>
              <a:rPr lang="en-US" dirty="0" smtClean="0"/>
              <a:t>UTF-8:     1-byte </a:t>
            </a:r>
            <a:r>
              <a:rPr lang="en-US" dirty="0"/>
              <a:t>version	</a:t>
            </a:r>
            <a:r>
              <a:rPr lang="en-US" dirty="0" smtClean="0">
                <a:solidFill>
                  <a:srgbClr val="FF0000"/>
                </a:solidFill>
              </a:rPr>
              <a:t>// commonly </a:t>
            </a:r>
            <a:r>
              <a:rPr lang="en-US" dirty="0">
                <a:solidFill>
                  <a:srgbClr val="FF0000"/>
                </a:solidFill>
              </a:rPr>
              <a:t>used</a:t>
            </a:r>
          </a:p>
          <a:p>
            <a:pPr marL="438150" lvl="1">
              <a:tabLst>
                <a:tab pos="3657600" algn="l"/>
              </a:tabLst>
            </a:pPr>
            <a:r>
              <a:rPr lang="en-US" dirty="0" smtClean="0"/>
              <a:t>UTF-16:   2-byte version	</a:t>
            </a:r>
            <a:r>
              <a:rPr lang="en-US" dirty="0" smtClean="0">
                <a:solidFill>
                  <a:srgbClr val="FF0000"/>
                </a:solidFill>
              </a:rPr>
              <a:t>// commonly used</a:t>
            </a:r>
          </a:p>
          <a:p>
            <a:pPr marL="838200" lvl="2"/>
            <a:r>
              <a:rPr lang="en-US" dirty="0" smtClean="0"/>
              <a:t>allows 2</a:t>
            </a:r>
            <a:r>
              <a:rPr lang="en-US" baseline="30000" dirty="0" smtClean="0"/>
              <a:t>16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65,536 unique chars</a:t>
            </a:r>
          </a:p>
          <a:p>
            <a:pPr marL="438150" lvl="1"/>
            <a:r>
              <a:rPr lang="en-US" dirty="0" smtClean="0"/>
              <a:t>UTF-32:   4-byte version</a:t>
            </a:r>
          </a:p>
          <a:p>
            <a:pPr marL="838200" lvl="2"/>
            <a:r>
              <a:rPr lang="en-US" dirty="0" smtClean="0"/>
              <a:t>allows 2</a:t>
            </a:r>
            <a:r>
              <a:rPr lang="en-US" baseline="30000" dirty="0" smtClean="0"/>
              <a:t>32</a:t>
            </a:r>
            <a:r>
              <a:rPr lang="en-US" dirty="0" smtClean="0"/>
              <a:t> = ~4 billion unique characters</a:t>
            </a:r>
          </a:p>
          <a:p>
            <a:pPr marL="438150" lvl="1"/>
            <a:r>
              <a:rPr lang="en-US" dirty="0" smtClean="0"/>
              <a:t>Unicode used in many more recent languages, like Java and Python</a:t>
            </a:r>
            <a:endParaRPr lang="en-US" dirty="0"/>
          </a:p>
        </p:txBody>
      </p:sp>
      <p:sp>
        <p:nvSpPr>
          <p:cNvPr id="55302" name="Rectangle 5"/>
          <p:cNvSpPr>
            <a:spLocks/>
          </p:cNvSpPr>
          <p:nvPr/>
        </p:nvSpPr>
        <p:spPr bwMode="auto">
          <a:xfrm>
            <a:off x="6858000" y="914400"/>
            <a:ext cx="1810752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 dirty="0" smtClean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UTF-16 on Intel</a:t>
            </a:r>
            <a:endParaRPr lang="en-US" sz="1800" dirty="0">
              <a:solidFill>
                <a:srgbClr val="000066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graphicFrame>
        <p:nvGraphicFramePr>
          <p:cNvPr id="20494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533176"/>
              </p:ext>
            </p:extLst>
          </p:nvPr>
        </p:nvGraphicFramePr>
        <p:xfrm>
          <a:off x="7213600" y="1335087"/>
          <a:ext cx="1079500" cy="2286000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124096"/>
              </p:ext>
            </p:extLst>
          </p:nvPr>
        </p:nvGraphicFramePr>
        <p:xfrm>
          <a:off x="7213600" y="3621087"/>
          <a:ext cx="1079500" cy="2286000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458200" y="1468377"/>
            <a:ext cx="51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‘1’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58200" y="2230377"/>
            <a:ext cx="51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‘8’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58200" y="2992377"/>
            <a:ext cx="51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‘2’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58200" y="3754377"/>
            <a:ext cx="51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‘4’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58200" y="4516377"/>
            <a:ext cx="51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‘3’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29600" y="5123001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ull term</a:t>
            </a:r>
          </a:p>
        </p:txBody>
      </p:sp>
    </p:spTree>
    <p:extLst>
      <p:ext uri="{BB962C8B-B14F-4D97-AF65-F5344CB8AC3E}">
        <p14:creationId xmlns:p14="http://schemas.microsoft.com/office/powerpoint/2010/main" val="2615182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Representation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</a:p>
          <a:p>
            <a:pPr lvl="1"/>
            <a:r>
              <a:rPr lang="en-US" dirty="0">
                <a:hlinkClick r:id="rId2"/>
              </a:rPr>
              <a:t>http://www.ascii-code.com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Unicode</a:t>
            </a:r>
          </a:p>
          <a:p>
            <a:pPr lvl="1"/>
            <a:r>
              <a:rPr lang="en-US" dirty="0">
                <a:hlinkClick r:id="rId3"/>
              </a:rPr>
              <a:t>http://unicode-table.com/en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34789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the following strings to ASCII-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char school[4] = “SLU”;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char name[6] = “Frank”;</a:t>
            </a:r>
            <a:endParaRPr lang="en-US" dirty="0"/>
          </a:p>
        </p:txBody>
      </p:sp>
      <p:graphicFrame>
        <p:nvGraphicFramePr>
          <p:cNvPr id="4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686341"/>
              </p:ext>
            </p:extLst>
          </p:nvPr>
        </p:nvGraphicFramePr>
        <p:xfrm>
          <a:off x="3657600" y="3886200"/>
          <a:ext cx="1079500" cy="2286000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804200"/>
              </p:ext>
            </p:extLst>
          </p:nvPr>
        </p:nvGraphicFramePr>
        <p:xfrm>
          <a:off x="3657600" y="1905000"/>
          <a:ext cx="1079500" cy="1524000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8631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Basic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memory organization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Bits &amp; Bytes – basic units of Storage in computers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in binary and hexadecimal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Integers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Unsigned integers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Signed integers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Text</a:t>
            </a:r>
          </a:p>
          <a:p>
            <a:r>
              <a:rPr lang="en-US" dirty="0"/>
              <a:t>Representing </a:t>
            </a:r>
            <a:r>
              <a:rPr lang="en-US" dirty="0" smtClean="0"/>
              <a:t>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2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Pointer?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Recall:</a:t>
            </a:r>
          </a:p>
          <a:p>
            <a:r>
              <a:rPr lang="en-US" dirty="0" smtClean="0"/>
              <a:t>Memory is a contiguous array of individual bytes</a:t>
            </a:r>
          </a:p>
          <a:p>
            <a:pPr lvl="1"/>
            <a:r>
              <a:rPr lang="en-US" dirty="0" smtClean="0"/>
              <a:t>Consider a machine with 16-bit addresses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765768" y="1081131"/>
            <a:ext cx="1625726" cy="2832229"/>
            <a:chOff x="5181600" y="1703559"/>
            <a:chExt cx="1625726" cy="2832229"/>
          </a:xfrm>
          <a:solidFill>
            <a:schemeClr val="bg1"/>
          </a:solidFill>
        </p:grpSpPr>
        <p:sp>
          <p:nvSpPr>
            <p:cNvPr id="5" name="Wave 4"/>
            <p:cNvSpPr/>
            <p:nvPr/>
          </p:nvSpPr>
          <p:spPr bwMode="auto">
            <a:xfrm>
              <a:off x="5181600" y="1703559"/>
              <a:ext cx="1600200" cy="609600"/>
            </a:xfrm>
            <a:prstGeom prst="wave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6" name="Wave 5"/>
            <p:cNvSpPr/>
            <p:nvPr/>
          </p:nvSpPr>
          <p:spPr bwMode="auto">
            <a:xfrm>
              <a:off x="5207126" y="3926188"/>
              <a:ext cx="1600200" cy="609600"/>
            </a:xfrm>
            <a:prstGeom prst="wave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</p:grpSp>
      <p:graphicFrame>
        <p:nvGraphicFramePr>
          <p:cNvPr id="19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840583"/>
              </p:ext>
            </p:extLst>
          </p:nvPr>
        </p:nvGraphicFramePr>
        <p:xfrm>
          <a:off x="6511894" y="3011788"/>
          <a:ext cx="1079500" cy="2286000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  <p:sp>
        <p:nvSpPr>
          <p:cNvPr id="22" name="Wave 21"/>
          <p:cNvSpPr/>
          <p:nvPr/>
        </p:nvSpPr>
        <p:spPr bwMode="auto">
          <a:xfrm>
            <a:off x="6308820" y="4956776"/>
            <a:ext cx="1600200" cy="609600"/>
          </a:xfrm>
          <a:prstGeom prst="wave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aphicFrame>
        <p:nvGraphicFramePr>
          <p:cNvPr id="23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183218"/>
              </p:ext>
            </p:extLst>
          </p:nvPr>
        </p:nvGraphicFramePr>
        <p:xfrm>
          <a:off x="7595104" y="3010281"/>
          <a:ext cx="1079500" cy="2286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0x0002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0x0003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0x0004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2199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Pointer?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Recall:</a:t>
            </a:r>
          </a:p>
          <a:p>
            <a:r>
              <a:rPr lang="en-US" dirty="0" smtClean="0"/>
              <a:t>Memory is a contiguous array of individual bytes</a:t>
            </a:r>
          </a:p>
          <a:p>
            <a:pPr lvl="1"/>
            <a:r>
              <a:rPr lang="en-US" dirty="0" smtClean="0"/>
              <a:t>Consider a machine with 16-bit addresses and 32-bit data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unsigned X = 15398; //0x00003C26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765768" y="1081131"/>
            <a:ext cx="1625726" cy="2832229"/>
            <a:chOff x="5181600" y="1703559"/>
            <a:chExt cx="1625726" cy="2832229"/>
          </a:xfrm>
          <a:solidFill>
            <a:schemeClr val="bg1"/>
          </a:solidFill>
        </p:grpSpPr>
        <p:sp>
          <p:nvSpPr>
            <p:cNvPr id="5" name="Wave 4"/>
            <p:cNvSpPr/>
            <p:nvPr/>
          </p:nvSpPr>
          <p:spPr bwMode="auto">
            <a:xfrm>
              <a:off x="5181600" y="1703559"/>
              <a:ext cx="1600200" cy="609600"/>
            </a:xfrm>
            <a:prstGeom prst="wave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6" name="Wave 5"/>
            <p:cNvSpPr/>
            <p:nvPr/>
          </p:nvSpPr>
          <p:spPr bwMode="auto">
            <a:xfrm>
              <a:off x="5207126" y="3926188"/>
              <a:ext cx="1600200" cy="609600"/>
            </a:xfrm>
            <a:prstGeom prst="wave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</p:grpSp>
      <p:graphicFrame>
        <p:nvGraphicFramePr>
          <p:cNvPr id="19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426780"/>
              </p:ext>
            </p:extLst>
          </p:nvPr>
        </p:nvGraphicFramePr>
        <p:xfrm>
          <a:off x="6511894" y="3011788"/>
          <a:ext cx="1079500" cy="2286000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26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  <p:sp>
        <p:nvSpPr>
          <p:cNvPr id="22" name="Wave 21"/>
          <p:cNvSpPr/>
          <p:nvPr/>
        </p:nvSpPr>
        <p:spPr bwMode="auto">
          <a:xfrm>
            <a:off x="6308820" y="4956776"/>
            <a:ext cx="1600200" cy="609600"/>
          </a:xfrm>
          <a:prstGeom prst="wave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aphicFrame>
        <p:nvGraphicFramePr>
          <p:cNvPr id="23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473206"/>
              </p:ext>
            </p:extLst>
          </p:nvPr>
        </p:nvGraphicFramePr>
        <p:xfrm>
          <a:off x="7595104" y="3010281"/>
          <a:ext cx="1079500" cy="2286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0x0002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0x0003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0x0004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 flipV="1">
            <a:off x="1905000" y="3200400"/>
            <a:ext cx="4495800" cy="1219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5956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type="title"/>
          </p:nvPr>
        </p:nvSpPr>
        <p:spPr>
          <a:xfrm>
            <a:off x="357762" y="533400"/>
            <a:ext cx="7948038" cy="762000"/>
          </a:xfrm>
        </p:spPr>
        <p:txBody>
          <a:bodyPr/>
          <a:lstStyle/>
          <a:p>
            <a:pPr marL="119063" indent="-119063" eaLnBrk="1" hangingPunct="1"/>
            <a:r>
              <a:rPr lang="en-US" sz="3200" dirty="0" smtClean="0"/>
              <a:t>Why Use Bits &amp; Binary?</a:t>
            </a:r>
            <a:endParaRPr lang="en-US" sz="32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1676400"/>
            <a:ext cx="6858000" cy="2209800"/>
            <a:chOff x="0" y="0"/>
            <a:chExt cx="4320" cy="1392"/>
          </a:xfrm>
        </p:grpSpPr>
        <p:sp>
          <p:nvSpPr>
            <p:cNvPr id="41990" name="Rectangle 5"/>
            <p:cNvSpPr>
              <a:spLocks/>
            </p:cNvSpPr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991" name="Rectangle 6"/>
            <p:cNvSpPr>
              <a:spLocks/>
            </p:cNvSpPr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992" name="Freeform 7"/>
            <p:cNvSpPr>
              <a:spLocks/>
            </p:cNvSpPr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21298 h 21600"/>
                <a:gd name="T2" fmla="*/ 948 w 21600"/>
                <a:gd name="T3" fmla="*/ 19699 h 21600"/>
                <a:gd name="T4" fmla="*/ 1775 w 21600"/>
                <a:gd name="T5" fmla="*/ 19398 h 21600"/>
                <a:gd name="T6" fmla="*/ 3302 w 21600"/>
                <a:gd name="T7" fmla="*/ 20665 h 21600"/>
                <a:gd name="T8" fmla="*/ 4636 w 21600"/>
                <a:gd name="T9" fmla="*/ 19699 h 21600"/>
                <a:gd name="T10" fmla="*/ 5397 w 21600"/>
                <a:gd name="T11" fmla="*/ 19066 h 21600"/>
                <a:gd name="T12" fmla="*/ 6164 w 21600"/>
                <a:gd name="T13" fmla="*/ 20031 h 21600"/>
                <a:gd name="T14" fmla="*/ 7111 w 21600"/>
                <a:gd name="T15" fmla="*/ 20333 h 21600"/>
                <a:gd name="T16" fmla="*/ 7685 w 21600"/>
                <a:gd name="T17" fmla="*/ 20031 h 21600"/>
                <a:gd name="T18" fmla="*/ 7878 w 21600"/>
                <a:gd name="T19" fmla="*/ 19699 h 21600"/>
                <a:gd name="T20" fmla="*/ 8132 w 21600"/>
                <a:gd name="T21" fmla="*/ 17165 h 21600"/>
                <a:gd name="T22" fmla="*/ 8832 w 21600"/>
                <a:gd name="T23" fmla="*/ 7632 h 21600"/>
                <a:gd name="T24" fmla="*/ 9339 w 21600"/>
                <a:gd name="T25" fmla="*/ 3499 h 21600"/>
                <a:gd name="T26" fmla="*/ 9913 w 21600"/>
                <a:gd name="T27" fmla="*/ 1599 h 21600"/>
                <a:gd name="T28" fmla="*/ 11054 w 21600"/>
                <a:gd name="T29" fmla="*/ 634 h 21600"/>
                <a:gd name="T30" fmla="*/ 12261 w 21600"/>
                <a:gd name="T31" fmla="*/ 965 h 21600"/>
                <a:gd name="T32" fmla="*/ 12514 w 21600"/>
                <a:gd name="T33" fmla="*/ 1267 h 21600"/>
                <a:gd name="T34" fmla="*/ 13595 w 21600"/>
                <a:gd name="T35" fmla="*/ 332 h 21600"/>
                <a:gd name="T36" fmla="*/ 13975 w 21600"/>
                <a:gd name="T37" fmla="*/ 1267 h 21600"/>
                <a:gd name="T38" fmla="*/ 14422 w 21600"/>
                <a:gd name="T39" fmla="*/ 1599 h 21600"/>
                <a:gd name="T40" fmla="*/ 15436 w 21600"/>
                <a:gd name="T41" fmla="*/ 1267 h 21600"/>
                <a:gd name="T42" fmla="*/ 15817 w 21600"/>
                <a:gd name="T43" fmla="*/ 1931 h 21600"/>
                <a:gd name="T44" fmla="*/ 16390 w 21600"/>
                <a:gd name="T45" fmla="*/ 332 h 21600"/>
                <a:gd name="T46" fmla="*/ 16710 w 21600"/>
                <a:gd name="T47" fmla="*/ 0 h 21600"/>
                <a:gd name="T48" fmla="*/ 18358 w 21600"/>
                <a:gd name="T49" fmla="*/ 12399 h 21600"/>
                <a:gd name="T50" fmla="*/ 19058 w 21600"/>
                <a:gd name="T51" fmla="*/ 19398 h 21600"/>
                <a:gd name="T52" fmla="*/ 20205 w 21600"/>
                <a:gd name="T53" fmla="*/ 21600 h 21600"/>
                <a:gd name="T54" fmla="*/ 20773 w 21600"/>
                <a:gd name="T55" fmla="*/ 21298 h 21600"/>
                <a:gd name="T56" fmla="*/ 20900 w 21600"/>
                <a:gd name="T57" fmla="*/ 20333 h 21600"/>
                <a:gd name="T58" fmla="*/ 21600 w 21600"/>
                <a:gd name="T59" fmla="*/ 19699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00"/>
                <a:gd name="T91" fmla="*/ 0 h 21600"/>
                <a:gd name="T92" fmla="*/ 21600 w 21600"/>
                <a:gd name="T93" fmla="*/ 21600 h 216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993" name="Line 8"/>
            <p:cNvSpPr>
              <a:spLocks noChangeShapeType="1"/>
            </p:cNvSpPr>
            <p:nvPr/>
          </p:nvSpPr>
          <p:spPr bwMode="auto">
            <a:xfrm flipH="1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994" name="Line 9"/>
            <p:cNvSpPr>
              <a:spLocks noChangeShapeType="1"/>
            </p:cNvSpPr>
            <p:nvPr/>
          </p:nvSpPr>
          <p:spPr bwMode="auto">
            <a:xfrm flipH="1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995" name="Rectangle 10"/>
            <p:cNvSpPr>
              <a:spLocks/>
            </p:cNvSpPr>
            <p:nvPr/>
          </p:nvSpPr>
          <p:spPr bwMode="auto">
            <a:xfrm>
              <a:off x="0" y="115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0.0V</a:t>
              </a:r>
            </a:p>
          </p:txBody>
        </p:sp>
        <p:sp>
          <p:nvSpPr>
            <p:cNvPr id="41996" name="Rectangle 11"/>
            <p:cNvSpPr>
              <a:spLocks/>
            </p:cNvSpPr>
            <p:nvPr/>
          </p:nvSpPr>
          <p:spPr bwMode="auto">
            <a:xfrm>
              <a:off x="0" y="91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0.5V</a:t>
              </a:r>
            </a:p>
          </p:txBody>
        </p:sp>
        <p:sp>
          <p:nvSpPr>
            <p:cNvPr id="41997" name="Rectangle 12"/>
            <p:cNvSpPr>
              <a:spLocks/>
            </p:cNvSpPr>
            <p:nvPr/>
          </p:nvSpPr>
          <p:spPr bwMode="auto">
            <a:xfrm>
              <a:off x="0" y="528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2.8V</a:t>
              </a:r>
            </a:p>
          </p:txBody>
        </p:sp>
        <p:sp>
          <p:nvSpPr>
            <p:cNvPr id="41998" name="Rectangle 13"/>
            <p:cNvSpPr>
              <a:spLocks/>
            </p:cNvSpPr>
            <p:nvPr/>
          </p:nvSpPr>
          <p:spPr bwMode="auto">
            <a:xfrm>
              <a:off x="0" y="288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3.3V</a:t>
              </a:r>
            </a:p>
          </p:txBody>
        </p:sp>
        <p:sp>
          <p:nvSpPr>
            <p:cNvPr id="41999" name="Line 14"/>
            <p:cNvSpPr>
              <a:spLocks noChangeShapeType="1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00" name="Line 15"/>
            <p:cNvSpPr>
              <a:spLocks noChangeShapeType="1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01" name="Line 16"/>
            <p:cNvSpPr>
              <a:spLocks noChangeShapeType="1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02" name="Line 17"/>
            <p:cNvSpPr>
              <a:spLocks noChangeShapeType="1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03" name="Line 18"/>
            <p:cNvSpPr>
              <a:spLocks noChangeShapeType="1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04" name="Line 19"/>
            <p:cNvSpPr>
              <a:spLocks noChangeShapeType="1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05" name="Line 20"/>
            <p:cNvSpPr>
              <a:spLocks noChangeShapeType="1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06" name="Rectangle 21"/>
            <p:cNvSpPr>
              <a:spLocks/>
            </p:cNvSpPr>
            <p:nvPr/>
          </p:nvSpPr>
          <p:spPr bwMode="auto">
            <a:xfrm>
              <a:off x="1105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2007" name="Rectangle 22"/>
            <p:cNvSpPr>
              <a:spLocks/>
            </p:cNvSpPr>
            <p:nvPr/>
          </p:nvSpPr>
          <p:spPr bwMode="auto">
            <a:xfrm>
              <a:off x="2641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42008" name="Rectangle 23"/>
            <p:cNvSpPr>
              <a:spLocks/>
            </p:cNvSpPr>
            <p:nvPr/>
          </p:nvSpPr>
          <p:spPr bwMode="auto">
            <a:xfrm>
              <a:off x="3936" y="0"/>
              <a:ext cx="200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2009" name="Line 24"/>
            <p:cNvSpPr>
              <a:spLocks noChangeShapeType="1"/>
            </p:cNvSpPr>
            <p:nvPr/>
          </p:nvSpPr>
          <p:spPr bwMode="auto">
            <a:xfrm flipH="1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10" name="Line 25"/>
            <p:cNvSpPr>
              <a:spLocks noChangeShapeType="1"/>
            </p:cNvSpPr>
            <p:nvPr/>
          </p:nvSpPr>
          <p:spPr bwMode="auto">
            <a:xfrm flipH="1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5" name="Rectangle 4"/>
          <p:cNvSpPr txBox="1">
            <a:spLocks noChangeArrowheads="1"/>
          </p:cNvSpPr>
          <p:nvPr/>
        </p:nvSpPr>
        <p:spPr>
          <a:xfrm>
            <a:off x="638175" y="3886200"/>
            <a:ext cx="8048625" cy="2590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Digital transistors operate in high and low voltage ranges</a:t>
            </a:r>
          </a:p>
          <a:p>
            <a:r>
              <a:rPr lang="en-US" dirty="0" smtClean="0"/>
              <a:t>Voltage Range dictates Binary Value on wire</a:t>
            </a:r>
          </a:p>
          <a:p>
            <a:pPr lvl="1"/>
            <a:r>
              <a:rPr lang="en-US" dirty="0" smtClean="0"/>
              <a:t>high voltage range (e.g. 2.8V to 3.3V) is a logic 1</a:t>
            </a:r>
          </a:p>
          <a:p>
            <a:pPr lvl="1"/>
            <a:r>
              <a:rPr lang="en-US" dirty="0" smtClean="0"/>
              <a:t>low voltage range </a:t>
            </a:r>
            <a:r>
              <a:rPr lang="en-US" dirty="0"/>
              <a:t>(e.g. </a:t>
            </a:r>
            <a:r>
              <a:rPr lang="en-US" dirty="0" smtClean="0"/>
              <a:t>0.0V </a:t>
            </a:r>
            <a:r>
              <a:rPr lang="en-US" dirty="0"/>
              <a:t>to </a:t>
            </a:r>
            <a:r>
              <a:rPr lang="en-US" dirty="0" smtClean="0"/>
              <a:t>0.5V</a:t>
            </a:r>
            <a:r>
              <a:rPr lang="en-US" dirty="0"/>
              <a:t>) is a logic </a:t>
            </a:r>
            <a:r>
              <a:rPr lang="en-US" dirty="0" smtClean="0"/>
              <a:t>0</a:t>
            </a:r>
          </a:p>
          <a:p>
            <a:pPr lvl="1"/>
            <a:r>
              <a:rPr lang="en-US" dirty="0" smtClean="0"/>
              <a:t>voltages in between are indefinite values</a:t>
            </a:r>
          </a:p>
          <a:p>
            <a:r>
              <a:rPr lang="en-US" dirty="0" smtClean="0"/>
              <a:t>Ternary or quaternary systems have practicality problems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Points to a location in memory</a:t>
            </a:r>
          </a:p>
          <a:p>
            <a:pPr marL="0" indent="0">
              <a:buNone/>
            </a:pPr>
            <a:r>
              <a:rPr lang="en-US" dirty="0" smtClean="0"/>
              <a:t>Suppose: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unsigned X = 15398; //0x00003C26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unsigned *</a:t>
            </a:r>
            <a:r>
              <a:rPr lang="en-US" dirty="0" err="1" smtClean="0"/>
              <a:t>ptr</a:t>
            </a:r>
            <a:r>
              <a:rPr lang="en-US" dirty="0" smtClean="0"/>
              <a:t> = &amp;X; //0xA244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</a:t>
            </a:r>
            <a:r>
              <a:rPr lang="en-US" i="1" dirty="0" smtClean="0"/>
              <a:t>pointer</a:t>
            </a:r>
            <a:r>
              <a:rPr lang="en-US" dirty="0" smtClean="0"/>
              <a:t> is a variable that holds the</a:t>
            </a:r>
            <a:br>
              <a:rPr lang="en-US" dirty="0" smtClean="0"/>
            </a:br>
            <a:r>
              <a:rPr lang="en-US" dirty="0" smtClean="0"/>
              <a:t>address of another variable</a:t>
            </a:r>
            <a:endParaRPr lang="en-US" i="1" dirty="0"/>
          </a:p>
          <a:p>
            <a:r>
              <a:rPr lang="en-US" dirty="0" smtClean="0"/>
              <a:t>Different compilers and machines assign</a:t>
            </a:r>
            <a:br>
              <a:rPr lang="en-US" dirty="0" smtClean="0"/>
            </a:br>
            <a:r>
              <a:rPr lang="en-US" dirty="0" smtClean="0"/>
              <a:t>different locations to objects</a:t>
            </a:r>
          </a:p>
        </p:txBody>
      </p:sp>
      <p:graphicFrame>
        <p:nvGraphicFramePr>
          <p:cNvPr id="4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645359"/>
              </p:ext>
            </p:extLst>
          </p:nvPr>
        </p:nvGraphicFramePr>
        <p:xfrm>
          <a:off x="6994368" y="1358772"/>
          <a:ext cx="1079500" cy="2286000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26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765768" y="1081131"/>
            <a:ext cx="1625726" cy="2832229"/>
            <a:chOff x="5181600" y="1703559"/>
            <a:chExt cx="1625726" cy="2832229"/>
          </a:xfrm>
          <a:solidFill>
            <a:schemeClr val="bg1"/>
          </a:solidFill>
        </p:grpSpPr>
        <p:sp>
          <p:nvSpPr>
            <p:cNvPr id="5" name="Wave 4"/>
            <p:cNvSpPr/>
            <p:nvPr/>
          </p:nvSpPr>
          <p:spPr bwMode="auto">
            <a:xfrm>
              <a:off x="5181600" y="1703559"/>
              <a:ext cx="1600200" cy="609600"/>
            </a:xfrm>
            <a:prstGeom prst="wave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6" name="Wave 5"/>
            <p:cNvSpPr/>
            <p:nvPr/>
          </p:nvSpPr>
          <p:spPr bwMode="auto">
            <a:xfrm>
              <a:off x="5207126" y="3926188"/>
              <a:ext cx="1600200" cy="609600"/>
            </a:xfrm>
            <a:prstGeom prst="wave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</p:grpSp>
      <p:graphicFrame>
        <p:nvGraphicFramePr>
          <p:cNvPr id="8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893915"/>
              </p:ext>
            </p:extLst>
          </p:nvPr>
        </p:nvGraphicFramePr>
        <p:xfrm>
          <a:off x="6973243" y="4127629"/>
          <a:ext cx="1079500" cy="2286000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0x44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0xA2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744643" y="3849988"/>
            <a:ext cx="1625726" cy="2832229"/>
            <a:chOff x="5181600" y="1703559"/>
            <a:chExt cx="1625726" cy="2832229"/>
          </a:xfrm>
          <a:solidFill>
            <a:schemeClr val="bg1"/>
          </a:solidFill>
        </p:grpSpPr>
        <p:sp>
          <p:nvSpPr>
            <p:cNvPr id="10" name="Wave 9"/>
            <p:cNvSpPr/>
            <p:nvPr/>
          </p:nvSpPr>
          <p:spPr bwMode="auto">
            <a:xfrm>
              <a:off x="5181600" y="1703559"/>
              <a:ext cx="1600200" cy="609600"/>
            </a:xfrm>
            <a:prstGeom prst="wave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1" name="Wave 10"/>
            <p:cNvSpPr/>
            <p:nvPr/>
          </p:nvSpPr>
          <p:spPr bwMode="auto">
            <a:xfrm>
              <a:off x="5207126" y="3926188"/>
              <a:ext cx="1600200" cy="609600"/>
            </a:xfrm>
            <a:prstGeom prst="wave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 bwMode="auto">
          <a:xfrm flipV="1">
            <a:off x="2971800" y="1981200"/>
            <a:ext cx="3819494" cy="762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4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20039"/>
              </p:ext>
            </p:extLst>
          </p:nvPr>
        </p:nvGraphicFramePr>
        <p:xfrm>
          <a:off x="7949111" y="1353494"/>
          <a:ext cx="1079500" cy="2286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0xA244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0xA245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0xA246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0xA247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 bwMode="auto">
          <a:xfrm>
            <a:off x="2819400" y="3962400"/>
            <a:ext cx="3810000" cy="6096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6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17253"/>
              </p:ext>
            </p:extLst>
          </p:nvPr>
        </p:nvGraphicFramePr>
        <p:xfrm>
          <a:off x="8052743" y="4114800"/>
          <a:ext cx="1079500" cy="2286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0xB710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0xB711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0xB712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0xB713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7545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Endianness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memory is byte-addressable</a:t>
            </a:r>
          </a:p>
          <a:p>
            <a:pPr lvl="1"/>
            <a:r>
              <a:rPr lang="en-US" dirty="0" smtClean="0"/>
              <a:t>Four bytes in a 32-bit integer, which order are they stored with?</a:t>
            </a:r>
            <a:endParaRPr lang="en-US" dirty="0" smtClean="0"/>
          </a:p>
          <a:p>
            <a:pPr marL="0" indent="0">
              <a:buNone/>
            </a:pPr>
            <a:r>
              <a:rPr lang="en-US" b="0" dirty="0" smtClean="0"/>
              <a:t>Two ways to store: </a:t>
            </a:r>
            <a:r>
              <a:rPr lang="en-US" dirty="0" smtClean="0"/>
              <a:t>unsigned </a:t>
            </a:r>
            <a:r>
              <a:rPr lang="en-US" dirty="0"/>
              <a:t>X = 15398; //</a:t>
            </a:r>
            <a:r>
              <a:rPr lang="en-US" dirty="0" smtClean="0"/>
              <a:t>0x00003C26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765768" y="1081131"/>
            <a:ext cx="1625726" cy="2832229"/>
            <a:chOff x="5181600" y="1703559"/>
            <a:chExt cx="1625726" cy="2832229"/>
          </a:xfrm>
          <a:solidFill>
            <a:schemeClr val="bg1"/>
          </a:solidFill>
        </p:grpSpPr>
        <p:sp>
          <p:nvSpPr>
            <p:cNvPr id="5" name="Wave 4"/>
            <p:cNvSpPr/>
            <p:nvPr/>
          </p:nvSpPr>
          <p:spPr bwMode="auto">
            <a:xfrm>
              <a:off x="5181600" y="1703559"/>
              <a:ext cx="1600200" cy="609600"/>
            </a:xfrm>
            <a:prstGeom prst="wave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6" name="Wave 5"/>
            <p:cNvSpPr/>
            <p:nvPr/>
          </p:nvSpPr>
          <p:spPr bwMode="auto">
            <a:xfrm>
              <a:off x="5207126" y="3926188"/>
              <a:ext cx="1600200" cy="609600"/>
            </a:xfrm>
            <a:prstGeom prst="wave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</p:grpSp>
      <p:graphicFrame>
        <p:nvGraphicFramePr>
          <p:cNvPr id="19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253605"/>
              </p:ext>
            </p:extLst>
          </p:nvPr>
        </p:nvGraphicFramePr>
        <p:xfrm>
          <a:off x="821790" y="4268707"/>
          <a:ext cx="1079500" cy="2286000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26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  <p:sp>
        <p:nvSpPr>
          <p:cNvPr id="22" name="Wave 21"/>
          <p:cNvSpPr/>
          <p:nvPr/>
        </p:nvSpPr>
        <p:spPr bwMode="auto">
          <a:xfrm>
            <a:off x="618716" y="6213695"/>
            <a:ext cx="1600200" cy="609600"/>
          </a:xfrm>
          <a:prstGeom prst="wave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aphicFrame>
        <p:nvGraphicFramePr>
          <p:cNvPr id="23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044801"/>
              </p:ext>
            </p:extLst>
          </p:nvPr>
        </p:nvGraphicFramePr>
        <p:xfrm>
          <a:off x="1905000" y="4267200"/>
          <a:ext cx="1079500" cy="2286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0x0002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0x0003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0x0004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091309"/>
              </p:ext>
            </p:extLst>
          </p:nvPr>
        </p:nvGraphicFramePr>
        <p:xfrm>
          <a:off x="4629449" y="4327322"/>
          <a:ext cx="1079500" cy="2286000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26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  <p:sp>
        <p:nvSpPr>
          <p:cNvPr id="12" name="Wave 11"/>
          <p:cNvSpPr/>
          <p:nvPr/>
        </p:nvSpPr>
        <p:spPr bwMode="auto">
          <a:xfrm>
            <a:off x="4426375" y="6272310"/>
            <a:ext cx="1600200" cy="609600"/>
          </a:xfrm>
          <a:prstGeom prst="wave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aphicFrame>
        <p:nvGraphicFramePr>
          <p:cNvPr id="13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677571"/>
              </p:ext>
            </p:extLst>
          </p:nvPr>
        </p:nvGraphicFramePr>
        <p:xfrm>
          <a:off x="5712659" y="4325815"/>
          <a:ext cx="1079500" cy="2286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0x0002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0x0003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0x0004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74603" y="2895600"/>
            <a:ext cx="8312197" cy="1525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Little Endian</a:t>
            </a:r>
          </a:p>
          <a:p>
            <a:pPr lvl="1"/>
            <a:r>
              <a:rPr lang="en-US" b="0" kern="0" dirty="0" smtClean="0"/>
              <a:t>Least significant bits stored</a:t>
            </a:r>
            <a:br>
              <a:rPr lang="en-US" b="0" kern="0" dirty="0" smtClean="0"/>
            </a:br>
            <a:r>
              <a:rPr lang="en-US" b="0" kern="0" dirty="0" smtClean="0"/>
              <a:t>first in memory</a:t>
            </a:r>
          </a:p>
          <a:p>
            <a:pPr marL="0" indent="0">
              <a:buNone/>
            </a:pPr>
            <a:endParaRPr lang="en-US" b="0" kern="0" dirty="0" smtClean="0"/>
          </a:p>
          <a:p>
            <a:pPr marL="0" indent="0">
              <a:buNone/>
            </a:pPr>
            <a:endParaRPr lang="en-US" b="0" kern="0" dirty="0" smtClean="0"/>
          </a:p>
          <a:p>
            <a:r>
              <a:rPr lang="en-US" kern="0" dirty="0" smtClean="0"/>
              <a:t>Big Endian</a:t>
            </a:r>
          </a:p>
          <a:p>
            <a:pPr lvl="1"/>
            <a:r>
              <a:rPr lang="en-US" b="0" kern="0" dirty="0" smtClean="0"/>
              <a:t>Most significant bits stored</a:t>
            </a:r>
            <a:br>
              <a:rPr lang="en-US" b="0" kern="0" dirty="0" smtClean="0"/>
            </a:br>
            <a:r>
              <a:rPr lang="en-US" b="0" kern="0" dirty="0" smtClean="0"/>
              <a:t>first in memory</a:t>
            </a:r>
          </a:p>
          <a:p>
            <a:pPr marL="0" indent="0">
              <a:buFont typeface="Wingdings 2" pitchFamily="18" charset="2"/>
              <a:buNone/>
            </a:pPr>
            <a:endParaRPr lang="en-US" kern="0" dirty="0" smtClean="0"/>
          </a:p>
          <a:p>
            <a:pPr marL="0" indent="0">
              <a:buFont typeface="Wingdings 2" pitchFamily="18" charset="2"/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5194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string:</a:t>
            </a:r>
            <a:br>
              <a:rPr lang="en-US" dirty="0" smtClean="0"/>
            </a:br>
            <a:r>
              <a:rPr lang="en-US" dirty="0" smtClean="0"/>
              <a:t>char S[6] = “HELLO”;</a:t>
            </a:r>
          </a:p>
          <a:p>
            <a:endParaRPr lang="en-US" dirty="0"/>
          </a:p>
          <a:p>
            <a:r>
              <a:rPr lang="en-US" dirty="0" smtClean="0"/>
              <a:t>What is S[0] ?</a:t>
            </a:r>
          </a:p>
          <a:p>
            <a:r>
              <a:rPr lang="en-US" dirty="0" smtClean="0"/>
              <a:t>What is &amp;S[0] ?</a:t>
            </a:r>
          </a:p>
          <a:p>
            <a:r>
              <a:rPr lang="en-US" dirty="0" smtClean="0"/>
              <a:t>What is S[3]?</a:t>
            </a:r>
          </a:p>
          <a:p>
            <a:r>
              <a:rPr lang="en-US" dirty="0" smtClean="0"/>
              <a:t>What is &amp;S[3]?</a:t>
            </a:r>
            <a:endParaRPr lang="en-US" dirty="0"/>
          </a:p>
        </p:txBody>
      </p:sp>
      <p:graphicFrame>
        <p:nvGraphicFramePr>
          <p:cNvPr id="4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6866"/>
              </p:ext>
            </p:extLst>
          </p:nvPr>
        </p:nvGraphicFramePr>
        <p:xfrm>
          <a:off x="5492750" y="2262633"/>
          <a:ext cx="1079500" cy="2286000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0x48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0x45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0x4C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0x4C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0x4F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24650" y="2186433"/>
            <a:ext cx="1123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‘H’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24650" y="2624523"/>
            <a:ext cx="51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‘E’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24650" y="3005523"/>
            <a:ext cx="51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‘L’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24650" y="3386523"/>
            <a:ext cx="51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‘L’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4650" y="3767523"/>
            <a:ext cx="51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‘O’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96050" y="4148523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ull term</a:t>
            </a:r>
          </a:p>
        </p:txBody>
      </p:sp>
      <p:graphicFrame>
        <p:nvGraphicFramePr>
          <p:cNvPr id="11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434246"/>
              </p:ext>
            </p:extLst>
          </p:nvPr>
        </p:nvGraphicFramePr>
        <p:xfrm>
          <a:off x="7277697" y="2243523"/>
          <a:ext cx="1079500" cy="2286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07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0xACED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0xACEE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0xACEF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0xACF0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0xACF1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0xACF2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6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 smtClean="0"/>
              <a:t>Bits &amp; Bytes</a:t>
            </a:r>
            <a:endParaRPr lang="en-US" dirty="0"/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>
          <a:xfrm>
            <a:off x="549275" y="1514475"/>
            <a:ext cx="8061325" cy="4810125"/>
          </a:xfrm>
        </p:spPr>
        <p:txBody>
          <a:bodyPr/>
          <a:lstStyle/>
          <a:p>
            <a:r>
              <a:rPr lang="en-US" dirty="0" smtClean="0"/>
              <a:t>Computers use bits:</a:t>
            </a:r>
          </a:p>
          <a:p>
            <a:pPr lvl="1"/>
            <a:r>
              <a:rPr lang="en-US" dirty="0" smtClean="0"/>
              <a:t>a “bit” </a:t>
            </a:r>
            <a:r>
              <a:rPr lang="en-US" dirty="0"/>
              <a:t>is a base-2 digit</a:t>
            </a:r>
          </a:p>
          <a:p>
            <a:pPr lvl="1"/>
            <a:r>
              <a:rPr lang="en-US" dirty="0" smtClean="0"/>
              <a:t>{L, H} =&gt; {0, 1}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Single bit offers limited range, so grouped in bytes</a:t>
            </a:r>
          </a:p>
          <a:p>
            <a:pPr lvl="1"/>
            <a:r>
              <a:rPr lang="en-US" dirty="0" smtClean="0"/>
              <a:t>1 byte = 8 bits</a:t>
            </a:r>
          </a:p>
          <a:p>
            <a:pPr lvl="1"/>
            <a:r>
              <a:rPr lang="en-US" dirty="0" smtClean="0"/>
              <a:t>a single datum may use multiple bytes</a:t>
            </a:r>
          </a:p>
          <a:p>
            <a:pPr lvl="1"/>
            <a:endParaRPr lang="en-US" dirty="0"/>
          </a:p>
          <a:p>
            <a:r>
              <a:rPr lang="en-US" dirty="0"/>
              <a:t>Data representation 101:</a:t>
            </a:r>
          </a:p>
          <a:p>
            <a:pPr lvl="1"/>
            <a:r>
              <a:rPr lang="en-US" dirty="0"/>
              <a:t>Given </a:t>
            </a:r>
            <a:r>
              <a:rPr lang="en-US" i="1" dirty="0"/>
              <a:t>N</a:t>
            </a:r>
            <a:r>
              <a:rPr lang="en-US" dirty="0"/>
              <a:t> bits, can represent 2</a:t>
            </a:r>
            <a:r>
              <a:rPr lang="en-US" i="1" baseline="30000" dirty="0"/>
              <a:t>N</a:t>
            </a:r>
            <a:r>
              <a:rPr lang="en-US" dirty="0"/>
              <a:t> unique </a:t>
            </a:r>
            <a:r>
              <a:rPr lang="en-US" dirty="0" smtClean="0"/>
              <a:t>values</a:t>
            </a:r>
          </a:p>
          <a:p>
            <a:pPr lvl="2"/>
            <a:r>
              <a:rPr lang="en-US" dirty="0" smtClean="0"/>
              <a:t>Letters of the alphabet?</a:t>
            </a:r>
          </a:p>
          <a:p>
            <a:pPr lvl="2"/>
            <a:r>
              <a:rPr lang="en-US" dirty="0" smtClean="0"/>
              <a:t>Colors?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346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Encoding Byte Values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>
          <a:xfrm>
            <a:off x="473075" y="1524000"/>
            <a:ext cx="8213725" cy="4429125"/>
          </a:xfrm>
        </p:spPr>
        <p:txBody>
          <a:bodyPr/>
          <a:lstStyle/>
          <a:p>
            <a:pPr eaLnBrk="1" hangingPunct="1"/>
            <a:r>
              <a:rPr lang="en-US" dirty="0" smtClean="0"/>
              <a:t>Processors generally use multiples of Bytes</a:t>
            </a:r>
          </a:p>
          <a:p>
            <a:pPr lvl="1"/>
            <a:r>
              <a:rPr lang="en-US" dirty="0" smtClean="0"/>
              <a:t>common sizes:  1, 2, 4, 8, or 16 bytes</a:t>
            </a:r>
          </a:p>
          <a:p>
            <a:pPr lvl="1"/>
            <a:r>
              <a:rPr lang="en-US" dirty="0" smtClean="0"/>
              <a:t>Intel data names:</a:t>
            </a:r>
          </a:p>
          <a:p>
            <a:pPr lvl="2"/>
            <a:r>
              <a:rPr lang="en-US" dirty="0" smtClean="0"/>
              <a:t>Byte			1 byte	      (8 bits)      2</a:t>
            </a:r>
            <a:r>
              <a:rPr lang="en-US" baseline="30000" dirty="0" smtClean="0"/>
              <a:t>8</a:t>
            </a:r>
            <a:r>
              <a:rPr lang="en-US" dirty="0" smtClean="0"/>
              <a:t> = 256</a:t>
            </a:r>
          </a:p>
          <a:p>
            <a:pPr lvl="2"/>
            <a:r>
              <a:rPr lang="en-US" dirty="0" smtClean="0"/>
              <a:t>Word			2 bytes</a:t>
            </a:r>
            <a:r>
              <a:rPr lang="en-US" dirty="0"/>
              <a:t>	      </a:t>
            </a:r>
            <a:r>
              <a:rPr lang="en-US" dirty="0" smtClean="0"/>
              <a:t>(16 </a:t>
            </a:r>
            <a:r>
              <a:rPr lang="en-US" dirty="0"/>
              <a:t>bits</a:t>
            </a:r>
            <a:r>
              <a:rPr lang="en-US" dirty="0" smtClean="0"/>
              <a:t>)    2</a:t>
            </a:r>
            <a:r>
              <a:rPr lang="en-US" baseline="30000" dirty="0" smtClean="0"/>
              <a:t>16</a:t>
            </a:r>
            <a:r>
              <a:rPr lang="en-US" dirty="0" smtClean="0"/>
              <a:t> = 65,536</a:t>
            </a:r>
          </a:p>
          <a:p>
            <a:pPr lvl="2"/>
            <a:r>
              <a:rPr lang="en-US" dirty="0" smtClean="0"/>
              <a:t>Double word		</a:t>
            </a:r>
            <a:r>
              <a:rPr lang="en-US" dirty="0"/>
              <a:t>4 bytes	      </a:t>
            </a:r>
            <a:r>
              <a:rPr lang="en-US" dirty="0" smtClean="0"/>
              <a:t>(32 </a:t>
            </a:r>
            <a:r>
              <a:rPr lang="en-US" dirty="0"/>
              <a:t>bits</a:t>
            </a:r>
            <a:r>
              <a:rPr lang="en-US" dirty="0" smtClean="0"/>
              <a:t>)    2</a:t>
            </a:r>
            <a:r>
              <a:rPr lang="en-US" baseline="30000" dirty="0" smtClean="0"/>
              <a:t>32</a:t>
            </a:r>
            <a:r>
              <a:rPr lang="en-US" dirty="0" smtClean="0"/>
              <a:t> </a:t>
            </a:r>
            <a:r>
              <a:rPr lang="en-US" dirty="0"/>
              <a:t>= 4,294,967,295</a:t>
            </a:r>
            <a:endParaRPr lang="en-US" dirty="0" smtClean="0"/>
          </a:p>
          <a:p>
            <a:pPr lvl="2"/>
            <a:r>
              <a:rPr lang="en-US" dirty="0" smtClean="0"/>
              <a:t>Quad word		8 bytes</a:t>
            </a:r>
            <a:r>
              <a:rPr lang="en-US" dirty="0"/>
              <a:t>	      </a:t>
            </a:r>
            <a:r>
              <a:rPr lang="en-US" dirty="0" smtClean="0"/>
              <a:t>(64 </a:t>
            </a:r>
            <a:r>
              <a:rPr lang="en-US" dirty="0"/>
              <a:t>bits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                                        2</a:t>
            </a:r>
            <a:r>
              <a:rPr lang="en-US" baseline="30000" dirty="0" smtClean="0"/>
              <a:t>64</a:t>
            </a:r>
            <a:r>
              <a:rPr lang="en-US" dirty="0" smtClean="0"/>
              <a:t> </a:t>
            </a:r>
            <a:r>
              <a:rPr lang="en-US" dirty="0"/>
              <a:t>= 18,446,744,073,709,551,616</a:t>
            </a:r>
            <a:endParaRPr lang="en-US" dirty="0" smtClean="0"/>
          </a:p>
        </p:txBody>
      </p:sp>
      <p:sp>
        <p:nvSpPr>
          <p:cNvPr id="153" name="Rectangle 5"/>
          <p:cNvSpPr>
            <a:spLocks/>
          </p:cNvSpPr>
          <p:nvPr/>
        </p:nvSpPr>
        <p:spPr bwMode="auto">
          <a:xfrm>
            <a:off x="2137063" y="4800600"/>
            <a:ext cx="4815485" cy="1000274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Unfortunately, these names are not standard</a:t>
            </a:r>
          </a:p>
          <a:p>
            <a:pPr algn="ctr"/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so we’ll often use C data names instead</a:t>
            </a:r>
          </a:p>
          <a:p>
            <a:pPr algn="ctr"/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(but these vary in size too…  /sigh)</a:t>
            </a:r>
            <a:endParaRPr lang="en-US" sz="2000" b="0" dirty="0">
              <a:solidFill>
                <a:srgbClr val="C00000"/>
              </a:solidFill>
              <a:latin typeface="Calibri Italic" charset="0"/>
              <a:ea typeface="Calibri Italic" charset="0"/>
              <a:cs typeface="Calibri Italic" charset="0"/>
              <a:sym typeface="Calibri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32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i="1" dirty="0" smtClean="0"/>
              <a:t>C</a:t>
            </a:r>
            <a:r>
              <a:rPr lang="en-US" dirty="0" smtClean="0"/>
              <a:t> Data Types</a:t>
            </a:r>
            <a:endParaRPr lang="en-US" dirty="0"/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200248"/>
              </p:ext>
            </p:extLst>
          </p:nvPr>
        </p:nvGraphicFramePr>
        <p:xfrm>
          <a:off x="1549400" y="1524000"/>
          <a:ext cx="6032500" cy="4622800"/>
        </p:xfrm>
        <a:graphic>
          <a:graphicData uri="http://schemas.openxmlformats.org/drawingml/2006/table">
            <a:tbl>
              <a:tblPr/>
              <a:tblGrid>
                <a:gridCol w="1651000"/>
                <a:gridCol w="1460500"/>
                <a:gridCol w="1460500"/>
                <a:gridCol w="1460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charset="0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charset="0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charset="0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Intel IA32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charset="0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  char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 byte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  short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int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  long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  long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long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  float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  double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  long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10/12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  pointer  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addr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5"/>
          <p:cNvSpPr>
            <a:spLocks/>
          </p:cNvSpPr>
          <p:nvPr/>
        </p:nvSpPr>
        <p:spPr bwMode="auto">
          <a:xfrm>
            <a:off x="5092268" y="1002030"/>
            <a:ext cx="692497" cy="384721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32-bit</a:t>
            </a:r>
            <a:endParaRPr lang="en-US" sz="2000" b="0" dirty="0">
              <a:solidFill>
                <a:srgbClr val="C00000"/>
              </a:solidFill>
              <a:latin typeface="Calibri Italic" charset="0"/>
              <a:ea typeface="Calibri Italic" charset="0"/>
              <a:cs typeface="Calibri Italic" charset="0"/>
              <a:sym typeface="Calibri Italic" charset="0"/>
            </a:endParaRPr>
          </a:p>
        </p:txBody>
      </p:sp>
      <p:sp>
        <p:nvSpPr>
          <p:cNvPr id="5" name="Rectangle 5"/>
          <p:cNvSpPr>
            <a:spLocks/>
          </p:cNvSpPr>
          <p:nvPr/>
        </p:nvSpPr>
        <p:spPr bwMode="auto">
          <a:xfrm>
            <a:off x="6470303" y="990600"/>
            <a:ext cx="692497" cy="384721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64-bit</a:t>
            </a:r>
            <a:endParaRPr lang="en-US" sz="2000" b="0" dirty="0">
              <a:solidFill>
                <a:srgbClr val="C00000"/>
              </a:solidFill>
              <a:latin typeface="Calibri Italic" charset="0"/>
              <a:ea typeface="Calibri Italic" charset="0"/>
              <a:cs typeface="Calibri Italic" charset="0"/>
              <a:sym typeface="Calibri Italic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7696200" y="3657600"/>
            <a:ext cx="609600" cy="6096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7696200" y="4959697"/>
            <a:ext cx="609600" cy="907703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5"/>
          <p:cNvSpPr>
            <a:spLocks/>
          </p:cNvSpPr>
          <p:nvPr/>
        </p:nvSpPr>
        <p:spPr bwMode="auto">
          <a:xfrm>
            <a:off x="7848600" y="4267200"/>
            <a:ext cx="1211678" cy="692497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key </a:t>
            </a:r>
          </a:p>
          <a:p>
            <a:pPr algn="ctr"/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differences</a:t>
            </a:r>
            <a:endParaRPr lang="en-US" sz="2000" b="0" dirty="0">
              <a:solidFill>
                <a:srgbClr val="C00000"/>
              </a:solidFill>
              <a:latin typeface="Calibri Italic" charset="0"/>
              <a:ea typeface="Calibri Italic" charset="0"/>
              <a:cs typeface="Calibri Italic" charset="0"/>
              <a:sym typeface="Calibri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88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Basic memory organization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Bits &amp; Bytes – basic units of Storage in computers</a:t>
            </a:r>
          </a:p>
          <a:p>
            <a:r>
              <a:rPr lang="en-US" dirty="0"/>
              <a:t>Representing information in binary and hexadecimal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Integers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Unsigned integers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Signed integers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Text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Pointers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11055</TotalTime>
  <Words>3473</Words>
  <Application>Microsoft Office PowerPoint</Application>
  <PresentationFormat>On-screen Show (4:3)</PresentationFormat>
  <Paragraphs>929</Paragraphs>
  <Slides>52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template2007</vt:lpstr>
      <vt:lpstr>Title and Content</vt:lpstr>
      <vt:lpstr>Title Only</vt:lpstr>
      <vt:lpstr>Data Representation in Memory  CSCI 2400 / ECE 3217:  Computer Architecture </vt:lpstr>
      <vt:lpstr>Data Representation in Memory</vt:lpstr>
      <vt:lpstr>Byte-Oriented Memory Organization</vt:lpstr>
      <vt:lpstr>Data Representation in Memory</vt:lpstr>
      <vt:lpstr>Why Use Bits &amp; Binary?</vt:lpstr>
      <vt:lpstr>Bits &amp; Bytes</vt:lpstr>
      <vt:lpstr>Encoding Byte Values</vt:lpstr>
      <vt:lpstr>C Data Types</vt:lpstr>
      <vt:lpstr>Data Representation in Memory</vt:lpstr>
      <vt:lpstr>Encoding Byte Values</vt:lpstr>
      <vt:lpstr>Binary is Hard to Represent!</vt:lpstr>
      <vt:lpstr>Representing Binary Efficiently</vt:lpstr>
      <vt:lpstr>Expressing Byte Values</vt:lpstr>
      <vt:lpstr> Decimal vs Binary vs  Hexadecimal</vt:lpstr>
      <vt:lpstr>Convert Between Binary and Hex</vt:lpstr>
      <vt:lpstr>Data Representation in Memory</vt:lpstr>
      <vt:lpstr>Unsigned Integers – Binary</vt:lpstr>
      <vt:lpstr>Unsigned Integers – Base-R</vt:lpstr>
      <vt:lpstr>Unsigned Integers – Hexadecimal</vt:lpstr>
      <vt:lpstr>Unsigned Integers – Convert Decimal to Base-R</vt:lpstr>
      <vt:lpstr>Unsigned Integers – Convert Decimal to Binary</vt:lpstr>
      <vt:lpstr>Unsigned Integers – Convert Decimal to Hexadecimal</vt:lpstr>
      <vt:lpstr>Unsigned Integers – Ranges</vt:lpstr>
      <vt:lpstr>Data Representation in Memory</vt:lpstr>
      <vt:lpstr>Signed Integers – Binary</vt:lpstr>
      <vt:lpstr>Signed Integers – Binary</vt:lpstr>
      <vt:lpstr>Signed Integers – Binary</vt:lpstr>
      <vt:lpstr>Quick Check:</vt:lpstr>
      <vt:lpstr>Signed Integers – Ranges</vt:lpstr>
      <vt:lpstr>Signed Integers – Convert to/from Decimal</vt:lpstr>
      <vt:lpstr>Signed Integers – Convert Decimal to Base-R</vt:lpstr>
      <vt:lpstr>Signed Integers – Convert Decimal to Base-R</vt:lpstr>
      <vt:lpstr>Quick check:</vt:lpstr>
      <vt:lpstr>Signed Integers – Convert Decimal to Base-R</vt:lpstr>
      <vt:lpstr>Signed Integers – Convert Decimal to Base-R</vt:lpstr>
      <vt:lpstr>Quick check:</vt:lpstr>
      <vt:lpstr>Signed Integers – Convert Decimal to Base-R</vt:lpstr>
      <vt:lpstr>Signed Integers – Convert Decimal to Base-R</vt:lpstr>
      <vt:lpstr>Signed Integers – Convert Decimal to Base-R</vt:lpstr>
      <vt:lpstr>Representation of Signed Integers</vt:lpstr>
      <vt:lpstr>Representation of Signed Integers</vt:lpstr>
      <vt:lpstr>Data Representation in Memory</vt:lpstr>
      <vt:lpstr>Representing Strings</vt:lpstr>
      <vt:lpstr>Representing Strings</vt:lpstr>
      <vt:lpstr>String Representation Links</vt:lpstr>
      <vt:lpstr>Quick Check:</vt:lpstr>
      <vt:lpstr>Data Representation in Memory</vt:lpstr>
      <vt:lpstr>What is a Pointer?</vt:lpstr>
      <vt:lpstr>What is a Pointer?</vt:lpstr>
      <vt:lpstr>Pointer Representation</vt:lpstr>
      <vt:lpstr>Endianness</vt:lpstr>
      <vt:lpstr>Quick Check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David Ferry</cp:lastModifiedBy>
  <cp:revision>188</cp:revision>
  <cp:lastPrinted>2014-01-22T21:02:06Z</cp:lastPrinted>
  <dcterms:created xsi:type="dcterms:W3CDTF">2011-01-05T19:59:31Z</dcterms:created>
  <dcterms:modified xsi:type="dcterms:W3CDTF">2017-01-27T17:39:49Z</dcterms:modified>
</cp:coreProperties>
</file>