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7" r:id="rId3"/>
    <p:sldId id="260" r:id="rId4"/>
    <p:sldId id="315" r:id="rId5"/>
    <p:sldId id="316" r:id="rId6"/>
    <p:sldId id="314" r:id="rId7"/>
    <p:sldId id="258" r:id="rId8"/>
    <p:sldId id="262" r:id="rId9"/>
    <p:sldId id="261" r:id="rId10"/>
    <p:sldId id="263" r:id="rId11"/>
    <p:sldId id="311" r:id="rId12"/>
    <p:sldId id="264" r:id="rId13"/>
    <p:sldId id="313" r:id="rId14"/>
    <p:sldId id="265" r:id="rId15"/>
    <p:sldId id="305" r:id="rId16"/>
    <p:sldId id="266" r:id="rId17"/>
    <p:sldId id="312" r:id="rId18"/>
    <p:sldId id="269" r:id="rId19"/>
    <p:sldId id="268" r:id="rId20"/>
    <p:sldId id="267" r:id="rId21"/>
    <p:sldId id="270" r:id="rId22"/>
    <p:sldId id="306" r:id="rId23"/>
    <p:sldId id="271" r:id="rId24"/>
    <p:sldId id="272" r:id="rId25"/>
    <p:sldId id="273" r:id="rId26"/>
    <p:sldId id="274" r:id="rId27"/>
    <p:sldId id="275" r:id="rId28"/>
    <p:sldId id="307" r:id="rId29"/>
    <p:sldId id="276" r:id="rId30"/>
    <p:sldId id="308" r:id="rId31"/>
    <p:sldId id="309" r:id="rId32"/>
    <p:sldId id="277" r:id="rId33"/>
    <p:sldId id="278" r:id="rId34"/>
    <p:sldId id="283" r:id="rId35"/>
    <p:sldId id="280" r:id="rId36"/>
    <p:sldId id="284" r:id="rId37"/>
    <p:sldId id="304" r:id="rId38"/>
  </p:sldIdLst>
  <p:sldSz cx="9131300" cy="68453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99"/>
    <a:srgbClr val="99FFCC"/>
    <a:srgbClr val="FF3300"/>
    <a:srgbClr val="FFCCFF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3" autoAdjust="0"/>
    <p:restoredTop sz="90929"/>
  </p:normalViewPr>
  <p:slideViewPr>
    <p:cSldViewPr showGuides="1">
      <p:cViewPr varScale="1">
        <p:scale>
          <a:sx n="65" d="100"/>
          <a:sy n="65" d="100"/>
        </p:scale>
        <p:origin x="-1114" y="-77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30.xml"/><Relationship Id="rId1" Type="http://schemas.openxmlformats.org/officeDocument/2006/relationships/slide" Target="slides/slide29.xml"/><Relationship Id="rId5" Type="http://schemas.openxmlformats.org/officeDocument/2006/relationships/slide" Target="slides/slide33.xml"/><Relationship Id="rId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34002" y="341155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 smtClean="0"/>
              <a:t>15-349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3476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2350" y="771525"/>
            <a:ext cx="5068888" cy="380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52058" y="983837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48420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0F0C3BE-3CB8-42CE-85AE-26932541959C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425" y="6380163"/>
            <a:ext cx="951395" cy="2860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chemeClr val="hlink"/>
                </a:solidFill>
              </a:rPr>
              <a:t>CS:APP2e</a:t>
            </a:r>
            <a:endParaRPr lang="en-US" sz="1400" b="0" dirty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54871" y="4772446"/>
            <a:ext cx="3821559" cy="1045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dirty="0"/>
              <a:t>Randal E. </a:t>
            </a:r>
            <a:r>
              <a:rPr lang="en-US" sz="3600" dirty="0" smtClean="0"/>
              <a:t>Bryant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adapted by Jason </a:t>
            </a:r>
            <a:r>
              <a:rPr lang="en-US" sz="2000" dirty="0" err="1" smtClean="0"/>
              <a:t>Fritts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then by David Ferry</a:t>
            </a:r>
            <a:endParaRPr lang="en-US" sz="20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705600" y="6515100"/>
            <a:ext cx="987450" cy="24519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accent1"/>
                </a:solidFill>
              </a:rPr>
              <a:t>CS:APP2e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52950" y="1022350"/>
            <a:ext cx="25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75755" y="755650"/>
            <a:ext cx="5697265" cy="3523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005400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CS:APP Chapter 4</a:t>
            </a:r>
          </a:p>
          <a:p>
            <a:pPr>
              <a:lnSpc>
                <a:spcPct val="94000"/>
              </a:lnSpc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</a:t>
            </a:r>
            <a:r>
              <a:rPr 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Architecture</a:t>
            </a:r>
          </a:p>
          <a:p>
            <a:pPr>
              <a:lnSpc>
                <a:spcPct val="94000"/>
              </a:lnSpc>
            </a:pP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4000"/>
              </a:lnSpc>
            </a:pPr>
            <a: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Processor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4000"/>
              </a:lnSpc>
            </a:pPr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911475" y="5940425"/>
            <a:ext cx="3321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latin typeface="Courier New" pitchFamily="49" charset="0"/>
              </a:rPr>
              <a:t>http://csapp.cs.cmu.edu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Logical Operations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19200"/>
            <a:ext cx="4241800" cy="5213350"/>
          </a:xfrm>
        </p:spPr>
        <p:txBody>
          <a:bodyPr/>
          <a:lstStyle/>
          <a:p>
            <a:pPr lvl="1"/>
            <a:r>
              <a:rPr lang="en-US"/>
              <a:t>Refer to generically as “</a:t>
            </a:r>
            <a:r>
              <a:rPr lang="en-US">
                <a:latin typeface="Courier New" pitchFamily="49" charset="0"/>
              </a:rPr>
              <a:t>OPl</a:t>
            </a:r>
            <a:r>
              <a:rPr lang="en-US"/>
              <a:t>”</a:t>
            </a:r>
          </a:p>
          <a:p>
            <a:pPr lvl="1"/>
            <a:r>
              <a:rPr lang="en-US"/>
              <a:t>Encodings differ only by “function code”</a:t>
            </a:r>
          </a:p>
          <a:p>
            <a:pPr lvl="2"/>
            <a:r>
              <a:rPr lang="en-US"/>
              <a:t>Low-order 4 bytes in first instruction word</a:t>
            </a:r>
          </a:p>
          <a:p>
            <a:pPr lvl="1"/>
            <a:r>
              <a:rPr lang="en-US"/>
              <a:t>Set condition codes as side effect</a:t>
            </a:r>
          </a:p>
          <a:p>
            <a:pPr lvl="2"/>
            <a:endParaRPr lang="en-US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63563" y="1676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92163" y="1828800"/>
            <a:ext cx="3124200" cy="304800"/>
            <a:chOff x="528" y="1680"/>
            <a:chExt cx="1968" cy="192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addl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563563" y="2819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792163" y="2971800"/>
            <a:ext cx="3124200" cy="304800"/>
            <a:chOff x="528" y="1680"/>
            <a:chExt cx="1968" cy="192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subl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563563" y="3962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91" name="Group 27"/>
          <p:cNvGrpSpPr>
            <a:grpSpLocks/>
          </p:cNvGrpSpPr>
          <p:nvPr/>
        </p:nvGrpSpPr>
        <p:grpSpPr bwMode="auto">
          <a:xfrm>
            <a:off x="792163" y="4114800"/>
            <a:ext cx="3124200" cy="304800"/>
            <a:chOff x="528" y="1680"/>
            <a:chExt cx="1968" cy="192"/>
          </a:xfrm>
        </p:grpSpPr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andl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563563" y="5105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302" name="Group 38"/>
          <p:cNvGrpSpPr>
            <a:grpSpLocks/>
          </p:cNvGrpSpPr>
          <p:nvPr/>
        </p:nvGrpSpPr>
        <p:grpSpPr bwMode="auto">
          <a:xfrm>
            <a:off x="792163" y="5257800"/>
            <a:ext cx="3124200" cy="304800"/>
            <a:chOff x="528" y="1680"/>
            <a:chExt cx="1968" cy="192"/>
          </a:xfrm>
        </p:grpSpPr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xorl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12" name="Text Box 48"/>
          <p:cNvSpPr txBox="1">
            <a:spLocks noChangeArrowheads="1"/>
          </p:cNvSpPr>
          <p:nvPr/>
        </p:nvSpPr>
        <p:spPr bwMode="auto">
          <a:xfrm>
            <a:off x="563563" y="1295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Add</a:t>
            </a:r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563563" y="2438400"/>
            <a:ext cx="237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Subtract (rA from rB)</a:t>
            </a:r>
          </a:p>
        </p:txBody>
      </p:sp>
      <p:sp>
        <p:nvSpPr>
          <p:cNvPr id="267314" name="Text Box 50"/>
          <p:cNvSpPr txBox="1">
            <a:spLocks noChangeArrowheads="1"/>
          </p:cNvSpPr>
          <p:nvPr/>
        </p:nvSpPr>
        <p:spPr bwMode="auto">
          <a:xfrm>
            <a:off x="563563" y="3581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And</a:t>
            </a:r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563563" y="4724400"/>
            <a:ext cx="14859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Exclusive-Or</a:t>
            </a:r>
          </a:p>
        </p:txBody>
      </p: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301625" y="1049338"/>
            <a:ext cx="2395538" cy="703262"/>
            <a:chOff x="27" y="565"/>
            <a:chExt cx="1509" cy="443"/>
          </a:xfrm>
        </p:grpSpPr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7" name="Text Box 53"/>
            <p:cNvSpPr txBox="1">
              <a:spLocks noChangeArrowheads="1"/>
            </p:cNvSpPr>
            <p:nvPr/>
          </p:nvSpPr>
          <p:spPr bwMode="auto">
            <a:xfrm>
              <a:off x="27" y="565"/>
              <a:ext cx="120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267320" name="Group 56"/>
          <p:cNvGrpSpPr>
            <a:grpSpLocks/>
          </p:cNvGrpSpPr>
          <p:nvPr/>
        </p:nvGrpSpPr>
        <p:grpSpPr bwMode="auto">
          <a:xfrm>
            <a:off x="2803525" y="1049338"/>
            <a:ext cx="1692275" cy="703262"/>
            <a:chOff x="1603" y="565"/>
            <a:chExt cx="1066" cy="443"/>
          </a:xfrm>
        </p:grpSpPr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9" name="Text Box 55"/>
            <p:cNvSpPr txBox="1">
              <a:spLocks noChangeArrowheads="1"/>
            </p:cNvSpPr>
            <p:nvPr/>
          </p:nvSpPr>
          <p:spPr bwMode="auto">
            <a:xfrm>
              <a:off x="1603" y="565"/>
              <a:ext cx="10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#2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rrmovl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220"/>
          <p:cNvGrpSpPr>
            <a:grpSpLocks/>
          </p:cNvGrpSpPr>
          <p:nvPr/>
        </p:nvGrpSpPr>
        <p:grpSpPr bwMode="auto">
          <a:xfrm>
            <a:off x="6546850" y="1212850"/>
            <a:ext cx="2133600" cy="1752600"/>
            <a:chOff x="4368" y="816"/>
            <a:chExt cx="1344" cy="1104"/>
          </a:xfrm>
        </p:grpSpPr>
        <p:sp>
          <p:nvSpPr>
            <p:cNvPr id="322678" name="Rectangle 118"/>
            <p:cNvSpPr>
              <a:spLocks noChangeArrowheads="1"/>
            </p:cNvSpPr>
            <p:nvPr/>
          </p:nvSpPr>
          <p:spPr bwMode="auto">
            <a:xfrm>
              <a:off x="4512" y="86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addl</a:t>
              </a:r>
            </a:p>
          </p:txBody>
        </p:sp>
        <p:grpSp>
          <p:nvGrpSpPr>
            <p:cNvPr id="322566" name="Group 183"/>
            <p:cNvGrpSpPr>
              <a:grpSpLocks/>
            </p:cNvGrpSpPr>
            <p:nvPr/>
          </p:nvGrpSpPr>
          <p:grpSpPr bwMode="auto">
            <a:xfrm>
              <a:off x="4944" y="864"/>
              <a:ext cx="384" cy="192"/>
              <a:chOff x="4560" y="864"/>
              <a:chExt cx="384" cy="192"/>
            </a:xfrm>
          </p:grpSpPr>
          <p:sp>
            <p:nvSpPr>
              <p:cNvPr id="322680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81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82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83" name="Rectangle 123"/>
            <p:cNvSpPr>
              <a:spLocks noChangeArrowheads="1"/>
            </p:cNvSpPr>
            <p:nvPr/>
          </p:nvSpPr>
          <p:spPr bwMode="auto">
            <a:xfrm>
              <a:off x="4512" y="115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subl</a:t>
              </a:r>
            </a:p>
          </p:txBody>
        </p:sp>
        <p:grpSp>
          <p:nvGrpSpPr>
            <p:cNvPr id="322573" name="Group 182"/>
            <p:cNvGrpSpPr>
              <a:grpSpLocks/>
            </p:cNvGrpSpPr>
            <p:nvPr/>
          </p:nvGrpSpPr>
          <p:grpSpPr bwMode="auto">
            <a:xfrm>
              <a:off x="4944" y="1152"/>
              <a:ext cx="384" cy="192"/>
              <a:chOff x="4560" y="1152"/>
              <a:chExt cx="384" cy="192"/>
            </a:xfrm>
          </p:grpSpPr>
          <p:sp>
            <p:nvSpPr>
              <p:cNvPr id="32268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8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8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88" name="Rectangle 128"/>
            <p:cNvSpPr>
              <a:spLocks noChangeArrowheads="1"/>
            </p:cNvSpPr>
            <p:nvPr/>
          </p:nvSpPr>
          <p:spPr bwMode="auto">
            <a:xfrm>
              <a:off x="4512" y="144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andl</a:t>
              </a:r>
            </a:p>
          </p:txBody>
        </p:sp>
        <p:grpSp>
          <p:nvGrpSpPr>
            <p:cNvPr id="322575" name="Group 181"/>
            <p:cNvGrpSpPr>
              <a:grpSpLocks/>
            </p:cNvGrpSpPr>
            <p:nvPr/>
          </p:nvGrpSpPr>
          <p:grpSpPr bwMode="auto">
            <a:xfrm>
              <a:off x="4944" y="1440"/>
              <a:ext cx="384" cy="192"/>
              <a:chOff x="4560" y="1440"/>
              <a:chExt cx="384" cy="192"/>
            </a:xfrm>
          </p:grpSpPr>
          <p:sp>
            <p:nvSpPr>
              <p:cNvPr id="322690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91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92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93" name="Rectangle 133"/>
            <p:cNvSpPr>
              <a:spLocks noChangeArrowheads="1"/>
            </p:cNvSpPr>
            <p:nvPr/>
          </p:nvSpPr>
          <p:spPr bwMode="auto">
            <a:xfrm>
              <a:off x="4512" y="17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xorl</a:t>
              </a:r>
            </a:p>
          </p:txBody>
        </p:sp>
        <p:grpSp>
          <p:nvGrpSpPr>
            <p:cNvPr id="322579" name="Group 180"/>
            <p:cNvGrpSpPr>
              <a:grpSpLocks/>
            </p:cNvGrpSpPr>
            <p:nvPr/>
          </p:nvGrpSpPr>
          <p:grpSpPr bwMode="auto">
            <a:xfrm>
              <a:off x="4944" y="1728"/>
              <a:ext cx="384" cy="192"/>
              <a:chOff x="4560" y="1728"/>
              <a:chExt cx="384" cy="192"/>
            </a:xfrm>
          </p:grpSpPr>
          <p:sp>
            <p:nvSpPr>
              <p:cNvPr id="32269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9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9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777" name="AutoShape 217"/>
            <p:cNvSpPr>
              <a:spLocks/>
            </p:cNvSpPr>
            <p:nvPr/>
          </p:nvSpPr>
          <p:spPr bwMode="auto">
            <a:xfrm>
              <a:off x="4368" y="816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2781" name="Freeform 221"/>
          <p:cNvSpPr>
            <a:spLocks/>
          </p:cNvSpPr>
          <p:nvPr/>
        </p:nvSpPr>
        <p:spPr bwMode="auto">
          <a:xfrm>
            <a:off x="3270250" y="2095500"/>
            <a:ext cx="3200400" cy="2200275"/>
          </a:xfrm>
          <a:custGeom>
            <a:avLst/>
            <a:gdLst/>
            <a:ahLst/>
            <a:cxnLst>
              <a:cxn ang="0">
                <a:pos x="0" y="1272"/>
              </a:cxn>
              <a:cxn ang="0">
                <a:pos x="1680" y="1272"/>
              </a:cxn>
              <a:cxn ang="0">
                <a:pos x="1872" y="888"/>
              </a:cxn>
              <a:cxn ang="0">
                <a:pos x="1872" y="168"/>
              </a:cxn>
              <a:cxn ang="0">
                <a:pos x="1968" y="24"/>
              </a:cxn>
              <a:cxn ang="0">
                <a:pos x="2016" y="24"/>
              </a:cxn>
            </a:cxnLst>
            <a:rect l="0" t="0" r="r" b="b"/>
            <a:pathLst>
              <a:path w="2016" h="1386">
                <a:moveTo>
                  <a:pt x="0" y="1272"/>
                </a:moveTo>
                <a:cubicBezTo>
                  <a:pt x="280" y="1272"/>
                  <a:pt x="1488" y="1386"/>
                  <a:pt x="1680" y="1272"/>
                </a:cubicBezTo>
                <a:cubicBezTo>
                  <a:pt x="1872" y="1158"/>
                  <a:pt x="1840" y="1072"/>
                  <a:pt x="1872" y="888"/>
                </a:cubicBezTo>
                <a:cubicBezTo>
                  <a:pt x="1904" y="704"/>
                  <a:pt x="1856" y="312"/>
                  <a:pt x="1872" y="168"/>
                </a:cubicBezTo>
                <a:cubicBezTo>
                  <a:pt x="1888" y="24"/>
                  <a:pt x="1944" y="48"/>
                  <a:pt x="1968" y="24"/>
                </a:cubicBezTo>
                <a:cubicBezTo>
                  <a:pt x="1992" y="0"/>
                  <a:pt x="2006" y="24"/>
                  <a:pt x="2016" y="24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Operations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1054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Like the IA32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Simpler format for memory addresses</a:t>
            </a:r>
          </a:p>
          <a:p>
            <a:pPr lvl="1"/>
            <a:r>
              <a:rPr lang="en-US" dirty="0"/>
              <a:t>Give different names to keep them distinct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295400"/>
            <a:ext cx="5989637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5635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rrmovl</a:t>
            </a:r>
            <a:r>
              <a:rPr lang="en-US" sz="1600">
                <a:solidFill>
                  <a:schemeClr val="folHlink"/>
                </a:solidFill>
              </a:rPr>
              <a:t> rA</a:t>
            </a: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>
                <a:solidFill>
                  <a:schemeClr val="folHlink"/>
                </a:solidFill>
              </a:rPr>
              <a:t>rB</a:t>
            </a: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468563" y="1447800"/>
            <a:ext cx="609600" cy="304800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3078163" y="1447800"/>
            <a:ext cx="609600" cy="304800"/>
            <a:chOff x="1680" y="2544"/>
            <a:chExt cx="384" cy="19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38" y="22860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429375" y="1336675"/>
            <a:ext cx="23336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Register --&gt;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400800" y="2286000"/>
            <a:ext cx="2549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Immediate --&gt; Register</a:t>
            </a:r>
          </a:p>
        </p:txBody>
      </p:sp>
      <p:grpSp>
        <p:nvGrpSpPr>
          <p:cNvPr id="268359" name="Group 71"/>
          <p:cNvGrpSpPr>
            <a:grpSpLocks/>
          </p:cNvGrpSpPr>
          <p:nvPr/>
        </p:nvGrpSpPr>
        <p:grpSpPr bwMode="auto">
          <a:xfrm>
            <a:off x="503238" y="2438400"/>
            <a:ext cx="5562600" cy="304800"/>
            <a:chOff x="480" y="2592"/>
            <a:chExt cx="3504" cy="192"/>
          </a:xfrm>
        </p:grpSpPr>
        <p:sp>
          <p:nvSpPr>
            <p:cNvPr id="268316" name="Rectangle 28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irmovl</a:t>
              </a:r>
              <a:r>
                <a:rPr lang="en-US" sz="1600">
                  <a:solidFill>
                    <a:schemeClr val="folHlink"/>
                  </a:solidFill>
                </a:rPr>
                <a:t> V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8358" name="Group 7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268348" name="Group 60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268349" name="Rectangle 61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268350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268351" name="Rectangle 63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68352" name="Group 64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268353" name="Rectangle 65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dirty="0" smtClean="0">
                      <a:latin typeface="Courier New" pitchFamily="49" charset="0"/>
                    </a:rPr>
                    <a:t>F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68354" name="Rectangle 66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268355" name="Rectangle 67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268356" name="Rectangle 68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V</a:t>
                </a:r>
              </a:p>
            </p:txBody>
          </p:sp>
        </p:grpSp>
      </p:grp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38" y="32766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400800" y="3276600"/>
            <a:ext cx="2295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Register --&gt; Memory</a:t>
            </a:r>
          </a:p>
        </p:txBody>
      </p:sp>
      <p:grpSp>
        <p:nvGrpSpPr>
          <p:cNvPr id="268362" name="Group 74"/>
          <p:cNvGrpSpPr>
            <a:grpSpLocks/>
          </p:cNvGrpSpPr>
          <p:nvPr/>
        </p:nvGrpSpPr>
        <p:grpSpPr bwMode="auto">
          <a:xfrm>
            <a:off x="503238" y="3429000"/>
            <a:ext cx="5562600" cy="304800"/>
            <a:chOff x="480" y="2592"/>
            <a:chExt cx="3504" cy="192"/>
          </a:xfrm>
        </p:grpSpPr>
        <p:sp>
          <p:nvSpPr>
            <p:cNvPr id="268363" name="Rectangle 75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rmmovl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</a:t>
              </a:r>
              <a:r>
                <a:rPr lang="en-US" sz="1600">
                  <a:solidFill>
                    <a:schemeClr val="folHlink"/>
                  </a:solidFill>
                </a:rPr>
                <a:t> D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(</a:t>
              </a:r>
              <a:r>
                <a:rPr lang="en-US" sz="1600">
                  <a:solidFill>
                    <a:schemeClr val="folHlink"/>
                  </a:solidFill>
                </a:rPr>
                <a:t>rB)</a:t>
              </a:r>
            </a:p>
          </p:txBody>
        </p:sp>
        <p:grpSp>
          <p:nvGrpSpPr>
            <p:cNvPr id="268364" name="Group 76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268365" name="Group 77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268366" name="Rectangle 7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268367" name="Rectangle 7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268368" name="Rectangle 8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68369" name="Group 81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268370" name="Rectangle 82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268371" name="Rectangle 83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268372" name="Rectangle 84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268373" name="Rectangle 85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D</a:t>
                </a:r>
              </a:p>
            </p:txBody>
          </p:sp>
        </p:grpSp>
      </p:grp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38" y="4343400"/>
            <a:ext cx="5943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400800" y="4343400"/>
            <a:ext cx="22955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Memory --&gt; Register</a:t>
            </a:r>
          </a:p>
        </p:txBody>
      </p:sp>
      <p:grpSp>
        <p:nvGrpSpPr>
          <p:cNvPr id="268376" name="Group 88"/>
          <p:cNvGrpSpPr>
            <a:grpSpLocks/>
          </p:cNvGrpSpPr>
          <p:nvPr/>
        </p:nvGrpSpPr>
        <p:grpSpPr bwMode="auto">
          <a:xfrm>
            <a:off x="503238" y="4495800"/>
            <a:ext cx="5562600" cy="304800"/>
            <a:chOff x="480" y="2592"/>
            <a:chExt cx="3504" cy="192"/>
          </a:xfrm>
        </p:grpSpPr>
        <p:sp>
          <p:nvSpPr>
            <p:cNvPr id="268377" name="Rectangle 89"/>
            <p:cNvSpPr>
              <a:spLocks noChangeArrowheads="1"/>
            </p:cNvSpPr>
            <p:nvPr/>
          </p:nvSpPr>
          <p:spPr bwMode="auto">
            <a:xfrm>
              <a:off x="480" y="259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mrmovl</a:t>
              </a:r>
              <a:r>
                <a:rPr lang="en-US" sz="1600">
                  <a:solidFill>
                    <a:schemeClr val="folHlink"/>
                  </a:solidFill>
                </a:rPr>
                <a:t> D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(</a:t>
              </a:r>
              <a:r>
                <a:rPr lang="en-US" sz="1600">
                  <a:solidFill>
                    <a:schemeClr val="folHlink"/>
                  </a:solidFill>
                </a:rPr>
                <a:t>rB), rA</a:t>
              </a: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grpSp>
          <p:nvGrpSpPr>
            <p:cNvPr id="268378" name="Group 90"/>
            <p:cNvGrpSpPr>
              <a:grpSpLocks/>
            </p:cNvGrpSpPr>
            <p:nvPr/>
          </p:nvGrpSpPr>
          <p:grpSpPr bwMode="auto">
            <a:xfrm>
              <a:off x="1680" y="2592"/>
              <a:ext cx="2304" cy="192"/>
              <a:chOff x="3168" y="3360"/>
              <a:chExt cx="2304" cy="192"/>
            </a:xfrm>
          </p:grpSpPr>
          <p:grpSp>
            <p:nvGrpSpPr>
              <p:cNvPr id="268379" name="Group 91"/>
              <p:cNvGrpSpPr>
                <a:grpSpLocks/>
              </p:cNvGrpSpPr>
              <p:nvPr/>
            </p:nvGrpSpPr>
            <p:grpSpPr bwMode="auto">
              <a:xfrm>
                <a:off x="3168" y="3360"/>
                <a:ext cx="384" cy="192"/>
                <a:chOff x="1296" y="2544"/>
                <a:chExt cx="384" cy="192"/>
              </a:xfrm>
            </p:grpSpPr>
            <p:sp>
              <p:nvSpPr>
                <p:cNvPr id="268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8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268382" name="Rectangle 94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68383" name="Group 95"/>
              <p:cNvGrpSpPr>
                <a:grpSpLocks/>
              </p:cNvGrpSpPr>
              <p:nvPr/>
            </p:nvGrpSpPr>
            <p:grpSpPr bwMode="auto">
              <a:xfrm>
                <a:off x="3552" y="3360"/>
                <a:ext cx="384" cy="192"/>
                <a:chOff x="2688" y="1632"/>
                <a:chExt cx="384" cy="192"/>
              </a:xfrm>
            </p:grpSpPr>
            <p:sp>
              <p:nvSpPr>
                <p:cNvPr id="268384" name="Rectangle 96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268385" name="Rectangle 97"/>
                <p:cNvSpPr>
                  <a:spLocks noChangeArrowheads="1"/>
                </p:cNvSpPr>
                <p:nvPr/>
              </p:nvSpPr>
              <p:spPr bwMode="auto">
                <a:xfrm>
                  <a:off x="2880" y="1632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rB</a:t>
                  </a:r>
                </a:p>
              </p:txBody>
            </p:sp>
            <p:sp>
              <p:nvSpPr>
                <p:cNvPr id="268386" name="Rectangle 98"/>
                <p:cNvSpPr>
                  <a:spLocks noChangeArrowheads="1"/>
                </p:cNvSpPr>
                <p:nvPr/>
              </p:nvSpPr>
              <p:spPr bwMode="auto">
                <a:xfrm>
                  <a:off x="2688" y="163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>
                    <a:latin typeface="Courier New" pitchFamily="49" charset="0"/>
                  </a:endParaRPr>
                </a:p>
              </p:txBody>
            </p:sp>
          </p:grpSp>
          <p:sp>
            <p:nvSpPr>
              <p:cNvPr id="268387" name="Rectangle 99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1536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/>
                  <a:t>D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#4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err="1"/>
                <a:t>Dest</a:t>
              </a:r>
              <a:endParaRPr lang="en-US" sz="1400" b="0" dirty="0"/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cmovXX</a:t>
              </a:r>
              <a:r>
                <a:rPr lang="en-US" sz="1400" b="0" dirty="0" smtClean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/>
                  <a:t>fn</a:t>
                </a:r>
                <a:endParaRPr lang="en-US" sz="1400" b="0" dirty="0"/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F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783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81" name="Rectangle 138"/>
          <p:cNvSpPr>
            <a:spLocks noChangeArrowheads="1"/>
          </p:cNvSpPr>
          <p:nvPr/>
        </p:nvSpPr>
        <p:spPr bwMode="auto">
          <a:xfrm>
            <a:off x="6699250" y="603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rrmovl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64" name="Group 179"/>
          <p:cNvGrpSpPr>
            <a:grpSpLocks/>
          </p:cNvGrpSpPr>
          <p:nvPr/>
        </p:nvGrpSpPr>
        <p:grpSpPr bwMode="auto">
          <a:xfrm>
            <a:off x="7613650" y="603250"/>
            <a:ext cx="609600" cy="304800"/>
            <a:chOff x="4560" y="2160"/>
            <a:chExt cx="384" cy="192"/>
          </a:xfrm>
        </p:grpSpPr>
        <p:sp>
          <p:nvSpPr>
            <p:cNvPr id="214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smtClean="0">
                  <a:latin typeface="Courier New" pitchFamily="49" charset="0"/>
                </a:rPr>
                <a:t>2	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215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216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3" name="Rectangle 143"/>
          <p:cNvSpPr>
            <a:spLocks noChangeArrowheads="1"/>
          </p:cNvSpPr>
          <p:nvPr/>
        </p:nvSpPr>
        <p:spPr bwMode="auto">
          <a:xfrm>
            <a:off x="6699250" y="1060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66" name="Group 178"/>
          <p:cNvGrpSpPr>
            <a:grpSpLocks/>
          </p:cNvGrpSpPr>
          <p:nvPr/>
        </p:nvGrpSpPr>
        <p:grpSpPr bwMode="auto">
          <a:xfrm>
            <a:off x="7613650" y="1060450"/>
            <a:ext cx="609600" cy="304800"/>
            <a:chOff x="4560" y="2448"/>
            <a:chExt cx="384" cy="192"/>
          </a:xfrm>
        </p:grpSpPr>
        <p:sp>
          <p:nvSpPr>
            <p:cNvPr id="211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2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13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5" name="Rectangle 148"/>
          <p:cNvSpPr>
            <a:spLocks noChangeArrowheads="1"/>
          </p:cNvSpPr>
          <p:nvPr/>
        </p:nvSpPr>
        <p:spPr bwMode="auto">
          <a:xfrm>
            <a:off x="6699250" y="1517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73" name="Group 177"/>
          <p:cNvGrpSpPr>
            <a:grpSpLocks/>
          </p:cNvGrpSpPr>
          <p:nvPr/>
        </p:nvGrpSpPr>
        <p:grpSpPr bwMode="auto">
          <a:xfrm>
            <a:off x="7613650" y="1517650"/>
            <a:ext cx="609600" cy="304800"/>
            <a:chOff x="4560" y="2736"/>
            <a:chExt cx="384" cy="192"/>
          </a:xfrm>
        </p:grpSpPr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7" name="Rectangle 153"/>
          <p:cNvSpPr>
            <a:spLocks noChangeArrowheads="1"/>
          </p:cNvSpPr>
          <p:nvPr/>
        </p:nvSpPr>
        <p:spPr bwMode="auto">
          <a:xfrm>
            <a:off x="6699250" y="1974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75" name="Group 176"/>
          <p:cNvGrpSpPr>
            <a:grpSpLocks/>
          </p:cNvGrpSpPr>
          <p:nvPr/>
        </p:nvGrpSpPr>
        <p:grpSpPr bwMode="auto">
          <a:xfrm>
            <a:off x="7613650" y="1974850"/>
            <a:ext cx="609600" cy="304800"/>
            <a:chOff x="4560" y="3024"/>
            <a:chExt cx="384" cy="192"/>
          </a:xfrm>
        </p:grpSpPr>
        <p:sp>
          <p:nvSpPr>
            <p:cNvPr id="205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6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07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9" name="Rectangle 158"/>
          <p:cNvSpPr>
            <a:spLocks noChangeArrowheads="1"/>
          </p:cNvSpPr>
          <p:nvPr/>
        </p:nvSpPr>
        <p:spPr bwMode="auto">
          <a:xfrm>
            <a:off x="6699250" y="2432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79" name="Group 173"/>
          <p:cNvGrpSpPr>
            <a:grpSpLocks/>
          </p:cNvGrpSpPr>
          <p:nvPr/>
        </p:nvGrpSpPr>
        <p:grpSpPr bwMode="auto">
          <a:xfrm>
            <a:off x="7613650" y="2432050"/>
            <a:ext cx="609600" cy="304800"/>
            <a:chOff x="4560" y="3312"/>
            <a:chExt cx="384" cy="192"/>
          </a:xfrm>
        </p:grpSpPr>
        <p:sp>
          <p:nvSpPr>
            <p:cNvPr id="20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0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1" name="Rectangle 163"/>
          <p:cNvSpPr>
            <a:spLocks noChangeArrowheads="1"/>
          </p:cNvSpPr>
          <p:nvPr/>
        </p:nvSpPr>
        <p:spPr bwMode="auto">
          <a:xfrm>
            <a:off x="6699250" y="2889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83" name="Group 175"/>
          <p:cNvGrpSpPr>
            <a:grpSpLocks/>
          </p:cNvGrpSpPr>
          <p:nvPr/>
        </p:nvGrpSpPr>
        <p:grpSpPr bwMode="auto">
          <a:xfrm>
            <a:off x="7613650" y="2889250"/>
            <a:ext cx="609600" cy="304800"/>
            <a:chOff x="4560" y="3600"/>
            <a:chExt cx="384" cy="192"/>
          </a:xfrm>
        </p:grpSpPr>
        <p:sp>
          <p:nvSpPr>
            <p:cNvPr id="199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0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01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3" name="Rectangle 168"/>
          <p:cNvSpPr>
            <a:spLocks noChangeArrowheads="1"/>
          </p:cNvSpPr>
          <p:nvPr/>
        </p:nvSpPr>
        <p:spPr bwMode="auto">
          <a:xfrm>
            <a:off x="6699250" y="3346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 smtClean="0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322585" name="Group 174"/>
          <p:cNvGrpSpPr>
            <a:grpSpLocks/>
          </p:cNvGrpSpPr>
          <p:nvPr/>
        </p:nvGrpSpPr>
        <p:grpSpPr bwMode="auto">
          <a:xfrm>
            <a:off x="7613650" y="3346450"/>
            <a:ext cx="609600" cy="304800"/>
            <a:chOff x="4560" y="3888"/>
            <a:chExt cx="384" cy="192"/>
          </a:xfrm>
        </p:grpSpPr>
        <p:sp>
          <p:nvSpPr>
            <p:cNvPr id="196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7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98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70" name="Rectangle 58"/>
          <p:cNvSpPr>
            <a:spLocks noChangeArrowheads="1"/>
          </p:cNvSpPr>
          <p:nvPr/>
        </p:nvSpPr>
        <p:spPr bwMode="auto">
          <a:xfrm>
            <a:off x="228600" y="3657600"/>
            <a:ext cx="61722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71" name="Rectangle 59"/>
          <p:cNvSpPr>
            <a:spLocks noChangeArrowheads="1"/>
          </p:cNvSpPr>
          <p:nvPr/>
        </p:nvSpPr>
        <p:spPr bwMode="auto">
          <a:xfrm>
            <a:off x="228600" y="4038600"/>
            <a:ext cx="61722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9" name="Rectangle 57"/>
          <p:cNvSpPr>
            <a:spLocks noChangeArrowheads="1"/>
          </p:cNvSpPr>
          <p:nvPr/>
        </p:nvSpPr>
        <p:spPr bwMode="auto">
          <a:xfrm>
            <a:off x="228600" y="3276600"/>
            <a:ext cx="61722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228600" y="1828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228600" y="2209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228600" y="2590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228600" y="144780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Instruction Examples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429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irmovl $0xabcd, %edx 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81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$0xabcd, %edx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6477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30 </a:t>
            </a:r>
            <a:r>
              <a:rPr lang="en-US" sz="1600" dirty="0" smtClean="0">
                <a:solidFill>
                  <a:schemeClr val="folHlink"/>
                </a:solidFill>
                <a:latin typeface="Courier New" pitchFamily="49" charset="0"/>
              </a:rPr>
              <a:t>f2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cd 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ab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57200" y="1066800"/>
            <a:ext cx="5683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IA32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3508375" y="1066800"/>
            <a:ext cx="498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Y86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6518275" y="1066800"/>
            <a:ext cx="1133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Encoding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3429000" y="1828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rrmovl %esp, %ebx 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381000" y="1828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%esp, %ebx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6477000" y="1828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20 43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3429000" y="2209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mrmovl -12(%ebp),%ecx</a:t>
            </a: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381000" y="2209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-12(%ebp),%ecx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6477000" y="2209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50 15 f4 ff ff ff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3429000" y="2590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rmmovl %esi,0x41c(%esp)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381000" y="2590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%esi,0x41c(%esp)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4" name="Rectangle 32"/>
          <p:cNvSpPr>
            <a:spLocks noChangeArrowheads="1"/>
          </p:cNvSpPr>
          <p:nvPr/>
        </p:nvSpPr>
        <p:spPr bwMode="auto">
          <a:xfrm>
            <a:off x="3429000" y="3276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	</a:t>
            </a:r>
            <a:r>
              <a:rPr lang="en-US" sz="1600">
                <a:solidFill>
                  <a:schemeClr val="folHlink"/>
                </a:solidFill>
                <a:cs typeface="Courier New" pitchFamily="49" charset="0"/>
              </a:rPr>
              <a:t>—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5" name="Rectangle 33"/>
          <p:cNvSpPr>
            <a:spLocks noChangeArrowheads="1"/>
          </p:cNvSpPr>
          <p:nvPr/>
        </p:nvSpPr>
        <p:spPr bwMode="auto">
          <a:xfrm>
            <a:off x="381000" y="3276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$0xabcd, (%eax)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47" name="Rectangle 35"/>
          <p:cNvSpPr>
            <a:spLocks noChangeArrowheads="1"/>
          </p:cNvSpPr>
          <p:nvPr/>
        </p:nvSpPr>
        <p:spPr bwMode="auto">
          <a:xfrm>
            <a:off x="3429000" y="3657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	</a:t>
            </a:r>
            <a:r>
              <a:rPr lang="en-US" sz="1600">
                <a:solidFill>
                  <a:schemeClr val="folHlink"/>
                </a:solidFill>
                <a:cs typeface="Courier New" pitchFamily="49" charset="0"/>
              </a:rPr>
              <a:t>—</a:t>
            </a:r>
          </a:p>
        </p:txBody>
      </p:sp>
      <p:sp>
        <p:nvSpPr>
          <p:cNvPr id="269348" name="Rectangle 36"/>
          <p:cNvSpPr>
            <a:spLocks noChangeArrowheads="1"/>
          </p:cNvSpPr>
          <p:nvPr/>
        </p:nvSpPr>
        <p:spPr bwMode="auto">
          <a:xfrm>
            <a:off x="381000" y="3657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%eax, 12(%eax,%edx)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50" name="Rectangle 38"/>
          <p:cNvSpPr>
            <a:spLocks noChangeArrowheads="1"/>
          </p:cNvSpPr>
          <p:nvPr/>
        </p:nvSpPr>
        <p:spPr bwMode="auto">
          <a:xfrm>
            <a:off x="3429000" y="4038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	</a:t>
            </a:r>
            <a:r>
              <a:rPr lang="en-US" sz="1600">
                <a:solidFill>
                  <a:schemeClr val="folHlink"/>
                </a:solidFill>
                <a:cs typeface="Courier New" pitchFamily="49" charset="0"/>
              </a:rPr>
              <a:t>—</a:t>
            </a:r>
          </a:p>
        </p:txBody>
      </p:sp>
      <p:sp>
        <p:nvSpPr>
          <p:cNvPr id="269351" name="Rectangle 39"/>
          <p:cNvSpPr>
            <a:spLocks noChangeArrowheads="1"/>
          </p:cNvSpPr>
          <p:nvPr/>
        </p:nvSpPr>
        <p:spPr bwMode="auto">
          <a:xfrm>
            <a:off x="381000" y="40386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movl (%ebp,%eax,4),%ecx</a:t>
            </a:r>
            <a:endParaRPr lang="en-US" sz="1600">
              <a:solidFill>
                <a:schemeClr val="folHlink"/>
              </a:solidFill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6477000" y="2590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40 64 1c 04 00 00</a:t>
            </a:r>
            <a:endParaRPr lang="en-US" sz="1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Move </a:t>
            </a:r>
            <a:r>
              <a:rPr lang="en-US" dirty="0"/>
              <a:t>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 dirty="0"/>
              <a:t>Refer to generically as </a:t>
            </a:r>
            <a:r>
              <a:rPr lang="en-US" dirty="0" smtClean="0"/>
              <a:t>“</a:t>
            </a:r>
            <a:r>
              <a:rPr lang="en-US" dirty="0" err="1" smtClean="0">
                <a:latin typeface="Courier New" pitchFamily="49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1"/>
            <a:r>
              <a:rPr lang="en-US" dirty="0"/>
              <a:t>Based on values of condition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Variants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rrmovl</a:t>
            </a:r>
            <a:r>
              <a:rPr lang="en-US" dirty="0" smtClean="0"/>
              <a:t> instruction</a:t>
            </a:r>
          </a:p>
          <a:p>
            <a:pPr lvl="2"/>
            <a:r>
              <a:rPr lang="en-US" dirty="0" smtClean="0"/>
              <a:t>(Conditionally) copy value from source to destination register</a:t>
            </a:r>
            <a:endParaRPr 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3" y="121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rrmovl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13106" cy="3139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Unconditionally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3" y="198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cmovle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Less or Equal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3" y="2743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cmovl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Less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3" y="3505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Equal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3" y="4267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cmovne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Not Equal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3" y="502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cmovge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Greater or Equal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3" y="579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 smtClean="0">
                <a:solidFill>
                  <a:schemeClr val="folHlink"/>
                </a:solidFill>
                <a:latin typeface="Courier New" pitchFamily="49" charset="0"/>
              </a:rPr>
              <a:t>cmovg</a:t>
            </a:r>
            <a:r>
              <a:rPr lang="en-US" sz="1600" dirty="0" smtClean="0">
                <a:solidFill>
                  <a:schemeClr val="folHlink"/>
                </a:solidFill>
              </a:rPr>
              <a:t> </a:t>
            </a:r>
            <a:r>
              <a:rPr lang="en-US" sz="1600" dirty="0" err="1" smtClean="0">
                <a:solidFill>
                  <a:schemeClr val="folHlink"/>
                </a:solidFill>
              </a:rPr>
              <a:t>rA</a:t>
            </a:r>
            <a:r>
              <a:rPr lang="en-US" sz="1600" dirty="0" smtClean="0">
                <a:solidFill>
                  <a:schemeClr val="folHlink"/>
                </a:solidFill>
              </a:rPr>
              <a:t>, </a:t>
            </a:r>
            <a:r>
              <a:rPr lang="en-US" sz="1600" dirty="0" err="1" smtClean="0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 smtClean="0"/>
              <a:t>Move </a:t>
            </a:r>
            <a:r>
              <a:rPr lang="en-US" sz="1600" dirty="0"/>
              <a:t>When Greater</a:t>
            </a:r>
          </a:p>
        </p:txBody>
      </p:sp>
      <p:grpSp>
        <p:nvGrpSpPr>
          <p:cNvPr id="67" name="Group 7"/>
          <p:cNvGrpSpPr>
            <a:grpSpLocks/>
          </p:cNvGrpSpPr>
          <p:nvPr/>
        </p:nvGrpSpPr>
        <p:grpSpPr bwMode="auto">
          <a:xfrm>
            <a:off x="3270250" y="1289050"/>
            <a:ext cx="609600" cy="304800"/>
            <a:chOff x="1296" y="2544"/>
            <a:chExt cx="384" cy="192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3879850" y="1289050"/>
            <a:ext cx="609600" cy="304800"/>
            <a:chOff x="1680" y="2544"/>
            <a:chExt cx="384" cy="192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270250" y="2051050"/>
            <a:ext cx="609600" cy="304800"/>
            <a:chOff x="1296" y="2544"/>
            <a:chExt cx="384" cy="19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3879850" y="2051050"/>
            <a:ext cx="609600" cy="304800"/>
            <a:chOff x="1680" y="2544"/>
            <a:chExt cx="384" cy="192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3270250" y="2813050"/>
            <a:ext cx="609600" cy="304800"/>
            <a:chOff x="1296" y="2544"/>
            <a:chExt cx="384" cy="192"/>
          </a:xfrm>
        </p:grpSpPr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7" name="Group 11"/>
          <p:cNvGrpSpPr>
            <a:grpSpLocks/>
          </p:cNvGrpSpPr>
          <p:nvPr/>
        </p:nvGrpSpPr>
        <p:grpSpPr bwMode="auto">
          <a:xfrm>
            <a:off x="3879850" y="2813050"/>
            <a:ext cx="609600" cy="304800"/>
            <a:chOff x="1680" y="2544"/>
            <a:chExt cx="384" cy="192"/>
          </a:xfrm>
        </p:grpSpPr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3270250" y="3575050"/>
            <a:ext cx="609600" cy="304800"/>
            <a:chOff x="1296" y="2544"/>
            <a:chExt cx="384" cy="192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3879850" y="3575050"/>
            <a:ext cx="609600" cy="304800"/>
            <a:chOff x="1680" y="2544"/>
            <a:chExt cx="384" cy="192"/>
          </a:xfrm>
        </p:grpSpPr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9" name="Group 7"/>
          <p:cNvGrpSpPr>
            <a:grpSpLocks/>
          </p:cNvGrpSpPr>
          <p:nvPr/>
        </p:nvGrpSpPr>
        <p:grpSpPr bwMode="auto">
          <a:xfrm>
            <a:off x="3270250" y="4337050"/>
            <a:ext cx="609600" cy="304800"/>
            <a:chOff x="1296" y="2544"/>
            <a:chExt cx="384" cy="192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3879850" y="4337050"/>
            <a:ext cx="609600" cy="304800"/>
            <a:chOff x="1680" y="2544"/>
            <a:chExt cx="384" cy="19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3270250" y="5099050"/>
            <a:ext cx="609600" cy="304800"/>
            <a:chOff x="1296" y="2544"/>
            <a:chExt cx="384" cy="192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3879850" y="5099050"/>
            <a:ext cx="609600" cy="304800"/>
            <a:chOff x="1680" y="2544"/>
            <a:chExt cx="384" cy="19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3270250" y="5861050"/>
            <a:ext cx="609600" cy="304800"/>
            <a:chOff x="1296" y="2544"/>
            <a:chExt cx="384" cy="192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  <a:endParaRPr lang="en-US" sz="1600" dirty="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9" name="Group 11"/>
          <p:cNvGrpSpPr>
            <a:grpSpLocks/>
          </p:cNvGrpSpPr>
          <p:nvPr/>
        </p:nvGrpSpPr>
        <p:grpSpPr bwMode="auto">
          <a:xfrm>
            <a:off x="3879850" y="5861050"/>
            <a:ext cx="609600" cy="304800"/>
            <a:chOff x="1680" y="2544"/>
            <a:chExt cx="384" cy="192"/>
          </a:xfrm>
        </p:grpSpPr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</a:t>
            </a:r>
            <a:r>
              <a:rPr lang="en-US" dirty="0"/>
              <a:t>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/>
              <a:t>Refer to generically as “</a:t>
            </a:r>
            <a:r>
              <a:rPr lang="en-US">
                <a:latin typeface="Courier New" pitchFamily="49" charset="0"/>
              </a:rPr>
              <a:t>jXX</a:t>
            </a:r>
            <a:r>
              <a:rPr lang="en-US"/>
              <a:t>”</a:t>
            </a:r>
          </a:p>
          <a:p>
            <a:pPr lvl="1"/>
            <a:r>
              <a:rPr lang="en-US"/>
              <a:t>Encodings differ only by “function code”</a:t>
            </a:r>
          </a:p>
          <a:p>
            <a:pPr lvl="1"/>
            <a:r>
              <a:rPr lang="en-US"/>
              <a:t>Based on values of condition codes</a:t>
            </a:r>
          </a:p>
          <a:p>
            <a:pPr lvl="1"/>
            <a:r>
              <a:rPr lang="en-US"/>
              <a:t>Same as IA32 counterparts</a:t>
            </a:r>
          </a:p>
          <a:p>
            <a:pPr lvl="1"/>
            <a:r>
              <a:rPr lang="en-US"/>
              <a:t>Encode full destination address</a:t>
            </a:r>
          </a:p>
          <a:p>
            <a:pPr lvl="2"/>
            <a:r>
              <a:rPr lang="en-US"/>
              <a:t>Unlike PC-relative addressing seen in IA32</a:t>
            </a:r>
          </a:p>
        </p:txBody>
      </p:sp>
      <p:grpSp>
        <p:nvGrpSpPr>
          <p:cNvPr id="271480" name="Group 120"/>
          <p:cNvGrpSpPr>
            <a:grpSpLocks/>
          </p:cNvGrpSpPr>
          <p:nvPr/>
        </p:nvGrpSpPr>
        <p:grpSpPr bwMode="auto">
          <a:xfrm>
            <a:off x="457200" y="914400"/>
            <a:ext cx="4648200" cy="762000"/>
            <a:chOff x="288" y="672"/>
            <a:chExt cx="2928" cy="480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jmp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367" name="Group 7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368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369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1370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408" name="Text Box 48"/>
            <p:cNvSpPr txBox="1">
              <a:spLocks noChangeArrowheads="1"/>
            </p:cNvSpPr>
            <p:nvPr/>
          </p:nvSpPr>
          <p:spPr bwMode="auto">
            <a:xfrm>
              <a:off x="288" y="672"/>
              <a:ext cx="1408" cy="1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Unconditionally</a:t>
              </a:r>
            </a:p>
          </p:txBody>
        </p:sp>
        <p:sp>
          <p:nvSpPr>
            <p:cNvPr id="271424" name="Rectangle 6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481" name="Group 121"/>
          <p:cNvGrpSpPr>
            <a:grpSpLocks/>
          </p:cNvGrpSpPr>
          <p:nvPr/>
        </p:nvGrpSpPr>
        <p:grpSpPr bwMode="auto">
          <a:xfrm>
            <a:off x="457200" y="1676400"/>
            <a:ext cx="4648200" cy="762000"/>
            <a:chOff x="288" y="672"/>
            <a:chExt cx="2928" cy="480"/>
          </a:xfrm>
        </p:grpSpPr>
        <p:sp>
          <p:nvSpPr>
            <p:cNvPr id="271482" name="Rectangle 122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483" name="Rectangle 123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jle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484" name="Group 124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485" name="Rectangle 1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486" name="Rectangle 1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1487" name="Rectangle 1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488" name="Text Box 128"/>
            <p:cNvSpPr txBox="1">
              <a:spLocks noChangeArrowheads="1"/>
            </p:cNvSpPr>
            <p:nvPr/>
          </p:nvSpPr>
          <p:spPr bwMode="auto">
            <a:xfrm>
              <a:off x="288" y="672"/>
              <a:ext cx="1658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Less or Equal</a:t>
              </a:r>
            </a:p>
          </p:txBody>
        </p:sp>
        <p:sp>
          <p:nvSpPr>
            <p:cNvPr id="271489" name="Rectangle 129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490" name="Group 130"/>
          <p:cNvGrpSpPr>
            <a:grpSpLocks/>
          </p:cNvGrpSpPr>
          <p:nvPr/>
        </p:nvGrpSpPr>
        <p:grpSpPr bwMode="auto">
          <a:xfrm>
            <a:off x="457200" y="2438400"/>
            <a:ext cx="4648200" cy="762000"/>
            <a:chOff x="288" y="672"/>
            <a:chExt cx="2928" cy="480"/>
          </a:xfrm>
        </p:grpSpPr>
        <p:sp>
          <p:nvSpPr>
            <p:cNvPr id="271491" name="Rectangle 131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492" name="Rectangle 132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493" name="Group 133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494" name="Rectangle 1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495" name="Rectangle 135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71496" name="Rectangle 13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497" name="Text Box 137"/>
            <p:cNvSpPr txBox="1">
              <a:spLocks noChangeArrowheads="1"/>
            </p:cNvSpPr>
            <p:nvPr/>
          </p:nvSpPr>
          <p:spPr bwMode="auto">
            <a:xfrm>
              <a:off x="288" y="672"/>
              <a:ext cx="1110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Less</a:t>
              </a:r>
            </a:p>
          </p:txBody>
        </p:sp>
        <p:sp>
          <p:nvSpPr>
            <p:cNvPr id="271498" name="Rectangle 138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499" name="Group 139"/>
          <p:cNvGrpSpPr>
            <a:grpSpLocks/>
          </p:cNvGrpSpPr>
          <p:nvPr/>
        </p:nvGrpSpPr>
        <p:grpSpPr bwMode="auto">
          <a:xfrm>
            <a:off x="457200" y="3200400"/>
            <a:ext cx="4648200" cy="762000"/>
            <a:chOff x="288" y="672"/>
            <a:chExt cx="2928" cy="480"/>
          </a:xfrm>
        </p:grpSpPr>
        <p:sp>
          <p:nvSpPr>
            <p:cNvPr id="271500" name="Rectangle 140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01" name="Rectangle 141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02" name="Group 142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03" name="Rectangle 1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04" name="Rectangle 144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71505" name="Rectangle 14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06" name="Text Box 146"/>
            <p:cNvSpPr txBox="1">
              <a:spLocks noChangeArrowheads="1"/>
            </p:cNvSpPr>
            <p:nvPr/>
          </p:nvSpPr>
          <p:spPr bwMode="auto">
            <a:xfrm>
              <a:off x="288" y="672"/>
              <a:ext cx="1167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Equal</a:t>
              </a:r>
            </a:p>
          </p:txBody>
        </p:sp>
        <p:sp>
          <p:nvSpPr>
            <p:cNvPr id="271507" name="Rectangle 147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508" name="Group 148"/>
          <p:cNvGrpSpPr>
            <a:grpSpLocks/>
          </p:cNvGrpSpPr>
          <p:nvPr/>
        </p:nvGrpSpPr>
        <p:grpSpPr bwMode="auto">
          <a:xfrm>
            <a:off x="457200" y="3962400"/>
            <a:ext cx="4648200" cy="762000"/>
            <a:chOff x="288" y="672"/>
            <a:chExt cx="2928" cy="480"/>
          </a:xfrm>
        </p:grpSpPr>
        <p:sp>
          <p:nvSpPr>
            <p:cNvPr id="271509" name="Rectangle 149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10" name="Rectangle 150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jne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11" name="Group 151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12" name="Rectangle 15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13" name="Rectangle 15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71514" name="Rectangle 15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15" name="Text Box 155"/>
            <p:cNvSpPr txBox="1">
              <a:spLocks noChangeArrowheads="1"/>
            </p:cNvSpPr>
            <p:nvPr/>
          </p:nvSpPr>
          <p:spPr bwMode="auto">
            <a:xfrm>
              <a:off x="288" y="672"/>
              <a:ext cx="141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Not Equal</a:t>
              </a:r>
            </a:p>
          </p:txBody>
        </p:sp>
        <p:sp>
          <p:nvSpPr>
            <p:cNvPr id="271516" name="Rectangle 156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517" name="Group 157"/>
          <p:cNvGrpSpPr>
            <a:grpSpLocks/>
          </p:cNvGrpSpPr>
          <p:nvPr/>
        </p:nvGrpSpPr>
        <p:grpSpPr bwMode="auto">
          <a:xfrm>
            <a:off x="457200" y="4724400"/>
            <a:ext cx="4648200" cy="762000"/>
            <a:chOff x="288" y="672"/>
            <a:chExt cx="2928" cy="480"/>
          </a:xfrm>
        </p:grpSpPr>
        <p:sp>
          <p:nvSpPr>
            <p:cNvPr id="271518" name="Rectangle 158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19" name="Rectangle 159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jge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20" name="Group 160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21" name="Rectangle 16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22" name="Rectangle 16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71523" name="Rectangle 16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24" name="Text Box 164"/>
            <p:cNvSpPr txBox="1">
              <a:spLocks noChangeArrowheads="1"/>
            </p:cNvSpPr>
            <p:nvPr/>
          </p:nvSpPr>
          <p:spPr bwMode="auto">
            <a:xfrm>
              <a:off x="288" y="672"/>
              <a:ext cx="1823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Greater or Equal</a:t>
              </a:r>
            </a:p>
          </p:txBody>
        </p:sp>
        <p:sp>
          <p:nvSpPr>
            <p:cNvPr id="271525" name="Rectangle 165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1526" name="Group 166"/>
          <p:cNvGrpSpPr>
            <a:grpSpLocks/>
          </p:cNvGrpSpPr>
          <p:nvPr/>
        </p:nvGrpSpPr>
        <p:grpSpPr bwMode="auto">
          <a:xfrm>
            <a:off x="457200" y="5486400"/>
            <a:ext cx="4648200" cy="762000"/>
            <a:chOff x="288" y="672"/>
            <a:chExt cx="2928" cy="480"/>
          </a:xfrm>
        </p:grpSpPr>
        <p:sp>
          <p:nvSpPr>
            <p:cNvPr id="271527" name="Rectangle 167"/>
            <p:cNvSpPr>
              <a:spLocks noChangeArrowheads="1"/>
            </p:cNvSpPr>
            <p:nvPr/>
          </p:nvSpPr>
          <p:spPr bwMode="auto">
            <a:xfrm>
              <a:off x="307" y="864"/>
              <a:ext cx="2909" cy="28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1528" name="Rectangle 168"/>
            <p:cNvSpPr>
              <a:spLocks noChangeArrowheads="1"/>
            </p:cNvSpPr>
            <p:nvPr/>
          </p:nvSpPr>
          <p:spPr bwMode="auto">
            <a:xfrm>
              <a:off x="451" y="912"/>
              <a:ext cx="701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jg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1529" name="Group 169"/>
            <p:cNvGrpSpPr>
              <a:grpSpLocks/>
            </p:cNvGrpSpPr>
            <p:nvPr/>
          </p:nvGrpSpPr>
          <p:grpSpPr bwMode="auto">
            <a:xfrm>
              <a:off x="1152" y="912"/>
              <a:ext cx="384" cy="192"/>
              <a:chOff x="1296" y="2544"/>
              <a:chExt cx="384" cy="192"/>
            </a:xfrm>
          </p:grpSpPr>
          <p:sp>
            <p:nvSpPr>
              <p:cNvPr id="271530" name="Rectangle 1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71531" name="Rectangle 17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71532" name="Rectangle 1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1533" name="Text Box 173"/>
            <p:cNvSpPr txBox="1">
              <a:spLocks noChangeArrowheads="1"/>
            </p:cNvSpPr>
            <p:nvPr/>
          </p:nvSpPr>
          <p:spPr bwMode="auto">
            <a:xfrm>
              <a:off x="288" y="672"/>
              <a:ext cx="1275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600" dirty="0" smtClean="0"/>
                <a:t>Jump </a:t>
              </a:r>
              <a:r>
                <a:rPr lang="en-US" sz="1600" dirty="0"/>
                <a:t>When Greater</a:t>
              </a:r>
            </a:p>
          </p:txBody>
        </p:sp>
        <p:sp>
          <p:nvSpPr>
            <p:cNvPr id="271534" name="Rectangle 174"/>
            <p:cNvSpPr>
              <a:spLocks noChangeArrowheads="1"/>
            </p:cNvSpPr>
            <p:nvPr/>
          </p:nvSpPr>
          <p:spPr bwMode="auto">
            <a:xfrm>
              <a:off x="1536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#3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rrmovl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783" name="Line 223"/>
          <p:cNvSpPr>
            <a:spLocks noChangeShapeType="1"/>
          </p:cNvSpPr>
          <p:nvPr/>
        </p:nvSpPr>
        <p:spPr bwMode="auto">
          <a:xfrm>
            <a:off x="5175250" y="4572000"/>
            <a:ext cx="129540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322564" name="Group 219"/>
          <p:cNvGrpSpPr>
            <a:grpSpLocks/>
          </p:cNvGrpSpPr>
          <p:nvPr/>
        </p:nvGrpSpPr>
        <p:grpSpPr bwMode="auto">
          <a:xfrm>
            <a:off x="6623050" y="3270250"/>
            <a:ext cx="2133600" cy="3048000"/>
            <a:chOff x="3984" y="2160"/>
            <a:chExt cx="1344" cy="1920"/>
          </a:xfrm>
        </p:grpSpPr>
        <p:sp>
          <p:nvSpPr>
            <p:cNvPr id="181" name="Rectangle 138"/>
            <p:cNvSpPr>
              <a:spLocks noChangeArrowheads="1"/>
            </p:cNvSpPr>
            <p:nvPr/>
          </p:nvSpPr>
          <p:spPr bwMode="auto">
            <a:xfrm>
              <a:off x="4128" y="21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jmp</a:t>
              </a:r>
            </a:p>
          </p:txBody>
        </p:sp>
        <p:grpSp>
          <p:nvGrpSpPr>
            <p:cNvPr id="322566" name="Group 179"/>
            <p:cNvGrpSpPr>
              <a:grpSpLocks/>
            </p:cNvGrpSpPr>
            <p:nvPr/>
          </p:nvGrpSpPr>
          <p:grpSpPr bwMode="auto">
            <a:xfrm>
              <a:off x="4560" y="2160"/>
              <a:ext cx="384" cy="192"/>
              <a:chOff x="4560" y="2160"/>
              <a:chExt cx="384" cy="192"/>
            </a:xfrm>
          </p:grpSpPr>
          <p:sp>
            <p:nvSpPr>
              <p:cNvPr id="214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5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16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3" name="Rectangle 143"/>
            <p:cNvSpPr>
              <a:spLocks noChangeArrowheads="1"/>
            </p:cNvSpPr>
            <p:nvPr/>
          </p:nvSpPr>
          <p:spPr bwMode="auto">
            <a:xfrm>
              <a:off x="4128" y="24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jle</a:t>
              </a:r>
            </a:p>
          </p:txBody>
        </p:sp>
        <p:grpSp>
          <p:nvGrpSpPr>
            <p:cNvPr id="322573" name="Group 178"/>
            <p:cNvGrpSpPr>
              <a:grpSpLocks/>
            </p:cNvGrpSpPr>
            <p:nvPr/>
          </p:nvGrpSpPr>
          <p:grpSpPr bwMode="auto">
            <a:xfrm>
              <a:off x="4560" y="2448"/>
              <a:ext cx="384" cy="192"/>
              <a:chOff x="4560" y="2448"/>
              <a:chExt cx="384" cy="192"/>
            </a:xfrm>
          </p:grpSpPr>
          <p:sp>
            <p:nvSpPr>
              <p:cNvPr id="211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12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13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5" name="Rectangle 148"/>
            <p:cNvSpPr>
              <a:spLocks noChangeArrowheads="1"/>
            </p:cNvSpPr>
            <p:nvPr/>
          </p:nvSpPr>
          <p:spPr bwMode="auto">
            <a:xfrm>
              <a:off x="4128" y="27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jl</a:t>
              </a:r>
            </a:p>
          </p:txBody>
        </p:sp>
        <p:grpSp>
          <p:nvGrpSpPr>
            <p:cNvPr id="322575" name="Group 177"/>
            <p:cNvGrpSpPr>
              <a:grpSpLocks/>
            </p:cNvGrpSpPr>
            <p:nvPr/>
          </p:nvGrpSpPr>
          <p:grpSpPr bwMode="auto">
            <a:xfrm>
              <a:off x="4560" y="2736"/>
              <a:ext cx="384" cy="192"/>
              <a:chOff x="4560" y="2736"/>
              <a:chExt cx="384" cy="192"/>
            </a:xfrm>
          </p:grpSpPr>
          <p:sp>
            <p:nvSpPr>
              <p:cNvPr id="208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9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10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4128" y="302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je</a:t>
              </a:r>
            </a:p>
          </p:txBody>
        </p:sp>
        <p:grpSp>
          <p:nvGrpSpPr>
            <p:cNvPr id="322579" name="Group 176"/>
            <p:cNvGrpSpPr>
              <a:grpSpLocks/>
            </p:cNvGrpSpPr>
            <p:nvPr/>
          </p:nvGrpSpPr>
          <p:grpSpPr bwMode="auto">
            <a:xfrm>
              <a:off x="4560" y="3024"/>
              <a:ext cx="384" cy="192"/>
              <a:chOff x="4560" y="3024"/>
              <a:chExt cx="384" cy="192"/>
            </a:xfrm>
          </p:grpSpPr>
          <p:sp>
            <p:nvSpPr>
              <p:cNvPr id="205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6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07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89" name="Rectangle 158"/>
            <p:cNvSpPr>
              <a:spLocks noChangeArrowheads="1"/>
            </p:cNvSpPr>
            <p:nvPr/>
          </p:nvSpPr>
          <p:spPr bwMode="auto">
            <a:xfrm>
              <a:off x="4128" y="331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jne</a:t>
              </a:r>
            </a:p>
          </p:txBody>
        </p:sp>
        <p:grpSp>
          <p:nvGrpSpPr>
            <p:cNvPr id="322583" name="Group 173"/>
            <p:cNvGrpSpPr>
              <a:grpSpLocks/>
            </p:cNvGrpSpPr>
            <p:nvPr/>
          </p:nvGrpSpPr>
          <p:grpSpPr bwMode="auto">
            <a:xfrm>
              <a:off x="4560" y="3312"/>
              <a:ext cx="384" cy="192"/>
              <a:chOff x="4560" y="3312"/>
              <a:chExt cx="384" cy="192"/>
            </a:xfrm>
          </p:grpSpPr>
          <p:sp>
            <p:nvSpPr>
              <p:cNvPr id="202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3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04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1" name="Rectangle 163"/>
            <p:cNvSpPr>
              <a:spLocks noChangeArrowheads="1"/>
            </p:cNvSpPr>
            <p:nvPr/>
          </p:nvSpPr>
          <p:spPr bwMode="auto">
            <a:xfrm>
              <a:off x="4128" y="360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jge</a:t>
              </a:r>
            </a:p>
          </p:txBody>
        </p:sp>
        <p:grpSp>
          <p:nvGrpSpPr>
            <p:cNvPr id="322585" name="Group 175"/>
            <p:cNvGrpSpPr>
              <a:grpSpLocks/>
            </p:cNvGrpSpPr>
            <p:nvPr/>
          </p:nvGrpSpPr>
          <p:grpSpPr bwMode="auto">
            <a:xfrm>
              <a:off x="4560" y="3600"/>
              <a:ext cx="384" cy="192"/>
              <a:chOff x="4560" y="3600"/>
              <a:chExt cx="384" cy="192"/>
            </a:xfrm>
          </p:grpSpPr>
          <p:sp>
            <p:nvSpPr>
              <p:cNvPr id="199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00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01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3" name="Rectangle 168"/>
            <p:cNvSpPr>
              <a:spLocks noChangeArrowheads="1"/>
            </p:cNvSpPr>
            <p:nvPr/>
          </p:nvSpPr>
          <p:spPr bwMode="auto">
            <a:xfrm>
              <a:off x="4128" y="388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jg</a:t>
              </a:r>
            </a:p>
          </p:txBody>
        </p:sp>
        <p:grpSp>
          <p:nvGrpSpPr>
            <p:cNvPr id="322590" name="Group 174"/>
            <p:cNvGrpSpPr>
              <a:grpSpLocks/>
            </p:cNvGrpSpPr>
            <p:nvPr/>
          </p:nvGrpSpPr>
          <p:grpSpPr bwMode="auto">
            <a:xfrm>
              <a:off x="4560" y="3888"/>
              <a:ext cx="384" cy="192"/>
              <a:chOff x="4560" y="3888"/>
              <a:chExt cx="384" cy="192"/>
            </a:xfrm>
          </p:grpSpPr>
          <p:sp>
            <p:nvSpPr>
              <p:cNvPr id="196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97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98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95" name="AutoShape 218"/>
            <p:cNvSpPr>
              <a:spLocks/>
            </p:cNvSpPr>
            <p:nvPr/>
          </p:nvSpPr>
          <p:spPr bwMode="auto">
            <a:xfrm>
              <a:off x="3984" y="2208"/>
              <a:ext cx="144" cy="1872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/>
              <a:t>Decrement 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 by 4</a:t>
            </a:r>
          </a:p>
          <a:p>
            <a:pPr lvl="1"/>
            <a:r>
              <a:rPr lang="en-US"/>
              <a:t>Store word from rA to memory at </a:t>
            </a:r>
            <a:r>
              <a:rPr lang="en-US">
                <a:latin typeface="Courier New" pitchFamily="49" charset="0"/>
              </a:rPr>
              <a:t>%esp</a:t>
            </a:r>
          </a:p>
          <a:p>
            <a:pPr lvl="1"/>
            <a:r>
              <a:rPr lang="en-US"/>
              <a:t>Like IA32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Read word from memory at </a:t>
            </a:r>
            <a:r>
              <a:rPr lang="en-US">
                <a:latin typeface="Courier New" pitchFamily="49" charset="0"/>
              </a:rPr>
              <a:t>%esp</a:t>
            </a:r>
          </a:p>
          <a:p>
            <a:pPr lvl="1"/>
            <a:r>
              <a:rPr lang="en-US"/>
              <a:t>Save in rA</a:t>
            </a:r>
          </a:p>
          <a:p>
            <a:pPr lvl="1"/>
            <a:r>
              <a:rPr lang="en-US"/>
              <a:t>Increment </a:t>
            </a:r>
            <a:r>
              <a:rPr lang="en-US">
                <a:latin typeface="Courier New" pitchFamily="49" charset="0"/>
              </a:rPr>
              <a:t>%esp</a:t>
            </a:r>
            <a:r>
              <a:rPr lang="en-US"/>
              <a:t> by 4</a:t>
            </a:r>
          </a:p>
          <a:p>
            <a:pPr lvl="1"/>
            <a:r>
              <a:rPr lang="en-US"/>
              <a:t>Like IA32</a:t>
            </a: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39763" y="1295400"/>
            <a:ext cx="3322637" cy="609600"/>
            <a:chOff x="403" y="816"/>
            <a:chExt cx="2093" cy="384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pushl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39763" y="3352800"/>
            <a:ext cx="3322637" cy="609600"/>
            <a:chOff x="403" y="816"/>
            <a:chExt cx="2093" cy="384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popl</a:t>
              </a:r>
              <a:r>
                <a:rPr lang="en-US" sz="1600">
                  <a:solidFill>
                    <a:schemeClr val="folHlink"/>
                  </a:solidFill>
                </a:rPr>
                <a:t> rA</a:t>
              </a: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Program Stack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219200"/>
            <a:ext cx="4927600" cy="5213350"/>
          </a:xfrm>
        </p:spPr>
        <p:txBody>
          <a:bodyPr/>
          <a:lstStyle/>
          <a:p>
            <a:pPr lvl="1"/>
            <a:r>
              <a:rPr lang="en-US" dirty="0"/>
              <a:t>Region of memory holding program data</a:t>
            </a:r>
          </a:p>
          <a:p>
            <a:pPr lvl="1"/>
            <a:r>
              <a:rPr lang="en-US" dirty="0"/>
              <a:t>Used in Y86 (and IA32) for supporting procedure calls</a:t>
            </a:r>
          </a:p>
          <a:p>
            <a:pPr lvl="1"/>
            <a:r>
              <a:rPr lang="en-US" dirty="0"/>
              <a:t>Stack top indicated by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Address of top stack element</a:t>
            </a:r>
          </a:p>
          <a:p>
            <a:pPr lvl="1"/>
            <a:r>
              <a:rPr lang="en-US" dirty="0"/>
              <a:t>Stack grows toward lower addresses</a:t>
            </a:r>
          </a:p>
          <a:p>
            <a:pPr lvl="2"/>
            <a:r>
              <a:rPr lang="en-US" dirty="0"/>
              <a:t>Top element is at highest address in the stack</a:t>
            </a:r>
          </a:p>
          <a:p>
            <a:pPr lvl="2"/>
            <a:r>
              <a:rPr lang="en-US" dirty="0"/>
              <a:t>When pushing, must first decrement stack pointer</a:t>
            </a:r>
          </a:p>
          <a:p>
            <a:pPr lvl="2"/>
            <a:r>
              <a:rPr lang="en-US" dirty="0" smtClean="0"/>
              <a:t>After </a:t>
            </a:r>
            <a:r>
              <a:rPr lang="en-US" dirty="0"/>
              <a:t>popping, increment stack pointer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47825" y="1676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47825" y="1981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647825" y="2286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647825" y="44196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647825" y="4724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647825" y="5029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647825" y="5334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67025" y="5451475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48025" y="5299075"/>
            <a:ext cx="638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647825" y="2590800"/>
            <a:ext cx="1219200" cy="1828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8200" y="1828800"/>
            <a:ext cx="0" cy="3657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600" y="3200400"/>
            <a:ext cx="1371600" cy="6413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/>
              <a:t>Addresses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447800" y="5638800"/>
            <a:ext cx="1752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“Top”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371600" y="1066800"/>
            <a:ext cx="1752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“Bottom”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428037" cy="779463"/>
          </a:xfrm>
        </p:spPr>
        <p:txBody>
          <a:bodyPr/>
          <a:lstStyle/>
          <a:p>
            <a:pPr algn="ctr"/>
            <a:r>
              <a:rPr lang="en-US" sz="3600" dirty="0" smtClean="0"/>
              <a:t>Rest of this course: Implementing </a:t>
            </a:r>
            <a:r>
              <a:rPr lang="en-US" sz="3600" dirty="0" smtClean="0"/>
              <a:t>the </a:t>
            </a:r>
            <a:r>
              <a:rPr lang="en-US" sz="3600" dirty="0" smtClean="0"/>
              <a:t>Fetch-Decode-Execute </a:t>
            </a:r>
            <a:r>
              <a:rPr lang="en-US" sz="3600" dirty="0" smtClean="0"/>
              <a:t>Cycle</a:t>
            </a:r>
            <a:endParaRPr lang="en-US" sz="3600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5629766" cy="5213350"/>
          </a:xfrm>
        </p:spPr>
        <p:txBody>
          <a:bodyPr/>
          <a:lstStyle/>
          <a:p>
            <a:r>
              <a:rPr lang="en-US" sz="2000" dirty="0"/>
              <a:t>Fetch</a:t>
            </a:r>
            <a:endParaRPr lang="en-US" sz="1800" dirty="0"/>
          </a:p>
          <a:p>
            <a:pPr lvl="1"/>
            <a:r>
              <a:rPr lang="en-US" sz="1600" dirty="0" smtClean="0"/>
              <a:t>Fetch next instruction to be executed </a:t>
            </a:r>
            <a:r>
              <a:rPr lang="en-US" sz="1600" dirty="0"/>
              <a:t>from </a:t>
            </a:r>
            <a:r>
              <a:rPr lang="en-US" sz="1600" dirty="0" smtClean="0"/>
              <a:t>memory</a:t>
            </a:r>
          </a:p>
          <a:p>
            <a:pPr lvl="2"/>
            <a:r>
              <a:rPr lang="en-US" sz="1400" dirty="0" smtClean="0"/>
              <a:t>Program counter (PC) holds </a:t>
            </a:r>
            <a:r>
              <a:rPr lang="en-US" sz="1400" dirty="0" smtClean="0"/>
              <a:t>the address of the </a:t>
            </a:r>
            <a:r>
              <a:rPr lang="en-US" sz="1400" dirty="0" smtClean="0"/>
              <a:t>next </a:t>
            </a:r>
            <a:r>
              <a:rPr lang="en-US" sz="1400" dirty="0" smtClean="0"/>
              <a:t>instruction to be executed</a:t>
            </a:r>
          </a:p>
          <a:p>
            <a:r>
              <a:rPr lang="en-US" sz="2000" dirty="0" smtClean="0"/>
              <a:t>Decode</a:t>
            </a:r>
            <a:endParaRPr lang="en-US" sz="1800" dirty="0" smtClean="0"/>
          </a:p>
          <a:p>
            <a:pPr lvl="1"/>
            <a:r>
              <a:rPr lang="en-US" sz="1600" dirty="0" smtClean="0"/>
              <a:t>Decode instruction, and send control signals	 to parts of </a:t>
            </a:r>
            <a:r>
              <a:rPr lang="en-US" sz="1600" dirty="0" err="1" smtClean="0"/>
              <a:t>datapath</a:t>
            </a:r>
            <a:endParaRPr lang="en-US" sz="1600" dirty="0" smtClean="0"/>
          </a:p>
          <a:p>
            <a:pPr lvl="2"/>
            <a:r>
              <a:rPr lang="en-US" sz="1400" dirty="0" smtClean="0"/>
              <a:t>Identify what instruction </a:t>
            </a:r>
            <a:r>
              <a:rPr lang="en-US" sz="1400" dirty="0" smtClean="0"/>
              <a:t>to execute</a:t>
            </a:r>
          </a:p>
          <a:p>
            <a:pPr lvl="2"/>
            <a:r>
              <a:rPr lang="en-US" sz="1400" dirty="0" smtClean="0"/>
              <a:t>Identify what registers to </a:t>
            </a:r>
            <a:r>
              <a:rPr lang="en-US" sz="1400" dirty="0" smtClean="0"/>
              <a:t>read/write</a:t>
            </a:r>
          </a:p>
          <a:p>
            <a:pPr lvl="2"/>
            <a:r>
              <a:rPr lang="en-US" sz="1400" dirty="0" smtClean="0"/>
              <a:t>Identify what </a:t>
            </a:r>
            <a:r>
              <a:rPr lang="en-US" sz="1400" dirty="0" err="1" smtClean="0"/>
              <a:t>immediates</a:t>
            </a:r>
            <a:r>
              <a:rPr lang="en-US" sz="1400" dirty="0" smtClean="0"/>
              <a:t> to use</a:t>
            </a:r>
            <a:endParaRPr lang="en-US" sz="1400" dirty="0" smtClean="0"/>
          </a:p>
          <a:p>
            <a:pPr lvl="1"/>
            <a:r>
              <a:rPr lang="en-US" sz="1600" dirty="0" smtClean="0"/>
              <a:t>Read register values from </a:t>
            </a:r>
            <a:r>
              <a:rPr lang="en-US" sz="1600" dirty="0" smtClean="0"/>
              <a:t>register file</a:t>
            </a:r>
            <a:endParaRPr lang="en-US" sz="1600" dirty="0" smtClean="0"/>
          </a:p>
          <a:p>
            <a:r>
              <a:rPr lang="en-US" sz="2000" dirty="0" smtClean="0"/>
              <a:t>Execute</a:t>
            </a:r>
            <a:endParaRPr lang="en-US" sz="1800" dirty="0" smtClean="0"/>
          </a:p>
          <a:p>
            <a:pPr lvl="1"/>
            <a:r>
              <a:rPr lang="en-US" sz="1600" dirty="0" smtClean="0"/>
              <a:t>Perform specified operation on the data</a:t>
            </a:r>
          </a:p>
          <a:p>
            <a:pPr lvl="1"/>
            <a:r>
              <a:rPr lang="en-US" sz="1600" dirty="0" smtClean="0"/>
              <a:t>Save results in register or memory</a:t>
            </a:r>
          </a:p>
          <a:p>
            <a:pPr lvl="1"/>
            <a:r>
              <a:rPr lang="en-US" sz="1600" dirty="0" smtClean="0"/>
              <a:t>Update the PC</a:t>
            </a:r>
          </a:p>
        </p:txBody>
      </p: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84851" y="1517650"/>
            <a:ext cx="3054750" cy="2697697"/>
            <a:chOff x="5029200" y="1550499"/>
            <a:chExt cx="3689259" cy="3167551"/>
          </a:xfrm>
        </p:grpSpPr>
        <p:sp>
          <p:nvSpPr>
            <p:cNvPr id="330791" name="Rectangle 39"/>
            <p:cNvSpPr>
              <a:spLocks noChangeArrowheads="1"/>
            </p:cNvSpPr>
            <p:nvPr/>
          </p:nvSpPr>
          <p:spPr bwMode="auto">
            <a:xfrm>
              <a:off x="6501643" y="1794851"/>
              <a:ext cx="82073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Fetch</a:t>
              </a:r>
              <a:endParaRPr lang="en-US" sz="2400" dirty="0"/>
            </a:p>
          </p:txBody>
        </p:sp>
        <p:sp>
          <p:nvSpPr>
            <p:cNvPr id="330792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93" name="Rectangle 41"/>
            <p:cNvSpPr>
              <a:spLocks noChangeArrowheads="1"/>
            </p:cNvSpPr>
            <p:nvPr/>
          </p:nvSpPr>
          <p:spPr bwMode="auto">
            <a:xfrm>
              <a:off x="7605975" y="3395051"/>
              <a:ext cx="1112484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Decode</a:t>
              </a:r>
              <a:endParaRPr lang="en-US" sz="2400" dirty="0"/>
            </a:p>
          </p:txBody>
        </p:sp>
        <p:sp>
          <p:nvSpPr>
            <p:cNvPr id="330795" name="Rectangle 43"/>
            <p:cNvSpPr>
              <a:spLocks noChangeArrowheads="1"/>
            </p:cNvSpPr>
            <p:nvPr/>
          </p:nvSpPr>
          <p:spPr bwMode="auto">
            <a:xfrm>
              <a:off x="5213036" y="3395051"/>
              <a:ext cx="1181414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00"/>
                  </a:solidFill>
                </a:rPr>
                <a:t>Execute</a:t>
              </a:r>
              <a:endParaRPr lang="en-US" sz="2400" dirty="0"/>
            </a:p>
          </p:txBody>
        </p:sp>
        <p:sp>
          <p:nvSpPr>
            <p:cNvPr id="2" name="Arc 1"/>
            <p:cNvSpPr/>
            <p:nvPr/>
          </p:nvSpPr>
          <p:spPr bwMode="auto">
            <a:xfrm>
              <a:off x="6091217" y="1912449"/>
              <a:ext cx="2208233" cy="2805601"/>
            </a:xfrm>
            <a:prstGeom prst="arc">
              <a:avLst>
                <a:gd name="adj1" fmla="val 17304849"/>
                <a:gd name="adj2" fmla="val 0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80" name="Arc 179"/>
            <p:cNvSpPr/>
            <p:nvPr/>
          </p:nvSpPr>
          <p:spPr bwMode="auto">
            <a:xfrm>
              <a:off x="5632449" y="1550499"/>
              <a:ext cx="2819401" cy="2805601"/>
            </a:xfrm>
            <a:prstGeom prst="arc">
              <a:avLst>
                <a:gd name="adj1" fmla="val 2429456"/>
                <a:gd name="adj2" fmla="val 8470301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81" name="Arc 180"/>
            <p:cNvSpPr/>
            <p:nvPr/>
          </p:nvSpPr>
          <p:spPr bwMode="auto">
            <a:xfrm>
              <a:off x="5710217" y="1898650"/>
              <a:ext cx="2208233" cy="2805601"/>
            </a:xfrm>
            <a:prstGeom prst="arc">
              <a:avLst>
                <a:gd name="adj1" fmla="val 10729266"/>
                <a:gd name="adj2" fmla="val 15154174"/>
              </a:avLst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81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 and Return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Push address of next instruction onto stack</a:t>
            </a:r>
          </a:p>
          <a:p>
            <a:pPr lvl="1"/>
            <a:r>
              <a:rPr lang="en-US" dirty="0"/>
              <a:t>Start executing instructions at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Like IA32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Pop value from stack</a:t>
            </a:r>
          </a:p>
          <a:p>
            <a:pPr lvl="1"/>
            <a:r>
              <a:rPr lang="en-US" dirty="0"/>
              <a:t>Use as address for next instruction</a:t>
            </a:r>
          </a:p>
          <a:p>
            <a:pPr lvl="1"/>
            <a:r>
              <a:rPr lang="en-US" dirty="0"/>
              <a:t>Like IA32</a:t>
            </a:r>
          </a:p>
          <a:p>
            <a:pPr lvl="1"/>
            <a:endParaRPr lang="en-US" dirty="0"/>
          </a:p>
        </p:txBody>
      </p:sp>
      <p:grpSp>
        <p:nvGrpSpPr>
          <p:cNvPr id="272459" name="Group 75"/>
          <p:cNvGrpSpPr>
            <a:grpSpLocks/>
          </p:cNvGrpSpPr>
          <p:nvPr/>
        </p:nvGrpSpPr>
        <p:grpSpPr bwMode="auto">
          <a:xfrm>
            <a:off x="639763" y="1295400"/>
            <a:ext cx="5380037" cy="609600"/>
            <a:chOff x="211" y="816"/>
            <a:chExt cx="3389" cy="384"/>
          </a:xfrm>
        </p:grpSpPr>
        <p:sp>
          <p:nvSpPr>
            <p:cNvPr id="272388" name="Rectangle 4"/>
            <p:cNvSpPr>
              <a:spLocks noChangeArrowheads="1"/>
            </p:cNvSpPr>
            <p:nvPr/>
          </p:nvSpPr>
          <p:spPr bwMode="auto">
            <a:xfrm>
              <a:off x="211" y="816"/>
              <a:ext cx="3389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2390" name="Rectangle 6"/>
            <p:cNvSpPr>
              <a:spLocks noChangeArrowheads="1"/>
            </p:cNvSpPr>
            <p:nvPr/>
          </p:nvSpPr>
          <p:spPr bwMode="auto">
            <a:xfrm>
              <a:off x="355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call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272391" name="Group 7"/>
            <p:cNvGrpSpPr>
              <a:grpSpLocks/>
            </p:cNvGrpSpPr>
            <p:nvPr/>
          </p:nvGrpSpPr>
          <p:grpSpPr bwMode="auto">
            <a:xfrm>
              <a:off x="1555" y="912"/>
              <a:ext cx="384" cy="192"/>
              <a:chOff x="1296" y="2544"/>
              <a:chExt cx="384" cy="192"/>
            </a:xfrm>
          </p:grpSpPr>
          <p:sp>
            <p:nvSpPr>
              <p:cNvPr id="27239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7239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239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72450" name="Rectangle 66"/>
            <p:cNvSpPr>
              <a:spLocks noChangeArrowheads="1"/>
            </p:cNvSpPr>
            <p:nvPr/>
          </p:nvSpPr>
          <p:spPr bwMode="auto">
            <a:xfrm>
              <a:off x="1920" y="912"/>
              <a:ext cx="153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272458" name="Group 74"/>
          <p:cNvGrpSpPr>
            <a:grpSpLocks/>
          </p:cNvGrpSpPr>
          <p:nvPr/>
        </p:nvGrpSpPr>
        <p:grpSpPr bwMode="auto">
          <a:xfrm>
            <a:off x="609600" y="3581400"/>
            <a:ext cx="5380038" cy="609600"/>
            <a:chOff x="192" y="1584"/>
            <a:chExt cx="3389" cy="384"/>
          </a:xfrm>
        </p:grpSpPr>
        <p:sp>
          <p:nvSpPr>
            <p:cNvPr id="272451" name="Rectangle 67"/>
            <p:cNvSpPr>
              <a:spLocks noChangeArrowheads="1"/>
            </p:cNvSpPr>
            <p:nvPr/>
          </p:nvSpPr>
          <p:spPr bwMode="auto">
            <a:xfrm>
              <a:off x="192" y="1584"/>
              <a:ext cx="3389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2452" name="Rectangle 68"/>
            <p:cNvSpPr>
              <a:spLocks noChangeArrowheads="1"/>
            </p:cNvSpPr>
            <p:nvPr/>
          </p:nvSpPr>
          <p:spPr bwMode="auto">
            <a:xfrm>
              <a:off x="336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ret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2453" name="Group 69"/>
            <p:cNvGrpSpPr>
              <a:grpSpLocks/>
            </p:cNvGrpSpPr>
            <p:nvPr/>
          </p:nvGrpSpPr>
          <p:grpSpPr bwMode="auto">
            <a:xfrm>
              <a:off x="1536" y="1680"/>
              <a:ext cx="384" cy="192"/>
              <a:chOff x="1296" y="2544"/>
              <a:chExt cx="384" cy="192"/>
            </a:xfrm>
          </p:grpSpPr>
          <p:sp>
            <p:nvSpPr>
              <p:cNvPr id="272454" name="Rectangle 7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72455" name="Rectangle 7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2456" name="Rectangle 7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Instructions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Don’t do anything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Stop executing instructions</a:t>
            </a:r>
          </a:p>
          <a:p>
            <a:pPr lvl="1"/>
            <a:r>
              <a:rPr lang="en-US" dirty="0"/>
              <a:t>IA32 has comparable instruction, but can’t execute it in user mode</a:t>
            </a:r>
          </a:p>
          <a:p>
            <a:pPr lvl="1"/>
            <a:r>
              <a:rPr lang="en-US" dirty="0" smtClean="0"/>
              <a:t>Encoding </a:t>
            </a:r>
            <a:r>
              <a:rPr lang="en-US" dirty="0" smtClean="0"/>
              <a:t>ensures that program hitting memory initialized to zero will halt</a:t>
            </a:r>
            <a:endParaRPr lang="en-US" dirty="0"/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39763" y="1295400"/>
            <a:ext cx="2636837" cy="609600"/>
            <a:chOff x="403" y="816"/>
            <a:chExt cx="1661" cy="384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nop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39763" y="2743200"/>
            <a:ext cx="2636837" cy="609600"/>
            <a:chOff x="403" y="2112"/>
            <a:chExt cx="1661" cy="384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12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halt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 smtClean="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  <a:endParaRPr lang="en-US" sz="1600" dirty="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Conditions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308292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4016375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214757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38112" y="1212850"/>
          <a:ext cx="2674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69"/>
                <a:gridCol w="1337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55850" y="1219200"/>
            <a:ext cx="6229350" cy="5213350"/>
          </a:xfrm>
        </p:spPr>
        <p:txBody>
          <a:bodyPr/>
          <a:lstStyle/>
          <a:p>
            <a:pPr lvl="1"/>
            <a:r>
              <a:rPr lang="en-US" dirty="0" smtClean="0"/>
              <a:t>Normal operation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Halt instruction encountered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Bad address (either instruction or data) encountered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Invalid instruction encountered</a:t>
            </a:r>
          </a:p>
          <a:p>
            <a:endParaRPr lang="en-US" dirty="0" smtClean="0"/>
          </a:p>
          <a:p>
            <a:r>
              <a:rPr lang="en-US" dirty="0" smtClean="0"/>
              <a:t>Desired Behavior</a:t>
            </a:r>
          </a:p>
          <a:p>
            <a:pPr lvl="1"/>
            <a:r>
              <a:rPr lang="en-US" dirty="0" smtClean="0"/>
              <a:t>If AOK, keep going</a:t>
            </a:r>
          </a:p>
          <a:p>
            <a:pPr lvl="1"/>
            <a:r>
              <a:rPr lang="en-US" dirty="0" smtClean="0"/>
              <a:t>Otherwise, stop program execution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Y86 Code vs X86 Code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243887" cy="2819400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/>
              <a:t>Example</a:t>
            </a:r>
          </a:p>
          <a:p>
            <a:pPr lvl="1"/>
            <a:r>
              <a:rPr lang="en-US" dirty="0"/>
              <a:t>Find number of elements in null-terminated list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len1(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a[]);</a:t>
            </a:r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1651000" y="2736850"/>
            <a:ext cx="2678113" cy="1470025"/>
            <a:chOff x="480" y="2592"/>
            <a:chExt cx="1687" cy="926"/>
          </a:xfrm>
        </p:grpSpPr>
        <p:sp>
          <p:nvSpPr>
            <p:cNvPr id="276485" name="Rectangle 5"/>
            <p:cNvSpPr>
              <a:spLocks noChangeArrowheads="1"/>
            </p:cNvSpPr>
            <p:nvPr/>
          </p:nvSpPr>
          <p:spPr bwMode="auto">
            <a:xfrm>
              <a:off x="839" y="2623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5043</a:t>
              </a:r>
            </a:p>
          </p:txBody>
        </p:sp>
        <p:sp>
          <p:nvSpPr>
            <p:cNvPr id="276486" name="Rectangle 6"/>
            <p:cNvSpPr>
              <a:spLocks noChangeArrowheads="1"/>
            </p:cNvSpPr>
            <p:nvPr/>
          </p:nvSpPr>
          <p:spPr bwMode="auto">
            <a:xfrm>
              <a:off x="839" y="2846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6125</a:t>
              </a:r>
            </a:p>
          </p:txBody>
        </p:sp>
        <p:sp>
          <p:nvSpPr>
            <p:cNvPr id="276487" name="Rectangle 7"/>
            <p:cNvSpPr>
              <a:spLocks noChangeArrowheads="1"/>
            </p:cNvSpPr>
            <p:nvPr/>
          </p:nvSpPr>
          <p:spPr bwMode="auto">
            <a:xfrm>
              <a:off x="839" y="3069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7395</a:t>
              </a:r>
            </a:p>
          </p:txBody>
        </p:sp>
        <p:sp>
          <p:nvSpPr>
            <p:cNvPr id="276488" name="Rectangle 8"/>
            <p:cNvSpPr>
              <a:spLocks noChangeArrowheads="1"/>
            </p:cNvSpPr>
            <p:nvPr/>
          </p:nvSpPr>
          <p:spPr bwMode="auto">
            <a:xfrm>
              <a:off x="839" y="3292"/>
              <a:ext cx="745" cy="22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wrap="none" lIns="45720" rIns="45720" anchor="ctr"/>
            <a:lstStyle/>
            <a:p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76489" name="Line 9"/>
            <p:cNvSpPr>
              <a:spLocks noChangeShapeType="1"/>
            </p:cNvSpPr>
            <p:nvPr/>
          </p:nvSpPr>
          <p:spPr bwMode="auto">
            <a:xfrm>
              <a:off x="672" y="2688"/>
              <a:ext cx="14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6490" name="Text Box 10"/>
            <p:cNvSpPr txBox="1">
              <a:spLocks noChangeArrowheads="1"/>
            </p:cNvSpPr>
            <p:nvPr/>
          </p:nvSpPr>
          <p:spPr bwMode="auto">
            <a:xfrm>
              <a:off x="480" y="2592"/>
              <a:ext cx="14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276491" name="Text Box 11"/>
            <p:cNvSpPr txBox="1">
              <a:spLocks noChangeArrowheads="1"/>
            </p:cNvSpPr>
            <p:nvPr/>
          </p:nvSpPr>
          <p:spPr bwMode="auto">
            <a:xfrm>
              <a:off x="1795" y="2923"/>
              <a:ext cx="37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latin typeface="Courier New" pitchFamily="49" charset="0"/>
                  <a:sym typeface="Symbol" pitchFamily="18" charset="2"/>
                </a:rPr>
                <a:t></a:t>
              </a:r>
              <a:r>
                <a:rPr lang="en-US">
                  <a:latin typeface="Courier New" pitchFamily="49" charset="0"/>
                </a:rPr>
                <a:t> 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Code Generation Example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 dirty="0"/>
              <a:t>First Try</a:t>
            </a:r>
          </a:p>
          <a:p>
            <a:pPr lvl="1"/>
            <a:r>
              <a:rPr lang="en-US" sz="1800" dirty="0"/>
              <a:t>Write typical array code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Problem</a:t>
            </a:r>
          </a:p>
          <a:p>
            <a:pPr lvl="1"/>
            <a:r>
              <a:rPr lang="en-US" sz="1800" dirty="0"/>
              <a:t>Hard to do array indexing on Y86</a:t>
            </a:r>
          </a:p>
          <a:p>
            <a:pPr lvl="2"/>
            <a:r>
              <a:rPr lang="en-US" sz="1600" dirty="0"/>
              <a:t>Since don’t have scaled addressing modes</a:t>
            </a:r>
          </a:p>
          <a:p>
            <a:pPr lvl="2"/>
            <a:endParaRPr lang="en-US" sz="1600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4343400" cy="258286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len1(int a[])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len;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for (len = 0; a[len]; len++)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len;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4794250" y="2895600"/>
            <a:ext cx="4191000" cy="120032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L5: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incl</a:t>
            </a:r>
            <a:r>
              <a:rPr lang="en-US" dirty="0" smtClean="0">
                <a:latin typeface="Courier New" pitchFamily="49" charset="0"/>
              </a:rPr>
              <a:t> 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i="1" dirty="0" err="1" smtClean="0">
                <a:latin typeface="Courier New" pitchFamily="49" charset="0"/>
              </a:rPr>
              <a:t>cmpl</a:t>
            </a:r>
            <a:r>
              <a:rPr lang="en-US" i="1" dirty="0">
                <a:latin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</a:rPr>
              <a:t> $0, (%edx,%eax,4)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jne</a:t>
            </a:r>
            <a:r>
              <a:rPr lang="en-US" dirty="0" smtClean="0">
                <a:latin typeface="Courier New" pitchFamily="49" charset="0"/>
              </a:rPr>
              <a:t>	L5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Code Generation Example #2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 dirty="0"/>
              <a:t>Second Try</a:t>
            </a:r>
          </a:p>
          <a:p>
            <a:pPr lvl="1"/>
            <a:r>
              <a:rPr lang="en-US" sz="1800" dirty="0"/>
              <a:t>Write with pointer code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Result</a:t>
            </a:r>
          </a:p>
          <a:p>
            <a:pPr lvl="1"/>
            <a:r>
              <a:rPr lang="en-US" sz="1800" dirty="0"/>
              <a:t>Don’t need to do indexed addressing</a:t>
            </a:r>
          </a:p>
          <a:p>
            <a:pPr lvl="2"/>
            <a:endParaRPr lang="en-US" sz="1600" dirty="0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304800" y="2438400"/>
            <a:ext cx="4343400" cy="258286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/* Find number of elements in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null-terminated list */</a:t>
            </a:r>
          </a:p>
          <a:p>
            <a:pPr algn="l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len2(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a[])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while (*a++)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return </a:t>
            </a:r>
            <a:r>
              <a:rPr lang="en-US" dirty="0" err="1">
                <a:latin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4953000" y="2895600"/>
            <a:ext cx="3822700" cy="1754326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.L11:</a:t>
            </a: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incl</a:t>
            </a:r>
            <a:r>
              <a:rPr lang="en-US" dirty="0" smtClean="0">
                <a:latin typeface="Courier New" pitchFamily="49" charset="0"/>
              </a:rPr>
              <a:t>	%</a:t>
            </a:r>
            <a:r>
              <a:rPr lang="en-US" dirty="0" err="1" smtClean="0">
                <a:latin typeface="Courier New" pitchFamily="49" charset="0"/>
              </a:rPr>
              <a:t>ecx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movl</a:t>
            </a:r>
            <a:r>
              <a:rPr lang="en-US" dirty="0" smtClean="0">
                <a:latin typeface="Courier New" pitchFamily="49" charset="0"/>
              </a:rPr>
              <a:t>	(%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),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addl</a:t>
            </a:r>
            <a:r>
              <a:rPr lang="en-US" dirty="0" smtClean="0">
                <a:latin typeface="Courier New" pitchFamily="49" charset="0"/>
              </a:rPr>
              <a:t>	$4, %</a:t>
            </a:r>
            <a:r>
              <a:rPr lang="en-US" dirty="0" err="1" smtClean="0">
                <a:latin typeface="Courier New" pitchFamily="49" charset="0"/>
              </a:rPr>
              <a:t>edx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testl</a:t>
            </a:r>
            <a:r>
              <a:rPr lang="en-US" dirty="0" smtClean="0">
                <a:latin typeface="Courier New" pitchFamily="49" charset="0"/>
              </a:rPr>
              <a:t>	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jne</a:t>
            </a:r>
            <a:r>
              <a:rPr lang="en-US" dirty="0" smtClean="0">
                <a:latin typeface="Courier New" pitchFamily="49" charset="0"/>
              </a:rPr>
              <a:t>	.L11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Code Generation Example #3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070350" cy="457200"/>
          </a:xfrm>
        </p:spPr>
        <p:txBody>
          <a:bodyPr/>
          <a:lstStyle/>
          <a:p>
            <a:pPr marL="0" indent="0"/>
            <a:r>
              <a:rPr lang="en-US" sz="2000" dirty="0"/>
              <a:t>IA32 Code</a:t>
            </a:r>
          </a:p>
          <a:p>
            <a:pPr lvl="1"/>
            <a:r>
              <a:rPr lang="en-US" sz="1800" dirty="0"/>
              <a:t>Setup</a:t>
            </a: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Y86 Code</a:t>
            </a:r>
          </a:p>
          <a:p>
            <a:pPr lvl="1"/>
            <a:r>
              <a:rPr lang="en-US" sz="1800" dirty="0"/>
              <a:t>Setup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304800" y="2005013"/>
            <a:ext cx="3048000" cy="369331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len2: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ebp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8(%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</a:rPr>
              <a:t>), %</a:t>
            </a:r>
            <a:r>
              <a:rPr lang="en-US" dirty="0" err="1" smtClean="0">
                <a:latin typeface="Courier New" pitchFamily="49" charset="0"/>
              </a:rPr>
              <a:t>edx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$0, %</a:t>
            </a:r>
            <a:r>
              <a:rPr lang="en-US" dirty="0" err="1" smtClean="0">
                <a:latin typeface="Courier New" pitchFamily="49" charset="0"/>
              </a:rPr>
              <a:t>ecx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),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addl</a:t>
            </a:r>
            <a:r>
              <a:rPr lang="en-US" dirty="0" smtClean="0">
                <a:latin typeface="Courier New" pitchFamily="49" charset="0"/>
              </a:rPr>
              <a:t>	 $4, %</a:t>
            </a:r>
            <a:r>
              <a:rPr lang="en-US" dirty="0" err="1" smtClean="0">
                <a:latin typeface="Courier New" pitchFamily="49" charset="0"/>
              </a:rPr>
              <a:t>edx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testl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je	.L13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3810000" y="1981200"/>
            <a:ext cx="5099050" cy="369331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len2: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</a:rPr>
              <a:t>	# Save %</a:t>
            </a:r>
            <a:r>
              <a:rPr lang="en-US" dirty="0" err="1" smtClean="0">
                <a:latin typeface="Courier New" pitchFamily="49" charset="0"/>
              </a:rPr>
              <a:t>ebp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rrmovl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</a:rPr>
              <a:t>	# New FP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</a:rPr>
              <a:t>   	# Save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$4, %</a:t>
            </a:r>
            <a:r>
              <a:rPr lang="en-US" dirty="0" err="1" smtClean="0">
                <a:latin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</a:rPr>
              <a:t>	# Constant 4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</a:rPr>
              <a:t>	# Save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$1, %</a:t>
            </a:r>
            <a:r>
              <a:rPr lang="en-US" dirty="0" err="1" smtClean="0">
                <a:latin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</a:rPr>
              <a:t>	# Constant 1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mrmovl</a:t>
            </a:r>
            <a:r>
              <a:rPr lang="en-US" dirty="0" smtClean="0">
                <a:latin typeface="Courier New" pitchFamily="49" charset="0"/>
              </a:rPr>
              <a:t> 8(%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</a:rPr>
              <a:t>), 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	# Get a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$0, %</a:t>
            </a:r>
            <a:r>
              <a:rPr lang="en-US" dirty="0" err="1" smtClean="0">
                <a:latin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</a:rPr>
              <a:t>		# 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 = 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mrmovl</a:t>
            </a:r>
            <a:r>
              <a:rPr lang="en-US" dirty="0" smtClean="0">
                <a:latin typeface="Courier New" pitchFamily="49" charset="0"/>
              </a:rPr>
              <a:t> (%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), 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		# Get *a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addl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		# a++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andl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		# Test *a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je Done     # If zero, </a:t>
            </a:r>
            <a:r>
              <a:rPr lang="en-US" dirty="0" err="1" smtClean="0">
                <a:latin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</a:rPr>
              <a:t> Done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4650" y="5861050"/>
            <a:ext cx="410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kern="0" dirty="0" smtClean="0">
                <a:latin typeface="+mn-lt"/>
              </a:rPr>
              <a:t>Need constants 1 &amp; 4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Store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in </a:t>
            </a:r>
            <a:r>
              <a:rPr kumimoji="0" lang="en-US" sz="18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callee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-save registers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91000" y="5861050"/>
            <a:ext cx="410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andl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to test register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Code Generation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070350" cy="457200"/>
          </a:xfrm>
        </p:spPr>
        <p:txBody>
          <a:bodyPr/>
          <a:lstStyle/>
          <a:p>
            <a:pPr marL="0" indent="0"/>
            <a:r>
              <a:rPr lang="en-US" sz="2000" dirty="0"/>
              <a:t>IA32 Code</a:t>
            </a:r>
          </a:p>
          <a:p>
            <a:pPr lvl="1"/>
            <a:r>
              <a:rPr lang="en-US" sz="1800" dirty="0" smtClean="0"/>
              <a:t>Loop &amp; Exit</a:t>
            </a:r>
            <a:endParaRPr lang="en-US" sz="1800" dirty="0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Y86 Code</a:t>
            </a:r>
          </a:p>
          <a:p>
            <a:pPr lvl="1"/>
            <a:r>
              <a:rPr lang="en-US" sz="1800" dirty="0" smtClean="0"/>
              <a:t>Loop &amp; Exit</a:t>
            </a:r>
            <a:endParaRPr lang="en-US" sz="1800" dirty="0"/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3048000" cy="424731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.L11: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incl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ecx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),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$4, %</a:t>
            </a:r>
            <a:r>
              <a:rPr lang="en-US" dirty="0" err="1" smtClean="0">
                <a:latin typeface="Courier New" pitchFamily="49" charset="0"/>
              </a:rPr>
              <a:t>edx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testl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jne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.L11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>
                <a:latin typeface="Courier New" pitchFamily="49" charset="0"/>
              </a:rPr>
              <a:t>.L13: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>
                <a:latin typeface="Courier New" pitchFamily="49" charset="0"/>
              </a:rPr>
              <a:t>	leave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>
                <a:latin typeface="Courier New" pitchFamily="49" charset="0"/>
              </a:rPr>
              <a:t>	ret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657600" y="1981200"/>
            <a:ext cx="5251450" cy="424731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Loop: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addl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edi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</a:rPr>
              <a:t>		# 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++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mrmovl</a:t>
            </a:r>
            <a:r>
              <a:rPr lang="en-US" dirty="0" smtClean="0">
                <a:latin typeface="Courier New" pitchFamily="49" charset="0"/>
              </a:rPr>
              <a:t> (%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), 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		# Get *a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addl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esi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		# a++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andl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		# Test *a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jne</a:t>
            </a:r>
            <a:r>
              <a:rPr lang="en-US" dirty="0" smtClean="0">
                <a:latin typeface="Courier New" pitchFamily="49" charset="0"/>
              </a:rPr>
              <a:t> Loop  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# If !0, </a:t>
            </a:r>
            <a:r>
              <a:rPr lang="en-US" dirty="0" err="1" smtClean="0">
                <a:latin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</a:rPr>
              <a:t> Loop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Done: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rrmovl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ecx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return </a:t>
            </a:r>
            <a:r>
              <a:rPr lang="en-US" dirty="0" err="1">
                <a:latin typeface="Courier New" pitchFamily="49" charset="0"/>
              </a:rPr>
              <a:t>len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popl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edi</a:t>
            </a:r>
            <a:r>
              <a:rPr lang="en-US" dirty="0">
                <a:latin typeface="Courier New" pitchFamily="49" charset="0"/>
              </a:rPr>
              <a:t>    # Restore 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popl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</a:rPr>
              <a:t>    # Restore 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rrmovl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</a:rPr>
              <a:t> # Restore SP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popl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         # Restore FP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ret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Code Generation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070350" cy="457200"/>
          </a:xfrm>
        </p:spPr>
        <p:txBody>
          <a:bodyPr/>
          <a:lstStyle/>
          <a:p>
            <a:pPr marL="0" indent="0"/>
            <a:r>
              <a:rPr lang="en-US" sz="2000" dirty="0"/>
              <a:t>IA32 Code</a:t>
            </a:r>
          </a:p>
          <a:p>
            <a:pPr lvl="1"/>
            <a:r>
              <a:rPr lang="en-US" sz="1800" dirty="0" smtClean="0"/>
              <a:t>Finish</a:t>
            </a:r>
            <a:endParaRPr lang="en-US" sz="1800" dirty="0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000" dirty="0"/>
              <a:t>Y86 Code</a:t>
            </a:r>
          </a:p>
          <a:p>
            <a:pPr lvl="1"/>
            <a:r>
              <a:rPr lang="en-US" sz="1800" dirty="0" smtClean="0"/>
              <a:t>Finish</a:t>
            </a:r>
            <a:endParaRPr lang="en-US" sz="1800" dirty="0"/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3048000" cy="20313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.L13: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eax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leave</a:t>
            </a: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2900" algn="l"/>
              </a:tabLst>
            </a:pPr>
            <a:r>
              <a:rPr lang="en-US" dirty="0" smtClean="0">
                <a:latin typeface="Courier New" pitchFamily="49" charset="0"/>
              </a:rPr>
              <a:t>	ret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657600" y="1981200"/>
            <a:ext cx="5175250" cy="203132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Done: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rrmovl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ecx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eax</a:t>
            </a:r>
            <a:r>
              <a:rPr lang="en-US" dirty="0" smtClean="0">
                <a:latin typeface="Courier New" pitchFamily="49" charset="0"/>
              </a:rPr>
              <a:t>	# return </a:t>
            </a:r>
            <a:r>
              <a:rPr lang="en-US" dirty="0" err="1" smtClean="0">
                <a:latin typeface="Courier New" pitchFamily="49" charset="0"/>
              </a:rPr>
              <a:t>len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popl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edi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# Restore %</a:t>
            </a:r>
            <a:r>
              <a:rPr lang="en-US" dirty="0" err="1" smtClean="0">
                <a:latin typeface="Courier New" pitchFamily="49" charset="0"/>
              </a:rPr>
              <a:t>edi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popl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esi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# Restore %</a:t>
            </a:r>
            <a:r>
              <a:rPr lang="en-US" dirty="0" err="1" smtClean="0">
                <a:latin typeface="Courier New" pitchFamily="49" charset="0"/>
              </a:rPr>
              <a:t>esi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rrmovl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</a:rPr>
              <a:t>, %</a:t>
            </a:r>
            <a:r>
              <a:rPr lang="en-US" dirty="0" err="1" smtClean="0">
                <a:latin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# Restore SP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popl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     # Restore FP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ret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</a:t>
            </a:r>
            <a:r>
              <a:rPr lang="en-US" dirty="0" smtClean="0"/>
              <a:t>Sample Program Structure #1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</a:t>
            </a:r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Where located</a:t>
            </a:r>
          </a:p>
          <a:p>
            <a:pPr lvl="2"/>
            <a:r>
              <a:rPr lang="en-US" dirty="0" smtClean="0"/>
              <a:t>Pointer values</a:t>
            </a:r>
            <a:endParaRPr lang="en-US" dirty="0"/>
          </a:p>
          <a:p>
            <a:pPr lvl="2"/>
            <a:r>
              <a:rPr lang="en-US" dirty="0"/>
              <a:t>Make sure don’t overwrite code!</a:t>
            </a:r>
          </a:p>
          <a:p>
            <a:pPr lvl="1"/>
            <a:r>
              <a:rPr lang="en-US" dirty="0"/>
              <a:t>Must initialize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937250" cy="5355312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init:	# Initialization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call Main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halt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.align 4 	# Program data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Main:	# Main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call len2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len2:	# Length function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 . .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.pos 0x100	# Placement of stack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Stack: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Hardware Architecture</a:t>
            </a:r>
            <a:r>
              <a:rPr lang="en-US" sz="3600" dirty="0"/>
              <a:t> </a:t>
            </a:r>
            <a:r>
              <a:rPr lang="en-US" sz="3600" dirty="0" smtClean="0"/>
              <a:t>- using Y86 ISA</a:t>
            </a:r>
            <a:endParaRPr lang="en-US" sz="36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learning aspects of hardware architecture design, we’ll be using the </a:t>
            </a:r>
            <a:r>
              <a:rPr lang="en-US" dirty="0"/>
              <a:t>Y86 </a:t>
            </a:r>
            <a:r>
              <a:rPr lang="en-US" dirty="0" smtClean="0"/>
              <a:t>ISA</a:t>
            </a:r>
          </a:p>
          <a:p>
            <a:pPr lvl="1"/>
            <a:r>
              <a:rPr lang="en-US" dirty="0" smtClean="0"/>
              <a:t>x86 is a CISC language</a:t>
            </a:r>
          </a:p>
          <a:p>
            <a:pPr lvl="2"/>
            <a:r>
              <a:rPr lang="en-US" dirty="0" smtClean="0"/>
              <a:t>too complex for educational purposes</a:t>
            </a:r>
            <a:endParaRPr lang="en-US" dirty="0"/>
          </a:p>
          <a:p>
            <a:pPr lvl="3"/>
            <a:endParaRPr lang="en-US" sz="800" dirty="0" smtClean="0"/>
          </a:p>
          <a:p>
            <a:r>
              <a:rPr lang="en-US" dirty="0"/>
              <a:t>Y86 Instruction Set Architecture</a:t>
            </a:r>
          </a:p>
          <a:p>
            <a:pPr lvl="1"/>
            <a:r>
              <a:rPr lang="en-US" dirty="0"/>
              <a:t>a pseudo-language based on x86  (IA-32)</a:t>
            </a:r>
          </a:p>
          <a:p>
            <a:pPr lvl="1"/>
            <a:r>
              <a:rPr lang="en-US" dirty="0" smtClean="0"/>
              <a:t>similar state, but simpler set of instructions</a:t>
            </a:r>
            <a:endParaRPr lang="en-US" dirty="0"/>
          </a:p>
          <a:p>
            <a:pPr lvl="1"/>
            <a:r>
              <a:rPr lang="en-US" dirty="0"/>
              <a:t>simpler instruction </a:t>
            </a:r>
            <a:r>
              <a:rPr lang="en-US" dirty="0" smtClean="0"/>
              <a:t>formats and addressing modes</a:t>
            </a:r>
            <a:endParaRPr lang="en-US" dirty="0"/>
          </a:p>
          <a:p>
            <a:pPr lvl="1"/>
            <a:r>
              <a:rPr lang="en-US" dirty="0" smtClean="0"/>
              <a:t>more RISC-like ISA than IA-32</a:t>
            </a:r>
            <a:endParaRPr lang="en-US" dirty="0"/>
          </a:p>
          <a:p>
            <a:pPr lvl="3"/>
            <a:endParaRPr lang="en-US" sz="800" dirty="0"/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1</a:t>
            </a:r>
            <a:r>
              <a:rPr lang="en-US" dirty="0">
                <a:latin typeface="Arial Black"/>
              </a:rPr>
              <a:t>–</a:t>
            </a:r>
            <a:r>
              <a:rPr lang="en-US" dirty="0"/>
              <a:t>6 bytes of information read from memory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determine instruction length from first byte</a:t>
            </a:r>
          </a:p>
          <a:p>
            <a:pPr marL="906463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Program </a:t>
            </a:r>
            <a:r>
              <a:rPr lang="en-US" dirty="0" smtClean="0"/>
              <a:t>Structure #2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295400"/>
            <a:ext cx="3327400" cy="5213350"/>
          </a:xfrm>
        </p:spPr>
        <p:txBody>
          <a:bodyPr/>
          <a:lstStyle/>
          <a:p>
            <a:pPr lvl="1"/>
            <a:r>
              <a:rPr lang="en-US" dirty="0"/>
              <a:t>Program starts at address 0</a:t>
            </a:r>
          </a:p>
          <a:p>
            <a:pPr lvl="1"/>
            <a:r>
              <a:rPr lang="en-US" dirty="0"/>
              <a:t>Must set up </a:t>
            </a:r>
            <a:r>
              <a:rPr lang="en-US" dirty="0" smtClean="0"/>
              <a:t>stack</a:t>
            </a:r>
            <a:endParaRPr lang="en-US" dirty="0"/>
          </a:p>
          <a:p>
            <a:pPr lvl="1"/>
            <a:r>
              <a:rPr lang="en-US" dirty="0"/>
              <a:t>Must initialize data</a:t>
            </a:r>
          </a:p>
          <a:p>
            <a:pPr lvl="1"/>
            <a:r>
              <a:rPr lang="en-US" dirty="0"/>
              <a:t>Can use symbolic names</a:t>
            </a:r>
          </a:p>
          <a:p>
            <a:pPr lvl="1"/>
            <a:endParaRPr lang="en-US" dirty="0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715000" cy="3970318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init: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Stack, %</a:t>
            </a:r>
            <a:r>
              <a:rPr lang="en-US" dirty="0" err="1" smtClean="0">
                <a:latin typeface="Courier New" pitchFamily="49" charset="0"/>
              </a:rPr>
              <a:t>esp</a:t>
            </a:r>
            <a:r>
              <a:rPr lang="en-US" dirty="0" smtClean="0">
                <a:latin typeface="Courier New" pitchFamily="49" charset="0"/>
              </a:rPr>
              <a:t>  # Set up SP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Stack,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# Set up FP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call Main           # Execute main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halt                # Terminate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# Array of 4 elements + terminating 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.align 4 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array: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.long 0x000d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0x00c0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0x0b00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0xa000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.long 0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Program </a:t>
            </a:r>
            <a:r>
              <a:rPr lang="en-US" dirty="0" smtClean="0"/>
              <a:t>Structure #3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3803650"/>
            <a:ext cx="8439150" cy="2705100"/>
          </a:xfrm>
        </p:spPr>
        <p:txBody>
          <a:bodyPr/>
          <a:lstStyle/>
          <a:p>
            <a:r>
              <a:rPr lang="en-US" dirty="0" smtClean="0"/>
              <a:t>Set up call to len2</a:t>
            </a:r>
          </a:p>
          <a:p>
            <a:pPr lvl="1"/>
            <a:r>
              <a:rPr lang="en-US" dirty="0" smtClean="0"/>
              <a:t>Follow IA32 procedure conventions</a:t>
            </a:r>
          </a:p>
          <a:p>
            <a:pPr lvl="1"/>
            <a:r>
              <a:rPr lang="en-US" dirty="0" smtClean="0"/>
              <a:t>Push array address as argument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5715000" cy="258532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Main:	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rrmovl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esp,%ebp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irmovl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array,%edx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pushl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edx</a:t>
            </a:r>
            <a:r>
              <a:rPr lang="en-US" dirty="0" smtClean="0">
                <a:latin typeface="Courier New" pitchFamily="49" charset="0"/>
              </a:rPr>
              <a:t>      	# Push array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call len2	# Call len2(array)</a:t>
            </a: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rrmovl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ebp,%esp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popl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ebp</a:t>
            </a:r>
            <a:endParaRPr lang="en-US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smtClean="0">
                <a:latin typeface="Courier New" pitchFamily="49" charset="0"/>
              </a:rPr>
              <a:t>	ret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Y86 Program</a:t>
            </a:r>
          </a:p>
        </p:txBody>
      </p:sp>
      <p:sp>
        <p:nvSpPr>
          <p:cNvPr id="284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 dirty="0"/>
              <a:t>Generates “object code” file </a:t>
            </a:r>
            <a:r>
              <a:rPr lang="en-US" sz="1800" dirty="0" err="1" smtClean="0">
                <a:latin typeface="Courier New" pitchFamily="49" charset="0"/>
              </a:rPr>
              <a:t>len.yo</a:t>
            </a:r>
            <a:endParaRPr lang="en-US" dirty="0"/>
          </a:p>
          <a:p>
            <a:pPr lvl="2"/>
            <a:r>
              <a:rPr lang="en-US" dirty="0"/>
              <a:t>Actually looks like </a:t>
            </a:r>
            <a:r>
              <a:rPr lang="en-US" dirty="0" err="1"/>
              <a:t>disassembler</a:t>
            </a:r>
            <a:r>
              <a:rPr lang="en-US" dirty="0"/>
              <a:t> output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yas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len.ys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22250" y="2971800"/>
            <a:ext cx="8686800" cy="310854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0x000:              | 	.pos 0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0x000: 30f400010000 | init:	</a:t>
            </a:r>
            <a:r>
              <a:rPr lang="en-US" sz="1400" dirty="0" err="1" smtClean="0">
                <a:latin typeface="Courier New" pitchFamily="49" charset="0"/>
              </a:rPr>
              <a:t>irmovl</a:t>
            </a:r>
            <a:r>
              <a:rPr lang="en-US" sz="1400" dirty="0" smtClean="0">
                <a:latin typeface="Courier New" pitchFamily="49" charset="0"/>
              </a:rPr>
              <a:t> Stack, %</a:t>
            </a:r>
            <a:r>
              <a:rPr lang="en-US" sz="1400" dirty="0" err="1" smtClean="0">
                <a:latin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</a:rPr>
              <a:t>  # Set up stack pointer 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0x006: 30f500010000 | 	</a:t>
            </a:r>
            <a:r>
              <a:rPr lang="en-US" sz="1400" dirty="0" err="1" smtClean="0">
                <a:latin typeface="Courier New" pitchFamily="49" charset="0"/>
              </a:rPr>
              <a:t>irmovl</a:t>
            </a:r>
            <a:r>
              <a:rPr lang="en-US" sz="1400" dirty="0" smtClean="0">
                <a:latin typeface="Courier New" pitchFamily="49" charset="0"/>
              </a:rPr>
              <a:t> Stack, %</a:t>
            </a:r>
            <a:r>
              <a:rPr lang="en-US" sz="1400" dirty="0" err="1" smtClean="0">
                <a:latin typeface="Courier New" pitchFamily="49" charset="0"/>
              </a:rPr>
              <a:t>ebp</a:t>
            </a:r>
            <a:r>
              <a:rPr lang="en-US" sz="1400" dirty="0" smtClean="0">
                <a:latin typeface="Courier New" pitchFamily="49" charset="0"/>
              </a:rPr>
              <a:t>  	# Set up base pointer  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0x00c: 8028000000   | 	call Main		# Execute main program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0x011: 00           | 	halt			# Terminate program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    | 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                    | # Array of 4 elements + terminating 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0x014:              | 	.align 4 	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0x014:              | array: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0x014: 0d000000     | 	.long 0x000d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0x018: c0000000     | 	.long 0x00c0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0x01c: 000b0000     | 	.long 0x0b00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0x020: 00a00000     | 	.long 0xa000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0x024: 00000000     | 	.long 0</a:t>
            </a: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Y86 Program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828800"/>
            <a:ext cx="8294687" cy="4603750"/>
          </a:xfrm>
        </p:spPr>
        <p:txBody>
          <a:bodyPr/>
          <a:lstStyle/>
          <a:p>
            <a:pPr lvl="1"/>
            <a:r>
              <a:rPr lang="en-US"/>
              <a:t>Instruction set simulator</a:t>
            </a:r>
          </a:p>
          <a:p>
            <a:pPr lvl="2"/>
            <a:r>
              <a:rPr lang="en-US"/>
              <a:t>Computes effect of each instruction on processor state</a:t>
            </a:r>
          </a:p>
          <a:p>
            <a:pPr lvl="2"/>
            <a:r>
              <a:rPr lang="en-US"/>
              <a:t>Prints changes in state from original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971800" cy="36933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dirty="0" err="1">
                <a:latin typeface="Courier New" pitchFamily="49" charset="0"/>
              </a:rPr>
              <a:t>unix</a:t>
            </a:r>
            <a:r>
              <a:rPr lang="en-US" dirty="0">
                <a:latin typeface="Courier New" pitchFamily="49" charset="0"/>
              </a:rPr>
              <a:t>&gt; </a:t>
            </a:r>
            <a:r>
              <a:rPr lang="en-US" dirty="0" err="1">
                <a:latin typeface="Courier New" pitchFamily="49" charset="0"/>
              </a:rPr>
              <a:t>yis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len.yo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696200" cy="3108543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Stopped in 50 steps at PC = 0x11.  Status 'HLT', CC Z=1 S=0 O=0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Changes to registers: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eax</a:t>
            </a:r>
            <a:r>
              <a:rPr lang="en-US" sz="1400" dirty="0" smtClean="0">
                <a:latin typeface="Courier New" pitchFamily="49" charset="0"/>
              </a:rPr>
              <a:t>:	0x00000000	</a:t>
            </a:r>
            <a:r>
              <a:rPr lang="en-US" sz="1400" i="1" dirty="0" smtClean="0">
                <a:latin typeface="Courier New" pitchFamily="49" charset="0"/>
              </a:rPr>
              <a:t>0x00000004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ecx</a:t>
            </a:r>
            <a:r>
              <a:rPr lang="en-US" sz="1400" dirty="0" smtClean="0">
                <a:latin typeface="Courier New" pitchFamily="49" charset="0"/>
              </a:rPr>
              <a:t>:	0x00000000	0x00000004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edx</a:t>
            </a:r>
            <a:r>
              <a:rPr lang="en-US" sz="1400" dirty="0" smtClean="0">
                <a:latin typeface="Courier New" pitchFamily="49" charset="0"/>
              </a:rPr>
              <a:t>:	0x00000000	0x00000028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esp</a:t>
            </a:r>
            <a:r>
              <a:rPr lang="en-US" sz="1400" dirty="0" smtClean="0">
                <a:latin typeface="Courier New" pitchFamily="49" charset="0"/>
              </a:rPr>
              <a:t>:	0x00000000	0x00000100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%</a:t>
            </a:r>
            <a:r>
              <a:rPr lang="en-US" sz="1400" dirty="0" err="1" smtClean="0">
                <a:latin typeface="Courier New" pitchFamily="49" charset="0"/>
              </a:rPr>
              <a:t>ebp</a:t>
            </a:r>
            <a:r>
              <a:rPr lang="en-US" sz="1400" dirty="0" smtClean="0">
                <a:latin typeface="Courier New" pitchFamily="49" charset="0"/>
              </a:rPr>
              <a:t>:	0x00000000	0x00000100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endParaRPr lang="en-US" sz="1400" dirty="0" smtClean="0">
              <a:latin typeface="Courier New" pitchFamily="49" charset="0"/>
            </a:endParaRP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Changes to memory: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0x00ec:	0x00000000	0x000000f8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0x00f0:	0x00000000	0x00000039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0x00f4:	0x00000000	0x00000014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0x00f8:	0x00000000	0x00000100</a:t>
            </a:r>
          </a:p>
          <a:p>
            <a:pPr lvl="1" algn="l">
              <a:lnSpc>
                <a:spcPct val="100000"/>
              </a:lnSpc>
              <a:tabLst>
                <a:tab pos="400050" algn="l"/>
                <a:tab pos="3028950" algn="l"/>
              </a:tabLst>
            </a:pPr>
            <a:r>
              <a:rPr lang="en-US" sz="1400" dirty="0" smtClean="0">
                <a:latin typeface="Courier New" pitchFamily="49" charset="0"/>
              </a:rPr>
              <a:t>0x00fc:	0x00000000	0x00000011</a:t>
            </a: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Registers</a:t>
            </a:r>
          </a:p>
        </p:txBody>
      </p:sp>
      <p:pic>
        <p:nvPicPr>
          <p:cNvPr id="29082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90821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5700" y="1447800"/>
            <a:ext cx="3568700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Instruction Examples</a:t>
            </a:r>
          </a:p>
        </p:txBody>
      </p: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838200" y="5340350"/>
            <a:ext cx="7324725" cy="358775"/>
            <a:chOff x="624" y="2016"/>
            <a:chExt cx="4608" cy="226"/>
          </a:xfrm>
        </p:grpSpPr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grpSp>
        <p:nvGrpSpPr>
          <p:cNvPr id="287772" name="Group 28"/>
          <p:cNvGrpSpPr>
            <a:grpSpLocks/>
          </p:cNvGrpSpPr>
          <p:nvPr/>
        </p:nvGrpSpPr>
        <p:grpSpPr bwMode="auto">
          <a:xfrm>
            <a:off x="828675" y="1143000"/>
            <a:ext cx="7324725" cy="665163"/>
            <a:chOff x="528" y="1488"/>
            <a:chExt cx="4614" cy="419"/>
          </a:xfrm>
        </p:grpSpPr>
        <p:grpSp>
          <p:nvGrpSpPr>
            <p:cNvPr id="287749" name="Group 5"/>
            <p:cNvGrpSpPr>
              <a:grpSpLocks/>
            </p:cNvGrpSpPr>
            <p:nvPr/>
          </p:nvGrpSpPr>
          <p:grpSpPr bwMode="auto">
            <a:xfrm>
              <a:off x="528" y="1680"/>
              <a:ext cx="4614" cy="227"/>
              <a:chOff x="624" y="1440"/>
              <a:chExt cx="4608" cy="226"/>
            </a:xfrm>
          </p:grpSpPr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1" name="Rectangle 7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2928" y="1440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287754" name="Rectangle 10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Fn</a:t>
                </a:r>
              </a:p>
            </p:txBody>
          </p:sp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720" cy="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00000</a:t>
                </a:r>
              </a:p>
            </p:txBody>
          </p:sp>
        </p:grpSp>
        <p:sp>
          <p:nvSpPr>
            <p:cNvPr id="287768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575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R-R</a:t>
              </a:r>
            </a:p>
          </p:txBody>
        </p:sp>
      </p:grpSp>
      <p:grpSp>
        <p:nvGrpSpPr>
          <p:cNvPr id="287773" name="Group 29"/>
          <p:cNvGrpSpPr>
            <a:grpSpLocks/>
          </p:cNvGrpSpPr>
          <p:nvPr/>
        </p:nvGrpSpPr>
        <p:grpSpPr bwMode="auto">
          <a:xfrm>
            <a:off x="838200" y="2362200"/>
            <a:ext cx="7324725" cy="665163"/>
            <a:chOff x="528" y="2065"/>
            <a:chExt cx="4614" cy="419"/>
          </a:xfrm>
        </p:grpSpPr>
        <p:grpSp>
          <p:nvGrpSpPr>
            <p:cNvPr id="287756" name="Group 12"/>
            <p:cNvGrpSpPr>
              <a:grpSpLocks/>
            </p:cNvGrpSpPr>
            <p:nvPr/>
          </p:nvGrpSpPr>
          <p:grpSpPr bwMode="auto">
            <a:xfrm>
              <a:off x="528" y="2257"/>
              <a:ext cx="4614" cy="227"/>
              <a:chOff x="624" y="2016"/>
              <a:chExt cx="4608" cy="226"/>
            </a:xfrm>
          </p:grpSpPr>
          <p:sp>
            <p:nvSpPr>
              <p:cNvPr id="287757" name="Rectangle 13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864" cy="226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Op</a:t>
                </a:r>
              </a:p>
            </p:txBody>
          </p:sp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Ra</a:t>
                </a:r>
              </a:p>
            </p:txBody>
          </p:sp>
          <p:sp>
            <p:nvSpPr>
              <p:cNvPr id="287759" name="Rectangle 15"/>
              <p:cNvSpPr>
                <a:spLocks noChangeArrowheads="1"/>
              </p:cNvSpPr>
              <p:nvPr/>
            </p:nvSpPr>
            <p:spPr bwMode="auto">
              <a:xfrm>
                <a:off x="2208" y="2016"/>
                <a:ext cx="720" cy="22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solidFill>
                      <a:schemeClr val="tx2"/>
                    </a:solidFill>
                    <a:latin typeface="Courier New" pitchFamily="49" charset="0"/>
                  </a:rPr>
                  <a:t>Rb</a:t>
                </a:r>
              </a:p>
            </p:txBody>
          </p:sp>
          <p:sp>
            <p:nvSpPr>
              <p:cNvPr id="287760" name="Rectangle 16"/>
              <p:cNvSpPr>
                <a:spLocks noChangeArrowheads="1"/>
              </p:cNvSpPr>
              <p:nvPr/>
            </p:nvSpPr>
            <p:spPr bwMode="auto">
              <a:xfrm>
                <a:off x="2928" y="2016"/>
                <a:ext cx="2304" cy="22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2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7112" tIns="47112" rIns="47112" bIns="47112" anchor="ctr"/>
              <a:lstStyle/>
              <a:p>
                <a:pPr defTabSz="915988"/>
                <a:r>
                  <a:rPr lang="en-US">
                    <a:latin typeface="Courier New" pitchFamily="49" charset="0"/>
                  </a:rPr>
                  <a:t>Immediate</a:t>
                </a:r>
              </a:p>
            </p:txBody>
          </p:sp>
        </p:grpSp>
        <p:sp>
          <p:nvSpPr>
            <p:cNvPr id="287769" name="Text Box 25"/>
            <p:cNvSpPr txBox="1">
              <a:spLocks noChangeArrowheads="1"/>
            </p:cNvSpPr>
            <p:nvPr/>
          </p:nvSpPr>
          <p:spPr bwMode="auto">
            <a:xfrm>
              <a:off x="528" y="2065"/>
              <a:ext cx="431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algn="l" defTabSz="915988"/>
              <a:r>
                <a:rPr lang="en-US"/>
                <a:t>R-I</a:t>
              </a:r>
            </a:p>
          </p:txBody>
        </p:sp>
      </p:grpSp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838200" y="5029200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Load/Store</a:t>
            </a: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143000" y="2057400"/>
            <a:ext cx="7162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$3,$2,$1		# Register add: $3 = $2+$1 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143000" y="32004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addu $3,$2, 3145	# Immediate add: $3 = $2+3145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sll $3,$2,2		# Shift left: $3 = $2 &lt;&lt; 2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1219200" y="5791200"/>
            <a:ext cx="7086600" cy="7254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lw $3,16($2)		# Load Word: $3 = M[$2+16]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sw $3,16($2)		# Store Word: M[$2+16] = $3</a:t>
            </a:r>
          </a:p>
        </p:txBody>
      </p:sp>
      <p:grpSp>
        <p:nvGrpSpPr>
          <p:cNvPr id="287777" name="Group 33"/>
          <p:cNvGrpSpPr>
            <a:grpSpLocks/>
          </p:cNvGrpSpPr>
          <p:nvPr/>
        </p:nvGrpSpPr>
        <p:grpSpPr bwMode="auto">
          <a:xfrm>
            <a:off x="838200" y="4213225"/>
            <a:ext cx="7324725" cy="358775"/>
            <a:chOff x="624" y="2016"/>
            <a:chExt cx="4608" cy="226"/>
          </a:xfrm>
        </p:grpSpPr>
        <p:sp>
          <p:nvSpPr>
            <p:cNvPr id="287778" name="Rectangle 34"/>
            <p:cNvSpPr>
              <a:spLocks noChangeArrowheads="1"/>
            </p:cNvSpPr>
            <p:nvPr/>
          </p:nvSpPr>
          <p:spPr bwMode="auto">
            <a:xfrm>
              <a:off x="624" y="2016"/>
              <a:ext cx="864" cy="22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Op</a:t>
              </a:r>
            </a:p>
          </p:txBody>
        </p:sp>
        <p:sp>
          <p:nvSpPr>
            <p:cNvPr id="287779" name="Rectangle 35"/>
            <p:cNvSpPr>
              <a:spLocks noChangeArrowheads="1"/>
            </p:cNvSpPr>
            <p:nvPr/>
          </p:nvSpPr>
          <p:spPr bwMode="auto">
            <a:xfrm>
              <a:off x="148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Ra</a:t>
              </a:r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208" y="2016"/>
              <a:ext cx="720" cy="2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Rb</a:t>
              </a:r>
            </a:p>
          </p:txBody>
        </p:sp>
        <p:sp>
          <p:nvSpPr>
            <p:cNvPr id="287781" name="Rectangle 37"/>
            <p:cNvSpPr>
              <a:spLocks noChangeArrowheads="1"/>
            </p:cNvSpPr>
            <p:nvPr/>
          </p:nvSpPr>
          <p:spPr bwMode="auto">
            <a:xfrm>
              <a:off x="2928" y="2016"/>
              <a:ext cx="2304" cy="2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7112" tIns="47112" rIns="47112" bIns="47112" anchor="ctr"/>
            <a:lstStyle/>
            <a:p>
              <a:pPr defTabSz="915988"/>
              <a:r>
                <a:rPr lang="en-US">
                  <a:latin typeface="Courier New" pitchFamily="49" charset="0"/>
                </a:rPr>
                <a:t>Offset</a:t>
              </a:r>
            </a:p>
          </p:txBody>
        </p:sp>
      </p:grpSp>
      <p:sp>
        <p:nvSpPr>
          <p:cNvPr id="287782" name="Text Box 38"/>
          <p:cNvSpPr txBox="1">
            <a:spLocks noChangeArrowheads="1"/>
          </p:cNvSpPr>
          <p:nvPr/>
        </p:nvSpPr>
        <p:spPr bwMode="auto">
          <a:xfrm>
            <a:off x="838200" y="3902075"/>
            <a:ext cx="1446213" cy="3413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7112" tIns="47112" rIns="47112" bIns="47112" anchor="ctr"/>
          <a:lstStyle/>
          <a:p>
            <a:pPr algn="l" defTabSz="915988"/>
            <a:r>
              <a:rPr lang="en-US"/>
              <a:t>Branch</a:t>
            </a:r>
          </a:p>
        </p:txBody>
      </p:sp>
      <p:sp>
        <p:nvSpPr>
          <p:cNvPr id="287783" name="Text Box 39"/>
          <p:cNvSpPr txBox="1">
            <a:spLocks noChangeArrowheads="1"/>
          </p:cNvSpPr>
          <p:nvPr/>
        </p:nvSpPr>
        <p:spPr bwMode="auto">
          <a:xfrm>
            <a:off x="1219200" y="4648200"/>
            <a:ext cx="7086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beq $3,$2,dest	# Branch when $3 = $2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vs. RISC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Debate</a:t>
            </a:r>
          </a:p>
          <a:p>
            <a:pPr lvl="1"/>
            <a:r>
              <a:rPr lang="en-US" dirty="0"/>
              <a:t>Strong opinions!</a:t>
            </a:r>
          </a:p>
          <a:p>
            <a:pPr lvl="1"/>
            <a:r>
              <a:rPr lang="en-US" dirty="0"/>
              <a:t>CISC proponents---easy for compiler, fewer code bytes</a:t>
            </a:r>
          </a:p>
          <a:p>
            <a:pPr lvl="1"/>
            <a:r>
              <a:rPr lang="en-US" dirty="0"/>
              <a:t>RISC proponents---better for optimizing compilers, can make run fast with simple chip design</a:t>
            </a:r>
          </a:p>
          <a:p>
            <a:r>
              <a:rPr lang="en-US" dirty="0"/>
              <a:t>Current Status</a:t>
            </a:r>
          </a:p>
          <a:p>
            <a:pPr lvl="1"/>
            <a:r>
              <a:rPr lang="en-US" dirty="0"/>
              <a:t>For desktop processors, choice of ISA not a technical issue</a:t>
            </a:r>
          </a:p>
          <a:p>
            <a:pPr lvl="2"/>
            <a:r>
              <a:rPr lang="en-US" dirty="0"/>
              <a:t>With enough hardware, can make anything run fast</a:t>
            </a:r>
          </a:p>
          <a:p>
            <a:pPr lvl="2"/>
            <a:r>
              <a:rPr lang="en-US" dirty="0"/>
              <a:t>Code compatibility more important</a:t>
            </a:r>
          </a:p>
          <a:p>
            <a:pPr lvl="1"/>
            <a:r>
              <a:rPr lang="en-US" dirty="0"/>
              <a:t>For embedded processors, RISC makes sense</a:t>
            </a:r>
          </a:p>
          <a:p>
            <a:pPr lvl="2"/>
            <a:r>
              <a:rPr lang="en-US" dirty="0"/>
              <a:t>Smaller, cheaper, less </a:t>
            </a:r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Most cell phones use ARM processor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22250"/>
            <a:ext cx="8704262" cy="779463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Y86 Instruction Set Architecture</a:t>
            </a:r>
          </a:p>
          <a:p>
            <a:pPr lvl="1"/>
            <a:r>
              <a:rPr lang="en-US" dirty="0"/>
              <a:t>Similar state and instructions as IA32</a:t>
            </a:r>
          </a:p>
          <a:p>
            <a:pPr lvl="1"/>
            <a:r>
              <a:rPr lang="en-US" dirty="0"/>
              <a:t>Simpler encodings</a:t>
            </a:r>
          </a:p>
          <a:p>
            <a:pPr lvl="1"/>
            <a:r>
              <a:rPr lang="en-US" dirty="0"/>
              <a:t>Somewhere between CISC and RISC</a:t>
            </a:r>
          </a:p>
          <a:p>
            <a:r>
              <a:rPr lang="en-US" dirty="0"/>
              <a:t>How Important is ISA Design?</a:t>
            </a:r>
          </a:p>
          <a:p>
            <a:pPr lvl="1"/>
            <a:r>
              <a:rPr lang="en-US" dirty="0"/>
              <a:t>Less now than before</a:t>
            </a:r>
          </a:p>
          <a:p>
            <a:pPr lvl="2"/>
            <a:r>
              <a:rPr lang="en-US" dirty="0"/>
              <a:t>With enough hardware, can make almost anything go fast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has evolved from IA32 to x86-64</a:t>
            </a:r>
            <a:endParaRPr lang="en-US" dirty="0"/>
          </a:p>
          <a:p>
            <a:pPr lvl="2"/>
            <a:r>
              <a:rPr lang="en-US" dirty="0" smtClean="0"/>
              <a:t>Uses 64-bit words (including addresses)</a:t>
            </a:r>
            <a:endParaRPr lang="en-US" dirty="0"/>
          </a:p>
          <a:p>
            <a:pPr lvl="2"/>
            <a:r>
              <a:rPr lang="en-US" dirty="0" smtClean="0"/>
              <a:t>Adopted some features found in RISC</a:t>
            </a:r>
          </a:p>
          <a:p>
            <a:pPr lvl="3"/>
            <a:r>
              <a:rPr lang="en-US" dirty="0" smtClean="0"/>
              <a:t>More registers (16)</a:t>
            </a:r>
          </a:p>
          <a:p>
            <a:pPr lvl="3"/>
            <a:r>
              <a:rPr lang="en-US" dirty="0" smtClean="0"/>
              <a:t>Less reliance on stack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Instruction Sets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/>
              <a:t>Complex Instruction Set Computer</a:t>
            </a:r>
          </a:p>
          <a:p>
            <a:pPr lvl="1"/>
            <a:r>
              <a:rPr lang="en-US"/>
              <a:t>Dominant style through mid-80’s</a:t>
            </a:r>
          </a:p>
          <a:p>
            <a:r>
              <a:rPr lang="en-US"/>
              <a:t>Stack-oriented instruction set</a:t>
            </a:r>
          </a:p>
          <a:p>
            <a:pPr lvl="1"/>
            <a:r>
              <a:rPr lang="en-US"/>
              <a:t>Use stack to pass arguments, save program counter</a:t>
            </a:r>
          </a:p>
          <a:p>
            <a:pPr lvl="1"/>
            <a:r>
              <a:rPr lang="en-US"/>
              <a:t>Explicit push and pop instructions</a:t>
            </a:r>
          </a:p>
          <a:p>
            <a:r>
              <a:rPr lang="en-US"/>
              <a:t>Arithmetic instructions can access memory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addl %eax, 12(%ebx,%ecx,4)</a:t>
            </a:r>
            <a:r>
              <a:rPr lang="en-US"/>
              <a:t> </a:t>
            </a:r>
          </a:p>
          <a:p>
            <a:pPr lvl="2"/>
            <a:r>
              <a:rPr lang="en-US"/>
              <a:t>requires memory read and write</a:t>
            </a:r>
          </a:p>
          <a:p>
            <a:pPr lvl="2"/>
            <a:r>
              <a:rPr lang="en-US"/>
              <a:t>Complex address calculation</a:t>
            </a:r>
          </a:p>
          <a:p>
            <a:r>
              <a:rPr lang="en-US"/>
              <a:t>Condition codes</a:t>
            </a:r>
          </a:p>
          <a:p>
            <a:pPr lvl="1"/>
            <a:r>
              <a:rPr lang="en-US"/>
              <a:t>Set as side effect of arithmetic and logical instructions</a:t>
            </a:r>
          </a:p>
          <a:p>
            <a:r>
              <a:rPr lang="en-US"/>
              <a:t>Philosophy</a:t>
            </a:r>
          </a:p>
          <a:p>
            <a:pPr lvl="1"/>
            <a:r>
              <a:rPr lang="en-US"/>
              <a:t>Add instructions to perform “typical” programming tasks</a:t>
            </a:r>
          </a:p>
        </p:txBody>
      </p:sp>
    </p:spTree>
    <p:extLst>
      <p:ext uri="{BB962C8B-B14F-4D97-AF65-F5344CB8AC3E}">
        <p14:creationId xmlns:p14="http://schemas.microsoft.com/office/powerpoint/2010/main" val="2648759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</a:t>
            </a:r>
            <a:r>
              <a:rPr lang="en-US" dirty="0"/>
              <a:t>Instruction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213350"/>
          </a:xfrm>
        </p:spPr>
        <p:txBody>
          <a:bodyPr/>
          <a:lstStyle/>
          <a:p>
            <a:pPr lvl="1"/>
            <a:r>
              <a:rPr lang="en-US" dirty="0" smtClean="0"/>
              <a:t>Reduced Instruction Set Computer</a:t>
            </a:r>
          </a:p>
          <a:p>
            <a:pPr lvl="1"/>
            <a:r>
              <a:rPr lang="en-US" dirty="0" smtClean="0"/>
              <a:t>Internal project at IBM, later popularized by Hennessy (Stanford) and Patterson (Berkeley)</a:t>
            </a:r>
          </a:p>
          <a:p>
            <a:r>
              <a:rPr lang="en-US" dirty="0" smtClean="0"/>
              <a:t>Fewer</a:t>
            </a:r>
            <a:r>
              <a:rPr lang="en-US" dirty="0"/>
              <a:t>, simpler instructions</a:t>
            </a:r>
          </a:p>
          <a:p>
            <a:pPr lvl="1"/>
            <a:r>
              <a:rPr lang="en-US" dirty="0"/>
              <a:t>Might take more to get given task done</a:t>
            </a:r>
          </a:p>
          <a:p>
            <a:pPr lvl="1"/>
            <a:r>
              <a:rPr lang="en-US" dirty="0"/>
              <a:t>Can execute them with small and fast hardware</a:t>
            </a:r>
          </a:p>
          <a:p>
            <a:r>
              <a:rPr lang="en-US" dirty="0"/>
              <a:t>Register-oriented instruction set</a:t>
            </a:r>
          </a:p>
          <a:p>
            <a:pPr lvl="1"/>
            <a:r>
              <a:rPr lang="en-US" dirty="0"/>
              <a:t>Many more (typically 32) registers</a:t>
            </a:r>
          </a:p>
          <a:p>
            <a:pPr lvl="1"/>
            <a:r>
              <a:rPr lang="en-US" dirty="0"/>
              <a:t>Use for arguments, return pointer, temporaries</a:t>
            </a:r>
          </a:p>
          <a:p>
            <a:r>
              <a:rPr lang="en-US" dirty="0"/>
              <a:t>Only load and store instructions can access memory</a:t>
            </a:r>
          </a:p>
          <a:p>
            <a:pPr lvl="1"/>
            <a:r>
              <a:rPr lang="en-US" dirty="0"/>
              <a:t>Similar to Y86 </a:t>
            </a:r>
            <a:r>
              <a:rPr lang="en-US" dirty="0" err="1">
                <a:latin typeface="Courier New" pitchFamily="49" charset="0"/>
              </a:rPr>
              <a:t>mrmovl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</a:rPr>
              <a:t>rmmovl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No Condition codes</a:t>
            </a:r>
          </a:p>
          <a:p>
            <a:pPr lvl="1"/>
            <a:r>
              <a:rPr lang="en-US" dirty="0"/>
              <a:t>Test instructions return 0/1 in register</a:t>
            </a:r>
          </a:p>
        </p:txBody>
      </p:sp>
    </p:spTree>
    <p:extLst>
      <p:ext uri="{BB962C8B-B14F-4D97-AF65-F5344CB8AC3E}">
        <p14:creationId xmlns:p14="http://schemas.microsoft.com/office/powerpoint/2010/main" val="2506784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 Instruction </a:t>
            </a:r>
            <a:r>
              <a:rPr lang="en-US" dirty="0" smtClean="0"/>
              <a:t>Set and Formatting</a:t>
            </a:r>
            <a:endParaRPr lang="en-US" dirty="0"/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46050" y="838200"/>
            <a:ext cx="5562600" cy="304800"/>
            <a:chOff x="336" y="528"/>
            <a:chExt cx="3504" cy="192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/>
                <a:t>Byte</a:t>
              </a: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1536" y="528"/>
              <a:ext cx="2304" cy="192"/>
              <a:chOff x="1536" y="528"/>
              <a:chExt cx="2304" cy="192"/>
            </a:xfrm>
          </p:grpSpPr>
          <p:sp>
            <p:nvSpPr>
              <p:cNvPr id="322567" name="Rectangle 7"/>
              <p:cNvSpPr>
                <a:spLocks noChangeArrowheads="1"/>
              </p:cNvSpPr>
              <p:nvPr/>
            </p:nvSpPr>
            <p:spPr bwMode="auto">
              <a:xfrm>
                <a:off x="153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68" name="Rectangle 8"/>
              <p:cNvSpPr>
                <a:spLocks noChangeArrowheads="1"/>
              </p:cNvSpPr>
              <p:nvPr/>
            </p:nvSpPr>
            <p:spPr bwMode="auto">
              <a:xfrm>
                <a:off x="1920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2304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2688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3072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3456" y="528"/>
                <a:ext cx="384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</p:grpSp>
      </p:grp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pushl </a:t>
              </a:r>
              <a:r>
                <a:rPr lang="en-US" sz="1400" b="0"/>
                <a:t>rA</a:t>
              </a:r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146050" y="4419600"/>
            <a:ext cx="4953000" cy="304800"/>
            <a:chOff x="336" y="2784"/>
            <a:chExt cx="3120" cy="192"/>
          </a:xfrm>
        </p:grpSpPr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336" y="278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jXX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1536" y="2784"/>
              <a:ext cx="384" cy="192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920" y="2784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</p:grp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popl </a:t>
              </a:r>
              <a:r>
                <a:rPr lang="en-US" sz="1400" b="0"/>
                <a:t>rA</a:t>
              </a:r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2" name="Group 206"/>
          <p:cNvGrpSpPr>
            <a:grpSpLocks/>
          </p:cNvGrpSpPr>
          <p:nvPr/>
        </p:nvGrpSpPr>
        <p:grpSpPr bwMode="auto">
          <a:xfrm>
            <a:off x="146050" y="4876800"/>
            <a:ext cx="4953000" cy="304800"/>
            <a:chOff x="336" y="3072"/>
            <a:chExt cx="3120" cy="192"/>
          </a:xfrm>
        </p:grpSpPr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336" y="307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call </a:t>
              </a:r>
              <a:r>
                <a:rPr lang="en-US" sz="1400" b="0"/>
                <a:t>Dest</a:t>
              </a:r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1536" y="3072"/>
              <a:ext cx="384" cy="192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1920" y="307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 err="1"/>
                <a:t>Dest</a:t>
              </a:r>
              <a:endParaRPr lang="en-US" sz="1400" b="0" dirty="0"/>
            </a:p>
          </p:txBody>
        </p:sp>
      </p:grp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rrmovl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7" name="Group 201"/>
          <p:cNvGrpSpPr>
            <a:grpSpLocks/>
          </p:cNvGrpSpPr>
          <p:nvPr/>
        </p:nvGrpSpPr>
        <p:grpSpPr bwMode="auto">
          <a:xfrm>
            <a:off x="146050" y="2590800"/>
            <a:ext cx="5562600" cy="304800"/>
            <a:chOff x="336" y="1632"/>
            <a:chExt cx="3504" cy="192"/>
          </a:xfrm>
        </p:grpSpPr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336" y="163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irmovl </a:t>
              </a:r>
              <a:r>
                <a:rPr lang="en-US" sz="1400" b="0"/>
                <a:t>V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18" name="Group 200"/>
            <p:cNvGrpSpPr>
              <a:grpSpLocks/>
            </p:cNvGrpSpPr>
            <p:nvPr/>
          </p:nvGrpSpPr>
          <p:grpSpPr bwMode="auto">
            <a:xfrm>
              <a:off x="1536" y="1632"/>
              <a:ext cx="384" cy="192"/>
              <a:chOff x="1536" y="1632"/>
              <a:chExt cx="384" cy="192"/>
            </a:xfrm>
          </p:grpSpPr>
          <p:sp>
            <p:nvSpPr>
              <p:cNvPr id="322620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22621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22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1920" y="1632"/>
              <a:ext cx="384" cy="192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2304" y="1632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V</a:t>
              </a:r>
            </a:p>
          </p:txBody>
        </p:sp>
      </p:grpSp>
      <p:grpSp>
        <p:nvGrpSpPr>
          <p:cNvPr id="20" name="Group 198"/>
          <p:cNvGrpSpPr>
            <a:grpSpLocks/>
          </p:cNvGrpSpPr>
          <p:nvPr/>
        </p:nvGrpSpPr>
        <p:grpSpPr bwMode="auto">
          <a:xfrm>
            <a:off x="146050" y="3048000"/>
            <a:ext cx="5562600" cy="304800"/>
            <a:chOff x="336" y="1920"/>
            <a:chExt cx="3504" cy="192"/>
          </a:xfrm>
        </p:grpSpPr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336" y="192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rmmovl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1536" y="1920"/>
              <a:ext cx="384" cy="192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1920" y="1920"/>
              <a:ext cx="384" cy="192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304" y="1920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3" name="Group 195"/>
          <p:cNvGrpSpPr>
            <a:grpSpLocks/>
          </p:cNvGrpSpPr>
          <p:nvPr/>
        </p:nvGrpSpPr>
        <p:grpSpPr bwMode="auto">
          <a:xfrm>
            <a:off x="146050" y="3505200"/>
            <a:ext cx="5562600" cy="304800"/>
            <a:chOff x="336" y="2208"/>
            <a:chExt cx="3504" cy="192"/>
          </a:xfrm>
        </p:grpSpPr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336" y="220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mrmovl </a:t>
              </a:r>
              <a:r>
                <a:rPr lang="en-US" sz="1400" b="0"/>
                <a:t>D</a:t>
              </a:r>
              <a:r>
                <a:rPr lang="en-US" sz="1400" b="0">
                  <a:latin typeface="Courier New" pitchFamily="49" charset="0"/>
                </a:rPr>
                <a:t>(</a:t>
              </a:r>
              <a:r>
                <a:rPr lang="en-US" sz="1400" b="0"/>
                <a:t>rB</a:t>
              </a:r>
              <a:r>
                <a:rPr lang="en-US" sz="1400" b="0">
                  <a:latin typeface="Courier New" pitchFamily="49" charset="0"/>
                </a:rPr>
                <a:t>), </a:t>
              </a:r>
              <a:r>
                <a:rPr lang="en-US" sz="1400" b="0"/>
                <a:t>rA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1920" y="2208"/>
              <a:ext cx="384" cy="192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2304" y="2208"/>
              <a:ext cx="1536" cy="19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</a:t>
              </a: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OPl </a:t>
              </a:r>
              <a:r>
                <a:rPr lang="en-US" sz="1400" b="0"/>
                <a:t>rA</a:t>
              </a:r>
              <a:r>
                <a:rPr lang="en-US" sz="1400" b="0">
                  <a:latin typeface="Courier New" pitchFamily="49" charset="0"/>
                </a:rPr>
                <a:t>, </a:t>
              </a:r>
              <a:r>
                <a:rPr lang="en-US" sz="1400" b="0"/>
                <a:t>rB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1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smtClean="0">
                    <a:latin typeface="Courier New" pitchFamily="49" charset="0"/>
                  </a:rPr>
                  <a:t>0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387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2362200" y="1517650"/>
            <a:ext cx="1676400" cy="914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343400" y="1716088"/>
            <a:ext cx="6858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2362200" y="15176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%eax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2362200" y="17462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%ecx</a:t>
            </a:r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2362200" y="19748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%edx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2362200" y="22034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%ebx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3200400" y="15176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%esi</a:t>
            </a: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200400" y="17462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%edi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200400" y="19748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%esp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200400" y="2203450"/>
            <a:ext cx="8382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%ebp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43434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ourier New" pitchFamily="49" charset="0"/>
              </a:rPr>
              <a:t>ZF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5720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SF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48006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OF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 Processor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590800"/>
            <a:ext cx="8294687" cy="3841750"/>
          </a:xfrm>
        </p:spPr>
        <p:txBody>
          <a:bodyPr/>
          <a:lstStyle/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Registers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Same 8 as with IA32.  Each 32 bits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Condition Codes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Single-bit flags set by arithmetic or logical instructions</a:t>
            </a:r>
          </a:p>
          <a:p>
            <a:pPr lvl="3">
              <a:tabLst>
                <a:tab pos="3314700" algn="l"/>
                <a:tab pos="4629150" algn="l"/>
              </a:tabLst>
            </a:pPr>
            <a:r>
              <a:rPr lang="en-US" dirty="0" smtClean="0"/>
              <a:t>ZF</a:t>
            </a:r>
            <a:r>
              <a:rPr lang="en-US" dirty="0"/>
              <a:t>: Zero	</a:t>
            </a:r>
            <a:r>
              <a:rPr lang="en-US" dirty="0" err="1" smtClean="0"/>
              <a:t>SF:Negative</a:t>
            </a:r>
            <a:r>
              <a:rPr lang="en-US" dirty="0" smtClean="0"/>
              <a:t>		OF: Overflow</a:t>
            </a:r>
            <a:endParaRPr lang="en-US" dirty="0"/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Counter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address </a:t>
            </a:r>
            <a:r>
              <a:rPr lang="en-US" dirty="0" smtClean="0"/>
              <a:t>of next instruction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 smtClean="0"/>
              <a:t>Program Status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 smtClean="0"/>
              <a:t>Indicates either normal operation or some error condition</a:t>
            </a:r>
            <a:endParaRPr lang="en-US" dirty="0"/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Memory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Byte-addressable storage array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Words stored in little-endian byte order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2362200" y="10604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RF: Program registers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184650" y="1060450"/>
            <a:ext cx="990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CC: Condition codes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267200" y="2203450"/>
            <a:ext cx="8382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4267200" y="1974850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Helvetica" pitchFamily="34" charset="0"/>
              </a:rPr>
              <a:t>PC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334000" y="1974850"/>
            <a:ext cx="1676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334000" y="167005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DMEM: Memory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5867400" y="144145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181600" y="11366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Stat: Program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294687" cy="5289550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Same encoding as in IA32</a:t>
            </a:r>
          </a:p>
          <a:p>
            <a:r>
              <a:rPr lang="en-US" dirty="0"/>
              <a:t>Register ID </a:t>
            </a:r>
            <a:r>
              <a:rPr lang="en-US" dirty="0" smtClean="0"/>
              <a:t>15 (0xF) </a:t>
            </a:r>
            <a:r>
              <a:rPr lang="en-US" dirty="0"/>
              <a:t>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266261" name="Group 21"/>
          <p:cNvGrpSpPr>
            <a:grpSpLocks/>
          </p:cNvGrpSpPr>
          <p:nvPr/>
        </p:nvGrpSpPr>
        <p:grpSpPr bwMode="auto">
          <a:xfrm>
            <a:off x="2286000" y="1676400"/>
            <a:ext cx="3048000" cy="914400"/>
            <a:chOff x="864" y="1488"/>
            <a:chExt cx="1920" cy="576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864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864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864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864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2016" y="1488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266250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2016" y="1776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2016" y="1920"/>
              <a:ext cx="528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1392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1392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1392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6256" name="Rectangle 16"/>
            <p:cNvSpPr>
              <a:spLocks noChangeArrowheads="1"/>
            </p:cNvSpPr>
            <p:nvPr/>
          </p:nvSpPr>
          <p:spPr bwMode="auto">
            <a:xfrm>
              <a:off x="1392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2544" y="1488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2544" y="1632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2544" y="1776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2544" y="1920"/>
              <a:ext cx="240" cy="1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609600" y="25146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419600"/>
          </a:xfrm>
        </p:spPr>
        <p:txBody>
          <a:bodyPr/>
          <a:lstStyle/>
          <a:p>
            <a:r>
              <a:rPr lang="en-US" dirty="0"/>
              <a:t>Addition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value in register </a:t>
            </a:r>
            <a:r>
              <a:rPr lang="en-US" dirty="0" err="1"/>
              <a:t>rA</a:t>
            </a:r>
            <a:r>
              <a:rPr lang="en-US" dirty="0"/>
              <a:t> to that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Store result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Note that Y86 only allows addition to be applied to register data</a:t>
            </a:r>
          </a:p>
          <a:p>
            <a:pPr lvl="1"/>
            <a:r>
              <a:rPr lang="en-US" dirty="0"/>
              <a:t>Set condition codes based on result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addl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%</a:t>
            </a:r>
            <a:r>
              <a:rPr lang="en-US" dirty="0" err="1" smtClean="0">
                <a:solidFill>
                  <a:schemeClr val="accent1"/>
                </a:solidFill>
                <a:latin typeface="Courier New" pitchFamily="49" charset="0"/>
              </a:rPr>
              <a:t>ebx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,%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esi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60 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</a:rPr>
              <a:t>36</a:t>
            </a:r>
            <a:endParaRPr lang="en-US" dirty="0">
              <a:solidFill>
                <a:schemeClr val="accent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Two-byte encoding</a:t>
            </a:r>
          </a:p>
          <a:p>
            <a:pPr lvl="2"/>
            <a:r>
              <a:rPr lang="en-US" dirty="0"/>
              <a:t>First indicates instruction type</a:t>
            </a:r>
          </a:p>
          <a:p>
            <a:pPr lvl="2"/>
            <a:r>
              <a:rPr lang="en-US" dirty="0"/>
              <a:t>Second gives source and destination registers</a:t>
            </a:r>
          </a:p>
        </p:txBody>
      </p: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838200" y="2667000"/>
            <a:ext cx="3124200" cy="304800"/>
            <a:chOff x="528" y="1680"/>
            <a:chExt cx="1968" cy="192"/>
          </a:xfrm>
        </p:grpSpPr>
        <p:sp>
          <p:nvSpPr>
            <p:cNvPr id="265221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addl </a:t>
              </a:r>
              <a:r>
                <a:rPr lang="en-US" sz="1600">
                  <a:solidFill>
                    <a:schemeClr val="folHlink"/>
                  </a:solidFill>
                </a:rPr>
                <a:t>rA</a:t>
              </a: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grpSp>
          <p:nvGrpSpPr>
            <p:cNvPr id="265222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5223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5226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5227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5229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65307" name="Group 91"/>
          <p:cNvGrpSpPr>
            <a:grpSpLocks/>
          </p:cNvGrpSpPr>
          <p:nvPr/>
        </p:nvGrpSpPr>
        <p:grpSpPr bwMode="auto">
          <a:xfrm>
            <a:off x="4038600" y="2133600"/>
            <a:ext cx="3698875" cy="533400"/>
            <a:chOff x="2544" y="1104"/>
            <a:chExt cx="2330" cy="336"/>
          </a:xfrm>
        </p:grpSpPr>
        <p:sp>
          <p:nvSpPr>
            <p:cNvPr id="265302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3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1905000" y="1600200"/>
            <a:ext cx="3622675" cy="1066800"/>
            <a:chOff x="1200" y="768"/>
            <a:chExt cx="2282" cy="672"/>
          </a:xfrm>
        </p:grpSpPr>
        <p:sp>
          <p:nvSpPr>
            <p:cNvPr id="265304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Generic Form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14372</TotalTime>
  <Pages>8</Pages>
  <Words>2116</Words>
  <Application>Microsoft Office PowerPoint</Application>
  <PresentationFormat>Custom</PresentationFormat>
  <Paragraphs>1019</Paragraphs>
  <Slides>37</Slides>
  <Notes>0</Notes>
  <HiddenSlides>12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fujitsu-99-02</vt:lpstr>
      <vt:lpstr>PowerPoint Presentation</vt:lpstr>
      <vt:lpstr>Rest of this course: Implementing the Fetch-Decode-Execute Cycle</vt:lpstr>
      <vt:lpstr>Hardware Architecture - using Y86 ISA</vt:lpstr>
      <vt:lpstr>CISC Instruction Sets</vt:lpstr>
      <vt:lpstr>RISC Instruction Sets</vt:lpstr>
      <vt:lpstr>Y86 Instruction Set and Formatting</vt:lpstr>
      <vt:lpstr>Y86 Processor State</vt:lpstr>
      <vt:lpstr>Encoding Registers</vt:lpstr>
      <vt:lpstr>Instruction Example</vt:lpstr>
      <vt:lpstr>Arithmetic and Logical Operations</vt:lpstr>
      <vt:lpstr>Y86 Instruction Set #2</vt:lpstr>
      <vt:lpstr>Move Operations</vt:lpstr>
      <vt:lpstr>Y86 Instruction Set #4</vt:lpstr>
      <vt:lpstr>Move Instruction Examples</vt:lpstr>
      <vt:lpstr>Conditional Move Instructions</vt:lpstr>
      <vt:lpstr>Jump Instructions</vt:lpstr>
      <vt:lpstr>Y86 Instruction Set #3</vt:lpstr>
      <vt:lpstr>Stack Operations</vt:lpstr>
      <vt:lpstr>Y86 Program Stack</vt:lpstr>
      <vt:lpstr>Subroutine Call and Return</vt:lpstr>
      <vt:lpstr>Miscellaneous Instructions</vt:lpstr>
      <vt:lpstr>Status Conditions</vt:lpstr>
      <vt:lpstr>Y86 Code vs X86 Code</vt:lpstr>
      <vt:lpstr>Y86 Code Generation Example</vt:lpstr>
      <vt:lpstr>Y86 Code Generation Example #2</vt:lpstr>
      <vt:lpstr>Y86 Code Generation Example #3</vt:lpstr>
      <vt:lpstr>Y86 Code Generation Example #4</vt:lpstr>
      <vt:lpstr>Y86 Code Generation Example #5</vt:lpstr>
      <vt:lpstr>Y86 Sample Program Structure #1</vt:lpstr>
      <vt:lpstr>Y86 Program Structure #2</vt:lpstr>
      <vt:lpstr>Y86 Program Structure #3</vt:lpstr>
      <vt:lpstr>Assembling Y86 Program</vt:lpstr>
      <vt:lpstr>Simulating Y86 Program</vt:lpstr>
      <vt:lpstr>MIPS Registers</vt:lpstr>
      <vt:lpstr>MIPS Instruction Examples</vt:lpstr>
      <vt:lpstr>CISC vs. RISC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David Ferry</cp:lastModifiedBy>
  <cp:revision>88</cp:revision>
  <cp:lastPrinted>2014-04-14T15:42:49Z</cp:lastPrinted>
  <dcterms:created xsi:type="dcterms:W3CDTF">1998-03-03T17:17:57Z</dcterms:created>
  <dcterms:modified xsi:type="dcterms:W3CDTF">2016-11-14T16:23:32Z</dcterms:modified>
</cp:coreProperties>
</file>