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0"/>
  </p:notesMasterIdLst>
  <p:handoutMasterIdLst>
    <p:handoutMasterId r:id="rId51"/>
  </p:handoutMasterIdLst>
  <p:sldIdLst>
    <p:sldId id="688" r:id="rId4"/>
    <p:sldId id="698" r:id="rId5"/>
    <p:sldId id="694" r:id="rId6"/>
    <p:sldId id="695" r:id="rId7"/>
    <p:sldId id="673" r:id="rId8"/>
    <p:sldId id="696" r:id="rId9"/>
    <p:sldId id="675" r:id="rId10"/>
    <p:sldId id="676" r:id="rId11"/>
    <p:sldId id="697" r:id="rId12"/>
    <p:sldId id="677" r:id="rId13"/>
    <p:sldId id="699" r:id="rId14"/>
    <p:sldId id="689" r:id="rId15"/>
    <p:sldId id="609" r:id="rId16"/>
    <p:sldId id="610" r:id="rId17"/>
    <p:sldId id="693" r:id="rId18"/>
    <p:sldId id="690" r:id="rId19"/>
    <p:sldId id="691" r:id="rId20"/>
    <p:sldId id="612" r:id="rId21"/>
    <p:sldId id="613" r:id="rId22"/>
    <p:sldId id="703" r:id="rId23"/>
    <p:sldId id="692" r:id="rId24"/>
    <p:sldId id="729" r:id="rId25"/>
    <p:sldId id="617" r:id="rId26"/>
    <p:sldId id="704" r:id="rId27"/>
    <p:sldId id="705" r:id="rId28"/>
    <p:sldId id="706" r:id="rId29"/>
    <p:sldId id="707" r:id="rId30"/>
    <p:sldId id="709" r:id="rId31"/>
    <p:sldId id="714" r:id="rId32"/>
    <p:sldId id="710" r:id="rId33"/>
    <p:sldId id="711" r:id="rId34"/>
    <p:sldId id="712" r:id="rId35"/>
    <p:sldId id="713" r:id="rId36"/>
    <p:sldId id="715" r:id="rId37"/>
    <p:sldId id="718" r:id="rId38"/>
    <p:sldId id="719" r:id="rId39"/>
    <p:sldId id="716" r:id="rId40"/>
    <p:sldId id="720" r:id="rId41"/>
    <p:sldId id="724" r:id="rId42"/>
    <p:sldId id="721" r:id="rId43"/>
    <p:sldId id="722" r:id="rId44"/>
    <p:sldId id="725" r:id="rId45"/>
    <p:sldId id="723" r:id="rId46"/>
    <p:sldId id="727" r:id="rId47"/>
    <p:sldId id="728" r:id="rId48"/>
    <p:sldId id="702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4660"/>
  </p:normalViewPr>
  <p:slideViewPr>
    <p:cSldViewPr snapToObjects="1">
      <p:cViewPr varScale="1">
        <p:scale>
          <a:sx n="77" d="100"/>
          <a:sy n="77" d="100"/>
        </p:scale>
        <p:origin x="-2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6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286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3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4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5.xls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7.doc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Arithmetic and Bitwise Operations 	on Binary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CSCI 2400:  </a:t>
            </a:r>
            <a:r>
              <a:rPr lang="en-US" sz="2000" b="0" dirty="0"/>
              <a:t>Computer Architecture</a:t>
            </a:r>
            <a:br>
              <a:rPr lang="en-US" sz="2000" b="0" dirty="0"/>
            </a:br>
            <a:r>
              <a:rPr lang="en-US" sz="2000" b="0" dirty="0"/>
              <a:t>ECE </a:t>
            </a:r>
            <a:r>
              <a:rPr lang="en-US" sz="2000" b="0" dirty="0" smtClean="0"/>
              <a:t>3217: Computer Architecture and Organization</a:t>
            </a:r>
            <a:br>
              <a:rPr lang="en-US" sz="2000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b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by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&lt;&lt;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sym typeface="Monaco" charset="0"/>
              </a:rPr>
              <a:t>y</a:t>
            </a:r>
            <a:r>
              <a:rPr lang="en-US" dirty="0" smtClean="0"/>
              <a:t> places</a:t>
            </a:r>
            <a:endParaRPr lang="en-US" dirty="0"/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&gt;&gt;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&lt;&lt;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sym typeface="Monaco" charset="0"/>
              </a:rPr>
              <a:t>y</a:t>
            </a:r>
            <a:r>
              <a:rPr lang="en-US" dirty="0" smtClean="0"/>
              <a:t> places</a:t>
            </a:r>
            <a:endParaRPr lang="en-US" dirty="0"/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&gt;&gt;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40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00110011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4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1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84" y="24"/>
              <a:ext cx="69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1111111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1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4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86" y="24"/>
              <a:ext cx="91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800" b="0" dirty="0">
                <a:solidFill>
                  <a:srgbClr val="000066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sp>
        <p:nvSpPr>
          <p:cNvPr id="62514" name="Rectangle 63"/>
          <p:cNvSpPr>
            <a:spLocks/>
          </p:cNvSpPr>
          <p:nvPr/>
        </p:nvSpPr>
        <p:spPr bwMode="auto">
          <a:xfrm>
            <a:off x="6781800" y="22860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sp>
        <p:nvSpPr>
          <p:cNvPr id="62510" name="Rectangle 69"/>
          <p:cNvSpPr>
            <a:spLocks/>
          </p:cNvSpPr>
          <p:nvPr/>
        </p:nvSpPr>
        <p:spPr bwMode="auto">
          <a:xfrm>
            <a:off x="6781800" y="27432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sp>
        <p:nvSpPr>
          <p:cNvPr id="62502" name="Rectangle 81"/>
          <p:cNvSpPr>
            <a:spLocks/>
          </p:cNvSpPr>
          <p:nvPr/>
        </p:nvSpPr>
        <p:spPr bwMode="auto">
          <a:xfrm>
            <a:off x="6781800" y="40386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498" name="Rectangle 87"/>
          <p:cNvSpPr>
            <a:spLocks/>
          </p:cNvSpPr>
          <p:nvPr/>
        </p:nvSpPr>
        <p:spPr bwMode="auto">
          <a:xfrm>
            <a:off x="6781800" y="49530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03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Bitwise-NOT:  One’s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operation: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~</a:t>
            </a: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~x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all bits </a:t>
            </a:r>
            <a:r>
              <a:rPr lang="en-US" dirty="0"/>
              <a:t>of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to compute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1 to 0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0 </a:t>
            </a:r>
            <a:r>
              <a:rPr lang="en-US" dirty="0">
                <a:cs typeface="Calibri" panose="020F0502020204030204" pitchFamily="34" charset="0"/>
              </a:rPr>
              <a:t>to </a:t>
            </a:r>
            <a:r>
              <a:rPr lang="en-US" dirty="0" smtClean="0">
                <a:cs typeface="Calibri" panose="020F0502020204030204" pitchFamily="34" charset="0"/>
              </a:rPr>
              <a:t>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Given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complement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029200" y="4267200"/>
            <a:ext cx="2438400" cy="461963"/>
            <a:chOff x="2448" y="1968"/>
            <a:chExt cx="1536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53000" y="5786437"/>
            <a:ext cx="2514600" cy="461963"/>
            <a:chOff x="2400" y="2448"/>
            <a:chExt cx="1584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400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 bwMode="auto">
          <a:xfrm>
            <a:off x="6553200" y="48768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204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 Negation:  Two’s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Negate a number by taking 2’s 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bits (one’s complement) and add 1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Negation (Two’s Complement):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>
                <a:cs typeface="Calibri" panose="020F0502020204030204" pitchFamily="34" charset="0"/>
              </a:rPr>
              <a:t>Given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</a:t>
            </a:r>
            <a:r>
              <a:rPr lang="en-US" dirty="0" smtClean="0"/>
              <a:t>complement):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Add 1:</a:t>
            </a: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2288" y="3195637"/>
            <a:ext cx="2449513" cy="461963"/>
            <a:chOff x="2441" y="1968"/>
            <a:chExt cx="1543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1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6563" y="4495800"/>
            <a:ext cx="2535238" cy="461963"/>
            <a:chOff x="2387" y="2448"/>
            <a:chExt cx="1597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sp>
        <p:nvSpPr>
          <p:cNvPr id="31756" name="Rectangle 25"/>
          <p:cNvSpPr>
            <a:spLocks noChangeArrowheads="1"/>
          </p:cNvSpPr>
          <p:nvPr/>
        </p:nvSpPr>
        <p:spPr bwMode="auto">
          <a:xfrm>
            <a:off x="3929062" y="4876800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31757" name="Line 26"/>
          <p:cNvSpPr>
            <a:spLocks noChangeShapeType="1"/>
          </p:cNvSpPr>
          <p:nvPr/>
        </p:nvSpPr>
        <p:spPr bwMode="auto">
          <a:xfrm>
            <a:off x="3962400" y="541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517842" y="4953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867401" y="36576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4246562" y="5481637"/>
            <a:ext cx="2535238" cy="461963"/>
            <a:chOff x="2387" y="2448"/>
            <a:chExt cx="1597" cy="291"/>
          </a:xfrm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11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-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27239"/>
              </p:ext>
            </p:extLst>
          </p:nvPr>
        </p:nvGraphicFramePr>
        <p:xfrm>
          <a:off x="1447800" y="1828800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Document" r:id="rId4" imgW="6195544" imgH="2110276" progId="Word.Document.8">
                  <p:embed/>
                </p:oleObj>
              </mc:Choice>
              <mc:Fallback>
                <p:oleObj name="Document" r:id="rId4" imgW="6195544" imgH="21102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5969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Bitwise AND, OR, NOT, and XOR</a:t>
            </a:r>
          </a:p>
          <a:p>
            <a:pPr lvl="1"/>
            <a:r>
              <a:rPr lang="en-US" dirty="0" smtClean="0"/>
              <a:t>Logical AND, OR, NOT</a:t>
            </a:r>
          </a:p>
          <a:p>
            <a:pPr lvl="1"/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Complements 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Unsigned addition</a:t>
            </a:r>
          </a:p>
          <a:p>
            <a:pPr lvl="1"/>
            <a:r>
              <a:rPr lang="en-US" dirty="0" smtClean="0"/>
              <a:t>Signed addition</a:t>
            </a:r>
          </a:p>
          <a:p>
            <a:pPr lvl="1"/>
            <a:r>
              <a:rPr lang="en-US" dirty="0" smtClean="0"/>
              <a:t>Unsigned/signed multiplication</a:t>
            </a:r>
          </a:p>
          <a:p>
            <a:pPr lvl="1"/>
            <a:r>
              <a:rPr lang="en-US" dirty="0" smtClean="0"/>
              <a:t>Unsigned/signed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352800"/>
            <a:ext cx="8083550" cy="1600200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Addition Operation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Carry output dropped at end of addition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Valid ONLY if true sum is within </a:t>
            </a:r>
            <a:r>
              <a:rPr lang="en-US" i="1" dirty="0" smtClean="0"/>
              <a:t>w</a:t>
            </a:r>
            <a:r>
              <a:rPr lang="en-US" dirty="0" smtClean="0"/>
              <a:t>-bit range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34243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dirty="0" smtClean="0">
                <a:latin typeface="Calibri" pitchFamily="34" charset="0"/>
              </a:rPr>
              <a:t> 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+1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20597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309939" y="5238750"/>
            <a:ext cx="3090863" cy="400050"/>
            <a:chOff x="2832" y="2448"/>
            <a:chExt cx="1947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286000" y="5619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319338" y="6153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309936" y="6229350"/>
            <a:ext cx="3076575" cy="400050"/>
            <a:chOff x="2832" y="2451"/>
            <a:chExt cx="1938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172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309938" y="5695954"/>
            <a:ext cx="3055938" cy="400050"/>
            <a:chOff x="2832" y="2451"/>
            <a:chExt cx="192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384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819400" y="6303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41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858000" y="5391150"/>
            <a:ext cx="209621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9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82" grpId="0"/>
      <p:bldP spid="83" grpId="0" animBg="1"/>
      <p:bldP spid="84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21336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25146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30480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31242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7" y="2590804"/>
            <a:ext cx="3076575" cy="400050"/>
            <a:chOff x="2832" y="2451"/>
            <a:chExt cx="1938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202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31979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19466" y="228600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(312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255)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85" name="Group 15"/>
          <p:cNvGrpSpPr>
            <a:grpSpLocks/>
          </p:cNvGrpSpPr>
          <p:nvPr/>
        </p:nvGrpSpPr>
        <p:grpSpPr bwMode="auto">
          <a:xfrm>
            <a:off x="3081339" y="4933950"/>
            <a:ext cx="3319463" cy="400050"/>
            <a:chOff x="2832" y="2448"/>
            <a:chExt cx="2091" cy="252"/>
          </a:xfrm>
        </p:grpSpPr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4289" y="2448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10082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457200" y="53149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457200" y="5848354"/>
            <a:ext cx="4529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98" name="Group 15"/>
          <p:cNvGrpSpPr>
            <a:grpSpLocks/>
          </p:cNvGrpSpPr>
          <p:nvPr/>
        </p:nvGrpSpPr>
        <p:grpSpPr bwMode="auto">
          <a:xfrm>
            <a:off x="3081337" y="5924550"/>
            <a:ext cx="3319463" cy="400050"/>
            <a:chOff x="2832" y="2451"/>
            <a:chExt cx="2091" cy="252"/>
          </a:xfrm>
        </p:grpSpPr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7" name="Rectangle 24"/>
            <p:cNvSpPr>
              <a:spLocks noChangeArrowheads="1"/>
            </p:cNvSpPr>
            <p:nvPr/>
          </p:nvSpPr>
          <p:spPr bwMode="auto">
            <a:xfrm>
              <a:off x="4370" y="2451"/>
              <a:ext cx="55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4524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3081338" y="5391154"/>
            <a:ext cx="3335338" cy="400050"/>
            <a:chOff x="2832" y="2451"/>
            <a:chExt cx="2101" cy="252"/>
          </a:xfrm>
        </p:grpSpPr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7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59978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4155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685800" y="59983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3012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#3:</a:t>
            </a:r>
            <a:endParaRPr lang="en-US" dirty="0"/>
          </a:p>
        </p:txBody>
      </p:sp>
      <p:grpSp>
        <p:nvGrpSpPr>
          <p:cNvPr id="126" name="Group 15"/>
          <p:cNvGrpSpPr>
            <a:grpSpLocks/>
          </p:cNvGrpSpPr>
          <p:nvPr/>
        </p:nvGrpSpPr>
        <p:grpSpPr bwMode="auto">
          <a:xfrm>
            <a:off x="1257300" y="5010150"/>
            <a:ext cx="1828800" cy="304800"/>
            <a:chOff x="2832" y="2496"/>
            <a:chExt cx="1152" cy="192"/>
          </a:xfrm>
        </p:grpSpPr>
        <p:sp>
          <p:nvSpPr>
            <p:cNvPr id="12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3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36" name="Group 15"/>
          <p:cNvGrpSpPr>
            <a:grpSpLocks/>
          </p:cNvGrpSpPr>
          <p:nvPr/>
        </p:nvGrpSpPr>
        <p:grpSpPr bwMode="auto">
          <a:xfrm>
            <a:off x="1252536" y="5462592"/>
            <a:ext cx="1828800" cy="304800"/>
            <a:chOff x="2832" y="2496"/>
            <a:chExt cx="1152" cy="192"/>
          </a:xfrm>
        </p:grpSpPr>
        <p:sp>
          <p:nvSpPr>
            <p:cNvPr id="13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4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45" name="Group 15"/>
          <p:cNvGrpSpPr>
            <a:grpSpLocks/>
          </p:cNvGrpSpPr>
          <p:nvPr/>
        </p:nvGrpSpPr>
        <p:grpSpPr bwMode="auto">
          <a:xfrm>
            <a:off x="1252536" y="5995988"/>
            <a:ext cx="1828800" cy="304800"/>
            <a:chOff x="2832" y="2496"/>
            <a:chExt cx="1152" cy="192"/>
          </a:xfrm>
        </p:grpSpPr>
        <p:sp>
          <p:nvSpPr>
            <p:cNvPr id="14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5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2326842" y="4567535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20982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18696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1447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12192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685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509566" y="4998666"/>
            <a:ext cx="247157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16-bit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(70060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65535)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 bwMode="auto">
          <a:xfrm flipV="1">
            <a:off x="5486400" y="5867400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4882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59" grpId="0"/>
      <p:bldP spid="60" grpId="0" animBg="1"/>
      <p:bldP spid="82" grpId="0"/>
      <p:bldP spid="83" grpId="0" animBg="1"/>
      <p:bldP spid="84" grpId="0"/>
      <p:bldP spid="86" grpId="0"/>
      <p:bldP spid="96" grpId="0"/>
      <p:bldP spid="97" grpId="0" animBg="1"/>
      <p:bldP spid="118" grpId="0"/>
      <p:bldP spid="119" grpId="0" animBg="1"/>
      <p:bldP spid="120" grpId="0"/>
      <p:bldP spid="122" grpId="0"/>
      <p:bldP spid="123" grpId="0"/>
      <p:bldP spid="124" grpId="0"/>
      <p:bldP spid="125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40143"/>
              </p:ext>
            </p:extLst>
          </p:nvPr>
        </p:nvGraphicFramePr>
        <p:xfrm>
          <a:off x="3810000" y="2065717"/>
          <a:ext cx="4495800" cy="410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Worksheet" r:id="rId4" imgW="6448357" imgH="5572125" progId="Excel.Sheet.8">
                  <p:embed/>
                </p:oleObj>
              </mc:Choice>
              <mc:Fallback>
                <p:oleObj name="Worksheet" r:id="rId4" imgW="6448357" imgH="557212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65717"/>
                        <a:ext cx="4495800" cy="410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Visualizing True Sum (Mathematical)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dirty="0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4-bit integers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Compute true sum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Values increase linearly with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Forms planar surface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Worksheet" r:id="rId4" imgW="6146800" imgH="5067300" progId="Excel.Sheet.8">
                  <p:embed/>
                </p:oleObj>
              </mc:Choice>
              <mc:Fallback>
                <p:oleObj name="Workshee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Bitwise AND, OR, NOT, and XOR</a:t>
            </a:r>
          </a:p>
          <a:p>
            <a:pPr lvl="1"/>
            <a:r>
              <a:rPr lang="en-US" dirty="0" smtClean="0"/>
              <a:t>Logical AND, OR, NOT</a:t>
            </a:r>
          </a:p>
          <a:p>
            <a:pPr lvl="1"/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Complements 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Unsigned addition</a:t>
            </a:r>
          </a:p>
          <a:p>
            <a:pPr lvl="1"/>
            <a:r>
              <a:rPr lang="en-US" dirty="0" smtClean="0"/>
              <a:t>Signed addition</a:t>
            </a:r>
          </a:p>
          <a:p>
            <a:pPr lvl="1"/>
            <a:r>
              <a:rPr lang="en-US" dirty="0"/>
              <a:t>Unsigned/signed multiplication</a:t>
            </a:r>
          </a:p>
          <a:p>
            <a:pPr lvl="1"/>
            <a:r>
              <a:rPr lang="en-US" dirty="0"/>
              <a:t>Unsigned/signed division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Signed/Unsigned adds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1646475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48768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52578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57912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58674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8" y="5334004"/>
            <a:ext cx="3024188" cy="400050"/>
            <a:chOff x="2832" y="2451"/>
            <a:chExt cx="190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-54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59411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31199" y="5029200"/>
            <a:ext cx="229261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(-128 &lt; 56 &lt;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121" name="Group 15"/>
          <p:cNvGrpSpPr>
            <a:grpSpLocks/>
          </p:cNvGrpSpPr>
          <p:nvPr/>
        </p:nvGrpSpPr>
        <p:grpSpPr bwMode="auto">
          <a:xfrm>
            <a:off x="3081339" y="2190750"/>
            <a:ext cx="3090863" cy="400050"/>
            <a:chOff x="2832" y="2448"/>
            <a:chExt cx="1947" cy="252"/>
          </a:xfrm>
        </p:grpSpPr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70" name="Rectangle 25"/>
          <p:cNvSpPr>
            <a:spLocks noChangeArrowheads="1"/>
          </p:cNvSpPr>
          <p:nvPr/>
        </p:nvSpPr>
        <p:spPr bwMode="auto">
          <a:xfrm>
            <a:off x="2057400" y="2571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171" name="Line 26"/>
          <p:cNvSpPr>
            <a:spLocks noChangeShapeType="1"/>
          </p:cNvSpPr>
          <p:nvPr/>
        </p:nvSpPr>
        <p:spPr bwMode="auto">
          <a:xfrm>
            <a:off x="2090738" y="3105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172" name="Group 15"/>
          <p:cNvGrpSpPr>
            <a:grpSpLocks/>
          </p:cNvGrpSpPr>
          <p:nvPr/>
        </p:nvGrpSpPr>
        <p:grpSpPr bwMode="auto">
          <a:xfrm>
            <a:off x="3081337" y="3181350"/>
            <a:ext cx="3100388" cy="400050"/>
            <a:chOff x="2832" y="2451"/>
            <a:chExt cx="1953" cy="252"/>
          </a:xfrm>
        </p:grpSpPr>
        <p:sp>
          <p:nvSpPr>
            <p:cNvPr id="1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-84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82" name="Group 15"/>
          <p:cNvGrpSpPr>
            <a:grpSpLocks/>
          </p:cNvGrpSpPr>
          <p:nvPr/>
        </p:nvGrpSpPr>
        <p:grpSpPr bwMode="auto">
          <a:xfrm>
            <a:off x="3081338" y="2647954"/>
            <a:ext cx="3055938" cy="400050"/>
            <a:chOff x="2832" y="2451"/>
            <a:chExt cx="1925" cy="252"/>
          </a:xfrm>
        </p:grpSpPr>
        <p:sp>
          <p:nvSpPr>
            <p:cNvPr id="18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4155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3" name="Rectangle 16"/>
          <p:cNvSpPr>
            <a:spLocks noChangeArrowheads="1"/>
          </p:cNvSpPr>
          <p:nvPr/>
        </p:nvSpPr>
        <p:spPr bwMode="auto">
          <a:xfrm>
            <a:off x="2590800" y="3255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94" name="Rectangle 36"/>
          <p:cNvSpPr>
            <a:spLocks noChangeArrowheads="1"/>
          </p:cNvSpPr>
          <p:nvPr/>
        </p:nvSpPr>
        <p:spPr bwMode="auto">
          <a:xfrm>
            <a:off x="3012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5" name="Rectangle 36"/>
          <p:cNvSpPr>
            <a:spLocks noChangeArrowheads="1"/>
          </p:cNvSpPr>
          <p:nvPr/>
        </p:nvSpPr>
        <p:spPr bwMode="auto">
          <a:xfrm>
            <a:off x="5029200" y="381000"/>
            <a:ext cx="395832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Note:  Same bytes as for Ex #1 and Ex #2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in unsigned integer addition, but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now interpreted as 8-bit signed integers</a:t>
            </a:r>
            <a:endParaRPr lang="en-US" sz="1800" b="0" i="1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Rectangle 36"/>
          <p:cNvSpPr>
            <a:spLocks noChangeArrowheads="1"/>
          </p:cNvSpPr>
          <p:nvPr/>
        </p:nvSpPr>
        <p:spPr bwMode="auto">
          <a:xfrm>
            <a:off x="6671866" y="249555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(172 &gt;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0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59" grpId="0"/>
      <p:bldP spid="60" grpId="0" animBg="1"/>
      <p:bldP spid="82" grpId="0"/>
      <p:bldP spid="83" grpId="0" animBg="1"/>
      <p:bldP spid="84" grpId="0"/>
      <p:bldP spid="86" grpId="0"/>
      <p:bldP spid="122" grpId="0"/>
      <p:bldP spid="123" grpId="0"/>
      <p:bldP spid="124" grpId="0"/>
      <p:bldP spid="125" grpId="0"/>
      <p:bldP spid="170" grpId="0"/>
      <p:bldP spid="171" grpId="0" animBg="1"/>
      <p:bldP spid="192" grpId="0"/>
      <p:bldP spid="193" grpId="0" animBg="1"/>
      <p:bldP spid="194" grpId="0"/>
      <p:bldP spid="1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#3: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9" y="4876800"/>
            <a:ext cx="3154363" cy="400050"/>
            <a:chOff x="2832" y="2448"/>
            <a:chExt cx="1987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	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5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-100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52578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57912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5867400"/>
            <a:ext cx="3152775" cy="400050"/>
            <a:chOff x="2832" y="2451"/>
            <a:chExt cx="1986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106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8" y="5334004"/>
            <a:ext cx="3024188" cy="400050"/>
            <a:chOff x="2832" y="2451"/>
            <a:chExt cx="190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-50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59411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19465" y="5029200"/>
            <a:ext cx="2316083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(-150 &lt; -128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121" name="Group 15"/>
          <p:cNvGrpSpPr>
            <a:grpSpLocks/>
          </p:cNvGrpSpPr>
          <p:nvPr/>
        </p:nvGrpSpPr>
        <p:grpSpPr bwMode="auto">
          <a:xfrm>
            <a:off x="3081340" y="2190750"/>
            <a:ext cx="3133726" cy="400050"/>
            <a:chOff x="2832" y="2448"/>
            <a:chExt cx="1974" cy="252"/>
          </a:xfrm>
        </p:grpSpPr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4368" y="2448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-30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70" name="Rectangle 25"/>
          <p:cNvSpPr>
            <a:spLocks noChangeArrowheads="1"/>
          </p:cNvSpPr>
          <p:nvPr/>
        </p:nvSpPr>
        <p:spPr bwMode="auto">
          <a:xfrm>
            <a:off x="2057400" y="2571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171" name="Line 26"/>
          <p:cNvSpPr>
            <a:spLocks noChangeShapeType="1"/>
          </p:cNvSpPr>
          <p:nvPr/>
        </p:nvSpPr>
        <p:spPr bwMode="auto">
          <a:xfrm>
            <a:off x="2090738" y="3105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172" name="Group 15"/>
          <p:cNvGrpSpPr>
            <a:grpSpLocks/>
          </p:cNvGrpSpPr>
          <p:nvPr/>
        </p:nvGrpSpPr>
        <p:grpSpPr bwMode="auto">
          <a:xfrm>
            <a:off x="3081337" y="3181350"/>
            <a:ext cx="3100388" cy="400050"/>
            <a:chOff x="2832" y="2451"/>
            <a:chExt cx="1953" cy="252"/>
          </a:xfrm>
        </p:grpSpPr>
        <p:sp>
          <p:nvSpPr>
            <p:cNvPr id="1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-70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82" name="Group 15"/>
          <p:cNvGrpSpPr>
            <a:grpSpLocks/>
          </p:cNvGrpSpPr>
          <p:nvPr/>
        </p:nvGrpSpPr>
        <p:grpSpPr bwMode="auto">
          <a:xfrm>
            <a:off x="3081339" y="2647954"/>
            <a:ext cx="3133726" cy="400050"/>
            <a:chOff x="2832" y="2451"/>
            <a:chExt cx="1974" cy="252"/>
          </a:xfrm>
        </p:grpSpPr>
        <p:sp>
          <p:nvSpPr>
            <p:cNvPr id="18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9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-40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93" name="Rectangle 16"/>
          <p:cNvSpPr>
            <a:spLocks noChangeArrowheads="1"/>
          </p:cNvSpPr>
          <p:nvPr/>
        </p:nvSpPr>
        <p:spPr bwMode="auto">
          <a:xfrm>
            <a:off x="2590800" y="3255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94" name="Rectangle 36"/>
          <p:cNvSpPr>
            <a:spLocks noChangeArrowheads="1"/>
          </p:cNvSpPr>
          <p:nvPr/>
        </p:nvSpPr>
        <p:spPr bwMode="auto">
          <a:xfrm>
            <a:off x="3012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5" name="Rectangle 36"/>
          <p:cNvSpPr>
            <a:spLocks noChangeArrowheads="1"/>
          </p:cNvSpPr>
          <p:nvPr/>
        </p:nvSpPr>
        <p:spPr bwMode="auto">
          <a:xfrm>
            <a:off x="5029200" y="381000"/>
            <a:ext cx="395832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Note:  Same bytes as for Ex #1 and Ex #2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in unsigned integer addition, but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now interpreted as 8-bit signed integers</a:t>
            </a:r>
            <a:endParaRPr lang="en-US" sz="1800" b="0" i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97" name="Rectangle 36"/>
          <p:cNvSpPr>
            <a:spLocks noChangeArrowheads="1"/>
          </p:cNvSpPr>
          <p:nvPr/>
        </p:nvSpPr>
        <p:spPr bwMode="auto">
          <a:xfrm>
            <a:off x="6931263" y="2495550"/>
            <a:ext cx="1797287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(-128 &lt; -74)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590800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7" name="Rectangle 36"/>
          <p:cNvSpPr>
            <a:spLocks noChangeArrowheads="1"/>
          </p:cNvSpPr>
          <p:nvPr/>
        </p:nvSpPr>
        <p:spPr bwMode="auto">
          <a:xfrm>
            <a:off x="3482761" y="4491335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 flipV="1">
            <a:off x="5497706" y="57912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2078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59" grpId="0"/>
      <p:bldP spid="60" grpId="0" animBg="1"/>
      <p:bldP spid="83" grpId="0" animBg="1"/>
      <p:bldP spid="86" grpId="0"/>
      <p:bldP spid="122" grpId="0"/>
      <p:bldP spid="123" grpId="0"/>
      <p:bldP spid="124" grpId="0"/>
      <p:bldP spid="125" grpId="0"/>
      <p:bldP spid="170" grpId="0"/>
      <p:bldP spid="171" grpId="0" animBg="1"/>
      <p:bldP spid="193" grpId="0" animBg="1"/>
      <p:bldP spid="194" grpId="0"/>
      <p:bldP spid="197" grpId="0"/>
      <p:bldP spid="85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Signed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723447" y="5567680"/>
            <a:ext cx="168712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Positive Overflow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176997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Negative Overflow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err="1"/>
              <a:t>S</a:t>
            </a:r>
            <a:r>
              <a:rPr lang="en-US" i="1" dirty="0" err="1" smtClean="0"/>
              <a:t>Min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593953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high order </a:t>
            </a:r>
            <a:r>
              <a:rPr lang="en-US" b="0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smtClean="0"/>
              <a:t>	</a:t>
            </a:r>
            <a:r>
              <a:rPr lang="en-US" i="1" dirty="0"/>
              <a:t> </a:t>
            </a:r>
            <a:r>
              <a:rPr lang="en-US" i="1" dirty="0" smtClean="0"/>
              <a:t>machine</a:t>
            </a:r>
            <a:r>
              <a:rPr lang="en-US" dirty="0" smtClean="0"/>
              <a:t>(u  · v)</a:t>
            </a:r>
            <a:r>
              <a:rPr lang="en-US" i="1" dirty="0" smtClean="0"/>
              <a:t>   </a:t>
            </a:r>
            <a:r>
              <a:rPr lang="en-US" b="0" dirty="0" smtClean="0"/>
              <a:t>=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true</a:t>
            </a:r>
            <a:r>
              <a:rPr lang="en-US" dirty="0" smtClean="0"/>
              <a:t>(</a:t>
            </a:r>
            <a:r>
              <a:rPr lang="en-US" b="0" dirty="0" smtClean="0"/>
              <a:t>u · v)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335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06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267200" y="26276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267200" y="3027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350133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949484" y="301873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938240" y="342779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140044" y="385378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840480" y="420624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938240" y="472440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038600" y="486664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74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Processor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file (active data)</a:t>
            </a:r>
          </a:p>
          <a:p>
            <a:pPr lvl="1"/>
            <a:r>
              <a:rPr lang="en-US" dirty="0" smtClean="0"/>
              <a:t>We’ll be a lot more specific later…</a:t>
            </a:r>
          </a:p>
          <a:p>
            <a:r>
              <a:rPr lang="en-US" dirty="0" smtClean="0"/>
              <a:t>Arithmetic Logic Unit (ALU)</a:t>
            </a:r>
          </a:p>
          <a:p>
            <a:pPr lvl="1"/>
            <a:r>
              <a:rPr lang="en-US" dirty="0" smtClean="0"/>
              <a:t>Performs signed and unsigned</a:t>
            </a:r>
            <a:br>
              <a:rPr lang="en-US" dirty="0" smtClean="0"/>
            </a:b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Performs logic operations</a:t>
            </a:r>
          </a:p>
          <a:p>
            <a:pPr lvl="1"/>
            <a:r>
              <a:rPr lang="en-US" dirty="0" smtClean="0"/>
              <a:t>Performs bitwise operations</a:t>
            </a:r>
          </a:p>
          <a:p>
            <a:r>
              <a:rPr lang="en-US" dirty="0" smtClean="0"/>
              <a:t>Many other structures…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5017519" y="2049990"/>
            <a:ext cx="3352800" cy="3352800"/>
            <a:chOff x="3886200" y="3285067"/>
            <a:chExt cx="3352800" cy="3352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886200" y="3285067"/>
              <a:ext cx="3352800" cy="33528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CPU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06333" y="4267200"/>
              <a:ext cx="914400" cy="15240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Register File</a:t>
              </a: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190771" y="4724400"/>
              <a:ext cx="1743429" cy="635000"/>
              <a:chOff x="4398" y="1808"/>
              <a:chExt cx="464" cy="169"/>
            </a:xfrm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/>
                  <a:t>ALU</a:t>
                </a:r>
                <a:endParaRPr lang="en-US" dirty="0"/>
              </a:p>
            </p:txBody>
          </p:sp>
        </p:grpSp>
        <p:sp>
          <p:nvSpPr>
            <p:cNvPr id="15" name="Rectangle 124"/>
            <p:cNvSpPr>
              <a:spLocks noChangeArrowheads="1"/>
            </p:cNvSpPr>
            <p:nvPr/>
          </p:nvSpPr>
          <p:spPr bwMode="auto">
            <a:xfrm>
              <a:off x="5043713" y="5629275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6021613" y="5543550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6"/>
            <p:cNvSpPr>
              <a:spLocks/>
            </p:cNvSpPr>
            <p:nvPr/>
          </p:nvSpPr>
          <p:spPr bwMode="auto">
            <a:xfrm>
              <a:off x="5935888" y="5373687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33"/>
            <p:cNvSpPr>
              <a:spLocks noChangeArrowheads="1"/>
            </p:cNvSpPr>
            <p:nvPr/>
          </p:nvSpPr>
          <p:spPr bwMode="auto">
            <a:xfrm>
              <a:off x="6021613" y="4427537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34"/>
            <p:cNvSpPr>
              <a:spLocks noChangeArrowheads="1"/>
            </p:cNvSpPr>
            <p:nvPr/>
          </p:nvSpPr>
          <p:spPr bwMode="auto">
            <a:xfrm>
              <a:off x="5172301" y="4427537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5"/>
            <p:cNvSpPr>
              <a:spLocks/>
            </p:cNvSpPr>
            <p:nvPr/>
          </p:nvSpPr>
          <p:spPr bwMode="auto">
            <a:xfrm>
              <a:off x="5043713" y="4343400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5030444" y="5715000"/>
            <a:ext cx="3352800" cy="8307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Memory</a:t>
            </a:r>
          </a:p>
        </p:txBody>
      </p:sp>
      <p:sp>
        <p:nvSpPr>
          <p:cNvPr id="35" name="Rectangle 125"/>
          <p:cNvSpPr>
            <a:spLocks noChangeArrowheads="1"/>
          </p:cNvSpPr>
          <p:nvPr/>
        </p:nvSpPr>
        <p:spPr bwMode="auto">
          <a:xfrm>
            <a:off x="5642995" y="4727042"/>
            <a:ext cx="85725" cy="81200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126"/>
          <p:cNvSpPr>
            <a:spLocks/>
          </p:cNvSpPr>
          <p:nvPr/>
        </p:nvSpPr>
        <p:spPr bwMode="auto">
          <a:xfrm>
            <a:off x="5557270" y="4557179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26"/>
          <p:cNvSpPr>
            <a:spLocks/>
          </p:cNvSpPr>
          <p:nvPr/>
        </p:nvSpPr>
        <p:spPr bwMode="auto">
          <a:xfrm rot="10800000">
            <a:off x="5557270" y="5539048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4201160" y="4409440"/>
            <a:ext cx="1836738" cy="304800"/>
            <a:chOff x="2832" y="2496"/>
            <a:chExt cx="1157" cy="192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2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4201160" y="4409440"/>
            <a:ext cx="1836738" cy="304800"/>
            <a:chOff x="2832" y="2496"/>
            <a:chExt cx="1157" cy="192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81" name="Group 15"/>
          <p:cNvGrpSpPr>
            <a:grpSpLocks/>
          </p:cNvGrpSpPr>
          <p:nvPr/>
        </p:nvGrpSpPr>
        <p:grpSpPr bwMode="auto">
          <a:xfrm>
            <a:off x="3967480" y="4683760"/>
            <a:ext cx="1836738" cy="304800"/>
            <a:chOff x="2832" y="2496"/>
            <a:chExt cx="1157" cy="192"/>
          </a:xfrm>
        </p:grpSpPr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90" name="Group 15"/>
          <p:cNvGrpSpPr>
            <a:grpSpLocks/>
          </p:cNvGrpSpPr>
          <p:nvPr/>
        </p:nvGrpSpPr>
        <p:grpSpPr bwMode="auto">
          <a:xfrm>
            <a:off x="3733800" y="4953000"/>
            <a:ext cx="1836738" cy="304800"/>
            <a:chOff x="2832" y="2496"/>
            <a:chExt cx="1157" cy="192"/>
          </a:xfrm>
        </p:grpSpPr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9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3505200" y="5257800"/>
            <a:ext cx="1836738" cy="304800"/>
            <a:chOff x="2832" y="2496"/>
            <a:chExt cx="1157" cy="192"/>
          </a:xfrm>
        </p:grpSpPr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3268662" y="5562600"/>
            <a:ext cx="1836738" cy="304800"/>
            <a:chOff x="2832" y="2496"/>
            <a:chExt cx="1157" cy="192"/>
          </a:xfrm>
        </p:grpSpPr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6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 bwMode="auto">
          <a:xfrm>
            <a:off x="3048000" y="5943600"/>
            <a:ext cx="501806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2950946" y="551494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19" name="Group 15"/>
          <p:cNvGrpSpPr>
            <a:grpSpLocks/>
          </p:cNvGrpSpPr>
          <p:nvPr/>
        </p:nvGrpSpPr>
        <p:grpSpPr bwMode="auto">
          <a:xfrm>
            <a:off x="4872039" y="6000750"/>
            <a:ext cx="3319463" cy="400050"/>
            <a:chOff x="2832" y="2448"/>
            <a:chExt cx="2091" cy="252"/>
          </a:xfrm>
        </p:grpSpPr>
        <p:sp>
          <p:nvSpPr>
            <p:cNvPr id="12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2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8" name="Rectangle 24"/>
            <p:cNvSpPr>
              <a:spLocks noChangeArrowheads="1"/>
            </p:cNvSpPr>
            <p:nvPr/>
          </p:nvSpPr>
          <p:spPr bwMode="auto">
            <a:xfrm>
              <a:off x="4289" y="2448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28782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29" name="Group 15"/>
          <p:cNvGrpSpPr>
            <a:grpSpLocks/>
          </p:cNvGrpSpPr>
          <p:nvPr/>
        </p:nvGrpSpPr>
        <p:grpSpPr bwMode="auto">
          <a:xfrm>
            <a:off x="3048000" y="6076950"/>
            <a:ext cx="1828800" cy="304800"/>
            <a:chOff x="2832" y="2496"/>
            <a:chExt cx="1152" cy="192"/>
          </a:xfrm>
        </p:grpSpPr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6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2214185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668210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68466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3093720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3336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2209800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663825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69043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3099495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058466" y="3171731"/>
            <a:ext cx="914400" cy="304800"/>
            <a:chOff x="3413" y="2496"/>
            <a:chExt cx="576" cy="192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3591560" y="3728720"/>
            <a:ext cx="914400" cy="304800"/>
            <a:chOff x="3413" y="2496"/>
            <a:chExt cx="576" cy="192"/>
          </a:xfrm>
        </p:grpSpPr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820160" y="3440971"/>
            <a:ext cx="914400" cy="304800"/>
            <a:chOff x="3413" y="2496"/>
            <a:chExt cx="576" cy="192"/>
          </a:xfrm>
        </p:grpSpPr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3352800" y="4018280"/>
            <a:ext cx="914400" cy="304800"/>
            <a:chOff x="3413" y="2496"/>
            <a:chExt cx="576" cy="192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 bwMode="auto">
          <a:xfrm>
            <a:off x="3035084" y="4399280"/>
            <a:ext cx="306118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035084" y="397062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058466" y="4429760"/>
            <a:ext cx="2168525" cy="400050"/>
            <a:chOff x="3413" y="2448"/>
            <a:chExt cx="1366" cy="252"/>
          </a:xfrm>
        </p:grpSpPr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86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tabLst>
                <a:tab pos="2971800" algn="l"/>
              </a:tabLst>
              <a:defRPr/>
            </a:pPr>
            <a:r>
              <a:rPr lang="en-US" dirty="0" smtClean="0"/>
              <a:t>Multiplying by two always shifts the input bit pattern by one to the left. That is:  </a:t>
            </a:r>
          </a:p>
          <a:p>
            <a:pPr>
              <a:tabLst>
                <a:tab pos="2971800" algn="l"/>
              </a:tabLst>
              <a:defRPr/>
            </a:pPr>
            <a:r>
              <a:rPr lang="en-US" dirty="0" smtClean="0"/>
              <a:t>More generally- multiplying by 2</a:t>
            </a:r>
            <a:r>
              <a:rPr lang="en-US" baseline="30000" dirty="0" smtClean="0"/>
              <a:t>k</a:t>
            </a:r>
            <a:r>
              <a:rPr lang="en-US" dirty="0" smtClean="0"/>
              <a:t> always shifts the input by k to the left: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1828800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282825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30943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2718495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058466" y="2790731"/>
            <a:ext cx="914400" cy="304800"/>
            <a:chOff x="3413" y="2496"/>
            <a:chExt cx="576" cy="192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3591560" y="3347720"/>
            <a:ext cx="914400" cy="304800"/>
            <a:chOff x="3413" y="2496"/>
            <a:chExt cx="576" cy="192"/>
          </a:xfrm>
        </p:grpSpPr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820160" y="3059971"/>
            <a:ext cx="914400" cy="304800"/>
            <a:chOff x="3413" y="2496"/>
            <a:chExt cx="576" cy="192"/>
          </a:xfrm>
        </p:grpSpPr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3352800" y="3637280"/>
            <a:ext cx="914400" cy="304800"/>
            <a:chOff x="3413" y="2496"/>
            <a:chExt cx="576" cy="192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 bwMode="auto">
          <a:xfrm>
            <a:off x="3035084" y="4018280"/>
            <a:ext cx="306118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035084" y="358962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058466" y="4048760"/>
            <a:ext cx="2168525" cy="400050"/>
            <a:chOff x="3413" y="2448"/>
            <a:chExt cx="1366" cy="252"/>
          </a:xfrm>
        </p:grpSpPr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3705860" y="4851400"/>
            <a:ext cx="29241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(6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) == (0110</a:t>
            </a:r>
            <a:r>
              <a:rPr lang="en-US" sz="2000" b="0" baseline="-25000" dirty="0" smtClean="0">
                <a:latin typeface="Calibri" pitchFamily="34" charset="0"/>
              </a:rPr>
              <a:t>2</a:t>
            </a:r>
            <a:r>
              <a:rPr lang="en-US" sz="2000" b="0" dirty="0" smtClean="0">
                <a:latin typeface="Calibri" pitchFamily="34" charset="0"/>
              </a:rPr>
              <a:t> &lt;&lt; 1)</a:t>
            </a:r>
            <a:r>
              <a:rPr lang="en-US" sz="2000" b="0" baseline="-25000" dirty="0" smtClean="0">
                <a:latin typeface="Calibri" pitchFamily="34" charset="0"/>
              </a:rPr>
              <a:t> </a:t>
            </a:r>
            <a:endParaRPr lang="en-US" sz="2000" b="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72" idx="2"/>
            <a:endCxn id="51" idx="0"/>
          </p:cNvCxnSpPr>
          <p:nvPr/>
        </p:nvCxnSpPr>
        <p:spPr bwMode="auto">
          <a:xfrm flipH="1">
            <a:off x="4172766" y="2209800"/>
            <a:ext cx="220119" cy="191516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73" idx="2"/>
            <a:endCxn id="48" idx="0"/>
          </p:cNvCxnSpPr>
          <p:nvPr/>
        </p:nvCxnSpPr>
        <p:spPr bwMode="auto">
          <a:xfrm flipH="1">
            <a:off x="4393429" y="2209800"/>
            <a:ext cx="228056" cy="191516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2767943" y="5634930"/>
            <a:ext cx="24000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(x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30000" dirty="0">
                <a:latin typeface="Calibri" pitchFamily="34" charset="0"/>
              </a:rPr>
              <a:t>k</a:t>
            </a:r>
            <a:r>
              <a:rPr lang="en-US" sz="2000" b="0" dirty="0" smtClean="0">
                <a:latin typeface="Calibri" pitchFamily="34" charset="0"/>
              </a:rPr>
              <a:t> ) == (x</a:t>
            </a:r>
            <a:r>
              <a:rPr lang="en-US" sz="2000" b="0" baseline="-25000" dirty="0" smtClean="0">
                <a:latin typeface="Calibri" pitchFamily="34" charset="0"/>
              </a:rPr>
              <a:t>2</a:t>
            </a:r>
            <a:r>
              <a:rPr lang="en-US" sz="2000" b="0" dirty="0" smtClean="0">
                <a:latin typeface="Calibri" pitchFamily="34" charset="0"/>
              </a:rPr>
              <a:t> &lt;&lt; k)</a:t>
            </a:r>
            <a:r>
              <a:rPr lang="en-US" sz="2000" b="0" baseline="-25000" dirty="0" smtClean="0">
                <a:latin typeface="Calibri" pitchFamily="34" charset="0"/>
              </a:rPr>
              <a:t> </a:t>
            </a:r>
            <a:endParaRPr lang="en-US" sz="20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 ==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 == 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327275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096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Power-of-2 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 / 2</a:t>
            </a:r>
          </a:p>
          <a:p>
            <a:r>
              <a:rPr lang="en-US" dirty="0" smtClean="0"/>
              <a:t>We expect that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 / 2 = -12</a:t>
            </a:r>
            <a:r>
              <a:rPr lang="en-US" dirty="0" smtClean="0"/>
              <a:t>, however: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(-25 / 2 )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11110011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11110011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-13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1920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5334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800100" y="32639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6355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978400" y="3271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876300" y="53975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609600" y="45720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5054600" y="5405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860800" y="45720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138861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Rounds wrong direction when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182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729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Correct Power-of-2 Divide with </a:t>
            </a:r>
            <a:r>
              <a:rPr lang="en-US" i="1" dirty="0" smtClean="0"/>
              <a:t>Biasing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Biasing has no effect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5943600" y="2841500"/>
            <a:ext cx="30273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Dividend’s low bits are zero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6515100" y="3243865"/>
            <a:ext cx="876300" cy="5693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278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without changing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-20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(-20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-5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11111011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567535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64373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64373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56753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94853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56753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948535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64373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510093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510093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510093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51009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510093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5024735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4110335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49133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510093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502473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786735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6172214" y="1525154"/>
            <a:ext cx="19354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Nonzero low bits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6819900" y="1925265"/>
            <a:ext cx="266700" cy="331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57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that does change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(-21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-6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(incorrect!)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that does change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(-21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-6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(incorrect!)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7188199" y="3651648"/>
            <a:ext cx="1619418" cy="10156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Recall- lowest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order bit has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value 1!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Elbow Connector 7"/>
          <p:cNvCxnSpPr>
            <a:stCxn id="4" idx="2"/>
          </p:cNvCxnSpPr>
          <p:nvPr/>
        </p:nvCxnSpPr>
        <p:spPr bwMode="auto">
          <a:xfrm rot="5400000">
            <a:off x="4402210" y="3033701"/>
            <a:ext cx="1962089" cy="5229309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768600" y="6400800"/>
            <a:ext cx="0" cy="2286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47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  <p:extLst>
      <p:ext uri="{BB962C8B-B14F-4D97-AF65-F5344CB8AC3E}">
        <p14:creationId xmlns:p14="http://schemas.microsoft.com/office/powerpoint/2010/main" val="2062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</a:t>
            </a:r>
            <a:r>
              <a:rPr lang="en-US" dirty="0" smtClean="0"/>
              <a:t>bitwise</a:t>
            </a:r>
          </a:p>
          <a:p>
            <a:pPr marL="552450" lvl="1" eaLnBrk="1" hangingPunct="1"/>
            <a:r>
              <a:rPr lang="en-US" dirty="0" smtClean="0"/>
              <a:t>Bitwise-AND operator:	</a:t>
            </a:r>
            <a:r>
              <a:rPr lang="en-US" sz="2400" dirty="0" smtClean="0"/>
              <a:t>&amp;</a:t>
            </a:r>
            <a:endParaRPr lang="en-US" dirty="0" smtClean="0"/>
          </a:p>
          <a:p>
            <a:pPr marL="552450" lvl="1"/>
            <a:r>
              <a:rPr lang="en-US" dirty="0" smtClean="0"/>
              <a:t>Bitwise-NOR operator</a:t>
            </a:r>
            <a:r>
              <a:rPr lang="en-US" dirty="0"/>
              <a:t>:	</a:t>
            </a:r>
            <a:r>
              <a:rPr lang="en-US" sz="2400" dirty="0" smtClean="0"/>
              <a:t>|</a:t>
            </a:r>
            <a:endParaRPr lang="en-US" dirty="0"/>
          </a:p>
          <a:p>
            <a:pPr marL="552450" lvl="1"/>
            <a:r>
              <a:rPr lang="en-US" dirty="0" smtClean="0"/>
              <a:t>Bitwise-XOR operator</a:t>
            </a:r>
            <a:r>
              <a:rPr lang="en-US" dirty="0"/>
              <a:t>:	</a:t>
            </a:r>
            <a:r>
              <a:rPr lang="en-US" sz="2400" dirty="0" smtClean="0"/>
              <a:t>^</a:t>
            </a:r>
            <a:endParaRPr lang="en-US" dirty="0"/>
          </a:p>
          <a:p>
            <a:pPr marL="552450" lvl="1"/>
            <a:r>
              <a:rPr lang="en-US" dirty="0" smtClean="0"/>
              <a:t>Bitwise-NOT operator</a:t>
            </a:r>
            <a:r>
              <a:rPr lang="en-US" dirty="0"/>
              <a:t>:	</a:t>
            </a:r>
            <a:r>
              <a:rPr lang="en-US" sz="2400" dirty="0" smtClean="0"/>
              <a:t>~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 </a:t>
            </a:r>
            <a:r>
              <a:rPr lang="en-US" dirty="0"/>
              <a:t>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9890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652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178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894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466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799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50025" y="4254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27812" y="4886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989012" y="4940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226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51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56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</a:t>
            </a:r>
            <a:r>
              <a:rPr lang="en-US" dirty="0" smtClean="0"/>
              <a:t>bitwise</a:t>
            </a:r>
          </a:p>
          <a:p>
            <a:pPr marL="552450" lvl="1" eaLnBrk="1" hangingPunct="1"/>
            <a:r>
              <a:rPr lang="en-US" dirty="0" smtClean="0"/>
              <a:t>Bitwise-AND operator:	</a:t>
            </a:r>
            <a:r>
              <a:rPr lang="en-US" sz="2400" dirty="0" smtClean="0"/>
              <a:t>&amp;</a:t>
            </a:r>
            <a:endParaRPr lang="en-US" dirty="0" smtClean="0"/>
          </a:p>
          <a:p>
            <a:pPr marL="552450" lvl="1"/>
            <a:r>
              <a:rPr lang="en-US" dirty="0" smtClean="0"/>
              <a:t>Bitwise-NOR operator</a:t>
            </a:r>
            <a:r>
              <a:rPr lang="en-US" dirty="0"/>
              <a:t>:	</a:t>
            </a:r>
            <a:r>
              <a:rPr lang="en-US" sz="2400" dirty="0" smtClean="0"/>
              <a:t>|</a:t>
            </a:r>
            <a:endParaRPr lang="en-US" dirty="0"/>
          </a:p>
          <a:p>
            <a:pPr marL="552450" lvl="1"/>
            <a:r>
              <a:rPr lang="en-US" dirty="0" smtClean="0"/>
              <a:t>Bitwise-XOR operator</a:t>
            </a:r>
            <a:r>
              <a:rPr lang="en-US" dirty="0"/>
              <a:t>:	</a:t>
            </a:r>
            <a:r>
              <a:rPr lang="en-US" sz="2400" dirty="0" smtClean="0"/>
              <a:t>^</a:t>
            </a:r>
            <a:endParaRPr lang="en-US" dirty="0"/>
          </a:p>
          <a:p>
            <a:pPr marL="552450" lvl="1"/>
            <a:r>
              <a:rPr lang="en-US" dirty="0" smtClean="0"/>
              <a:t>Bitwise-NOT operator</a:t>
            </a:r>
            <a:r>
              <a:rPr lang="en-US" dirty="0"/>
              <a:t>:	</a:t>
            </a:r>
            <a:r>
              <a:rPr lang="en-US" sz="2400" dirty="0" smtClean="0"/>
              <a:t>~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 </a:t>
            </a:r>
            <a:r>
              <a:rPr lang="en-US" dirty="0"/>
              <a:t>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9890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01100110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652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178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11110000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</a:t>
            </a:r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894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466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00001111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799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50025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27812" y="4886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989012" y="4940300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00100110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226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11110101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514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01100110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564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11010000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2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</a:t>
            </a:r>
            <a:r>
              <a:rPr lang="en-US" dirty="0" smtClean="0"/>
              <a:t>bit-wise</a:t>
            </a:r>
          </a:p>
          <a:p>
            <a:pPr marL="552450" lvl="1" eaLnBrk="1" hangingPunct="1"/>
            <a:endParaRPr lang="en-US" dirty="0"/>
          </a:p>
          <a:p>
            <a:pPr eaLnBrk="1" hangingPunct="1"/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data type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i="1" u="sng" dirty="0" smtClean="0">
                <a:solidFill>
                  <a:srgbClr val="FF0000"/>
                </a:solidFill>
              </a:rPr>
              <a:t>in hexadecimal</a:t>
            </a:r>
            <a:r>
              <a:rPr lang="en-US" sz="2400" dirty="0" smtClean="0"/>
              <a:t>		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u="sng" dirty="0">
                <a:solidFill>
                  <a:srgbClr val="FF0000"/>
                </a:solidFill>
              </a:rPr>
              <a:t>in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binary</a:t>
            </a:r>
            <a:endParaRPr lang="en-US" sz="2400" u="sng" dirty="0"/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11111111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&amp;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|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|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01111101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!</a:t>
            </a:r>
            <a:endParaRPr lang="en-US" dirty="0"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2"/>
            <a:r>
              <a:rPr lang="en-US" dirty="0" smtClean="0"/>
              <a:t>View </a:t>
            </a:r>
            <a:r>
              <a:rPr lang="en-US" dirty="0"/>
              <a:t>0 as “</a:t>
            </a:r>
            <a:r>
              <a:rPr lang="en-US" dirty="0" smtClean="0"/>
              <a:t>False”</a:t>
            </a:r>
          </a:p>
          <a:p>
            <a:pPr lvl="2"/>
            <a:r>
              <a:rPr lang="en-US" dirty="0" smtClean="0"/>
              <a:t>Anything </a:t>
            </a:r>
            <a:r>
              <a:rPr lang="en-US" dirty="0"/>
              <a:t>nonzero as “</a:t>
            </a:r>
            <a:r>
              <a:rPr lang="en-US" dirty="0" smtClean="0"/>
              <a:t>True”</a:t>
            </a:r>
          </a:p>
          <a:p>
            <a:pPr lvl="2"/>
            <a:r>
              <a:rPr lang="en-US" dirty="0" smtClean="0"/>
              <a:t>Always </a:t>
            </a:r>
            <a:r>
              <a:rPr lang="en-US" dirty="0"/>
              <a:t>return 0 or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>
                <a:solidFill>
                  <a:srgbClr val="980002"/>
                </a:solidFill>
              </a:rPr>
              <a:t>Early </a:t>
            </a:r>
            <a:r>
              <a:rPr lang="en-US" dirty="0">
                <a:solidFill>
                  <a:srgbClr val="980002"/>
                </a:solidFill>
              </a:rPr>
              <a:t>termination</a:t>
            </a:r>
          </a:p>
          <a:p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data type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	0x00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!0x00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 smtClean="0">
              <a:cs typeface="Calibri" panose="020F0502020204030204" pitchFamily="34" charset="0"/>
              <a:sym typeface="Monaco" charset="0"/>
            </a:endParaRPr>
          </a:p>
          <a:p>
            <a:pPr marL="744538" lvl="1">
              <a:spcBef>
                <a:spcPts val="2100"/>
              </a:spcBef>
            </a:pP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0x69 &amp;&amp; 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0x69 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|| 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 eaLnBrk="1" hangingPunct="1"/>
            <a:r>
              <a:rPr lang="en-US" dirty="0" smtClean="0">
                <a:ea typeface="Monaco" charset="0"/>
                <a:cs typeface="Calibri" panose="020F0502020204030204" pitchFamily="34" charset="0"/>
                <a:sym typeface="Monaco" charset="0"/>
              </a:rPr>
              <a:t>p 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&amp;&amp; *p </a:t>
            </a:r>
            <a:r>
              <a:rPr lang="en-US" dirty="0">
                <a:cs typeface="Calibri" panose="020F0502020204030204" pitchFamily="34" charset="0"/>
              </a:rPr>
              <a:t>	</a:t>
            </a:r>
            <a:r>
              <a:rPr lang="en-US" dirty="0" smtClean="0">
                <a:cs typeface="Calibri" panose="020F0502020204030204" pitchFamily="34" charset="0"/>
              </a:rPr>
              <a:t>		// avoids </a:t>
            </a:r>
            <a:r>
              <a:rPr lang="en-US" dirty="0">
                <a:cs typeface="Calibri" panose="020F0502020204030204" pitchFamily="34" charset="0"/>
              </a:rPr>
              <a:t>null pointer </a:t>
            </a:r>
            <a:r>
              <a:rPr lang="en-US" dirty="0" smtClean="0">
                <a:cs typeface="Calibri" panose="020F0502020204030204" pitchFamily="34" charset="0"/>
              </a:rPr>
              <a:t>access</a:t>
            </a:r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</a:p>
          <a:p>
            <a:pPr lvl="1"/>
            <a:r>
              <a:rPr lang="en-US" dirty="0" smtClean="0"/>
              <a:t>One byte can fit up to eight options in a single field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flags = 0x1 | 0x4 | 0x8 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Zapf Dingbats" charset="2"/>
                <a:cs typeface="Consolas" panose="020B0609020204030204" pitchFamily="49" charset="0"/>
                <a:sym typeface="Monaco" charset="0"/>
              </a:rPr>
              <a:t>00001101</a:t>
            </a:r>
            <a:r>
              <a:rPr lang="en-US" baseline="-6000" dirty="0" smtClean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  <a:sym typeface="Monaco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  <a:sym typeface="Monaco" charset="0"/>
              </a:rPr>
              <a:t> </a:t>
            </a:r>
          </a:p>
          <a:p>
            <a:pPr lvl="1"/>
            <a:r>
              <a:rPr lang="en-US" dirty="0" smtClean="0">
                <a:sym typeface="Monaco" charset="0"/>
              </a:rPr>
              <a:t>Test for a flag:</a:t>
            </a:r>
            <a:br>
              <a:rPr lang="en-US" dirty="0" smtClean="0"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if ( flags &amp; 0x4 ){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  //bit 3 is set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} else {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 //bit 3 was not set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4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11841</TotalTime>
  <Words>2643</Words>
  <Application>Microsoft Office PowerPoint</Application>
  <PresentationFormat>On-screen Show (4:3)</PresentationFormat>
  <Paragraphs>1419</Paragraphs>
  <Slides>46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template2007</vt:lpstr>
      <vt:lpstr>Title and Content</vt:lpstr>
      <vt:lpstr>Title Only</vt:lpstr>
      <vt:lpstr>Document</vt:lpstr>
      <vt:lpstr>Worksheet</vt:lpstr>
      <vt:lpstr>Chart</vt:lpstr>
      <vt:lpstr>Arithmetic and Bitwise Operations  on Binary Data  CSCI 2400:  Computer Architecture ECE 3217: Computer Architecture and Organization  </vt:lpstr>
      <vt:lpstr>Arithmetic and Bitwise Operations</vt:lpstr>
      <vt:lpstr>Basic Processor Organization</vt:lpstr>
      <vt:lpstr>Boolean Algebra</vt:lpstr>
      <vt:lpstr>General Boolean Algebras</vt:lpstr>
      <vt:lpstr>Quick Check</vt:lpstr>
      <vt:lpstr>Bit-Level Operations in C</vt:lpstr>
      <vt:lpstr>Contrast: Logic Operations in C</vt:lpstr>
      <vt:lpstr>Bitwise Operations: Applications</vt:lpstr>
      <vt:lpstr>Shift Operations</vt:lpstr>
      <vt:lpstr>Quick Check</vt:lpstr>
      <vt:lpstr>Bitwise-NOT:  One’s Complement</vt:lpstr>
      <vt:lpstr>Signed Integer Negation:  Two’s Complement</vt:lpstr>
      <vt:lpstr>Complement &amp; Increment Examples</vt:lpstr>
      <vt:lpstr>Arithmetic and Bitwise Operations</vt:lpstr>
      <vt:lpstr>Unsigned Addition</vt:lpstr>
      <vt:lpstr>Unsigned Addition</vt:lpstr>
      <vt:lpstr>Visualizing True Sum (Mathematical) Addition</vt:lpstr>
      <vt:lpstr>Visualizing Unsigned Addition</vt:lpstr>
      <vt:lpstr>Two’s Complement Addition</vt:lpstr>
      <vt:lpstr>Signed Addition</vt:lpstr>
      <vt:lpstr>Signed Addition</vt:lpstr>
      <vt:lpstr>Visualizing Signed Addition</vt:lpstr>
      <vt:lpstr>Multiplication</vt:lpstr>
      <vt:lpstr>Unsigned Multiplication in C</vt:lpstr>
      <vt:lpstr>Signed Multiplication in C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Power-of-2 Multiply with Shift</vt:lpstr>
      <vt:lpstr>Power-of-2 Multiply with Shift</vt:lpstr>
      <vt:lpstr>Power-of-2 Multiply with Shift</vt:lpstr>
      <vt:lpstr>Power-of-2 Multiply with Shift</vt:lpstr>
      <vt:lpstr>Unsigned Power-of-2 Divide with Shift</vt:lpstr>
      <vt:lpstr>Incorrect Power-of-2 Divide</vt:lpstr>
      <vt:lpstr>Signed Power-of-2 Divide with Shift</vt:lpstr>
      <vt:lpstr>Correct Power-of-2 Divide with Biasing</vt:lpstr>
      <vt:lpstr>Biasing without changing result</vt:lpstr>
      <vt:lpstr>Correct Power-of-2 Divide (Cont.)</vt:lpstr>
      <vt:lpstr>Biasing that does change the result</vt:lpstr>
      <vt:lpstr>Biasing that does change the result</vt:lpstr>
      <vt:lpstr>Arithmetic: Basic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118</cp:revision>
  <cp:lastPrinted>2010-01-19T15:27:43Z</cp:lastPrinted>
  <dcterms:created xsi:type="dcterms:W3CDTF">2011-01-05T19:59:31Z</dcterms:created>
  <dcterms:modified xsi:type="dcterms:W3CDTF">2017-02-03T17:02:34Z</dcterms:modified>
</cp:coreProperties>
</file>