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1" r:id="rId3"/>
    <p:sldMasterId id="2147483732" r:id="rId4"/>
  </p:sldMasterIdLst>
  <p:notesMasterIdLst>
    <p:notesMasterId r:id="rId56"/>
  </p:notesMasterIdLst>
  <p:sldIdLst>
    <p:sldId id="298" r:id="rId5"/>
    <p:sldId id="258" r:id="rId6"/>
    <p:sldId id="259" r:id="rId7"/>
    <p:sldId id="260" r:id="rId8"/>
    <p:sldId id="261" r:id="rId9"/>
    <p:sldId id="308" r:id="rId10"/>
    <p:sldId id="307" r:id="rId11"/>
    <p:sldId id="300" r:id="rId12"/>
    <p:sldId id="311" r:id="rId13"/>
    <p:sldId id="309" r:id="rId14"/>
    <p:sldId id="301" r:id="rId15"/>
    <p:sldId id="340" r:id="rId16"/>
    <p:sldId id="341" r:id="rId17"/>
    <p:sldId id="306" r:id="rId18"/>
    <p:sldId id="302" r:id="rId19"/>
    <p:sldId id="303" r:id="rId20"/>
    <p:sldId id="312" r:id="rId21"/>
    <p:sldId id="320" r:id="rId22"/>
    <p:sldId id="313" r:id="rId23"/>
    <p:sldId id="315" r:id="rId24"/>
    <p:sldId id="321" r:id="rId25"/>
    <p:sldId id="316" r:id="rId26"/>
    <p:sldId id="319" r:id="rId27"/>
    <p:sldId id="314" r:id="rId28"/>
    <p:sldId id="322" r:id="rId29"/>
    <p:sldId id="323" r:id="rId30"/>
    <p:sldId id="318" r:id="rId31"/>
    <p:sldId id="317" r:id="rId32"/>
    <p:sldId id="310" r:id="rId33"/>
    <p:sldId id="264" r:id="rId34"/>
    <p:sldId id="265" r:id="rId35"/>
    <p:sldId id="266" r:id="rId36"/>
    <p:sldId id="267" r:id="rId37"/>
    <p:sldId id="299" r:id="rId38"/>
    <p:sldId id="269" r:id="rId39"/>
    <p:sldId id="270" r:id="rId40"/>
    <p:sldId id="277" r:id="rId41"/>
    <p:sldId id="338" r:id="rId42"/>
    <p:sldId id="339" r:id="rId43"/>
    <p:sldId id="335" r:id="rId44"/>
    <p:sldId id="324" r:id="rId45"/>
    <p:sldId id="325" r:id="rId46"/>
    <p:sldId id="326" r:id="rId47"/>
    <p:sldId id="327" r:id="rId48"/>
    <p:sldId id="328" r:id="rId49"/>
    <p:sldId id="329" r:id="rId50"/>
    <p:sldId id="331" r:id="rId51"/>
    <p:sldId id="332" r:id="rId52"/>
    <p:sldId id="333" r:id="rId53"/>
    <p:sldId id="334" r:id="rId54"/>
    <p:sldId id="292" r:id="rId55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62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24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60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5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Excel_97-2003_Worksheet2.xls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/>
          </p:cNvSpPr>
          <p:nvPr/>
        </p:nvSpPr>
        <p:spPr bwMode="auto">
          <a:xfrm>
            <a:off x="685800" y="4076700"/>
            <a:ext cx="1251368" cy="75661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Calibri Bold" charset="0"/>
                <a:cs typeface="Calibri Bold" charset="0"/>
                <a:sym typeface="Calibri Bold" charset="0"/>
              </a:rPr>
              <a:t>Instructor: </a:t>
            </a:r>
          </a:p>
          <a:p>
            <a:pPr algn="l">
              <a:spcBef>
                <a:spcPts val="475"/>
              </a:spcBef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Calibri Bold" charset="0"/>
                <a:cs typeface="Calibri Bold" charset="0"/>
                <a:sym typeface="Calibri Bold" charset="0"/>
              </a:rPr>
              <a:t>David Ferry</a:t>
            </a:r>
            <a:endParaRPr lang="en-US" sz="20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en-US" b="1" dirty="0" smtClean="0">
                <a:latin typeface="+mn-lt"/>
              </a:rPr>
              <a:t>Data Representation – 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	Floating 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+mn-lt"/>
              </a:rPr>
              <a:t>CSCI 2400 / ECE 3217:  </a:t>
            </a:r>
            <a:r>
              <a:rPr lang="en-US" sz="2000" dirty="0">
                <a:latin typeface="+mn-lt"/>
              </a:rPr>
              <a:t>Computer Architecture</a:t>
            </a:r>
            <a:endParaRPr lang="en-US" sz="2000" dirty="0" smtClean="0">
              <a:latin typeface="+mn-lt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2029028" y="5558879"/>
            <a:ext cx="5085944" cy="692497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Slides adapted from Bryant &amp; </a:t>
            </a:r>
            <a:r>
              <a:rPr lang="en-US" sz="2000" b="0" dirty="0" err="1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O’Hallaron’s</a:t>
            </a:r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slides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via Jason </a:t>
            </a:r>
            <a:r>
              <a:rPr lang="en-US" sz="2000" dirty="0" err="1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Fritts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</a:t>
            </a:r>
            <a:r>
              <a:rPr lang="en-US" dirty="0" smtClean="0"/>
              <a:t>1)</a:t>
            </a:r>
            <a:r>
              <a:rPr lang="en-US" i="1" baseline="32000" dirty="0" smtClean="0"/>
              <a:t>s</a:t>
            </a:r>
            <a:r>
              <a:rPr lang="en-US" dirty="0" smtClean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 smtClean="0"/>
              <a:t>(mantissa) </a:t>
            </a:r>
            <a:r>
              <a:rPr lang="en-US" dirty="0" smtClean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 smtClean="0"/>
              <a:t>  </a:t>
            </a:r>
            <a:r>
              <a:rPr lang="en-US" dirty="0"/>
              <a:t>normally a fractional value in range [1.0</a:t>
            </a:r>
            <a:r>
              <a:rPr lang="en-US" dirty="0" smtClean="0"/>
              <a:t>, 2.0)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 smtClean="0"/>
              <a:t> </a:t>
            </a:r>
            <a:r>
              <a:rPr lang="en-US" dirty="0"/>
              <a:t>is sign bit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>
              <a:solidFill>
                <a:srgbClr val="FF0000"/>
              </a:solidFill>
            </a:endParaRPr>
          </a:p>
          <a:p>
            <a:pPr marL="552450" lvl="1"/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exp</a:t>
            </a:r>
            <a:r>
              <a:rPr lang="en-US" dirty="0"/>
              <a:t> field encodes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(</a:t>
            </a:r>
            <a:r>
              <a:rPr lang="en-US" i="1" dirty="0"/>
              <a:t>but is not equal to E)</a:t>
            </a:r>
          </a:p>
          <a:p>
            <a:pPr marL="552450" lvl="1"/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(</a:t>
            </a:r>
            <a:r>
              <a:rPr lang="en-US" i="1" dirty="0"/>
              <a:t>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56821"/>
              </p:ext>
            </p:extLst>
          </p:nvPr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026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895600"/>
            <a:ext cx="8077200" cy="3657600"/>
          </a:xfrm>
          <a:ln/>
        </p:spPr>
        <p:txBody>
          <a:bodyPr/>
          <a:lstStyle/>
          <a:p>
            <a:r>
              <a:rPr lang="en-US" dirty="0"/>
              <a:t>8-bit Floating Point Representation</a:t>
            </a:r>
          </a:p>
          <a:p>
            <a:pPr marL="552450" lvl="1"/>
            <a:r>
              <a:rPr lang="en-US" dirty="0"/>
              <a:t>the sign bit is in the most significant </a:t>
            </a:r>
            <a:r>
              <a:rPr lang="en-US" dirty="0" smtClean="0"/>
              <a:t>bit</a:t>
            </a:r>
          </a:p>
          <a:p>
            <a:pPr marL="552450" lvl="1"/>
            <a:endParaRPr lang="en-US" dirty="0"/>
          </a:p>
          <a:p>
            <a:pPr marL="552450" lvl="1"/>
            <a:r>
              <a:rPr lang="en-US" dirty="0"/>
              <a:t>the next four bits are </a:t>
            </a:r>
            <a:r>
              <a:rPr lang="en-US" dirty="0" smtClean="0"/>
              <a:t>the exponent </a:t>
            </a:r>
            <a:r>
              <a:rPr lang="en-US" dirty="0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(</a:t>
            </a:r>
            <a:r>
              <a:rPr lang="en-US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)</a:t>
            </a:r>
            <a:r>
              <a:rPr lang="en-US" dirty="0" smtClean="0">
                <a:latin typeface="Calibri" panose="020F0502020204030204" pitchFamily="34" charset="0"/>
                <a:cs typeface="Courier New Bold" panose="02070609020205020404" pitchFamily="49" charset="0"/>
              </a:rPr>
              <a:t> </a:t>
            </a:r>
          </a:p>
          <a:p>
            <a:pPr marL="838200" lvl="2"/>
            <a:r>
              <a:rPr lang="en-US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 smtClean="0">
                <a:latin typeface="Calibri" panose="020F0502020204030204" pitchFamily="34" charset="0"/>
                <a:cs typeface="Courier New Bold" panose="02070609020205020404" pitchFamily="49" charset="0"/>
              </a:rPr>
              <a:t> (not E) encoded as </a:t>
            </a:r>
            <a:r>
              <a:rPr lang="en-US" dirty="0" smtClean="0">
                <a:latin typeface="Calibri" panose="020F0502020204030204" pitchFamily="34" charset="0"/>
                <a:cs typeface="Courier New Bold" panose="02070609020205020404" pitchFamily="49" charset="0"/>
              </a:rPr>
              <a:t>a 4-bit unsigned integer</a:t>
            </a:r>
          </a:p>
          <a:p>
            <a:pPr marL="838200" lvl="2"/>
            <a:r>
              <a:rPr lang="en-US" dirty="0" smtClean="0">
                <a:latin typeface="Calibri" panose="020F0502020204030204" pitchFamily="34" charset="0"/>
                <a:cs typeface="Courier New Bold" panose="02070609020205020404" pitchFamily="49" charset="0"/>
              </a:rPr>
              <a:t>Uses a </a:t>
            </a:r>
            <a:r>
              <a:rPr lang="en-US" i="1" dirty="0" smtClean="0">
                <a:latin typeface="Calibri" panose="020F0502020204030204" pitchFamily="34" charset="0"/>
                <a:cs typeface="Courier New Bold" panose="02070609020205020404" pitchFamily="49" charset="0"/>
              </a:rPr>
              <a:t>bias</a:t>
            </a:r>
            <a:r>
              <a:rPr lang="en-US" dirty="0" smtClean="0">
                <a:latin typeface="Calibri" panose="020F0502020204030204" pitchFamily="34" charset="0"/>
                <a:cs typeface="Courier New Bold" panose="02070609020205020404" pitchFamily="49" charset="0"/>
              </a:rPr>
              <a:t> to represent negative exponents</a:t>
            </a:r>
          </a:p>
          <a:p>
            <a:pPr marL="838200" lvl="2"/>
            <a:endParaRPr lang="en-US" dirty="0"/>
          </a:p>
          <a:p>
            <a:pPr marL="552450" lvl="1"/>
            <a:r>
              <a:rPr lang="en-US" dirty="0" smtClean="0"/>
              <a:t>the </a:t>
            </a:r>
            <a:r>
              <a:rPr lang="en-US" dirty="0"/>
              <a:t>last three bits are </a:t>
            </a:r>
            <a:r>
              <a:rPr lang="en-US" dirty="0" smtClean="0"/>
              <a:t>the fraction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(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)</a:t>
            </a:r>
            <a:endParaRPr lang="en-US" dirty="0" smtClean="0">
              <a:cs typeface="Courier New Bold" panose="02070609020205020404" pitchFamily="49" charset="0"/>
            </a:endParaRPr>
          </a:p>
          <a:p>
            <a:pPr marL="838200" lvl="2"/>
            <a:r>
              <a:rPr lang="en-US" dirty="0" smtClean="0">
                <a:latin typeface="Calibri" panose="020F0502020204030204" pitchFamily="34" charset="0"/>
                <a:cs typeface="Courier New Bold" panose="02070609020205020404" pitchFamily="49" charset="0"/>
              </a:rPr>
              <a:t>encodes fractional part of a  fractional binary number</a:t>
            </a: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20289"/>
              </p:ext>
            </p:extLst>
          </p:nvPr>
        </p:nvGraphicFramePr>
        <p:xfrm>
          <a:off x="24892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88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2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2895600"/>
                <a:ext cx="8077200" cy="3657600"/>
              </a:xfrm>
              <a:ln/>
            </p:spPr>
            <p:txBody>
              <a:bodyPr/>
              <a:lstStyle/>
              <a:p>
                <a:r>
                  <a:rPr lang="en-US" dirty="0" smtClean="0"/>
                  <a:t>Fractional (Mantissa) Value</a:t>
                </a:r>
              </a:p>
              <a:p>
                <a:pPr lvl="1"/>
                <a:r>
                  <a:rPr lang="en-US" dirty="0" smtClean="0">
                    <a:cs typeface="Courier New Bold" panose="02070609020205020404" pitchFamily="49" charset="0"/>
                  </a:rPr>
                  <a:t>Three bits- encoded left-to-right as  </a:t>
                </a:r>
                <a:r>
                  <a:rPr lang="en-US" dirty="0" smtClean="0">
                    <a:cs typeface="Courier New Bold" panose="02070609020205020404" pitchFamily="49" charset="0"/>
                  </a:rPr>
                  <a:t>b</a:t>
                </a:r>
                <a:r>
                  <a:rPr lang="en-US" baseline="-25000" dirty="0" smtClean="0">
                    <a:cs typeface="Courier New Bold" panose="02070609020205020404" pitchFamily="49" charset="0"/>
                  </a:rPr>
                  <a:t>0</a:t>
                </a:r>
                <a:r>
                  <a:rPr lang="en-US" dirty="0" smtClean="0">
                    <a:cs typeface="Courier New Bold" panose="02070609020205020404" pitchFamily="49" charset="0"/>
                  </a:rPr>
                  <a:t>b</a:t>
                </a:r>
                <a:r>
                  <a:rPr lang="en-US" baseline="-25000" dirty="0" smtClean="0">
                    <a:cs typeface="Courier New Bold" panose="02070609020205020404" pitchFamily="49" charset="0"/>
                  </a:rPr>
                  <a:t>1</a:t>
                </a:r>
                <a:r>
                  <a:rPr lang="en-US" dirty="0" smtClean="0">
                    <a:cs typeface="Courier New Bold" panose="02070609020205020404" pitchFamily="49" charset="0"/>
                  </a:rPr>
                  <a:t>b</a:t>
                </a:r>
                <a:r>
                  <a:rPr lang="en-US" baseline="-25000" dirty="0" smtClean="0">
                    <a:cs typeface="Courier New Bold" panose="02070609020205020404" pitchFamily="49" charset="0"/>
                  </a:rPr>
                  <a:t>2</a:t>
                </a:r>
              </a:p>
              <a:p>
                <a:pPr lvl="1"/>
                <a:r>
                  <a:rPr lang="en-US" dirty="0" smtClean="0">
                    <a:cs typeface="Courier New Bold" panose="02070609020205020404" pitchFamily="49" charset="0"/>
                  </a:rPr>
                  <a:t>Place value of b</a:t>
                </a:r>
                <a:r>
                  <a:rPr lang="en-US" baseline="-25000" dirty="0" smtClean="0">
                    <a:cs typeface="Courier New Bold" panose="02070609020205020404" pitchFamily="49" charset="0"/>
                  </a:rPr>
                  <a:t>0</a:t>
                </a:r>
                <a:r>
                  <a:rPr lang="en-US" dirty="0" smtClean="0">
                    <a:cs typeface="Courier New Bold" panose="02070609020205020404" pitchFamily="49" charset="0"/>
                  </a:rPr>
                  <a:t> is 1/2, of b</a:t>
                </a:r>
                <a:r>
                  <a:rPr lang="en-US" baseline="-25000" dirty="0" smtClean="0">
                    <a:cs typeface="Courier New Bold" panose="02070609020205020404" pitchFamily="49" charset="0"/>
                  </a:rPr>
                  <a:t>1</a:t>
                </a:r>
                <a:r>
                  <a:rPr lang="en-US" dirty="0" smtClean="0">
                    <a:cs typeface="Courier New Bold" panose="02070609020205020404" pitchFamily="49" charset="0"/>
                  </a:rPr>
                  <a:t> is 1/4, and b</a:t>
                </a:r>
                <a:r>
                  <a:rPr lang="en-US" baseline="-25000" dirty="0" smtClean="0">
                    <a:cs typeface="Courier New Bold" panose="02070609020205020404" pitchFamily="49" charset="0"/>
                  </a:rPr>
                  <a:t>2</a:t>
                </a:r>
                <a:r>
                  <a:rPr lang="en-US" dirty="0" smtClean="0">
                    <a:cs typeface="Courier New Bold" panose="02070609020205020404" pitchFamily="49" charset="0"/>
                  </a:rPr>
                  <a:t> is 1/8</a:t>
                </a:r>
                <a:endParaRPr lang="en-US" dirty="0" smtClean="0">
                  <a:cs typeface="Courier New Bold" panose="02070609020205020404" pitchFamily="49" charset="0"/>
                </a:endParaRPr>
              </a:p>
              <a:p>
                <a:pPr lvl="1"/>
                <a:r>
                  <a:rPr lang="en-US" dirty="0" smtClean="0">
                    <a:cs typeface="Courier New Bold" panose="02070609020205020404" pitchFamily="49" charset="0"/>
                  </a:rPr>
                  <a:t>Value usually includes an implied 1:</a:t>
                </a:r>
              </a:p>
              <a:p>
                <a:pPr marL="279400" lvl="1" indent="0">
                  <a:buNone/>
                </a:pPr>
                <a:endParaRPr lang="en-US" dirty="0">
                  <a:cs typeface="Courier New Bold" panose="02070609020205020404" pitchFamily="49" charset="0"/>
                </a:endParaRPr>
              </a:p>
              <a:p>
                <a:pPr marL="27940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ourier New Bold" panose="02070609020205020404" pitchFamily="49" charset="0"/>
                      </a:rPr>
                      <m:t>𝑀</m:t>
                    </m:r>
                    <m:r>
                      <a:rPr lang="en-US" sz="2400" b="0" i="1" smtClean="0">
                        <a:latin typeface="Cambria Math"/>
                        <a:cs typeface="Courier New Bold" panose="02070609020205020404" pitchFamily="49" charset="0"/>
                      </a:rPr>
                      <m:t>=1+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Courier New Bold" panose="02070609020205020404" pitchFamily="49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cs typeface="Courier New Bold" panose="02070609020205020404" pitchFamily="49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/>
                            <a:cs typeface="Courier New Bold" panose="020706090202050204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cs typeface="Courier New Bold" panose="02070609020205020404" pitchFamily="49" charset="0"/>
                      </a:rPr>
                      <m:t>+</m:t>
                    </m:r>
                  </m:oMath>
                </a14:m>
                <a:r>
                  <a:rPr lang="en-US" sz="2400" dirty="0">
                    <a:cs typeface="Courier New Bold" panose="020706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cs typeface="Courier New Bold" panose="02070609020205020404" pitchFamily="49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8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/>
                            <a:cs typeface="Courier New Bold" panose="020706090202050204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>
                  <a:latin typeface="Calibri Bold Italic" panose="020F07020304040A0204" pitchFamily="34" charset="0"/>
                  <a:cs typeface="Courier New Bold" panose="02070609020205020404" pitchFamily="49" charset="0"/>
                </a:endParaRPr>
              </a:p>
              <a:p>
                <a:pPr lvl="1"/>
                <a:endParaRPr lang="en-US" sz="2400" dirty="0">
                  <a:latin typeface="Calibri Bold Italic" panose="020F07020304040A0204" pitchFamily="34" charset="0"/>
                  <a:cs typeface="Courier New Bold" panose="02070609020205020404" pitchFamily="49" charset="0"/>
                </a:endParaRPr>
              </a:p>
              <a:p>
                <a:pPr lvl="1"/>
                <a:r>
                  <a:rPr lang="en-US" dirty="0" smtClean="0">
                    <a:latin typeface="Calibri" panose="020F0502020204030204" pitchFamily="34" charset="0"/>
                    <a:cs typeface="Courier New Bold" panose="02070609020205020404" pitchFamily="49" charset="0"/>
                  </a:rPr>
                  <a:t>If </a:t>
                </a:r>
                <a:r>
                  <a:rPr lang="en-US" sz="2200" dirty="0" err="1" smtClean="0">
                    <a:latin typeface="Courier New Bold" panose="02070609020205020404" pitchFamily="49" charset="0"/>
                    <a:cs typeface="Courier New Bold" panose="02070609020205020404" pitchFamily="49" charset="0"/>
                  </a:rPr>
                  <a:t>exp</a:t>
                </a:r>
                <a:r>
                  <a:rPr lang="en-US" sz="2200" dirty="0" smtClean="0">
                    <a:latin typeface="Courier New Bold" panose="02070609020205020404" pitchFamily="49" charset="0"/>
                    <a:cs typeface="Courier New Bold" panose="02070609020205020404" pitchFamily="49" charset="0"/>
                  </a:rPr>
                  <a:t> == 0000</a:t>
                </a:r>
                <a:r>
                  <a:rPr lang="en-US" dirty="0" smtClean="0">
                    <a:latin typeface="Calibri" panose="020F0502020204030204" pitchFamily="34" charset="0"/>
                    <a:cs typeface="Courier New Bold" panose="02070609020205020404" pitchFamily="49" charset="0"/>
                  </a:rPr>
                  <a:t> then the implied 1 is not used</a:t>
                </a:r>
                <a:endParaRPr lang="en-US" dirty="0">
                  <a:latin typeface="Calibri" panose="020F0502020204030204" pitchFamily="34" charset="0"/>
                  <a:cs typeface="Courier New Bold" panose="02070609020205020404" pitchFamily="49" charset="0"/>
                </a:endParaRPr>
              </a:p>
            </p:txBody>
          </p:sp>
        </mc:Choice>
        <mc:Fallback>
          <p:sp>
            <p:nvSpPr>
              <p:cNvPr id="2765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2895600"/>
                <a:ext cx="8077200" cy="3657600"/>
              </a:xfrm>
              <a:blipFill rotWithShape="1">
                <a:blip r:embed="rId2"/>
                <a:stretch>
                  <a:fillRect l="-679" t="-15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28906"/>
              </p:ext>
            </p:extLst>
          </p:nvPr>
        </p:nvGraphicFramePr>
        <p:xfrm>
          <a:off x="24892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36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895600"/>
            <a:ext cx="8077200" cy="3657600"/>
          </a:xfrm>
          <a:ln/>
        </p:spPr>
        <p:txBody>
          <a:bodyPr/>
          <a:lstStyle/>
          <a:p>
            <a:r>
              <a:rPr lang="en-US" dirty="0" smtClean="0"/>
              <a:t>Exponent </a:t>
            </a:r>
            <a:r>
              <a:rPr lang="en-US" dirty="0" smtClean="0"/>
              <a:t>bias</a:t>
            </a:r>
            <a:endParaRPr lang="en-US" dirty="0"/>
          </a:p>
          <a:p>
            <a:pPr marL="552450" lvl="1"/>
            <a:r>
              <a:rPr lang="en-US" dirty="0" smtClean="0"/>
              <a:t>enable exponent to represent both positive and negative powers of 2</a:t>
            </a:r>
            <a:endParaRPr lang="en-US" dirty="0"/>
          </a:p>
          <a:p>
            <a:pPr marL="552450" lvl="1"/>
            <a:r>
              <a:rPr lang="en-US" dirty="0" smtClean="0"/>
              <a:t>use half of range for positive and half for negative power</a:t>
            </a:r>
            <a:endParaRPr lang="en-US" dirty="0"/>
          </a:p>
          <a:p>
            <a:pPr marL="552450" lvl="1"/>
            <a:r>
              <a:rPr lang="en-US" dirty="0" smtClean="0"/>
              <a:t>given </a:t>
            </a:r>
            <a:r>
              <a:rPr lang="en-US" i="1" dirty="0" smtClean="0"/>
              <a:t>k</a:t>
            </a:r>
            <a:r>
              <a:rPr lang="en-US" dirty="0" smtClean="0"/>
              <a:t> exponent bits, bias is then 2</a:t>
            </a:r>
            <a:r>
              <a:rPr lang="en-US" i="1" baseline="30000" dirty="0" smtClean="0"/>
              <a:t>k</a:t>
            </a:r>
            <a:r>
              <a:rPr lang="en-US" baseline="30000" dirty="0" smtClean="0"/>
              <a:t>-1</a:t>
            </a:r>
            <a:r>
              <a:rPr lang="en-US" dirty="0" smtClean="0"/>
              <a:t> </a:t>
            </a:r>
            <a:r>
              <a:rPr lang="en-US" dirty="0" smtClean="0"/>
              <a:t>– 1</a:t>
            </a:r>
          </a:p>
          <a:p>
            <a:pPr marL="552450" lvl="1"/>
            <a:endParaRPr lang="en-US" dirty="0" smtClean="0">
              <a:cs typeface="Courier New Bold" panose="02070609020205020404" pitchFamily="49" charset="0"/>
            </a:endParaRPr>
          </a:p>
          <a:p>
            <a:r>
              <a:rPr lang="en-US" dirty="0"/>
              <a:t>Exponent Value</a:t>
            </a:r>
          </a:p>
          <a:p>
            <a:pPr marL="552450" lvl="1"/>
            <a:r>
              <a:rPr lang="en-US" dirty="0">
                <a:cs typeface="Courier New Bold" panose="02070609020205020404" pitchFamily="49" charset="0"/>
              </a:rPr>
              <a:t>i</a:t>
            </a:r>
            <a:r>
              <a:rPr lang="en-US" dirty="0" smtClean="0">
                <a:cs typeface="Courier New Bold" panose="02070609020205020404" pitchFamily="49" charset="0"/>
              </a:rPr>
              <a:t>s usuall</a:t>
            </a:r>
            <a:r>
              <a:rPr lang="en-US" dirty="0" smtClean="0">
                <a:cs typeface="Courier New Bold" panose="02070609020205020404" pitchFamily="49" charset="0"/>
              </a:rPr>
              <a:t>y computed </a:t>
            </a:r>
            <a:r>
              <a:rPr lang="en-US" sz="2400" dirty="0" smtClean="0">
                <a:latin typeface="Calibri Bold Italic" panose="020F07020304040A0204" pitchFamily="34" charset="0"/>
                <a:cs typeface="Courier New Bold" panose="02070609020205020404" pitchFamily="49" charset="0"/>
              </a:rPr>
              <a:t>E = </a:t>
            </a:r>
            <a:r>
              <a:rPr lang="en-US" sz="2400" dirty="0" err="1" smtClean="0">
                <a:latin typeface="Calibri Bold Italic" panose="020F07020304040A0204" pitchFamily="34" charset="0"/>
                <a:cs typeface="Courier New Bold" panose="02070609020205020404" pitchFamily="49" charset="0"/>
              </a:rPr>
              <a:t>exp</a:t>
            </a:r>
            <a:r>
              <a:rPr lang="en-US" sz="2400" dirty="0" smtClean="0">
                <a:latin typeface="Calibri Bold Italic" panose="020F07020304040A0204" pitchFamily="34" charset="0"/>
                <a:cs typeface="Courier New Bold" panose="02070609020205020404" pitchFamily="49" charset="0"/>
              </a:rPr>
              <a:t> – bias</a:t>
            </a:r>
          </a:p>
          <a:p>
            <a:pPr marL="552450" lvl="1"/>
            <a:r>
              <a:rPr lang="en-US" dirty="0">
                <a:latin typeface="Calibri" panose="020F0502020204030204" pitchFamily="34" charset="0"/>
                <a:cs typeface="Courier New Bold" panose="02070609020205020404" pitchFamily="49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  <a:cs typeface="Courier New Bold" panose="02070609020205020404" pitchFamily="49" charset="0"/>
              </a:rPr>
              <a:t>f </a:t>
            </a:r>
            <a:r>
              <a:rPr lang="en-US" sz="2200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2200" dirty="0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 == 0000</a:t>
            </a:r>
            <a:r>
              <a:rPr lang="en-US" sz="2200" dirty="0" smtClean="0">
                <a:latin typeface="Calibri" panose="020F0502020204030204" pitchFamily="34" charset="0"/>
                <a:cs typeface="Courier New Bold" panose="02070609020205020404" pitchFamily="49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ourier New Bold" panose="02070609020205020404" pitchFamily="49" charset="0"/>
              </a:rPr>
              <a:t>then </a:t>
            </a:r>
            <a:r>
              <a:rPr lang="en-US" sz="2400" dirty="0" smtClean="0">
                <a:latin typeface="Calibri Bold Italic" panose="020F07020304040A0204" pitchFamily="34" charset="0"/>
                <a:cs typeface="Courier New Bold" panose="02070609020205020404" pitchFamily="49" charset="0"/>
              </a:rPr>
              <a:t>E = 1 - bias</a:t>
            </a:r>
            <a:endParaRPr lang="en-US" sz="2400" dirty="0">
              <a:latin typeface="Calibri" panose="020F0502020204030204" pitchFamily="34" charset="0"/>
              <a:cs typeface="Courier New Bold" panose="02070609020205020404" pitchFamily="49" charset="0"/>
            </a:endParaRP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78439"/>
              </p:ext>
            </p:extLst>
          </p:nvPr>
        </p:nvGraphicFramePr>
        <p:xfrm>
          <a:off x="24892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918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82000" cy="1095375"/>
          </a:xfrm>
          <a:ln/>
        </p:spPr>
        <p:txBody>
          <a:bodyPr/>
          <a:lstStyle/>
          <a:p>
            <a:pPr marL="80963" indent="-80963"/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Floating 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Point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Encodings and Visualization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914400" y="5827782"/>
            <a:ext cx="7315200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9144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229600" y="6284982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2296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4196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229600" y="6437382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763000" y="6284982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81000" y="6351657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81000" y="6504057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914400" y="6351657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848600" y="5318194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+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92163" y="5294382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962400" y="6272282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9436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813300" y="5446782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172200" y="5446782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124200" y="5461069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1242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79550" y="5446782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5720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80010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2192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267200" y="5894457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648200" y="5894457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648200" y="6275457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96875" y="6123057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237538" y="6046857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31" name="Rectangle 4"/>
          <p:cNvSpPr txBox="1">
            <a:spLocks noChangeArrowheads="1"/>
          </p:cNvSpPr>
          <p:nvPr/>
        </p:nvSpPr>
        <p:spPr bwMode="auto">
          <a:xfrm>
            <a:off x="533400" y="1447800"/>
            <a:ext cx="8153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smtClean="0"/>
              <a:t>Five encodings:</a:t>
            </a:r>
          </a:p>
          <a:p>
            <a:pPr marL="552450" lvl="1">
              <a:tabLst>
                <a:tab pos="2971800" algn="l"/>
              </a:tabLst>
            </a:pPr>
            <a:r>
              <a:rPr lang="en-US" dirty="0" smtClean="0"/>
              <a:t>Two general forms:		normalized, </a:t>
            </a:r>
            <a:r>
              <a:rPr lang="en-US" dirty="0" err="1" smtClean="0"/>
              <a:t>denormalized</a:t>
            </a:r>
            <a:endParaRPr lang="en-US" dirty="0" smtClean="0"/>
          </a:p>
          <a:p>
            <a:pPr marL="552450" lvl="1">
              <a:tabLst>
                <a:tab pos="2971800" algn="l"/>
              </a:tabLst>
            </a:pPr>
            <a:r>
              <a:rPr lang="en-US" dirty="0" smtClean="0"/>
              <a:t>Three special values:		zero, infinity, </a:t>
            </a:r>
            <a:r>
              <a:rPr lang="en-US" dirty="0" err="1" smtClean="0"/>
              <a:t>NaN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smtClean="0"/>
              <a:t>(not a number)</a:t>
            </a:r>
          </a:p>
          <a:p>
            <a:pPr marL="317500" lvl="1" indent="0">
              <a:buNone/>
              <a:tabLst>
                <a:tab pos="2971800" algn="l"/>
              </a:tabLst>
            </a:pPr>
            <a:endParaRPr lang="en-US" sz="800" i="1" dirty="0" smtClean="0"/>
          </a:p>
          <a:p>
            <a:pPr marL="317500" lvl="1" indent="0">
              <a:buNone/>
              <a:tabLst>
                <a:tab pos="685800" algn="l"/>
                <a:tab pos="3314700" algn="l"/>
                <a:tab pos="5829300" algn="l"/>
              </a:tabLst>
            </a:pPr>
            <a:r>
              <a:rPr lang="en-US" sz="2400" dirty="0" smtClean="0"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	</a:t>
            </a:r>
            <a:r>
              <a:rPr lang="en-US" u="sng" dirty="0" smtClean="0"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Name</a:t>
            </a:r>
            <a:r>
              <a:rPr lang="en-US" dirty="0"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	</a:t>
            </a:r>
            <a:r>
              <a:rPr lang="en-US" u="sng" dirty="0" smtClean="0"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Exponent</a:t>
            </a:r>
            <a:r>
              <a:rPr lang="en-US" u="sng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(</a:t>
            </a:r>
            <a:r>
              <a:rPr lang="en-US" u="sng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u="sng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)</a:t>
            </a:r>
            <a:r>
              <a:rPr lang="en-US" dirty="0" smtClean="0"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	</a:t>
            </a:r>
            <a:r>
              <a:rPr lang="en-US" u="sng" dirty="0" smtClean="0"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Fraction</a:t>
            </a:r>
            <a:r>
              <a:rPr lang="en-US" u="sng" dirty="0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(</a:t>
            </a:r>
            <a:r>
              <a:rPr lang="en-US" u="sng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frac</a:t>
            </a:r>
            <a:r>
              <a:rPr lang="en-US" u="sng" dirty="0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)</a:t>
            </a:r>
            <a:endParaRPr lang="en-US" dirty="0" smtClean="0"/>
          </a:p>
          <a:p>
            <a:pPr marL="635000" lvl="2" indent="0">
              <a:buNone/>
              <a:tabLst>
                <a:tab pos="857250" algn="l"/>
                <a:tab pos="3543300" algn="l"/>
                <a:tab pos="6057900" algn="l"/>
              </a:tabLst>
            </a:pPr>
            <a:r>
              <a:rPr lang="en-US" sz="1800" dirty="0" smtClean="0">
                <a:latin typeface="Eras Bold ITC" panose="020B0907030504020204" pitchFamily="34" charset="0"/>
              </a:rPr>
              <a:t>	zero</a:t>
            </a:r>
            <a:r>
              <a:rPr lang="en-US" sz="1800" dirty="0"/>
              <a:t>	</a:t>
            </a:r>
            <a:r>
              <a:rPr lang="en-US" sz="1800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 smtClean="0"/>
              <a:t> </a:t>
            </a:r>
            <a:r>
              <a:rPr lang="en-US" sz="1800" dirty="0"/>
              <a:t>== </a:t>
            </a:r>
            <a:r>
              <a:rPr lang="en-US" sz="1800" dirty="0" smtClean="0"/>
              <a:t>0000	</a:t>
            </a:r>
            <a:r>
              <a:rPr lang="en-US" sz="1800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frac</a:t>
            </a:r>
            <a:r>
              <a:rPr lang="en-US" sz="1800" dirty="0" smtClean="0"/>
              <a:t> == </a:t>
            </a:r>
            <a:r>
              <a:rPr lang="en-US" sz="1800" dirty="0"/>
              <a:t>000</a:t>
            </a:r>
          </a:p>
          <a:p>
            <a:pPr marL="635000" lvl="2" indent="0">
              <a:buNone/>
              <a:tabLst>
                <a:tab pos="857250" algn="l"/>
                <a:tab pos="3543300" algn="l"/>
                <a:tab pos="6057900" algn="l"/>
              </a:tabLst>
            </a:pPr>
            <a:r>
              <a:rPr lang="en-US" sz="1800" dirty="0" smtClean="0">
                <a:latin typeface="Eras Bold ITC" panose="020B0907030504020204" pitchFamily="34" charset="0"/>
              </a:rPr>
              <a:t>	</a:t>
            </a:r>
            <a:r>
              <a:rPr lang="en-US" sz="1800" dirty="0" err="1" smtClean="0">
                <a:latin typeface="Eras Bold ITC" panose="020B0907030504020204" pitchFamily="34" charset="0"/>
              </a:rPr>
              <a:t>denormalized</a:t>
            </a:r>
            <a:r>
              <a:rPr lang="en-US" sz="1800" dirty="0"/>
              <a:t>	</a:t>
            </a: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/>
              <a:t> == 0000	</a:t>
            </a: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frac</a:t>
            </a:r>
            <a:r>
              <a:rPr lang="en-US" sz="1800" dirty="0"/>
              <a:t> != 000</a:t>
            </a:r>
          </a:p>
          <a:p>
            <a:pPr marL="635000" lvl="2" indent="0">
              <a:buNone/>
              <a:tabLst>
                <a:tab pos="857250" algn="l"/>
                <a:tab pos="3543300" algn="l"/>
                <a:tab pos="6057900" algn="l"/>
              </a:tabLst>
            </a:pPr>
            <a:r>
              <a:rPr lang="en-US" sz="1800" dirty="0" smtClean="0">
                <a:latin typeface="Eras Bold ITC" panose="020B0907030504020204" pitchFamily="34" charset="0"/>
              </a:rPr>
              <a:t>	normalized</a:t>
            </a:r>
            <a:r>
              <a:rPr lang="en-US" sz="1800" dirty="0"/>
              <a:t>	0000 &lt; </a:t>
            </a: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/>
              <a:t> &lt; 1111	</a:t>
            </a: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frac</a:t>
            </a:r>
            <a:r>
              <a:rPr lang="en-US" sz="1800" dirty="0"/>
              <a:t> != 000</a:t>
            </a:r>
          </a:p>
          <a:p>
            <a:pPr marL="635000" lvl="2" indent="0">
              <a:buNone/>
              <a:tabLst>
                <a:tab pos="857250" algn="l"/>
                <a:tab pos="3543300" algn="l"/>
                <a:tab pos="6057900" algn="l"/>
              </a:tabLst>
            </a:pPr>
            <a:r>
              <a:rPr lang="en-US" sz="1800" dirty="0" smtClean="0">
                <a:latin typeface="Eras Bold ITC" panose="020B0907030504020204" pitchFamily="34" charset="0"/>
              </a:rPr>
              <a:t>	infinity</a:t>
            </a:r>
            <a:r>
              <a:rPr lang="en-US" sz="1800" dirty="0"/>
              <a:t>	</a:t>
            </a: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/>
              <a:t> == </a:t>
            </a:r>
            <a:r>
              <a:rPr lang="en-US" sz="1800" dirty="0" smtClean="0"/>
              <a:t>1111	</a:t>
            </a:r>
            <a:r>
              <a:rPr lang="en-US" sz="1800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frac</a:t>
            </a:r>
            <a:r>
              <a:rPr lang="en-US" sz="1800" dirty="0" smtClean="0"/>
              <a:t> == 000</a:t>
            </a:r>
          </a:p>
          <a:p>
            <a:pPr marL="635000" lvl="2" indent="0">
              <a:buNone/>
              <a:tabLst>
                <a:tab pos="857250" algn="l"/>
                <a:tab pos="3543300" algn="l"/>
                <a:tab pos="6057900" algn="l"/>
              </a:tabLst>
            </a:pPr>
            <a:r>
              <a:rPr lang="en-US" sz="1800" dirty="0" smtClean="0">
                <a:latin typeface="Eras Bold ITC" panose="020B0907030504020204" pitchFamily="34" charset="0"/>
              </a:rPr>
              <a:t>	</a:t>
            </a:r>
            <a:r>
              <a:rPr lang="en-US" sz="1800" dirty="0" err="1" smtClean="0">
                <a:latin typeface="Eras Bold ITC" panose="020B0907030504020204" pitchFamily="34" charset="0"/>
              </a:rPr>
              <a:t>NaN</a:t>
            </a:r>
            <a:r>
              <a:rPr lang="en-US" sz="1800" dirty="0"/>
              <a:t>	</a:t>
            </a: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/>
              <a:t> == </a:t>
            </a:r>
            <a:r>
              <a:rPr lang="en-US" sz="1800" dirty="0" smtClean="0"/>
              <a:t>1111	</a:t>
            </a:r>
            <a:r>
              <a:rPr lang="en-US" sz="1800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frac</a:t>
            </a:r>
            <a:r>
              <a:rPr lang="en-US" sz="1800" dirty="0" smtClean="0"/>
              <a:t> != 000</a:t>
            </a:r>
            <a:endParaRPr lang="en-US" dirty="0" smtClean="0"/>
          </a:p>
          <a:p>
            <a:pPr marL="552450" lvl="1">
              <a:tabLst>
                <a:tab pos="29718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7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5334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0" y="3026540"/>
            <a:ext cx="8928100" cy="298334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xxx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n/a	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NaN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 dirty="0"/>
              <a:t>Dynamic Range (</a:t>
            </a:r>
            <a:r>
              <a:rPr lang="en-US" dirty="0" smtClean="0"/>
              <a:t>Positives)</a:t>
            </a:r>
            <a:endParaRPr lang="en-US" dirty="0"/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725787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</a:t>
            </a:r>
            <a:r>
              <a:rPr lang="en-US" sz="1600" b="1" dirty="0" err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80442" y="3026539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114800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70603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71500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6858000" y="6001435"/>
            <a:ext cx="680186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i="1" dirty="0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infinity</a:t>
            </a:r>
            <a:endParaRPr lang="en-US" sz="1600" b="1" i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15" name="Rectangle 13"/>
          <p:cNvSpPr>
            <a:spLocks/>
          </p:cNvSpPr>
          <p:nvPr/>
        </p:nvSpPr>
        <p:spPr bwMode="auto">
          <a:xfrm>
            <a:off x="6858000" y="6230035"/>
            <a:ext cx="182902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i="1" dirty="0" err="1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NaN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  (not a number)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91200" y="381000"/>
            <a:ext cx="298450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norm: E = </a:t>
            </a:r>
            <a:r>
              <a:rPr lang="en-US" sz="2400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denorm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: E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092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6-bit IEEE-like format</a:t>
            </a:r>
          </a:p>
          <a:p>
            <a:pPr marL="552450" lvl="1"/>
            <a:r>
              <a:rPr lang="en-US" dirty="0"/>
              <a:t>e = 3 exponent bits</a:t>
            </a:r>
          </a:p>
          <a:p>
            <a:pPr marL="552450" lvl="1"/>
            <a:r>
              <a:rPr lang="en-US" dirty="0"/>
              <a:t>f = 2 fraction bits</a:t>
            </a:r>
          </a:p>
          <a:p>
            <a:pPr marL="552450" lvl="1"/>
            <a:r>
              <a:rPr lang="en-US" dirty="0"/>
              <a:t>Bias is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en-US" dirty="0"/>
              <a:t>Notice how the distribution gets denser toward zero. 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/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617245"/>
              </p:ext>
            </p:extLst>
          </p:nvPr>
        </p:nvGraphicFramePr>
        <p:xfrm>
          <a:off x="381000" y="4267200"/>
          <a:ext cx="8458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3" name="Worksheet" r:id="rId3" imgW="8563043" imgH="485775" progId="Excel.Sheet.8">
                  <p:embed/>
                </p:oleObj>
              </mc:Choice>
              <mc:Fallback>
                <p:oleObj name="Worksheet" r:id="rId3" imgW="8563043" imgH="48577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67200"/>
                        <a:ext cx="84582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>
            <a:spLocks/>
          </p:cNvSpPr>
          <p:nvPr/>
        </p:nvSpPr>
        <p:spPr bwMode="auto">
          <a:xfrm>
            <a:off x="5987008" y="3733800"/>
            <a:ext cx="285219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8 </a:t>
            </a:r>
            <a:r>
              <a:rPr lang="en-US" sz="2400" i="1" dirty="0" err="1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denormalized</a:t>
            </a:r>
            <a:r>
              <a:rPr lang="en-US" sz="2400" i="1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values</a:t>
            </a:r>
            <a:endParaRPr lang="en-US" sz="2400" i="1" dirty="0">
              <a:solidFill>
                <a:srgbClr val="00206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610100" y="3962400"/>
            <a:ext cx="1323564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095458"/>
              </p:ext>
            </p:extLst>
          </p:nvPr>
        </p:nvGraphicFramePr>
        <p:xfrm>
          <a:off x="404813" y="56007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4" name="Worksheet" r:id="rId5" imgW="7875000" imgH="953280" progId="Excel.Sheet.8">
                  <p:embed/>
                </p:oleObj>
              </mc:Choice>
              <mc:Fallback>
                <p:oleObj name="Worksheet" r:id="rId5" imgW="7875000" imgH="95328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56007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 flipV="1">
            <a:off x="762000" y="4800600"/>
            <a:ext cx="3505200" cy="685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 flipV="1">
            <a:off x="4876800" y="4800600"/>
            <a:ext cx="3505200" cy="685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7"/>
          <p:cNvSpPr>
            <a:spLocks/>
          </p:cNvSpPr>
          <p:nvPr/>
        </p:nvSpPr>
        <p:spPr bwMode="auto">
          <a:xfrm>
            <a:off x="2438400" y="5178623"/>
            <a:ext cx="201689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(blowup of </a:t>
            </a:r>
            <a:r>
              <a:rPr lang="en-US" sz="2000" i="1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-1 </a:t>
            </a:r>
            <a:r>
              <a:rPr lang="en-US" sz="2000" i="1" dirty="0" smtClean="0">
                <a:solidFill>
                  <a:schemeClr val="accent2"/>
                </a:solidFill>
                <a:latin typeface="Arial"/>
                <a:ea typeface="Calibri" charset="0"/>
                <a:cs typeface="Arial"/>
                <a:sym typeface="Calibri" charset="0"/>
              </a:rPr>
              <a:t>→</a:t>
            </a:r>
            <a:r>
              <a:rPr lang="en-US" sz="2000" i="1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1</a:t>
            </a:r>
            <a:r>
              <a:rPr lang="en-US" sz="20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)</a:t>
            </a:r>
            <a:endParaRPr lang="en-US" sz="20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4876800" y="3962400"/>
            <a:ext cx="1056865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7"/>
          <p:cNvSpPr>
            <a:spLocks/>
          </p:cNvSpPr>
          <p:nvPr/>
        </p:nvSpPr>
        <p:spPr bwMode="auto">
          <a:xfrm>
            <a:off x="5867400" y="914400"/>
            <a:ext cx="2923942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(reduced format from 8 bits</a:t>
            </a:r>
          </a:p>
          <a:p>
            <a:r>
              <a:rPr lang="en-US" sz="20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to 6 bits for visualization)</a:t>
            </a:r>
            <a:endParaRPr lang="en-US" sz="20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965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10-bit </a:t>
            </a:r>
            <a:r>
              <a:rPr lang="en-US" dirty="0"/>
              <a:t>IEEE-like format</a:t>
            </a:r>
          </a:p>
          <a:p>
            <a:pPr marL="552450" lvl="1"/>
            <a:r>
              <a:rPr lang="en-US" dirty="0"/>
              <a:t>e = </a:t>
            </a:r>
            <a:r>
              <a:rPr lang="en-US" dirty="0" smtClean="0"/>
              <a:t>5 </a:t>
            </a:r>
            <a:r>
              <a:rPr lang="en-US" dirty="0"/>
              <a:t>exponent bits</a:t>
            </a:r>
          </a:p>
          <a:p>
            <a:pPr marL="552450" lvl="1"/>
            <a:r>
              <a:rPr lang="en-US" dirty="0"/>
              <a:t>f = </a:t>
            </a:r>
            <a:r>
              <a:rPr lang="en-US" dirty="0" smtClean="0"/>
              <a:t>4 </a:t>
            </a:r>
            <a:r>
              <a:rPr lang="en-US" dirty="0"/>
              <a:t>fraction bits</a:t>
            </a:r>
          </a:p>
          <a:p>
            <a:pPr marL="552450" lvl="1"/>
            <a:endParaRPr lang="en-US" dirty="0" smtClean="0"/>
          </a:p>
          <a:p>
            <a:pPr marL="292100"/>
            <a:endParaRPr lang="en-US" dirty="0" smtClean="0"/>
          </a:p>
          <a:p>
            <a:pPr marL="292100"/>
            <a:r>
              <a:rPr lang="en-US" dirty="0" smtClean="0"/>
              <a:t>What is the exponent bias?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25251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784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10-bit </a:t>
                </a:r>
                <a:r>
                  <a:rPr lang="en-US" dirty="0"/>
                  <a:t>IEEE-like format</a:t>
                </a:r>
              </a:p>
              <a:p>
                <a:pPr marL="552450" lvl="1"/>
                <a:r>
                  <a:rPr lang="en-US" dirty="0"/>
                  <a:t>e = </a:t>
                </a:r>
                <a:r>
                  <a:rPr lang="en-US" dirty="0" smtClean="0"/>
                  <a:t>5 </a:t>
                </a:r>
                <a:r>
                  <a:rPr lang="en-US" dirty="0"/>
                  <a:t>exponent bits</a:t>
                </a:r>
              </a:p>
              <a:p>
                <a:pPr marL="552450" lvl="1"/>
                <a:r>
                  <a:rPr lang="en-US" dirty="0"/>
                  <a:t>f = </a:t>
                </a:r>
                <a:r>
                  <a:rPr lang="en-US" dirty="0" smtClean="0"/>
                  <a:t>4 </a:t>
                </a:r>
                <a:r>
                  <a:rPr lang="en-US" dirty="0"/>
                  <a:t>fraction bits</a:t>
                </a:r>
              </a:p>
              <a:p>
                <a:pPr marL="552450" lvl="1"/>
                <a:endParaRPr lang="en-US" dirty="0" smtClean="0"/>
              </a:p>
              <a:p>
                <a:pPr marL="292100"/>
                <a:endParaRPr lang="en-US" dirty="0" smtClean="0"/>
              </a:p>
              <a:p>
                <a:pPr marL="292100"/>
                <a:r>
                  <a:rPr lang="en-US" dirty="0" smtClean="0"/>
                  <a:t>What is the exponent bias?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−1=15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97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02397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627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10-bit </a:t>
                </a:r>
                <a:r>
                  <a:rPr lang="en-US" dirty="0"/>
                  <a:t>IEEE-like format</a:t>
                </a:r>
              </a:p>
              <a:p>
                <a:pPr marL="552450" lvl="1"/>
                <a:r>
                  <a:rPr lang="en-US" dirty="0"/>
                  <a:t>e = </a:t>
                </a:r>
                <a:r>
                  <a:rPr lang="en-US" dirty="0" smtClean="0"/>
                  <a:t>5 </a:t>
                </a:r>
                <a:r>
                  <a:rPr lang="en-US" dirty="0"/>
                  <a:t>exponent bits</a:t>
                </a:r>
              </a:p>
              <a:p>
                <a:pPr marL="552450" lvl="1"/>
                <a:r>
                  <a:rPr lang="en-US" dirty="0"/>
                  <a:t>f = </a:t>
                </a:r>
                <a:r>
                  <a:rPr lang="en-US" dirty="0" smtClean="0"/>
                  <a:t>4 </a:t>
                </a:r>
                <a:r>
                  <a:rPr lang="en-US" dirty="0"/>
                  <a:t>fraction bits</a:t>
                </a:r>
              </a:p>
              <a:p>
                <a:pPr marL="552450" lvl="1"/>
                <a:endParaRPr lang="en-US" dirty="0" smtClean="0"/>
              </a:p>
              <a:p>
                <a:pPr marL="292100"/>
                <a:endParaRPr lang="en-US" dirty="0" smtClean="0"/>
              </a:p>
              <a:p>
                <a:pPr marL="292100"/>
                <a:r>
                  <a:rPr lang="en-US" dirty="0" smtClean="0"/>
                  <a:t>What is the exponent bias?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−1=15</m:t>
                    </m:r>
                  </m:oMath>
                </a14:m>
                <a:endParaRPr lang="en-US" dirty="0" smtClean="0"/>
              </a:p>
              <a:p>
                <a:pPr marL="292100"/>
                <a:r>
                  <a:rPr lang="en-US" dirty="0" smtClean="0"/>
                  <a:t>How many </a:t>
                </a:r>
                <a:r>
                  <a:rPr lang="en-US" dirty="0" err="1" smtClean="0"/>
                  <a:t>denormalized</a:t>
                </a:r>
                <a:r>
                  <a:rPr lang="en-US" dirty="0" smtClean="0"/>
                  <a:t> numbers are there? </a:t>
                </a:r>
              </a:p>
            </p:txBody>
          </p:sp>
        </mc:Choice>
        <mc:Fallback xmlns="">
          <p:sp>
            <p:nvSpPr>
              <p:cNvPr id="297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54161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235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Floating Point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Background: Fractional binary numbers</a:t>
            </a:r>
          </a:p>
          <a:p>
            <a:r>
              <a:rPr lang="en-US" dirty="0" smtClean="0"/>
              <a:t>Example and properties</a:t>
            </a:r>
          </a:p>
          <a:p>
            <a:r>
              <a:rPr lang="en-US" dirty="0"/>
              <a:t>IEEE floating point standard: Definition</a:t>
            </a:r>
          </a:p>
          <a:p>
            <a:r>
              <a:rPr lang="en-US" dirty="0" smtClean="0"/>
              <a:t>Floating point in C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10-bit </a:t>
                </a:r>
                <a:r>
                  <a:rPr lang="en-US" dirty="0"/>
                  <a:t>IEEE-like format</a:t>
                </a:r>
              </a:p>
              <a:p>
                <a:pPr marL="552450" lvl="1"/>
                <a:r>
                  <a:rPr lang="en-US" dirty="0"/>
                  <a:t>e = </a:t>
                </a:r>
                <a:r>
                  <a:rPr lang="en-US" dirty="0" smtClean="0"/>
                  <a:t>5 </a:t>
                </a:r>
                <a:r>
                  <a:rPr lang="en-US" dirty="0"/>
                  <a:t>exponent bits</a:t>
                </a:r>
              </a:p>
              <a:p>
                <a:pPr marL="552450" lvl="1"/>
                <a:r>
                  <a:rPr lang="en-US" dirty="0"/>
                  <a:t>f = </a:t>
                </a:r>
                <a:r>
                  <a:rPr lang="en-US" dirty="0" smtClean="0"/>
                  <a:t>4 </a:t>
                </a:r>
                <a:r>
                  <a:rPr lang="en-US" dirty="0"/>
                  <a:t>fraction bits</a:t>
                </a:r>
              </a:p>
              <a:p>
                <a:pPr marL="552450" lvl="1"/>
                <a:endParaRPr lang="en-US" dirty="0" smtClean="0"/>
              </a:p>
              <a:p>
                <a:pPr marL="292100"/>
                <a:endParaRPr lang="en-US" dirty="0" smtClean="0"/>
              </a:p>
              <a:p>
                <a:pPr marL="292100"/>
                <a:r>
                  <a:rPr lang="en-US" dirty="0" smtClean="0"/>
                  <a:t>What is the exponent bias?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−1=15</m:t>
                    </m:r>
                  </m:oMath>
                </a14:m>
                <a:endParaRPr lang="en-US" dirty="0" smtClean="0"/>
              </a:p>
              <a:p>
                <a:pPr marL="292100"/>
                <a:r>
                  <a:rPr lang="en-US" dirty="0" smtClean="0"/>
                  <a:t>How many </a:t>
                </a:r>
                <a:r>
                  <a:rPr lang="en-US" dirty="0" err="1" smtClean="0"/>
                  <a:t>denormalized</a:t>
                </a:r>
                <a:r>
                  <a:rPr lang="en-US" dirty="0" smtClean="0"/>
                  <a:t> numbers are there? </a:t>
                </a:r>
              </a:p>
              <a:p>
                <a:pPr marL="552450" lvl="1"/>
                <a:r>
                  <a:rPr lang="en-US" dirty="0" smtClean="0"/>
                  <a:t>Exponent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00000</m:t>
                    </m:r>
                  </m:oMath>
                </a14:m>
                <a:r>
                  <a:rPr lang="en-US" dirty="0" smtClean="0"/>
                  <a:t>, so 2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 positive and 2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 negative</a:t>
                </a:r>
              </a:p>
            </p:txBody>
          </p:sp>
        </mc:Choice>
        <mc:Fallback xmlns="">
          <p:sp>
            <p:nvSpPr>
              <p:cNvPr id="297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32685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459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10-bit </a:t>
                </a:r>
                <a:r>
                  <a:rPr lang="en-US" dirty="0"/>
                  <a:t>IEEE-like format</a:t>
                </a:r>
              </a:p>
              <a:p>
                <a:pPr marL="552450" lvl="1"/>
                <a:r>
                  <a:rPr lang="en-US" dirty="0"/>
                  <a:t>e = </a:t>
                </a:r>
                <a:r>
                  <a:rPr lang="en-US" dirty="0" smtClean="0"/>
                  <a:t>5 </a:t>
                </a:r>
                <a:r>
                  <a:rPr lang="en-US" dirty="0"/>
                  <a:t>exponent bits</a:t>
                </a:r>
              </a:p>
              <a:p>
                <a:pPr marL="552450" lvl="1"/>
                <a:r>
                  <a:rPr lang="en-US" dirty="0"/>
                  <a:t>f = </a:t>
                </a:r>
                <a:r>
                  <a:rPr lang="en-US" dirty="0" smtClean="0"/>
                  <a:t>4 </a:t>
                </a:r>
                <a:r>
                  <a:rPr lang="en-US" dirty="0"/>
                  <a:t>fraction bits</a:t>
                </a:r>
              </a:p>
              <a:p>
                <a:pPr marL="552450" lvl="1"/>
                <a:endParaRPr lang="en-US" dirty="0" smtClean="0"/>
              </a:p>
              <a:p>
                <a:pPr marL="292100"/>
                <a:endParaRPr lang="en-US" dirty="0" smtClean="0"/>
              </a:p>
              <a:p>
                <a:pPr marL="292100"/>
                <a:r>
                  <a:rPr lang="en-US" dirty="0" smtClean="0"/>
                  <a:t>What is the exponent bias?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−1=15</m:t>
                    </m:r>
                  </m:oMath>
                </a14:m>
                <a:endParaRPr lang="en-US" dirty="0" smtClean="0"/>
              </a:p>
              <a:p>
                <a:pPr marL="292100"/>
                <a:r>
                  <a:rPr lang="en-US" dirty="0" smtClean="0"/>
                  <a:t>How many </a:t>
                </a:r>
                <a:r>
                  <a:rPr lang="en-US" dirty="0" err="1" smtClean="0"/>
                  <a:t>denormalized</a:t>
                </a:r>
                <a:r>
                  <a:rPr lang="en-US" dirty="0" smtClean="0"/>
                  <a:t> numbers are there? </a:t>
                </a:r>
              </a:p>
              <a:p>
                <a:pPr marL="552450" lvl="1"/>
                <a:r>
                  <a:rPr lang="en-US" dirty="0" smtClean="0"/>
                  <a:t>Exponent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00000</m:t>
                    </m:r>
                  </m:oMath>
                </a14:m>
                <a:r>
                  <a:rPr lang="en-US" dirty="0" smtClean="0"/>
                  <a:t>, so 2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 positive and 2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 negative</a:t>
                </a:r>
              </a:p>
              <a:p>
                <a:pPr marL="292100"/>
                <a:r>
                  <a:rPr lang="en-US" dirty="0" smtClean="0"/>
                  <a:t>What is the bit pattern of the maximum value number?</a:t>
                </a:r>
              </a:p>
              <a:p>
                <a:pPr marL="292100"/>
                <a:r>
                  <a:rPr lang="en-US" dirty="0"/>
                  <a:t>What is the bit pattern of the number closest to zero?</a:t>
                </a:r>
              </a:p>
            </p:txBody>
          </p:sp>
        </mc:Choice>
        <mc:Fallback xmlns="">
          <p:sp>
            <p:nvSpPr>
              <p:cNvPr id="297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21975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929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10-bit </a:t>
                </a:r>
                <a:r>
                  <a:rPr lang="en-US" dirty="0"/>
                  <a:t>IEEE-like format</a:t>
                </a:r>
              </a:p>
              <a:p>
                <a:pPr marL="552450" lvl="1"/>
                <a:r>
                  <a:rPr lang="en-US" dirty="0"/>
                  <a:t>e = </a:t>
                </a:r>
                <a:r>
                  <a:rPr lang="en-US" dirty="0" smtClean="0"/>
                  <a:t>5 </a:t>
                </a:r>
                <a:r>
                  <a:rPr lang="en-US" dirty="0"/>
                  <a:t>exponent bits</a:t>
                </a:r>
              </a:p>
              <a:p>
                <a:pPr marL="552450" lvl="1"/>
                <a:r>
                  <a:rPr lang="en-US" dirty="0"/>
                  <a:t>f = </a:t>
                </a:r>
                <a:r>
                  <a:rPr lang="en-US" dirty="0" smtClean="0"/>
                  <a:t>4 </a:t>
                </a:r>
                <a:r>
                  <a:rPr lang="en-US" dirty="0"/>
                  <a:t>fraction bits</a:t>
                </a:r>
              </a:p>
              <a:p>
                <a:pPr marL="552450" lvl="1"/>
                <a:endParaRPr lang="en-US" dirty="0" smtClean="0"/>
              </a:p>
              <a:p>
                <a:pPr marL="292100"/>
                <a:endParaRPr lang="en-US" dirty="0" smtClean="0"/>
              </a:p>
              <a:p>
                <a:pPr marL="292100"/>
                <a:r>
                  <a:rPr lang="en-US" dirty="0" smtClean="0"/>
                  <a:t>What is the exponent bias?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−1=15</m:t>
                    </m:r>
                  </m:oMath>
                </a14:m>
                <a:endParaRPr lang="en-US" dirty="0" smtClean="0"/>
              </a:p>
              <a:p>
                <a:pPr marL="292100"/>
                <a:r>
                  <a:rPr lang="en-US" dirty="0" smtClean="0"/>
                  <a:t>How many </a:t>
                </a:r>
                <a:r>
                  <a:rPr lang="en-US" dirty="0" err="1" smtClean="0"/>
                  <a:t>denormalized</a:t>
                </a:r>
                <a:r>
                  <a:rPr lang="en-US" dirty="0" smtClean="0"/>
                  <a:t> numbers are there? </a:t>
                </a:r>
              </a:p>
              <a:p>
                <a:pPr marL="552450" lvl="1"/>
                <a:r>
                  <a:rPr lang="en-US" dirty="0" smtClean="0"/>
                  <a:t>Exponent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00000</m:t>
                    </m:r>
                  </m:oMath>
                </a14:m>
                <a:r>
                  <a:rPr lang="en-US" dirty="0" smtClean="0"/>
                  <a:t>, so 2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 positive and 2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 negative</a:t>
                </a:r>
              </a:p>
              <a:p>
                <a:pPr marL="292100"/>
                <a:r>
                  <a:rPr lang="en-US" dirty="0" smtClean="0"/>
                  <a:t>What is the bit pattern of the maximum value number?</a:t>
                </a:r>
              </a:p>
              <a:p>
                <a:pPr marL="552450" lvl="1"/>
                <a:r>
                  <a:rPr lang="en-US" dirty="0" smtClean="0"/>
                  <a:t>Sign = 0, Exponent = 11110, </a:t>
                </a:r>
                <a:r>
                  <a:rPr lang="en-US" dirty="0" err="1" smtClean="0"/>
                  <a:t>frac</a:t>
                </a:r>
                <a:r>
                  <a:rPr lang="en-US" dirty="0" smtClean="0"/>
                  <a:t>=1111, so 0111101111</a:t>
                </a:r>
              </a:p>
              <a:p>
                <a:pPr marL="292100"/>
                <a:r>
                  <a:rPr lang="en-US" dirty="0" smtClean="0"/>
                  <a:t>What is the bit pattern of the number closest to zero?</a:t>
                </a:r>
              </a:p>
              <a:p>
                <a:pPr marL="552450" lvl="1"/>
                <a:r>
                  <a:rPr lang="en-US" dirty="0" smtClean="0"/>
                  <a:t>Sign = ?, Exponent = 00000, </a:t>
                </a:r>
                <a:r>
                  <a:rPr lang="en-US" dirty="0" err="1" smtClean="0"/>
                  <a:t>frac</a:t>
                </a:r>
                <a:r>
                  <a:rPr lang="en-US" dirty="0" smtClean="0"/>
                  <a:t>=0001, so ?000000001</a:t>
                </a:r>
              </a:p>
            </p:txBody>
          </p:sp>
        </mc:Choice>
        <mc:Fallback xmlns="">
          <p:sp>
            <p:nvSpPr>
              <p:cNvPr id="297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5473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792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10-bit </a:t>
            </a:r>
            <a:r>
              <a:rPr lang="en-US" dirty="0"/>
              <a:t>IEEE-like format</a:t>
            </a:r>
          </a:p>
          <a:p>
            <a:pPr marL="552450" lvl="1"/>
            <a:r>
              <a:rPr lang="en-US" dirty="0"/>
              <a:t>e = </a:t>
            </a:r>
            <a:r>
              <a:rPr lang="en-US" dirty="0" smtClean="0"/>
              <a:t>5 </a:t>
            </a:r>
            <a:r>
              <a:rPr lang="en-US" dirty="0"/>
              <a:t>exponent bits</a:t>
            </a:r>
          </a:p>
          <a:p>
            <a:pPr marL="552450" lvl="1"/>
            <a:r>
              <a:rPr lang="en-US" dirty="0"/>
              <a:t>f = </a:t>
            </a:r>
            <a:r>
              <a:rPr lang="en-US" dirty="0" smtClean="0"/>
              <a:t>4 </a:t>
            </a:r>
            <a:r>
              <a:rPr lang="en-US" dirty="0"/>
              <a:t>fraction bits</a:t>
            </a:r>
          </a:p>
          <a:p>
            <a:pPr marL="38100" indent="0">
              <a:buNone/>
            </a:pPr>
            <a:endParaRPr lang="en-US" dirty="0" smtClean="0"/>
          </a:p>
          <a:p>
            <a:pPr marL="292100"/>
            <a:r>
              <a:rPr lang="en-US" dirty="0" smtClean="0"/>
              <a:t>What is the bit pattern of the smallest positive normal number?</a:t>
            </a:r>
          </a:p>
          <a:p>
            <a:pPr marL="317500" lvl="1" indent="0">
              <a:buNone/>
            </a:pPr>
            <a:endParaRPr lang="en-US" dirty="0"/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02496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53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10-bit </a:t>
            </a:r>
            <a:r>
              <a:rPr lang="en-US" dirty="0"/>
              <a:t>IEEE-like format</a:t>
            </a:r>
          </a:p>
          <a:p>
            <a:pPr marL="552450" lvl="1"/>
            <a:r>
              <a:rPr lang="en-US" dirty="0"/>
              <a:t>e = </a:t>
            </a:r>
            <a:r>
              <a:rPr lang="en-US" dirty="0" smtClean="0"/>
              <a:t>5 </a:t>
            </a:r>
            <a:r>
              <a:rPr lang="en-US" dirty="0"/>
              <a:t>exponent bits</a:t>
            </a:r>
          </a:p>
          <a:p>
            <a:pPr marL="552450" lvl="1"/>
            <a:r>
              <a:rPr lang="en-US" dirty="0"/>
              <a:t>f = </a:t>
            </a:r>
            <a:r>
              <a:rPr lang="en-US" dirty="0" smtClean="0"/>
              <a:t>4 </a:t>
            </a:r>
            <a:r>
              <a:rPr lang="en-US" dirty="0"/>
              <a:t>fraction bits</a:t>
            </a:r>
          </a:p>
          <a:p>
            <a:pPr marL="38100" indent="0">
              <a:buNone/>
            </a:pPr>
            <a:endParaRPr lang="en-US" dirty="0" smtClean="0"/>
          </a:p>
          <a:p>
            <a:pPr marL="292100"/>
            <a:r>
              <a:rPr lang="en-US" dirty="0" smtClean="0"/>
              <a:t>What is the bit pattern of the smallest positive normal number?</a:t>
            </a:r>
            <a:endParaRPr lang="en-US" dirty="0"/>
          </a:p>
          <a:p>
            <a:pPr marL="552450" lvl="1"/>
            <a:r>
              <a:rPr lang="en-US" dirty="0" smtClean="0"/>
              <a:t>Sign = 0, </a:t>
            </a:r>
            <a:r>
              <a:rPr lang="en-US" dirty="0" err="1" smtClean="0"/>
              <a:t>exp</a:t>
            </a:r>
            <a:r>
              <a:rPr lang="en-US" dirty="0" smtClean="0"/>
              <a:t> = 00001, </a:t>
            </a:r>
            <a:r>
              <a:rPr lang="en-US" dirty="0" err="1" smtClean="0"/>
              <a:t>frac</a:t>
            </a:r>
            <a:r>
              <a:rPr lang="en-US" dirty="0" smtClean="0"/>
              <a:t> = 0000; so 0000010000</a:t>
            </a:r>
            <a:endParaRPr lang="en-US" dirty="0"/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228011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362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10-bit </a:t>
            </a:r>
            <a:r>
              <a:rPr lang="en-US" dirty="0"/>
              <a:t>IEEE-like format</a:t>
            </a:r>
          </a:p>
          <a:p>
            <a:pPr marL="552450" lvl="1"/>
            <a:r>
              <a:rPr lang="en-US" dirty="0"/>
              <a:t>e = </a:t>
            </a:r>
            <a:r>
              <a:rPr lang="en-US" dirty="0" smtClean="0"/>
              <a:t>5 </a:t>
            </a:r>
            <a:r>
              <a:rPr lang="en-US" dirty="0"/>
              <a:t>exponent bits</a:t>
            </a:r>
          </a:p>
          <a:p>
            <a:pPr marL="552450" lvl="1"/>
            <a:r>
              <a:rPr lang="en-US" dirty="0"/>
              <a:t>f = </a:t>
            </a:r>
            <a:r>
              <a:rPr lang="en-US" dirty="0" smtClean="0"/>
              <a:t>4 </a:t>
            </a:r>
            <a:r>
              <a:rPr lang="en-US" dirty="0"/>
              <a:t>fraction bits</a:t>
            </a:r>
          </a:p>
          <a:p>
            <a:pPr marL="38100" indent="0">
              <a:buNone/>
            </a:pPr>
            <a:endParaRPr lang="en-US" dirty="0" smtClean="0"/>
          </a:p>
          <a:p>
            <a:pPr marL="292100"/>
            <a:r>
              <a:rPr lang="en-US" dirty="0" smtClean="0"/>
              <a:t>What is the bit pattern of the smallest positive normal number?</a:t>
            </a:r>
            <a:endParaRPr lang="en-US" dirty="0"/>
          </a:p>
          <a:p>
            <a:pPr marL="552450" lvl="1"/>
            <a:r>
              <a:rPr lang="en-US" dirty="0" smtClean="0"/>
              <a:t>Sign = 0, </a:t>
            </a:r>
            <a:r>
              <a:rPr lang="en-US" dirty="0" err="1" smtClean="0"/>
              <a:t>exp</a:t>
            </a:r>
            <a:r>
              <a:rPr lang="en-US" dirty="0" smtClean="0"/>
              <a:t> = 00001, </a:t>
            </a:r>
            <a:r>
              <a:rPr lang="en-US" dirty="0" err="1" smtClean="0"/>
              <a:t>frac</a:t>
            </a:r>
            <a:r>
              <a:rPr lang="en-US" dirty="0" smtClean="0"/>
              <a:t> = 0000; so 0000010000</a:t>
            </a:r>
            <a:endParaRPr lang="en-US" dirty="0"/>
          </a:p>
          <a:p>
            <a:pPr marL="292100"/>
            <a:r>
              <a:rPr lang="en-US" dirty="0" smtClean="0"/>
              <a:t>What is the value of the smallest positive normal number?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66758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967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10-bit </a:t>
                </a:r>
                <a:r>
                  <a:rPr lang="en-US" dirty="0"/>
                  <a:t>IEEE-like format</a:t>
                </a:r>
              </a:p>
              <a:p>
                <a:pPr marL="552450" lvl="1"/>
                <a:r>
                  <a:rPr lang="en-US" dirty="0"/>
                  <a:t>e = </a:t>
                </a:r>
                <a:r>
                  <a:rPr lang="en-US" dirty="0" smtClean="0"/>
                  <a:t>5 </a:t>
                </a:r>
                <a:r>
                  <a:rPr lang="en-US" dirty="0"/>
                  <a:t>exponent bits</a:t>
                </a:r>
              </a:p>
              <a:p>
                <a:pPr marL="552450" lvl="1"/>
                <a:r>
                  <a:rPr lang="en-US" dirty="0"/>
                  <a:t>f = </a:t>
                </a:r>
                <a:r>
                  <a:rPr lang="en-US" dirty="0" smtClean="0"/>
                  <a:t>4 </a:t>
                </a:r>
                <a:r>
                  <a:rPr lang="en-US" dirty="0"/>
                  <a:t>fraction bits</a:t>
                </a:r>
              </a:p>
              <a:p>
                <a:pPr marL="38100" indent="0">
                  <a:buNone/>
                </a:pPr>
                <a:endParaRPr lang="en-US" dirty="0" smtClean="0"/>
              </a:p>
              <a:p>
                <a:pPr marL="292100"/>
                <a:r>
                  <a:rPr lang="en-US" dirty="0" smtClean="0"/>
                  <a:t>What is the bit pattern of the smallest positive normal number?</a:t>
                </a:r>
                <a:endParaRPr lang="en-US" dirty="0"/>
              </a:p>
              <a:p>
                <a:pPr marL="552450" lvl="1"/>
                <a:r>
                  <a:rPr lang="en-US" dirty="0" smtClean="0"/>
                  <a:t>Sign = 0,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 = 00001, </a:t>
                </a:r>
                <a:r>
                  <a:rPr lang="en-US" dirty="0" err="1" smtClean="0"/>
                  <a:t>frac</a:t>
                </a:r>
                <a:r>
                  <a:rPr lang="en-US" dirty="0" smtClean="0"/>
                  <a:t> = 0000; so 0000010000</a:t>
                </a:r>
                <a:endParaRPr lang="en-US" dirty="0"/>
              </a:p>
              <a:p>
                <a:pPr marL="292100"/>
                <a:r>
                  <a:rPr lang="en-US" dirty="0" smtClean="0"/>
                  <a:t>What is the value of the smallest positive normal number?</a:t>
                </a:r>
              </a:p>
              <a:p>
                <a:pPr marL="552450" lvl="1"/>
                <a:r>
                  <a:rPr lang="en-US" dirty="0" smtClean="0"/>
                  <a:t>Value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sup>
                    </m:sSup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552450" lvl="1"/>
                <a:r>
                  <a:rPr lang="en-US" dirty="0" smtClean="0"/>
                  <a:t>S = 0</a:t>
                </a:r>
              </a:p>
              <a:p>
                <a:pPr marL="552450" lvl="1"/>
                <a:r>
                  <a:rPr lang="en-US" dirty="0" smtClean="0"/>
                  <a:t>Exponent bias = 15, so E = 1 - 15 = -14</a:t>
                </a:r>
              </a:p>
              <a:p>
                <a:pPr marL="552450" lvl="1"/>
                <a:r>
                  <a:rPr lang="en-US" dirty="0" smtClean="0"/>
                  <a:t>M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+0×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+0×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+0×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 smtClean="0"/>
                  <a:t> = 1</a:t>
                </a:r>
              </a:p>
              <a:p>
                <a:pPr marL="552450" lvl="1"/>
                <a:r>
                  <a:rPr lang="en-US" dirty="0" smtClean="0"/>
                  <a:t>Value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×1×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−14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= </a:t>
                </a:r>
                <a:r>
                  <a:rPr lang="en-US" dirty="0"/>
                  <a:t>0.00006103515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97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 b="-952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42964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723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10-bit </a:t>
            </a:r>
            <a:r>
              <a:rPr lang="en-US" dirty="0"/>
              <a:t>IEEE-like format</a:t>
            </a:r>
          </a:p>
          <a:p>
            <a:pPr marL="552450" lvl="1"/>
            <a:r>
              <a:rPr lang="en-US" dirty="0"/>
              <a:t>e = </a:t>
            </a:r>
            <a:r>
              <a:rPr lang="en-US" dirty="0" smtClean="0"/>
              <a:t>5 </a:t>
            </a:r>
            <a:r>
              <a:rPr lang="en-US" dirty="0"/>
              <a:t>exponent bits</a:t>
            </a:r>
          </a:p>
          <a:p>
            <a:pPr marL="552450" lvl="1"/>
            <a:r>
              <a:rPr lang="en-US" dirty="0"/>
              <a:t>f = </a:t>
            </a:r>
            <a:r>
              <a:rPr lang="en-US" dirty="0" smtClean="0"/>
              <a:t>4 </a:t>
            </a:r>
            <a:r>
              <a:rPr lang="en-US" dirty="0"/>
              <a:t>fraction bits</a:t>
            </a:r>
          </a:p>
          <a:p>
            <a:pPr marL="552450" lvl="1"/>
            <a:endParaRPr lang="en-US" dirty="0" smtClean="0"/>
          </a:p>
          <a:p>
            <a:pPr marL="292100"/>
            <a:endParaRPr lang="en-US" dirty="0" smtClean="0"/>
          </a:p>
          <a:p>
            <a:pPr marL="292100"/>
            <a:r>
              <a:rPr lang="en-US" dirty="0" smtClean="0"/>
              <a:t>Given a 32-bit floating point number, and a 32-bit integer, which can represent more discrete values?</a:t>
            </a:r>
            <a:endParaRPr lang="en-US" dirty="0"/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61540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127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10-bit </a:t>
            </a:r>
            <a:r>
              <a:rPr lang="en-US" dirty="0"/>
              <a:t>IEEE-like format</a:t>
            </a:r>
          </a:p>
          <a:p>
            <a:pPr marL="552450" lvl="1"/>
            <a:r>
              <a:rPr lang="en-US" dirty="0"/>
              <a:t>e = </a:t>
            </a:r>
            <a:r>
              <a:rPr lang="en-US" dirty="0" smtClean="0"/>
              <a:t>5 </a:t>
            </a:r>
            <a:r>
              <a:rPr lang="en-US" dirty="0"/>
              <a:t>exponent bits</a:t>
            </a:r>
          </a:p>
          <a:p>
            <a:pPr marL="552450" lvl="1"/>
            <a:r>
              <a:rPr lang="en-US" dirty="0"/>
              <a:t>f = </a:t>
            </a:r>
            <a:r>
              <a:rPr lang="en-US" dirty="0" smtClean="0"/>
              <a:t>4 </a:t>
            </a:r>
            <a:r>
              <a:rPr lang="en-US" dirty="0"/>
              <a:t>fraction bits</a:t>
            </a:r>
          </a:p>
          <a:p>
            <a:pPr marL="552450" lvl="1"/>
            <a:endParaRPr lang="en-US" dirty="0" smtClean="0"/>
          </a:p>
          <a:p>
            <a:pPr marL="292100"/>
            <a:endParaRPr lang="en-US" dirty="0" smtClean="0"/>
          </a:p>
          <a:p>
            <a:pPr marL="292100"/>
            <a:r>
              <a:rPr lang="en-US" dirty="0" smtClean="0"/>
              <a:t>Given a 32-bit floating point number, and a 32-bit integer, which can represent more discrete values?</a:t>
            </a:r>
          </a:p>
          <a:p>
            <a:pPr marL="552450" lvl="1"/>
            <a:r>
              <a:rPr lang="en-US" dirty="0" smtClean="0"/>
              <a:t>Both can represent 2</a:t>
            </a:r>
            <a:r>
              <a:rPr lang="en-US" baseline="30000" dirty="0" smtClean="0"/>
              <a:t>32</a:t>
            </a:r>
            <a:r>
              <a:rPr lang="en-US" dirty="0" smtClean="0"/>
              <a:t> values, but some bit patterns duplicate values,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e.g. +0/-</a:t>
            </a:r>
            <a:r>
              <a:rPr lang="en-US" dirty="0" smtClean="0"/>
              <a:t>0, +</a:t>
            </a:r>
            <a:r>
              <a:rPr lang="en-US" dirty="0" smtClean="0">
                <a:sym typeface="Symbol"/>
              </a:rPr>
              <a:t>/-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dirty="0" smtClean="0">
                <a:sym typeface="Symbol" pitchFamily="18" charset="2"/>
              </a:rPr>
              <a:t>and many </a:t>
            </a:r>
            <a:r>
              <a:rPr lang="en-US" dirty="0" err="1" smtClean="0">
                <a:sym typeface="Symbol" pitchFamily="18" charset="2"/>
              </a:rPr>
              <a:t>NaNs</a:t>
            </a:r>
            <a:r>
              <a:rPr lang="en-US" dirty="0" smtClean="0">
                <a:sym typeface="Symbol" pitchFamily="18" charset="2"/>
              </a:rPr>
              <a:t> (exponent = 11…1, </a:t>
            </a:r>
            <a:r>
              <a:rPr lang="en-US" dirty="0" err="1" smtClean="0">
                <a:sym typeface="Symbol" pitchFamily="18" charset="2"/>
              </a:rPr>
              <a:t>frac</a:t>
            </a:r>
            <a:r>
              <a:rPr lang="en-US" dirty="0" smtClean="0">
                <a:sym typeface="Symbol" pitchFamily="18" charset="2"/>
              </a:rPr>
              <a:t> != 00…0)</a:t>
            </a:r>
            <a:endParaRPr lang="en-US" dirty="0"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439809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228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 dirty="0"/>
          </a:p>
          <a:p>
            <a:pPr marL="215900" indent="-215900"/>
            <a:r>
              <a:rPr lang="en-US" dirty="0">
                <a:solidFill>
                  <a:schemeClr val="bg1">
                    <a:lumMod val="65000"/>
                  </a:schemeClr>
                </a:solidFill>
                <a:ea typeface="Calibri" charset="0"/>
                <a:cs typeface="Calibri" charset="0"/>
              </a:rPr>
              <a:t>Example and properties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15900" indent="-215900"/>
            <a:r>
              <a:rPr lang="en-US" dirty="0" smtClean="0">
                <a:ea typeface="Calibri" charset="0"/>
                <a:cs typeface="Calibri" charset="0"/>
              </a:rPr>
              <a:t>IEEE </a:t>
            </a:r>
            <a:r>
              <a:rPr lang="en-US" dirty="0">
                <a:ea typeface="Calibri" charset="0"/>
                <a:cs typeface="Calibri" charset="0"/>
              </a:rPr>
              <a:t>floating point standard: Definition</a:t>
            </a:r>
            <a:endParaRPr lang="en-US" dirty="0"/>
          </a:p>
          <a:p>
            <a:pPr marL="215900" indent="-215900"/>
            <a:r>
              <a:rPr lang="en-US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Floating </a:t>
            </a: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point in C</a:t>
            </a:r>
            <a:endParaRPr lang="en-US" dirty="0"/>
          </a:p>
          <a:p>
            <a:pPr marL="215900" indent="-215900"/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 dirty="0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1011.101</a:t>
            </a:r>
            <a:r>
              <a:rPr lang="en-US" baseline="-25000" dirty="0" smtClean="0"/>
              <a:t>2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can we express fractions like ¼ in binary?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Standard 754</a:t>
            </a:r>
          </a:p>
          <a:p>
            <a:pPr marL="552450" lvl="1"/>
            <a:r>
              <a:rPr lang="en-US"/>
              <a:t>Established in 1985 as uniform standard for floating point arithmetic</a:t>
            </a:r>
          </a:p>
          <a:p>
            <a:pPr marL="838200" lvl="2"/>
            <a:r>
              <a:rPr lang="en-US"/>
              <a:t>Before that, many idiosyncratic formats</a:t>
            </a:r>
          </a:p>
          <a:p>
            <a:pPr marL="552450" lvl="1"/>
            <a:r>
              <a:rPr lang="en-US"/>
              <a:t>Supported by all major CPUs</a:t>
            </a:r>
          </a:p>
          <a:p>
            <a:endParaRPr lang="en-US"/>
          </a:p>
          <a:p>
            <a:r>
              <a:rPr lang="en-US"/>
              <a:t>Driven by numerical concerns</a:t>
            </a:r>
          </a:p>
          <a:p>
            <a:pPr marL="552450" lvl="1"/>
            <a:r>
              <a:rPr lang="en-US"/>
              <a:t>Nice standards for rounding, overflow, underflow</a:t>
            </a:r>
          </a:p>
          <a:p>
            <a:pPr marL="552450" lvl="1"/>
            <a:r>
              <a:rPr lang="en-US"/>
              <a:t>Hard to make fast in hardware</a:t>
            </a:r>
          </a:p>
          <a:p>
            <a:pPr marL="838200" lvl="2"/>
            <a:r>
              <a:rPr lang="en-US"/>
              <a:t>Numerical analysts predominated over hardware designers in defining standard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</a:t>
            </a:r>
            <a:r>
              <a:rPr lang="en-US" dirty="0" smtClean="0"/>
              <a:t>1)</a:t>
            </a:r>
            <a:r>
              <a:rPr lang="en-US" i="1" baseline="32000" dirty="0" smtClean="0"/>
              <a:t>s</a:t>
            </a:r>
            <a:r>
              <a:rPr lang="en-US" dirty="0" smtClean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 smtClean="0"/>
              <a:t>(mantissa) </a:t>
            </a:r>
            <a:r>
              <a:rPr lang="en-US" dirty="0" smtClean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 smtClean="0"/>
              <a:t>  </a:t>
            </a:r>
            <a:r>
              <a:rPr lang="en-US" dirty="0"/>
              <a:t>normally a fractional value in range [1.0</a:t>
            </a:r>
            <a:r>
              <a:rPr lang="en-US" dirty="0" smtClean="0"/>
              <a:t>, 2.0)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 smtClean="0"/>
              <a:t> </a:t>
            </a:r>
            <a:r>
              <a:rPr lang="en-US" dirty="0"/>
              <a:t>is sign bit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>
              <a:solidFill>
                <a:srgbClr val="FF0000"/>
              </a:solidFill>
            </a:endParaRPr>
          </a:p>
          <a:p>
            <a:pPr marL="552450" lvl="1"/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exp</a:t>
            </a:r>
            <a:r>
              <a:rPr lang="en-US" dirty="0"/>
              <a:t> field encodes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(</a:t>
            </a:r>
            <a:r>
              <a:rPr lang="en-US" i="1" dirty="0"/>
              <a:t>but is not equal to E)</a:t>
            </a:r>
          </a:p>
          <a:p>
            <a:pPr marL="552450" lvl="1"/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(</a:t>
            </a:r>
            <a:r>
              <a:rPr lang="en-US" i="1" dirty="0"/>
              <a:t>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900788"/>
              </p:ext>
            </p:extLst>
          </p:nvPr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Precisions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Single </a:t>
            </a:r>
            <a:r>
              <a:rPr lang="en-US" dirty="0" smtClean="0"/>
              <a:t>precision: </a:t>
            </a:r>
            <a:r>
              <a:rPr lang="en-US" dirty="0"/>
              <a:t>32 </a:t>
            </a:r>
            <a:r>
              <a:rPr lang="en-US" dirty="0" smtClean="0"/>
              <a:t>bits (c type: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)</a:t>
            </a:r>
            <a:endParaRPr lang="en-US" dirty="0"/>
          </a:p>
          <a:p>
            <a:pPr>
              <a:spcBef>
                <a:spcPts val="10000"/>
              </a:spcBef>
            </a:pPr>
            <a:r>
              <a:rPr lang="en-US" dirty="0"/>
              <a:t>Double precision: 64 </a:t>
            </a:r>
            <a:r>
              <a:rPr lang="en-US" dirty="0" smtClean="0"/>
              <a:t>bits (c type: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)</a:t>
            </a:r>
            <a:endParaRPr lang="en-US" dirty="0"/>
          </a:p>
          <a:p>
            <a:pPr>
              <a:spcBef>
                <a:spcPts val="11400"/>
              </a:spcBef>
            </a:pPr>
            <a:r>
              <a:rPr lang="en-US" dirty="0"/>
              <a:t>Extended precision: 80 bits (Intel only)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455140"/>
              </p:ext>
            </p:extLst>
          </p:nvPr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26191"/>
              </p:ext>
            </p:extLst>
          </p:nvPr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76362"/>
              </p:ext>
            </p:extLst>
          </p:nvPr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Normalized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Condition: </a:t>
                </a:r>
                <a:r>
                  <a:rPr lang="en-US" i="1" dirty="0">
                    <a:latin typeface="Calibri Italic" panose="020F05020202040A0204" pitchFamily="34" charset="0"/>
                    <a:cs typeface="Calibri Italic" panose="020F05020202040A0204" pitchFamily="34" charset="0"/>
                  </a:rPr>
                  <a:t>exp</a:t>
                </a:r>
                <a:r>
                  <a:rPr lang="en-US" dirty="0"/>
                  <a:t> ≠ 000…0 and </a:t>
                </a:r>
                <a:r>
                  <a:rPr lang="en-US" i="1" dirty="0" err="1">
                    <a:latin typeface="Calibri Italic" panose="020F05020202040A0204" pitchFamily="34" charset="0"/>
                    <a:cs typeface="Calibri Italic" panose="020F05020202040A0204" pitchFamily="34" charset="0"/>
                  </a:rPr>
                  <a:t>exp</a:t>
                </a:r>
                <a:r>
                  <a:rPr lang="en-US" dirty="0"/>
                  <a:t> ≠ 111…1</a:t>
                </a:r>
              </a:p>
              <a:p>
                <a:pPr lvl="1"/>
                <a:endParaRPr lang="en-US" sz="1000" dirty="0"/>
              </a:p>
              <a:p>
                <a:r>
                  <a:rPr lang="en-US" dirty="0"/>
                  <a:t>Exponent coded as </a:t>
                </a:r>
                <a:r>
                  <a:rPr lang="en-US" dirty="0"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biased</a:t>
                </a:r>
                <a:r>
                  <a:rPr lang="en-US" dirty="0"/>
                  <a:t> value: </a:t>
                </a:r>
                <a:r>
                  <a:rPr lang="en-US" dirty="0" smtClean="0"/>
                  <a:t>  </a:t>
                </a:r>
                <a:r>
                  <a:rPr lang="en-US" dirty="0" smtClean="0"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E</a:t>
                </a:r>
                <a:r>
                  <a:rPr lang="en-US" dirty="0" smtClean="0"/>
                  <a:t>  </a:t>
                </a:r>
                <a:r>
                  <a:rPr lang="en-US" dirty="0"/>
                  <a:t>=  </a:t>
                </a:r>
                <a:r>
                  <a:rPr lang="en-US" dirty="0"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Exp</a:t>
                </a:r>
                <a:r>
                  <a:rPr lang="en-US" dirty="0"/>
                  <a:t> – </a:t>
                </a:r>
                <a:r>
                  <a:rPr lang="en-US" dirty="0"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Bias</a:t>
                </a:r>
                <a:endParaRPr lang="en-US" dirty="0"/>
              </a:p>
              <a:p>
                <a:pPr marL="552450" lvl="1"/>
                <a:r>
                  <a:rPr lang="en-US" dirty="0">
                    <a:latin typeface="Calibri Italic" charset="0"/>
                    <a:ea typeface="Calibri Italic" charset="0"/>
                    <a:cs typeface="Calibri Italic" charset="0"/>
                    <a:sym typeface="Calibri Italic" charset="0"/>
                  </a:rPr>
                  <a:t>Exp</a:t>
                </a:r>
                <a:r>
                  <a:rPr lang="en-US" dirty="0"/>
                  <a:t>: </a:t>
                </a:r>
                <a:r>
                  <a:rPr lang="en-US" dirty="0" smtClean="0"/>
                  <a:t> unsigned value of </a:t>
                </a:r>
                <a:r>
                  <a:rPr lang="en-US" i="1" dirty="0" err="1" smtClean="0"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exp</a:t>
                </a:r>
                <a:r>
                  <a:rPr lang="en-US" dirty="0"/>
                  <a:t> field </a:t>
                </a:r>
              </a:p>
              <a:p>
                <a:pPr marL="552450" lvl="1"/>
                <a:r>
                  <a:rPr lang="en-US" dirty="0">
                    <a:latin typeface="Calibri Italic" charset="0"/>
                    <a:ea typeface="Calibri Italic" charset="0"/>
                    <a:cs typeface="Calibri Italic" charset="0"/>
                    <a:sym typeface="Calibri Italic" charset="0"/>
                  </a:rPr>
                  <a:t>Bias</a:t>
                </a:r>
                <a:r>
                  <a:rPr lang="en-US" dirty="0"/>
                  <a:t> = 2</a:t>
                </a:r>
                <a:r>
                  <a:rPr lang="en-US" i="1" baseline="32000" dirty="0"/>
                  <a:t>k</a:t>
                </a:r>
                <a:r>
                  <a:rPr lang="en-US" baseline="32000" dirty="0"/>
                  <a:t>-1</a:t>
                </a:r>
                <a:r>
                  <a:rPr lang="en-US" dirty="0"/>
                  <a:t> - 1, where </a:t>
                </a:r>
                <a:r>
                  <a:rPr lang="en-US" dirty="0">
                    <a:latin typeface="Calibri Italic" charset="0"/>
                    <a:ea typeface="Calibri Italic" charset="0"/>
                    <a:cs typeface="Calibri Italic" charset="0"/>
                    <a:sym typeface="Calibri Italic" charset="0"/>
                  </a:rPr>
                  <a:t>k</a:t>
                </a:r>
                <a:r>
                  <a:rPr lang="en-US" dirty="0"/>
                  <a:t> is number of exponent bits</a:t>
                </a:r>
              </a:p>
              <a:p>
                <a:pPr marL="838200" lvl="2"/>
                <a:r>
                  <a:rPr lang="en-US" dirty="0"/>
                  <a:t>Single precision: 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127</a:t>
                </a:r>
                <a:r>
                  <a:rPr lang="en-US" dirty="0" smtClean="0"/>
                  <a:t>   (</a:t>
                </a:r>
                <a:r>
                  <a:rPr lang="en-US" i="1" dirty="0" err="1" smtClean="0"/>
                  <a:t>exp</a:t>
                </a:r>
                <a:r>
                  <a:rPr lang="en-US" dirty="0" smtClean="0"/>
                  <a:t>: 1…254  </a:t>
                </a:r>
                <a:r>
                  <a:rPr lang="en-US" dirty="0" smtClean="0">
                    <a:sym typeface="Symbol"/>
                  </a:rPr>
                  <a:t> </a:t>
                </a:r>
                <a:r>
                  <a:rPr lang="en-US" dirty="0" smtClean="0"/>
                  <a:t> </a:t>
                </a:r>
                <a:r>
                  <a:rPr lang="en-US" i="1" dirty="0"/>
                  <a:t>E</a:t>
                </a:r>
                <a:r>
                  <a:rPr lang="en-US" dirty="0"/>
                  <a:t>: -126…127)</a:t>
                </a:r>
              </a:p>
              <a:p>
                <a:pPr marL="838200" lvl="2"/>
                <a:r>
                  <a:rPr lang="en-US" dirty="0"/>
                  <a:t>Double precision: 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1023</a:t>
                </a:r>
                <a:r>
                  <a:rPr lang="en-US" dirty="0" smtClean="0"/>
                  <a:t>   (</a:t>
                </a:r>
                <a:r>
                  <a:rPr lang="en-US" i="1" dirty="0" err="1" smtClean="0"/>
                  <a:t>exp</a:t>
                </a:r>
                <a:r>
                  <a:rPr lang="en-US" dirty="0"/>
                  <a:t>: 1…2046 </a:t>
                </a:r>
                <a:r>
                  <a:rPr lang="en-US" dirty="0">
                    <a:sym typeface="Symbol"/>
                  </a:rPr>
                  <a:t> </a:t>
                </a:r>
                <a:r>
                  <a:rPr lang="en-US" dirty="0"/>
                  <a:t> </a:t>
                </a:r>
                <a:r>
                  <a:rPr lang="en-US" i="1" dirty="0"/>
                  <a:t>E</a:t>
                </a:r>
                <a:r>
                  <a:rPr lang="en-US" dirty="0" smtClean="0"/>
                  <a:t>: </a:t>
                </a:r>
                <a:r>
                  <a:rPr lang="en-US" dirty="0"/>
                  <a:t>-1022…1023)</a:t>
                </a:r>
              </a:p>
              <a:p>
                <a:pPr lvl="2"/>
                <a:endParaRPr lang="en-US" sz="1000" dirty="0"/>
              </a:p>
              <a:p>
                <a:r>
                  <a:rPr lang="en-US" dirty="0" err="1"/>
                  <a:t>Significand</a:t>
                </a:r>
                <a:r>
                  <a:rPr lang="en-US" dirty="0"/>
                  <a:t> coded with implied leading 1: </a:t>
                </a:r>
                <a:r>
                  <a:rPr lang="en-US" dirty="0" smtClean="0"/>
                  <a:t>  </a:t>
                </a:r>
                <a:r>
                  <a:rPr lang="en-US" dirty="0" smtClean="0"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M</a:t>
                </a:r>
                <a:r>
                  <a:rPr lang="en-US" dirty="0" smtClean="0"/>
                  <a:t>  </a:t>
                </a:r>
                <a:r>
                  <a:rPr lang="en-US" dirty="0"/>
                  <a:t>=  </a:t>
                </a:r>
                <a:r>
                  <a:rPr lang="en-US" u="sng" dirty="0"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1</a:t>
                </a:r>
                <a:r>
                  <a:rPr lang="en-US" dirty="0"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.xxx…x</a:t>
                </a:r>
                <a:r>
                  <a:rPr lang="en-US" baseline="-6000" dirty="0"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2</a:t>
                </a:r>
                <a:endParaRPr lang="en-US" dirty="0"/>
              </a:p>
              <a:p>
                <a:pPr marL="552450" lvl="1"/>
                <a:r>
                  <a:rPr lang="en-US" dirty="0"/>
                  <a:t> </a:t>
                </a:r>
                <a:r>
                  <a:rPr lang="en-US" dirty="0"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xxx…x</a:t>
                </a:r>
                <a:r>
                  <a:rPr lang="en-US" dirty="0"/>
                  <a:t>: bits of </a:t>
                </a:r>
                <a:r>
                  <a:rPr lang="en-US" dirty="0" err="1" smtClean="0">
                    <a:latin typeface="Calibri Italic" panose="020F05020202040A0204" pitchFamily="34" charset="0"/>
                    <a:ea typeface="Monaco" charset="0"/>
                    <a:cs typeface="Calibri Italic" panose="020F05020202040A0204" pitchFamily="34" charset="0"/>
                    <a:sym typeface="Monaco" charset="0"/>
                  </a:rPr>
                  <a:t>frac</a:t>
                </a:r>
                <a:endParaRPr lang="en-US" dirty="0" smtClean="0">
                  <a:latin typeface="Calibri Italic" panose="020F05020202040A0204" pitchFamily="34" charset="0"/>
                  <a:ea typeface="Monaco" charset="0"/>
                  <a:cs typeface="Calibri Italic" panose="020F05020202040A0204" pitchFamily="34" charset="0"/>
                  <a:sym typeface="Monaco" charset="0"/>
                </a:endParaRPr>
              </a:p>
              <a:p>
                <a:pPr lvl="2"/>
                <a:endParaRPr lang="en-US" sz="1000" dirty="0"/>
              </a:p>
              <a:p>
                <a:r>
                  <a:rPr lang="en-US" dirty="0" smtClean="0"/>
                  <a:t>Decimal value of normalized FP representations:</a:t>
                </a:r>
                <a:endParaRPr lang="en-US" dirty="0"/>
              </a:p>
              <a:p>
                <a:pPr marL="552450" lvl="1">
                  <a:tabLst>
                    <a:tab pos="3200400" algn="l"/>
                  </a:tabLst>
                </a:pP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Single-precision: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𝑉𝑎𝑙𝑢𝑒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10</m:t>
                        </m:r>
                      </m:sub>
                    </m:sSub>
                    <m:r>
                      <a:rPr lang="en-US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𝑠</m:t>
                        </m:r>
                      </m:sup>
                    </m:sSup>
                    <m:r>
                      <a:rPr lang="en-US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1.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𝑓𝑟𝑎𝑐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𝑒𝑥𝑝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−127</m:t>
                        </m:r>
                      </m:sup>
                    </m:sSup>
                  </m:oMath>
                </a14:m>
                <a:endParaRPr lang="en-US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52450" lvl="1">
                  <a:tabLst>
                    <a:tab pos="3200400" algn="l"/>
                  </a:tabLst>
                </a:pP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Double-precision: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𝑉𝑎𝑙𝑢𝑒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10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𝑠</m:t>
                        </m:r>
                      </m:sup>
                    </m:sSup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×1.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𝑓𝑟𝑎𝑐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𝑒𝑥𝑝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−1023</m:t>
                        </m:r>
                      </m:sup>
                    </m:sSup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508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674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674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674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Value:   </a:t>
            </a:r>
            <a:r>
              <a:rPr lang="en-US" sz="1800" dirty="0" smtClean="0">
                <a:latin typeface="Courier New" pitchFamily="49" charset="0"/>
              </a:rPr>
              <a:t>float </a:t>
            </a:r>
            <a:r>
              <a:rPr lang="en-US" sz="1800" dirty="0">
                <a:latin typeface="Courier New" pitchFamily="49" charset="0"/>
              </a:rPr>
              <a:t>F = 15213.0;</a:t>
            </a:r>
            <a:endParaRPr lang="en-US" sz="1800" dirty="0"/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  <a:endParaRPr lang="en-US" sz="1800" b="0" dirty="0" smtClean="0"/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0" dirty="0" smtClean="0"/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smtClean="0"/>
              <a:t>                     </a:t>
            </a:r>
            <a:r>
              <a:rPr lang="en-US" sz="1800" b="0" dirty="0" smtClean="0"/>
              <a:t>= </a:t>
            </a:r>
            <a:r>
              <a:rPr lang="en-US" sz="1800" b="0" dirty="0"/>
              <a:t>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</a:t>
            </a:r>
            <a:r>
              <a:rPr lang="en-US" sz="1800" b="0" dirty="0" smtClean="0"/>
              <a:t>x </a:t>
            </a:r>
            <a:r>
              <a:rPr lang="en-US" sz="1800" b="0" dirty="0"/>
              <a:t>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 smtClean="0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u="sng" dirty="0" smtClean="0">
                <a:latin typeface="Courier New" pitchFamily="49" charset="0"/>
              </a:rPr>
              <a:t>1101101101101</a:t>
            </a:r>
            <a:r>
              <a:rPr lang="en-US" sz="1800" b="1" dirty="0" smtClean="0">
                <a:latin typeface="Courier New" pitchFamily="49" charset="0"/>
              </a:rPr>
              <a:t>0000000000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Exponent  (</a:t>
            </a:r>
            <a:r>
              <a:rPr lang="en-US" sz="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000" dirty="0"/>
              <a:t>  =  </a:t>
            </a:r>
            <a:r>
              <a:rPr lang="en-US" sz="20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000" dirty="0"/>
              <a:t> – </a:t>
            </a:r>
            <a:r>
              <a:rPr lang="en-US" sz="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Bias)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E	</a:t>
            </a:r>
            <a:r>
              <a:rPr lang="en-US" sz="1800" dirty="0" smtClean="0"/>
              <a:t> 	= 	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Bias</a:t>
            </a:r>
            <a:r>
              <a:rPr lang="en-US" sz="1800" dirty="0" smtClean="0"/>
              <a:t> 	= 	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943100" algn="l"/>
                <a:tab pos="2400300" algn="l"/>
                <a:tab pos="2971800" algn="l"/>
                <a:tab pos="3314700" algn="l"/>
              </a:tabLst>
            </a:pPr>
            <a:r>
              <a:rPr lang="en-US" sz="1800" b="0" i="1" dirty="0" smtClean="0"/>
              <a:t>Exp</a:t>
            </a:r>
            <a:r>
              <a:rPr lang="en-US" sz="1800" dirty="0" smtClean="0"/>
              <a:t> 	= </a:t>
            </a:r>
            <a:r>
              <a:rPr lang="en-US" sz="1800" i="1" dirty="0" smtClean="0"/>
              <a:t>E + Bias</a:t>
            </a:r>
            <a:r>
              <a:rPr lang="en-US" sz="1800" dirty="0" smtClean="0"/>
              <a:t> 	= 	140 	=	</a:t>
            </a:r>
            <a:r>
              <a:rPr lang="en-US" sz="1800" b="1" dirty="0" smtClean="0">
                <a:latin typeface="Courier New" pitchFamily="49" charset="0"/>
              </a:rPr>
              <a:t>10001100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 smtClean="0">
              <a:latin typeface="Courier New" pitchFamily="49" charset="0"/>
            </a:endParaRPr>
          </a:p>
          <a:p>
            <a:pPr marL="0" indent="0" defTabSz="895350">
              <a:lnSpc>
                <a:spcPct val="85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800" dirty="0" smtClean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2230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4498" y="6223000"/>
            <a:ext cx="737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9153" y="62230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048000" y="1981200"/>
            <a:ext cx="0" cy="30480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2209800" y="5410200"/>
            <a:ext cx="1905000" cy="381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267200" y="3886200"/>
            <a:ext cx="1314077" cy="1905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659525" y="1340584"/>
            <a:ext cx="43859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shift binary point by K bits so that</a:t>
            </a:r>
          </a:p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only one leading 1 bit remains on</a:t>
            </a:r>
          </a:p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the left side of the binary point</a:t>
            </a:r>
          </a:p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(here, shifted right by 13 bits, so K = 13),</a:t>
            </a:r>
          </a:p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then multiply by 2</a:t>
            </a:r>
            <a:r>
              <a:rPr lang="en-US" sz="2000" i="1" baseline="30000" dirty="0" smtClean="0">
                <a:solidFill>
                  <a:srgbClr val="FF0000"/>
                </a:solidFill>
                <a:latin typeface="Calibri" pitchFamily="34" charset="0"/>
              </a:rPr>
              <a:t>K</a:t>
            </a:r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   (here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, </a:t>
            </a:r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sz="2000" i="1" baseline="30000" dirty="0" smtClean="0">
                <a:solidFill>
                  <a:srgbClr val="FF0000"/>
                </a:solidFill>
                <a:latin typeface="Calibri" pitchFamily="34" charset="0"/>
              </a:rPr>
              <a:t>13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)</a:t>
            </a:r>
            <a:endParaRPr lang="en-US" sz="2000" i="1" baseline="30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3874875" y="2156192"/>
            <a:ext cx="1001925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048000" y="2590800"/>
            <a:ext cx="0" cy="6096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2133600" y="2590800"/>
            <a:ext cx="2133600" cy="1600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Denormalized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 smtClean="0"/>
              <a:t>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= 000…0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Exponent value: </a:t>
            </a:r>
            <a:r>
              <a:rPr lang="en-US" dirty="0" smtClean="0"/>
              <a:t>  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= –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 + 1 </a:t>
            </a:r>
            <a:r>
              <a:rPr lang="en-US" dirty="0" smtClean="0"/>
              <a:t> (</a:t>
            </a:r>
            <a:r>
              <a:rPr lang="en-US" dirty="0"/>
              <a:t>instead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0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</a:t>
            </a:r>
          </a:p>
          <a:p>
            <a:r>
              <a:rPr lang="en-US" dirty="0" err="1"/>
              <a:t>Significand</a:t>
            </a:r>
            <a:r>
              <a:rPr lang="en-US" dirty="0"/>
              <a:t> coded with implied leading 0: </a:t>
            </a:r>
            <a:r>
              <a:rPr lang="en-US" dirty="0" smtClean="0"/>
              <a:t>  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 smtClean="0"/>
              <a:t> </a:t>
            </a:r>
            <a:r>
              <a:rPr lang="en-US" dirty="0"/>
              <a:t>= 0.xxx…x</a:t>
            </a:r>
            <a:r>
              <a:rPr lang="en-US" baseline="-6000" dirty="0"/>
              <a:t>2</a:t>
            </a:r>
            <a:endParaRPr lang="en-US" dirty="0"/>
          </a:p>
          <a:p>
            <a:pPr marL="552450" lvl="1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xxx…x</a:t>
            </a:r>
            <a:r>
              <a:rPr lang="en-US" dirty="0"/>
              <a:t>: bits of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r>
              <a:rPr lang="en-US" dirty="0"/>
              <a:t>Cases</a:t>
            </a:r>
          </a:p>
          <a:p>
            <a:pPr marL="552450" lvl="1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838200" lvl="2"/>
            <a:r>
              <a:rPr lang="en-US" dirty="0"/>
              <a:t>Represents zero value</a:t>
            </a:r>
          </a:p>
          <a:p>
            <a:pPr marL="838200" lvl="2"/>
            <a:r>
              <a:rPr lang="en-US" dirty="0"/>
              <a:t>Note distinct values: +0 and –0 (why?)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838200" lvl="2"/>
            <a:r>
              <a:rPr lang="en-US" dirty="0"/>
              <a:t>Numbers very close to 0.0</a:t>
            </a:r>
          </a:p>
          <a:p>
            <a:pPr marL="838200" lvl="2"/>
            <a:r>
              <a:rPr lang="en-US" dirty="0"/>
              <a:t>Lose precision as get smaller</a:t>
            </a:r>
          </a:p>
          <a:p>
            <a:pPr marL="838200" lvl="2"/>
            <a:r>
              <a:rPr lang="en-US" dirty="0" err="1"/>
              <a:t>Equispaced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Special condition</a:t>
            </a:r>
            <a:r>
              <a:rPr lang="en-US" dirty="0"/>
              <a:t>: </a:t>
            </a:r>
            <a:r>
              <a:rPr lang="en-US" dirty="0" smtClean="0"/>
              <a:t> 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 smtClean="0"/>
              <a:t> 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smtClean="0"/>
              <a:t> 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552450" lvl="1"/>
            <a:r>
              <a:rPr lang="en-US" u="sng" dirty="0"/>
              <a:t>Represents value </a:t>
            </a:r>
            <a:r>
              <a:rPr lang="en-US" sz="2400" u="sng" dirty="0" smtClean="0">
                <a:sym typeface="Symbol"/>
              </a:rPr>
              <a:t></a:t>
            </a:r>
            <a:r>
              <a:rPr lang="en-US" u="sng" dirty="0" smtClean="0"/>
              <a:t> </a:t>
            </a:r>
            <a:r>
              <a:rPr lang="en-US" u="sng" dirty="0"/>
              <a:t>(infinity)</a:t>
            </a:r>
          </a:p>
          <a:p>
            <a:pPr marL="552450" lvl="1"/>
            <a:r>
              <a:rPr lang="en-US" dirty="0"/>
              <a:t>Operation that overflows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552450" lvl="1"/>
            <a:r>
              <a:rPr lang="en-US" dirty="0"/>
              <a:t>E.g., 1.0/0.0 = −1.0/−0.0 = </a:t>
            </a:r>
            <a:r>
              <a:rPr lang="en-US" dirty="0" smtClean="0"/>
              <a:t>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,  </a:t>
            </a:r>
            <a:r>
              <a:rPr lang="en-US" dirty="0"/>
              <a:t>1.0/−0.0 = </a:t>
            </a:r>
            <a:r>
              <a:rPr lang="en-US" dirty="0" smtClean="0"/>
              <a:t>−</a:t>
            </a:r>
            <a:r>
              <a:rPr lang="en-US" dirty="0" smtClean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 smtClean="0"/>
              <a:t> 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smtClean="0"/>
              <a:t> 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 smtClean="0"/>
              <a:t> </a:t>
            </a:r>
            <a:r>
              <a:rPr lang="en-US" dirty="0"/>
              <a:t>≠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552450" lvl="1"/>
            <a:r>
              <a:rPr lang="en-US" u="sng" dirty="0"/>
              <a:t>Not-a-Number (</a:t>
            </a:r>
            <a:r>
              <a:rPr lang="en-US" u="sng" dirty="0" err="1"/>
              <a:t>NaN</a:t>
            </a:r>
            <a:r>
              <a:rPr lang="en-US" u="sng" dirty="0"/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−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 smtClean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en-US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</a:t>
            </a:r>
            <a:r>
              <a:rPr lang="en-US" sz="2000" dirty="0" err="1"/>
              <a:t>Denorm</a:t>
            </a:r>
            <a:r>
              <a:rPr lang="en-US" sz="2000" dirty="0"/>
              <a:t>.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Largest Normalized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 dirty="0" smtClean="0">
                <a:solidFill>
                  <a:srgbClr val="B3B3B3"/>
                </a:solidFill>
              </a:rPr>
              <a:t>Example </a:t>
            </a:r>
            <a:r>
              <a:rPr lang="en-US" dirty="0">
                <a:solidFill>
                  <a:srgbClr val="B3B3B3"/>
                </a:solidFill>
              </a:rPr>
              <a:t>and properties</a:t>
            </a:r>
          </a:p>
          <a:p>
            <a:r>
              <a:rPr lang="en-US" dirty="0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 dirty="0" smtClean="0"/>
              <a:t>Floating </a:t>
            </a:r>
            <a:r>
              <a:rPr lang="en-US" dirty="0"/>
              <a:t>point in C</a:t>
            </a:r>
          </a:p>
          <a:p>
            <a:r>
              <a:rPr lang="en-US" dirty="0">
                <a:solidFill>
                  <a:srgbClr val="B3B3B3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00048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C Guarantees Two Levels</a:t>
            </a:r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/>
              <a:t>	single precision</a:t>
            </a:r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/>
              <a:t>Conversions/Casting</a:t>
            </a:r>
          </a:p>
          <a:p>
            <a:pPr marL="317500" lvl="1" indent="0"/>
            <a:r>
              <a:rPr lang="en-US"/>
              <a:t>Casting between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,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/>
              <a:t>, and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 changes bit representation</a:t>
            </a:r>
          </a:p>
          <a:p>
            <a:pPr marL="317500" lvl="1" indent="0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/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/>
              <a:t> →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/>
          </a:p>
          <a:p>
            <a:pPr marL="838200" lvl="2"/>
            <a:r>
              <a:rPr lang="en-US"/>
              <a:t>Truncates fractional part</a:t>
            </a:r>
          </a:p>
          <a:p>
            <a:pPr marL="838200" lvl="2"/>
            <a:r>
              <a:rPr lang="en-US"/>
              <a:t>Like rounding toward zero</a:t>
            </a:r>
          </a:p>
          <a:p>
            <a:pPr marL="838200" lvl="2"/>
            <a:r>
              <a:rPr lang="en-US"/>
              <a:t>Not defined when out of range or NaN: Generally sets to TMin</a:t>
            </a:r>
          </a:p>
          <a:p>
            <a:pPr marL="317500" lvl="1" indent="0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 →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/>
          </a:p>
          <a:p>
            <a:pPr marL="838200" lvl="2"/>
            <a:r>
              <a:rPr lang="en-US"/>
              <a:t>Exact conversion, as long as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 has ≤ 53 bit word size</a:t>
            </a:r>
          </a:p>
          <a:p>
            <a:pPr marL="317500" lvl="1" indent="0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 →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/>
          </a:p>
          <a:p>
            <a:pPr marL="838200" lvl="2"/>
            <a:r>
              <a:rPr lang="en-US"/>
              <a:t>Will round according to rounding mode</a:t>
            </a:r>
          </a:p>
        </p:txBody>
      </p:sp>
    </p:spTree>
    <p:extLst>
      <p:ext uri="{BB962C8B-B14F-4D97-AF65-F5344CB8AC3E}">
        <p14:creationId xmlns:p14="http://schemas.microsoft.com/office/powerpoint/2010/main" val="4219107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29895"/>
              </p:ext>
            </p:extLst>
          </p:nvPr>
        </p:nvGraphicFramePr>
        <p:xfrm>
          <a:off x="4203700" y="1066800"/>
          <a:ext cx="825500" cy="2129801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= 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= 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=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18238"/>
              </p:ext>
            </p:extLst>
          </p:nvPr>
        </p:nvGraphicFramePr>
        <p:xfrm>
          <a:off x="3352800" y="3733800"/>
          <a:ext cx="925451" cy="1666240"/>
        </p:xfrm>
        <a:graphic>
          <a:graphicData uri="http://schemas.openxmlformats.org/drawingml/2006/table">
            <a:tbl>
              <a:tblPr/>
              <a:tblGrid>
                <a:gridCol w="925451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= 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= 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= 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/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/>
                <a:gridCol w="584200"/>
                <a:gridCol w="685800"/>
                <a:gridCol w="571500"/>
                <a:gridCol w="571500"/>
                <a:gridCol w="571500"/>
                <a:gridCol w="571500"/>
                <a:gridCol w="571500"/>
                <a:gridCol w="571500"/>
                <a:gridCol w="685800"/>
                <a:gridCol w="5715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172201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696200" cy="1558925"/>
          </a:xfrm>
          <a:ln/>
        </p:spPr>
        <p:txBody>
          <a:bodyPr/>
          <a:lstStyle/>
          <a:p>
            <a:pPr marL="80963" indent="-80963"/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Place-Value Fractional 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Binary Numbers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Representation</a:t>
            </a:r>
            <a:endParaRPr lang="en-US" dirty="0"/>
          </a:p>
          <a:p>
            <a:pPr lvl="1"/>
            <a:r>
              <a:rPr lang="en-US" dirty="0"/>
              <a:t>Bits to right of “binary point” represent fractional powers of 2</a:t>
            </a:r>
          </a:p>
          <a:p>
            <a:pPr lvl="1"/>
            <a:r>
              <a:rPr lang="en-US" dirty="0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 dirty="0" smtClean="0">
                <a:solidFill>
                  <a:srgbClr val="B3B3B3"/>
                </a:solidFill>
              </a:rPr>
              <a:t>Example </a:t>
            </a:r>
            <a:r>
              <a:rPr lang="en-US" dirty="0">
                <a:solidFill>
                  <a:srgbClr val="B3B3B3"/>
                </a:solidFill>
              </a:rPr>
              <a:t>and </a:t>
            </a:r>
            <a:r>
              <a:rPr lang="en-US" dirty="0" smtClean="0">
                <a:solidFill>
                  <a:srgbClr val="B3B3B3"/>
                </a:solidFill>
              </a:rPr>
              <a:t>properties</a:t>
            </a:r>
          </a:p>
          <a:p>
            <a:r>
              <a:rPr lang="en-US" dirty="0">
                <a:solidFill>
                  <a:srgbClr val="B3B3B3"/>
                </a:solidFill>
              </a:rPr>
              <a:t>IEEE floating point </a:t>
            </a:r>
            <a:r>
              <a:rPr lang="en-US" dirty="0" smtClean="0">
                <a:solidFill>
                  <a:srgbClr val="B3B3B3"/>
                </a:solidFill>
              </a:rPr>
              <a:t>standard</a:t>
            </a:r>
          </a:p>
          <a:p>
            <a:r>
              <a:rPr lang="en-US" dirty="0">
                <a:solidFill>
                  <a:srgbClr val="B3B3B3"/>
                </a:solidFill>
              </a:rPr>
              <a:t>Floating point in </a:t>
            </a:r>
            <a:r>
              <a:rPr lang="en-US" dirty="0" smtClean="0">
                <a:solidFill>
                  <a:srgbClr val="B3B3B3"/>
                </a:solidFill>
              </a:rPr>
              <a:t>C</a:t>
            </a:r>
          </a:p>
          <a:p>
            <a:r>
              <a:rPr lang="en-US" dirty="0" smtClean="0"/>
              <a:t>Rounding, addition, multiplication</a:t>
            </a:r>
          </a:p>
          <a:p>
            <a:r>
              <a:rPr lang="en-US" dirty="0" smtClean="0">
                <a:solidFill>
                  <a:srgbClr val="B3B3B3"/>
                </a:solidFill>
              </a:rPr>
              <a:t>Summary</a:t>
            </a:r>
            <a:endParaRPr lang="en-US" dirty="0">
              <a:solidFill>
                <a:srgbClr val="B3B3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643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 smtClean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 = Round(x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89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down </a:t>
            </a:r>
            <a:r>
              <a:rPr lang="en-US" dirty="0" smtClean="0"/>
              <a:t>(−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)</a:t>
            </a:r>
            <a:r>
              <a:rPr lang="en-US" dirty="0"/>
              <a:t>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up </a:t>
            </a:r>
            <a:r>
              <a:rPr lang="en-US" dirty="0" smtClean="0"/>
              <a:t>(+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) </a:t>
            </a:r>
            <a:r>
              <a:rPr lang="en-US" dirty="0"/>
              <a:t>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Nearest Even (default)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 smtClean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20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Closer Look at 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Default Rounding Mode</a:t>
            </a:r>
          </a:p>
          <a:p>
            <a:pPr marL="552450" lvl="1"/>
            <a:r>
              <a:rPr lang="en-US" dirty="0"/>
              <a:t>Hard to get any other kind without dropping into assembly</a:t>
            </a:r>
          </a:p>
          <a:p>
            <a:pPr marL="552450" lvl="1"/>
            <a:r>
              <a:rPr lang="en-US" dirty="0"/>
              <a:t>All others are statistically biased</a:t>
            </a:r>
          </a:p>
          <a:p>
            <a:pPr marL="838200" lvl="2"/>
            <a:r>
              <a:rPr lang="en-US" dirty="0"/>
              <a:t>Sum of set of positive numbers will consistently be over- or under- estimated</a:t>
            </a:r>
          </a:p>
          <a:p>
            <a:endParaRPr lang="en-US" dirty="0"/>
          </a:p>
          <a:p>
            <a:r>
              <a:rPr lang="en-US" dirty="0"/>
              <a:t>Applying to Other </a:t>
            </a:r>
            <a:r>
              <a:rPr lang="en-US" dirty="0" smtClean="0"/>
              <a:t>Decimal </a:t>
            </a:r>
            <a:r>
              <a:rPr lang="en-US" dirty="0"/>
              <a:t>Places / Bit Positions</a:t>
            </a:r>
          </a:p>
          <a:p>
            <a:pPr marL="552450" lvl="1"/>
            <a:r>
              <a:rPr lang="en-US" dirty="0"/>
              <a:t>When exactly halfway between two possible values</a:t>
            </a:r>
          </a:p>
          <a:p>
            <a:pPr marL="838200" lvl="2"/>
            <a:r>
              <a:rPr lang="en-US" dirty="0"/>
              <a:t>Round so that least significant digit is even</a:t>
            </a:r>
          </a:p>
          <a:p>
            <a:pPr marL="552450" lvl="1"/>
            <a:r>
              <a:rPr lang="en-US" dirty="0"/>
              <a:t>E.g., round to nearest hundredth</a:t>
            </a:r>
          </a:p>
          <a:p>
            <a:pPr marL="838200" lvl="2">
              <a:buNone/>
            </a:pPr>
            <a:r>
              <a:rPr lang="en-US" dirty="0" smtClean="0"/>
              <a:t>	7.8949999</a:t>
            </a:r>
            <a:r>
              <a:rPr lang="en-US" dirty="0"/>
              <a:t>	</a:t>
            </a:r>
            <a:r>
              <a:rPr lang="en-US" dirty="0" smtClean="0"/>
              <a:t>7.89</a:t>
            </a:r>
            <a:r>
              <a:rPr lang="en-US" dirty="0"/>
              <a:t>	(Less than half way)</a:t>
            </a:r>
          </a:p>
          <a:p>
            <a:pPr marL="838200" lvl="2">
              <a:buNone/>
            </a:pPr>
            <a:r>
              <a:rPr lang="en-US" dirty="0" smtClean="0"/>
              <a:t>	7.8950001</a:t>
            </a:r>
            <a:r>
              <a:rPr lang="en-US" dirty="0"/>
              <a:t>	</a:t>
            </a:r>
            <a:r>
              <a:rPr lang="en-US" dirty="0" smtClean="0"/>
              <a:t>7.90</a:t>
            </a:r>
            <a:r>
              <a:rPr lang="en-US" dirty="0"/>
              <a:t>	(Greater than half way)</a:t>
            </a:r>
          </a:p>
          <a:p>
            <a:pPr marL="838200" lvl="2">
              <a:buNone/>
            </a:pPr>
            <a:r>
              <a:rPr lang="en-US" dirty="0" smtClean="0"/>
              <a:t>	7.8950000</a:t>
            </a:r>
            <a:r>
              <a:rPr lang="en-US" dirty="0"/>
              <a:t>	</a:t>
            </a:r>
            <a:r>
              <a:rPr lang="en-US" dirty="0" smtClean="0"/>
              <a:t>7.90</a:t>
            </a:r>
            <a:r>
              <a:rPr lang="en-US" dirty="0"/>
              <a:t>	(Half way—round up)</a:t>
            </a:r>
          </a:p>
          <a:p>
            <a:pPr marL="838200" lvl="2">
              <a:buNone/>
            </a:pPr>
            <a:r>
              <a:rPr lang="en-US" dirty="0" smtClean="0"/>
              <a:t>	7.8850000</a:t>
            </a:r>
            <a:r>
              <a:rPr lang="en-US" dirty="0"/>
              <a:t>	</a:t>
            </a:r>
            <a:r>
              <a:rPr lang="en-US" dirty="0" smtClean="0"/>
              <a:t>7.88</a:t>
            </a:r>
            <a:r>
              <a:rPr lang="en-US" dirty="0"/>
              <a:t>	(Half way—round down)</a:t>
            </a:r>
          </a:p>
        </p:txBody>
      </p:sp>
    </p:spTree>
    <p:extLst>
      <p:ext uri="{BB962C8B-B14F-4D97-AF65-F5344CB8AC3E}">
        <p14:creationId xmlns:p14="http://schemas.microsoft.com/office/powerpoint/2010/main" val="277343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“Even” when least significant bit is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endParaRPr lang="en-US" b="1" dirty="0">
              <a:latin typeface="Courier New"/>
              <a:cs typeface="Courier New"/>
            </a:endParaRP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“Half way” when bits to right of rounding position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8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</p:spTree>
    <p:extLst>
      <p:ext uri="{BB962C8B-B14F-4D97-AF65-F5344CB8AC3E}">
        <p14:creationId xmlns:p14="http://schemas.microsoft.com/office/powerpoint/2010/main" val="4709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Scientific Notation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6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</a:rPr>
                          <m:t>2.5</m:t>
                        </m:r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980002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980002"/>
                                </a:solidFill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980002"/>
                                </a:solidFill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980002"/>
                        </a:solidFill>
                        <a:latin typeface="Cambria Math"/>
                        <a:ea typeface="Cambria Math"/>
                      </a:rPr>
                      <m:t>×(3.0×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980002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980002"/>
                    </a:solidFill>
                  </a:rPr>
                  <a:t> = ?</a:t>
                </a:r>
                <a:endParaRPr lang="en-US" dirty="0">
                  <a:solidFill>
                    <a:srgbClr val="980002"/>
                  </a:solidFill>
                </a:endParaRPr>
              </a:p>
              <a:p>
                <a:r>
                  <a:rPr lang="en-US" dirty="0" smtClean="0"/>
                  <a:t>Compute result by pieces:</a:t>
                </a:r>
                <a:endParaRPr lang="en-US" dirty="0"/>
              </a:p>
              <a:p>
                <a:pPr marL="552450" lvl="1"/>
                <a:r>
                  <a:rPr lang="en-US" dirty="0"/>
                  <a:t>Sign </a:t>
                </a:r>
                <a:r>
                  <a:rPr lang="en-US" dirty="0" smtClean="0"/>
                  <a:t>: </a:t>
                </a:r>
                <a:r>
                  <a:rPr lang="en-US" dirty="0"/>
                  <a:t>		</a:t>
                </a:r>
                <a:r>
                  <a:rPr lang="en-US" dirty="0" err="1" smtClean="0">
                    <a:latin typeface="Calibri Italic" charset="0"/>
                    <a:sym typeface="Calibri Italic" charset="0"/>
                  </a:rPr>
                  <a:t>sign</a:t>
                </a:r>
                <a:r>
                  <a:rPr lang="en-US" baseline="-25000" dirty="0" err="1" smtClean="0">
                    <a:latin typeface="Calibri Italic" charset="0"/>
                    <a:sym typeface="Calibri Italic" charset="0"/>
                  </a:rPr>
                  <a:t>left</a:t>
                </a:r>
                <a:r>
                  <a:rPr lang="en-US" dirty="0" smtClean="0">
                    <a:latin typeface="Calibri Italic" charset="0"/>
                    <a:sym typeface="Calibri Italic" charset="0"/>
                  </a:rPr>
                  <a:t> * </a:t>
                </a:r>
                <a:r>
                  <a:rPr lang="en-US" dirty="0" err="1" smtClean="0">
                    <a:latin typeface="Calibri Italic" charset="0"/>
                    <a:sym typeface="Calibri Italic" charset="0"/>
                  </a:rPr>
                  <a:t>sign</a:t>
                </a:r>
                <a:r>
                  <a:rPr lang="en-US" baseline="-25000" dirty="0" err="1" smtClean="0">
                    <a:latin typeface="Calibri Italic" charset="0"/>
                    <a:sym typeface="Calibri Italic" charset="0"/>
                  </a:rPr>
                  <a:t>right</a:t>
                </a:r>
                <a:r>
                  <a:rPr lang="en-US" dirty="0" smtClean="0">
                    <a:latin typeface="Calibri Italic" charset="0"/>
                    <a:sym typeface="Calibri Italic" charset="0"/>
                  </a:rPr>
                  <a:t> = 1*1 = 1</a:t>
                </a:r>
                <a:endParaRPr lang="en-US" dirty="0"/>
              </a:p>
              <a:p>
                <a:pPr marL="552450" lvl="1"/>
                <a:r>
                  <a:rPr lang="en-US" dirty="0" err="1" smtClean="0"/>
                  <a:t>Significand</a:t>
                </a:r>
                <a:r>
                  <a:rPr lang="en-US" dirty="0" smtClean="0"/>
                  <a:t> : 	</a:t>
                </a:r>
                <a:r>
                  <a:rPr lang="en-US" dirty="0" err="1" smtClean="0"/>
                  <a:t>M</a:t>
                </a:r>
                <a:r>
                  <a:rPr lang="en-US" baseline="-25000" dirty="0" err="1" smtClean="0"/>
                  <a:t>left</a:t>
                </a:r>
                <a:r>
                  <a:rPr lang="en-US" dirty="0" smtClean="0"/>
                  <a:t> * </a:t>
                </a:r>
                <a:r>
                  <a:rPr lang="en-US" dirty="0" err="1" smtClean="0"/>
                  <a:t>M</a:t>
                </a:r>
                <a:r>
                  <a:rPr lang="en-US" baseline="-25000" dirty="0" err="1" smtClean="0"/>
                  <a:t>right</a:t>
                </a:r>
                <a:r>
                  <a:rPr lang="en-US" dirty="0" smtClean="0"/>
                  <a:t> = 2.5 * 3.0 = 7.5</a:t>
                </a:r>
                <a:endParaRPr lang="en-US" dirty="0"/>
              </a:p>
              <a:p>
                <a:pPr marL="552450" lvl="1"/>
                <a:r>
                  <a:rPr lang="en-US" dirty="0"/>
                  <a:t>Exponent </a:t>
                </a:r>
                <a:r>
                  <a:rPr lang="en-US" dirty="0" smtClean="0"/>
                  <a:t>: </a:t>
                </a: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left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+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right</a:t>
                </a:r>
                <a:r>
                  <a:rPr lang="en-US" dirty="0" smtClean="0"/>
                  <a:t> = 3 + 2 = 5</a:t>
                </a:r>
              </a:p>
              <a:p>
                <a:pPr marL="317500" lvl="1" indent="0">
                  <a:buNone/>
                </a:pPr>
                <a:endParaRPr lang="en-US" dirty="0"/>
              </a:p>
              <a:p>
                <a:pPr marL="317500" lvl="1" indent="0">
                  <a:buNone/>
                </a:pPr>
                <a:r>
                  <a:rPr lang="en-US" dirty="0" smtClean="0"/>
                  <a:t>Result: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7.5 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916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193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en-US" dirty="0"/>
              <a:t>Fixing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pPr marL="552450" lvl="1"/>
            <a:r>
              <a:rPr lang="en-US" dirty="0"/>
              <a:t>Biggest chore is multiplying </a:t>
            </a:r>
            <a:r>
              <a:rPr lang="en-US" dirty="0" err="1"/>
              <a:t>significands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63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Scientific Notation Addition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6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</a:rPr>
                          <m:t>2.5</m:t>
                        </m:r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980002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980002"/>
                                </a:solidFill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980002"/>
                                </a:solidFill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980002"/>
                        </a:solidFill>
                        <a:latin typeface="Cambria Math"/>
                        <a:ea typeface="Cambria Math"/>
                      </a:rPr>
                      <m:t>+(3.0×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980002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980002"/>
                    </a:solidFill>
                  </a:rPr>
                  <a:t> = ?</a:t>
                </a:r>
              </a:p>
              <a:p>
                <a:r>
                  <a:rPr lang="en-US" dirty="0" smtClean="0"/>
                  <a:t>Assume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left</a:t>
                </a:r>
                <a:r>
                  <a:rPr lang="en-US" dirty="0" smtClean="0"/>
                  <a:t> is larger that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right</a:t>
                </a:r>
                <a:endParaRPr lang="en-US" dirty="0"/>
              </a:p>
              <a:p>
                <a:r>
                  <a:rPr lang="en-US" dirty="0" smtClean="0"/>
                  <a:t>Align by decimal point:</a:t>
                </a:r>
                <a:endParaRPr lang="en-US" dirty="0"/>
              </a:p>
              <a:p>
                <a:pPr marL="552450" lvl="1"/>
                <a:r>
                  <a:rPr lang="en-US" dirty="0" err="1" smtClean="0"/>
                  <a:t>Significand</a:t>
                </a:r>
                <a:r>
                  <a:rPr lang="en-US" dirty="0" smtClean="0"/>
                  <a:t> : </a:t>
                </a:r>
                <a:br>
                  <a:rPr lang="en-US" dirty="0" smtClean="0"/>
                </a:br>
                <a:r>
                  <a:rPr lang="en-US" dirty="0" smtClean="0">
                    <a:latin typeface="Courier New Bold" panose="02070609020205020404" pitchFamily="49" charset="0"/>
                    <a:cs typeface="Courier New Bold" panose="02070609020205020404" pitchFamily="49" charset="0"/>
                  </a:rPr>
                  <a:t>			 2.5</a:t>
                </a:r>
                <a:br>
                  <a:rPr lang="en-US" dirty="0" smtClean="0">
                    <a:latin typeface="Courier New Bold" panose="02070609020205020404" pitchFamily="49" charset="0"/>
                    <a:cs typeface="Courier New Bold" panose="02070609020205020404" pitchFamily="49" charset="0"/>
                  </a:rPr>
                </a:br>
                <a:r>
                  <a:rPr lang="en-US" dirty="0" smtClean="0">
                    <a:latin typeface="Courier New Bold" panose="02070609020205020404" pitchFamily="49" charset="0"/>
                    <a:cs typeface="Courier New Bold" panose="02070609020205020404" pitchFamily="49" charset="0"/>
                  </a:rPr>
                  <a:t>			+ .3</a:t>
                </a:r>
                <a:br>
                  <a:rPr lang="en-US" dirty="0" smtClean="0">
                    <a:latin typeface="Courier New Bold" panose="02070609020205020404" pitchFamily="49" charset="0"/>
                    <a:cs typeface="Courier New Bold" panose="02070609020205020404" pitchFamily="49" charset="0"/>
                  </a:rPr>
                </a:br>
                <a:r>
                  <a:rPr lang="en-US" dirty="0" smtClean="0">
                    <a:latin typeface="Courier New Bold" panose="02070609020205020404" pitchFamily="49" charset="0"/>
                    <a:cs typeface="Courier New Bold" panose="02070609020205020404" pitchFamily="49" charset="0"/>
                  </a:rPr>
                  <a:t>			 2.8</a:t>
                </a:r>
                <a:endParaRPr lang="en-US" dirty="0" smtClean="0"/>
              </a:p>
              <a:p>
                <a:pPr marL="552450" lvl="1"/>
                <a:endParaRPr lang="en-US" dirty="0" smtClean="0"/>
              </a:p>
              <a:p>
                <a:pPr marL="552450" lvl="1"/>
                <a:r>
                  <a:rPr lang="en-US" dirty="0" smtClean="0"/>
                  <a:t>Exponent : </a:t>
                </a:r>
                <a:r>
                  <a:rPr lang="en-US" dirty="0"/>
                  <a:t>	</a:t>
                </a:r>
                <a:r>
                  <a:rPr lang="en-US" dirty="0" smtClean="0"/>
                  <a:t>	E =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left</a:t>
                </a:r>
                <a:r>
                  <a:rPr lang="en-US" dirty="0" smtClean="0"/>
                  <a:t> = 3</a:t>
                </a:r>
              </a:p>
              <a:p>
                <a:pPr marL="317500" lvl="1" indent="0">
                  <a:buNone/>
                </a:pPr>
                <a:endParaRPr lang="en-US" dirty="0"/>
              </a:p>
              <a:p>
                <a:pPr marL="317500" lvl="1" indent="0">
                  <a:buNone/>
                </a:pPr>
                <a:r>
                  <a:rPr lang="en-US" dirty="0" smtClean="0"/>
                  <a:t>Result: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2.8 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916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 bwMode="auto">
          <a:xfrm>
            <a:off x="3124200" y="3657600"/>
            <a:ext cx="838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06816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>
                <a:solidFill>
                  <a:srgbClr val="980002"/>
                </a:solidFill>
              </a:rPr>
              <a:t>   +   (-1)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Assume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/>
              <a:t> &gt;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Exact Result: </a:t>
            </a: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Sign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/>
              <a:t>, significand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Exponent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: 	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≥ 2,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right, increment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&lt; 1,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left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/>
              <a:t> positions, decrement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by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Overflow 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Round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to fit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4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binary points lined 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7337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Mathematical Properties of FP Add</a:t>
            </a:r>
            <a:endParaRPr lang="en-US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to those of </a:t>
            </a:r>
            <a:r>
              <a:rPr lang="en-US" dirty="0" err="1" smtClean="0"/>
              <a:t>Abelian</a:t>
            </a:r>
            <a:r>
              <a:rPr lang="en-US" dirty="0" smtClean="0"/>
              <a:t> Group</a:t>
            </a:r>
          </a:p>
          <a:p>
            <a:pPr lvl="1"/>
            <a:r>
              <a:rPr lang="en-US" dirty="0" smtClean="0"/>
              <a:t>Commutative?</a:t>
            </a:r>
          </a:p>
          <a:p>
            <a:pPr lvl="1"/>
            <a:r>
              <a:rPr lang="en-US" dirty="0" smtClean="0"/>
              <a:t>(a + b) = (b + a)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Associative?</a:t>
            </a:r>
          </a:p>
          <a:p>
            <a:pPr lvl="2"/>
            <a:r>
              <a:rPr lang="en-US" dirty="0" smtClean="0"/>
              <a:t>Overflow and inexactness of rounding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(3.14+1e10)-1e10 = 0, 3.14+(1e10-1e10) = 3.14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2915" y="1752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508625" y="29083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10617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7" name="Rectangle 7"/>
              <p:cNvSpPr>
                <a:spLocks/>
              </p:cNvSpPr>
              <p:nvPr/>
            </p:nvSpPr>
            <p:spPr bwMode="auto">
              <a:xfrm>
                <a:off x="762000" y="1422400"/>
                <a:ext cx="8001000" cy="5130800"/>
              </a:xfrm>
              <a:prstGeom prst="rect">
                <a:avLst/>
              </a:prstGeom>
              <a:noFill/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marL="254000" indent="-2540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charset="2"/>
                  <a:buChar char="¢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Value	Representation</a:t>
                </a: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Cambria Math"/>
                    <a:sym typeface="Monaco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5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101.11</a:t>
                </a:r>
                <a:r>
                  <a:rPr lang="en-US" sz="2000" baseline="-6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Monaco" charset="0"/>
                        <a:sym typeface="Monaco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Monaco" charset="0"/>
                        <a:sym typeface="Monaco" charset="0"/>
                      </a:rPr>
                      <m:t>4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Monaco" charset="0"/>
                        <a:sym typeface="Monaco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Monaco" charset="0"/>
                        <a:sym typeface="Monaco" charset="0"/>
                      </a:rPr>
                      <m:t>1+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5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endParaRP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Cambria Math"/>
                    <a:sym typeface="Monaco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2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7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8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:r>
                  <a:rPr lang="en-US" sz="2000" dirty="0" smtClean="0">
                    <a:solidFill>
                      <a:schemeClr val="bg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0</a:t>
                </a:r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10.111</a:t>
                </a:r>
                <a:r>
                  <a:rPr lang="en-US" sz="2000" baseline="-6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Monaco" charset="0"/>
                        <a:sym typeface="Monaco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Monaco" charset="0"/>
                        <a:sym typeface="Monaco" charset="0"/>
                      </a:rPr>
                      <m:t>2+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8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2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7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endParaRP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25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:r>
                  <a:rPr lang="en-US" sz="2000" dirty="0" smtClean="0">
                    <a:solidFill>
                      <a:schemeClr val="bg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00</a:t>
                </a:r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0.011001</a:t>
                </a:r>
                <a:r>
                  <a:rPr lang="en-US" sz="2000" baseline="-6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Monaco" charset="0"/>
                        <a:sym typeface="Monaco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8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64</m:t>
                        </m:r>
                      </m:den>
                    </m:f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25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64</m:t>
                        </m:r>
                      </m:den>
                    </m:f>
                  </m:oMath>
                </a14:m>
                <a:endParaRPr lang="en-US" sz="2000" baseline="-6000" dirty="0" smtClean="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endParaRPr>
              </a:p>
              <a:p>
                <a:pPr marL="254000" indent="-254000" algn="l">
                  <a:spcBef>
                    <a:spcPts val="0"/>
                  </a:spcBef>
                  <a:tabLst>
                    <a:tab pos="2398713" algn="l"/>
                  </a:tabLst>
                </a:pPr>
                <a:endParaRPr lang="en-US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endParaRPr>
              </a:p>
              <a:p>
                <a:pPr marL="254000" indent="-2540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charset="2"/>
                  <a:buChar char="¢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Observations</a:t>
                </a:r>
              </a:p>
              <a:p>
                <a:pPr marL="711200" lvl="1" indent="-2540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charset="2"/>
                  <a:buChar char="¢"/>
                  <a:tabLst>
                    <a:tab pos="2398713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Divide </a:t>
                </a:r>
                <a:r>
                  <a:rPr lang="en-US" sz="2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by 2 by shifting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right</a:t>
                </a:r>
              </a:p>
              <a:p>
                <a:pPr marL="711200" lvl="1" indent="-2540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charset="2"/>
                  <a:buChar char="¢"/>
                  <a:tabLst>
                    <a:tab pos="2398713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Multiply </a:t>
                </a:r>
                <a:r>
                  <a:rPr lang="en-US" sz="2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by 2 by shifting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left</a:t>
                </a:r>
                <a:endParaRPr lang="en-US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endParaRPr>
              </a:p>
              <a:p>
                <a:pPr marL="254000" indent="-2540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charset="2"/>
                  <a:buChar char="¢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Limitations</a:t>
                </a:r>
              </a:p>
              <a:p>
                <a:pPr marL="711200" lvl="1" indent="-2540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charset="2"/>
                  <a:buChar char="¢"/>
                  <a:tabLst>
                    <a:tab pos="2398713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Can </a:t>
                </a:r>
                <a:r>
                  <a:rPr lang="en-US" sz="2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only exactly represent numbers of the form 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x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/2</a:t>
                </a:r>
                <a:r>
                  <a:rPr lang="en-US" sz="2000" i="1" baseline="30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k</a:t>
                </a:r>
              </a:p>
              <a:p>
                <a:pPr marL="711200" lvl="1" indent="-2540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charset="2"/>
                  <a:buChar char="¢"/>
                  <a:tabLst>
                    <a:tab pos="2398713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Other </a:t>
                </a:r>
                <a:r>
                  <a:rPr lang="en-US" sz="2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rational numbers have repeating bit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representations</a:t>
                </a:r>
                <a:endParaRPr lang="en-US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endParaRPr>
              </a:p>
              <a:p>
                <a:pPr lvl="1"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914400" algn="l"/>
                    <a:tab pos="228600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	</a:t>
                </a:r>
                <a:r>
                  <a:rPr lang="en-US" sz="2000" u="sng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Value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	</a:t>
                </a:r>
                <a:r>
                  <a:rPr lang="en-US" sz="2000" u="sng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Representation</a:t>
                </a:r>
              </a:p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1143000" algn="l"/>
                    <a:tab pos="251460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	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1/3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	0.0101010101</a:t>
                </a:r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[01]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…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2</a:t>
                </a:r>
              </a:p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1143000" algn="l"/>
                    <a:tab pos="251460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	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1/5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	0.001100110011</a:t>
                </a:r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[0011]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…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2</a:t>
                </a:r>
              </a:p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1143000" algn="l"/>
                    <a:tab pos="2514600" algn="l"/>
                  </a:tabLst>
                </a:pPr>
                <a:endParaRPr lang="en-US" sz="2000" baseline="-25000" dirty="0">
                  <a:solidFill>
                    <a:schemeClr val="tx1"/>
                  </a:solidFill>
                  <a:latin typeface="Calibri" panose="020F0502020204030204" pitchFamily="34" charset="0"/>
                  <a:ea typeface="Calibri" charset="0"/>
                  <a:cs typeface="Calibri" charset="0"/>
                  <a:sym typeface="Calibri Bold" charset="0"/>
                </a:endParaRPr>
              </a:p>
              <a:p>
                <a:pPr marL="342900" indent="-342900" algn="l">
                  <a:spcBef>
                    <a:spcPts val="0"/>
                  </a:spcBef>
                  <a:buClr>
                    <a:srgbClr val="990000"/>
                  </a:buClr>
                  <a:buSzPct val="80000"/>
                  <a:buFont typeface="Wingdings 2" panose="05020102010507070707" pitchFamily="18" charset="2"/>
                  <a:buChar char=""/>
                  <a:tabLst>
                    <a:tab pos="1143000" algn="l"/>
                    <a:tab pos="2514600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Limited range when used with “fixed point” representations</a:t>
                </a:r>
                <a:endParaRPr lang="en-US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endParaRPr>
              </a:p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1143000" algn="l"/>
                    <a:tab pos="2514600" algn="l"/>
                  </a:tabLst>
                </a:pPr>
                <a:endParaRPr lang="en-US" sz="2000" baseline="-250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 Bold" charset="0"/>
                  <a:cs typeface="Calibri" panose="020F0502020204030204" pitchFamily="34" charset="0"/>
                  <a:sym typeface="Calibri Bold" charset="0"/>
                </a:endParaRPr>
              </a:p>
            </p:txBody>
          </p:sp>
        </mc:Choice>
        <mc:Fallback xmlns="">
          <p:sp>
            <p:nvSpPr>
              <p:cNvPr id="1536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22400"/>
                <a:ext cx="8001000" cy="5130800"/>
              </a:xfrm>
              <a:prstGeom prst="rect">
                <a:avLst/>
              </a:prstGeom>
              <a:blipFill rotWithShape="1">
                <a:blip r:embed="rId2"/>
                <a:stretch>
                  <a:fillRect l="-1295" t="-2850" r="-4646"/>
                </a:stretch>
              </a:blip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Compare to Commutative Ring</a:t>
            </a:r>
          </a:p>
          <a:p>
            <a:pPr marL="552450" lvl="1"/>
            <a:r>
              <a:rPr lang="en-US" dirty="0" smtClean="0"/>
              <a:t>Multiplication </a:t>
            </a:r>
            <a:r>
              <a:rPr lang="en-US" dirty="0"/>
              <a:t>Commutative</a:t>
            </a:r>
            <a:r>
              <a:rPr lang="en-US" dirty="0" smtClean="0"/>
              <a:t>?</a:t>
            </a:r>
          </a:p>
          <a:p>
            <a:pPr marL="552450" lvl="1"/>
            <a:r>
              <a:rPr lang="en-US" dirty="0" smtClean="0"/>
              <a:t>Ex: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>
                <a:latin typeface="Courier New"/>
                <a:cs typeface="Courier New"/>
              </a:rPr>
              <a:t>1e20*1e-20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=</a:t>
            </a:r>
            <a:r>
              <a:rPr lang="en-US" dirty="0" smtClean="0">
                <a:latin typeface="Courier New"/>
                <a:cs typeface="Courier New"/>
              </a:rPr>
              <a:t>(1e-20*1e20)</a:t>
            </a:r>
            <a:endParaRPr lang="en-US" dirty="0" smtClean="0"/>
          </a:p>
          <a:p>
            <a:pPr marL="552450" lvl="1"/>
            <a:endParaRPr lang="en-US" dirty="0"/>
          </a:p>
          <a:p>
            <a:pPr marL="552450" lvl="1"/>
            <a:r>
              <a:rPr lang="en-US" dirty="0"/>
              <a:t>Multiplication is Associative?</a:t>
            </a:r>
          </a:p>
          <a:p>
            <a:pPr marL="838200" lvl="2"/>
            <a:r>
              <a:rPr lang="en-US" dirty="0"/>
              <a:t>Possibility of overflow, inexactness of </a:t>
            </a:r>
            <a:r>
              <a:rPr lang="en-US" dirty="0" smtClean="0"/>
              <a:t>rounding</a:t>
            </a:r>
          </a:p>
          <a:p>
            <a:pPr marL="838200" lvl="2"/>
            <a:r>
              <a:rPr lang="en-US" dirty="0" smtClean="0"/>
              <a:t>Ex: </a:t>
            </a:r>
            <a:r>
              <a:rPr lang="en-US" dirty="0" smtClean="0">
                <a:latin typeface="Courier New"/>
              </a:rPr>
              <a:t>(1e20*1e20)*1e-20</a:t>
            </a:r>
            <a:r>
              <a:rPr lang="en-US" dirty="0" smtClean="0"/>
              <a:t>= </a:t>
            </a:r>
            <a:r>
              <a:rPr lang="en-US" dirty="0" err="1" smtClean="0">
                <a:latin typeface="Courier New"/>
                <a:cs typeface="Courier New"/>
              </a:rPr>
              <a:t>inf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1e20*(1e20*1e-20)</a:t>
            </a:r>
            <a:r>
              <a:rPr lang="en-US" dirty="0" smtClean="0"/>
              <a:t>= </a:t>
            </a:r>
            <a:r>
              <a:rPr lang="en-US" dirty="0" smtClean="0">
                <a:latin typeface="Courier New"/>
                <a:cs typeface="Courier New"/>
              </a:rPr>
              <a:t>1e20</a:t>
            </a:r>
          </a:p>
          <a:p>
            <a:pPr marL="838200" lvl="2"/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en-US" dirty="0" smtClean="0"/>
              <a:t>Multiplication </a:t>
            </a:r>
            <a:r>
              <a:rPr lang="en-US" dirty="0"/>
              <a:t>distributes over addition?</a:t>
            </a:r>
          </a:p>
          <a:p>
            <a:pPr marL="838200" lvl="2"/>
            <a:r>
              <a:rPr lang="en-US" dirty="0"/>
              <a:t>Possibility of overflow, inexactness of </a:t>
            </a:r>
            <a:r>
              <a:rPr lang="en-US" dirty="0" smtClean="0"/>
              <a:t>rounding</a:t>
            </a:r>
          </a:p>
          <a:p>
            <a:pPr marL="838200" lvl="2"/>
            <a:r>
              <a:rPr lang="en-US" dirty="0" smtClean="0">
                <a:latin typeface="Courier New"/>
                <a:cs typeface="Courier New"/>
              </a:rPr>
              <a:t>1e20*(1e20-1e20)</a:t>
            </a:r>
            <a:r>
              <a:rPr lang="en-US" dirty="0" smtClean="0"/>
              <a:t>= </a:t>
            </a:r>
            <a:r>
              <a:rPr lang="en-US" dirty="0" smtClean="0">
                <a:latin typeface="Courier New"/>
                <a:cs typeface="Courier New"/>
              </a:rPr>
              <a:t>0.0</a:t>
            </a:r>
            <a:r>
              <a:rPr lang="en-US" dirty="0" smtClean="0"/>
              <a:t>, </a:t>
            </a:r>
            <a:r>
              <a:rPr lang="en-US" dirty="0"/>
              <a:t> </a:t>
            </a:r>
            <a:r>
              <a:rPr lang="en-US" dirty="0" smtClean="0">
                <a:latin typeface="Courier New"/>
                <a:cs typeface="Courier New"/>
              </a:rPr>
              <a:t>1e20*1e20 – 1e20*1e20 </a:t>
            </a:r>
            <a:r>
              <a:rPr lang="en-US" dirty="0" smtClean="0"/>
              <a:t>= </a:t>
            </a:r>
            <a:r>
              <a:rPr lang="en-US" dirty="0" err="1" smtClean="0">
                <a:latin typeface="Courier New"/>
                <a:cs typeface="Courier New"/>
              </a:rPr>
              <a:t>NaN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26188" y="281305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26188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04039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Represents </a:t>
            </a:r>
            <a:r>
              <a:rPr lang="en-US" dirty="0"/>
              <a:t>numbers of form M x </a:t>
            </a:r>
            <a:r>
              <a:rPr lang="en-US" dirty="0" smtClean="0"/>
              <a:t>2</a:t>
            </a:r>
            <a:r>
              <a:rPr lang="en-US" baseline="32000" dirty="0" smtClean="0"/>
              <a:t>E</a:t>
            </a:r>
          </a:p>
          <a:p>
            <a:pPr lvl="2"/>
            <a:endParaRPr lang="en-US" dirty="0"/>
          </a:p>
          <a:p>
            <a:r>
              <a:rPr lang="en-US" dirty="0"/>
              <a:t>One can reason about operations independent of implementation</a:t>
            </a:r>
          </a:p>
          <a:p>
            <a:pPr marL="552450" lvl="1"/>
            <a:r>
              <a:rPr lang="en-US" dirty="0"/>
              <a:t>As if computed with perfect precision and then </a:t>
            </a:r>
            <a:r>
              <a:rPr lang="en-US" dirty="0" smtClean="0"/>
              <a:t>rounded</a:t>
            </a:r>
          </a:p>
          <a:p>
            <a:pPr marL="1181100" lvl="3"/>
            <a:endParaRPr lang="en-US" dirty="0"/>
          </a:p>
          <a:p>
            <a:r>
              <a:rPr lang="en-US" dirty="0"/>
              <a:t>Not the same as real arithmetic</a:t>
            </a:r>
          </a:p>
          <a:p>
            <a:pPr marL="552450" lvl="1"/>
            <a:r>
              <a:rPr lang="en-US" dirty="0"/>
              <a:t>Violates associativity/</a:t>
            </a:r>
            <a:r>
              <a:rPr lang="en-US" dirty="0" err="1"/>
              <a:t>distributivity</a:t>
            </a:r>
            <a:endParaRPr lang="en-US" dirty="0"/>
          </a:p>
          <a:p>
            <a:pPr marL="552450" lvl="1"/>
            <a:r>
              <a:rPr lang="en-US" dirty="0"/>
              <a:t>Makes life difficult for compilers &amp; serious numerical applications programmers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Gill Sans"/>
              </a:rPr>
              <a:t>255 </a:t>
            </a:r>
            <a:r>
              <a:rPr lang="en-US" baseline="30000" dirty="0" smtClean="0">
                <a:latin typeface="Gill Sans"/>
              </a:rPr>
              <a:t>9</a:t>
            </a:r>
            <a:r>
              <a:rPr lang="en-US" dirty="0" smtClean="0">
                <a:latin typeface="Gill Sans"/>
              </a:rPr>
              <a:t>⁄</a:t>
            </a:r>
            <a:r>
              <a:rPr lang="en-US" baseline="-25000" dirty="0" smtClean="0">
                <a:latin typeface="Gill Sans"/>
              </a:rPr>
              <a:t>16</a:t>
            </a:r>
            <a:r>
              <a:rPr lang="en-US" dirty="0" smtClean="0">
                <a:latin typeface="Gill Sans"/>
              </a:rPr>
              <a:t>  </a:t>
            </a:r>
            <a:r>
              <a:rPr lang="en-US" dirty="0" smtClean="0"/>
              <a:t>to binary</a:t>
            </a:r>
          </a:p>
          <a:p>
            <a:pPr marL="0" indent="0">
              <a:buNone/>
            </a:pPr>
            <a:r>
              <a:rPr lang="en-US" baseline="-25000" dirty="0"/>
              <a:t>	</a:t>
            </a:r>
            <a:r>
              <a:rPr lang="en-US" dirty="0" smtClean="0">
                <a:latin typeface="Gill Sans"/>
              </a:rPr>
              <a:t>10101.10101</a:t>
            </a:r>
            <a:r>
              <a:rPr lang="en-US" baseline="-25000" dirty="0" smtClean="0">
                <a:latin typeface="Gill Sans"/>
              </a:rPr>
              <a:t>2</a:t>
            </a:r>
            <a:r>
              <a:rPr lang="en-US" dirty="0" smtClean="0"/>
              <a:t> to decimal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5091621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7" name="Rectangle 7"/>
              <p:cNvSpPr>
                <a:spLocks/>
              </p:cNvSpPr>
              <p:nvPr/>
            </p:nvSpPr>
            <p:spPr bwMode="auto">
              <a:xfrm>
                <a:off x="762000" y="1422400"/>
                <a:ext cx="8001000" cy="5130800"/>
              </a:xfrm>
              <a:prstGeom prst="rect">
                <a:avLst/>
              </a:prstGeom>
              <a:noFill/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Suppose an 8-bit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fixed-point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 representation with:</a:t>
                </a:r>
              </a:p>
              <a:p>
                <a:pPr marL="342900" indent="-3429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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One sign bit</a:t>
                </a:r>
              </a:p>
              <a:p>
                <a:pPr marL="342900" indent="-3429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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Four integer bits</a:t>
                </a:r>
              </a:p>
              <a:p>
                <a:pPr marL="342900" indent="-3429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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Three fractional bits</a:t>
                </a:r>
              </a:p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2398713" algn="l"/>
                  </a:tabLst>
                </a:pPr>
                <a:endPara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endParaRPr>
              </a:p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2398713" algn="l"/>
                  </a:tabLst>
                </a:pPr>
                <a:endParaRPr lang="en-US" sz="2400" dirty="0" smtClean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endParaRPr>
              </a:p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Convert:</a:t>
                </a: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Cambria Math"/>
                    <a:sym typeface="Monaco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12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8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binary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endParaRP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Cambria Math"/>
                    <a:sym typeface="Monaco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6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8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 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binary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Monaco"/>
                  <a:ea typeface="Calibri" charset="0"/>
                  <a:cs typeface="Calibri" charset="0"/>
                  <a:sym typeface="Calibri" charset="0"/>
                </a:endParaRP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  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onaco" charset="0"/>
                    <a:sym typeface="Monaco" charset="0"/>
                  </a:rPr>
                  <a:t>11010110</a:t>
                </a:r>
                <a:r>
                  <a:rPr lang="en-US" sz="2000" baseline="-6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onaco" charset="0"/>
                    <a:sym typeface="Monaco" charset="0"/>
                  </a:rPr>
                  <a:t>2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onaco" charset="0"/>
                    <a:sym typeface="Monaco" charset="0"/>
                  </a:rPr>
                  <a:t> to decimal</a:t>
                </a:r>
                <a:endParaRPr lang="en-US" sz="2000" baseline="-6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onaco" charset="0"/>
                  <a:sym typeface="Monaco" charset="0"/>
                </a:endParaRP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000" baseline="-6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onaco" charset="0"/>
                    <a:sym typeface="Monaco" charset="0"/>
                  </a:rPr>
                  <a:t>	</a:t>
                </a: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endParaRPr lang="en-US" sz="2000" baseline="-6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onaco" charset="0"/>
                  <a:sym typeface="Monaco" charset="0"/>
                </a:endParaRPr>
              </a:p>
              <a:p>
                <a:pPr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cs typeface="Monaco" charset="0"/>
                    <a:sym typeface="Monaco" charset="0"/>
                  </a:rPr>
                  <a:t>What bit pattern(s) have the largest positive value? What is it?</a:t>
                </a:r>
              </a:p>
              <a:p>
                <a:pPr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cs typeface="Monaco" charset="0"/>
                    <a:sym typeface="Monaco" charset="0"/>
                  </a:rPr>
                  <a:t>What bit pattern(s) have the value closest to zero?</a:t>
                </a:r>
              </a:p>
              <a:p>
                <a:pPr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cs typeface="Monaco" charset="0"/>
                    <a:sym typeface="Monaco" charset="0"/>
                  </a:rPr>
                  <a:t>What bit pattern(s) have the value of zero?</a:t>
                </a:r>
              </a:p>
            </p:txBody>
          </p:sp>
        </mc:Choice>
        <mc:Fallback>
          <p:sp>
            <p:nvSpPr>
              <p:cNvPr id="1536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22400"/>
                <a:ext cx="8001000" cy="5130800"/>
              </a:xfrm>
              <a:prstGeom prst="rect">
                <a:avLst/>
              </a:prstGeom>
              <a:blipFill rotWithShape="1">
                <a:blip r:embed="rId2"/>
                <a:stretch>
                  <a:fillRect l="-2285" t="-1781" r="-838" b="-594"/>
                </a:stretch>
              </a:blip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821816"/>
              </p:ext>
            </p:extLst>
          </p:nvPr>
        </p:nvGraphicFramePr>
        <p:xfrm>
          <a:off x="4038600" y="2133600"/>
          <a:ext cx="3459163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28800"/>
                <a:gridCol w="1249363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fractional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244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 dirty="0"/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Example and properties</a:t>
            </a:r>
            <a:endParaRPr lang="en-US" dirty="0"/>
          </a:p>
          <a:p>
            <a:pPr marL="215900" indent="-215900"/>
            <a:r>
              <a:rPr lang="en-US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IEEE </a:t>
            </a: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floating point standard: Definition</a:t>
            </a:r>
            <a:endParaRPr lang="en-US" dirty="0"/>
          </a:p>
          <a:p>
            <a:pPr marL="215900" indent="-215900"/>
            <a:r>
              <a:rPr lang="en-US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Floating </a:t>
            </a: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point in C</a:t>
            </a:r>
            <a:endParaRPr lang="en-US" dirty="0"/>
          </a:p>
          <a:p>
            <a:pPr marL="215900" indent="-215900"/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 dirty="0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21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 to scientific notation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E.g.: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1.25 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=1,250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E.g.: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2.78 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sup>
                    </m:sSup>
                    <m:r>
                      <a:rPr lang="en-US" b="0" i="0" smtClean="0">
                        <a:latin typeface="Cambria Math"/>
                        <a:ea typeface="Cambria Math"/>
                      </a:rPr>
                      <m:t>=0.0278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FP is this concept but with an efficient binary format! But…</a:t>
                </a:r>
              </a:p>
              <a:p>
                <a:pPr lvl="1"/>
                <a:r>
                  <a:rPr lang="en-US" dirty="0" smtClean="0"/>
                  <a:t>Uses base 2 instead of base 10</a:t>
                </a:r>
              </a:p>
              <a:p>
                <a:pPr lvl="1"/>
                <a:r>
                  <a:rPr lang="en-US" dirty="0" smtClean="0"/>
                  <a:t>Places restrictions on how certain values are represented</a:t>
                </a:r>
              </a:p>
              <a:p>
                <a:pPr lvl="1"/>
                <a:r>
                  <a:rPr lang="en-US" dirty="0" smtClean="0"/>
                  <a:t>Deals with finiteness of representation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546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Pages>0</Pages>
  <Words>2252</Words>
  <Characters>0</Characters>
  <Application>Microsoft Office PowerPoint</Application>
  <PresentationFormat>On-screen Show (4:3)</PresentationFormat>
  <Lines>0</Lines>
  <Paragraphs>698</Paragraphs>
  <Slides>51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Title Slide</vt:lpstr>
      <vt:lpstr>Title and Content</vt:lpstr>
      <vt:lpstr>Title Only</vt:lpstr>
      <vt:lpstr>template2007</vt:lpstr>
      <vt:lpstr>Worksheet</vt:lpstr>
      <vt:lpstr>Data Representation –   Floating Point  CSCI 2400 / ECE 3217:  Computer Architecture</vt:lpstr>
      <vt:lpstr>Today: Floating Point</vt:lpstr>
      <vt:lpstr>Fractional binary numbers</vt:lpstr>
      <vt:lpstr>Place-Value Fractional Binary Numbers</vt:lpstr>
      <vt:lpstr>Fractional Binary Numbers: Examples</vt:lpstr>
      <vt:lpstr>Quick Check</vt:lpstr>
      <vt:lpstr>Quick Check</vt:lpstr>
      <vt:lpstr>Today: Floating Point</vt:lpstr>
      <vt:lpstr>Floating Point Representation</vt:lpstr>
      <vt:lpstr>Floating Point Representation</vt:lpstr>
      <vt:lpstr>Tiny Floating Point Example</vt:lpstr>
      <vt:lpstr>Tiny Floating Point Example</vt:lpstr>
      <vt:lpstr>Tiny Floating Point Example</vt:lpstr>
      <vt:lpstr>Floating Point Encodings and Visualization</vt:lpstr>
      <vt:lpstr>Dynamic Range (Positives)</vt:lpstr>
      <vt:lpstr>Distribution of Values</vt:lpstr>
      <vt:lpstr>Quick Check</vt:lpstr>
      <vt:lpstr>Quick Check</vt:lpstr>
      <vt:lpstr>Quick Check</vt:lpstr>
      <vt:lpstr>Quick Check</vt:lpstr>
      <vt:lpstr>Quick Check</vt:lpstr>
      <vt:lpstr>Quick Check</vt:lpstr>
      <vt:lpstr>Quick Check</vt:lpstr>
      <vt:lpstr>Quick Check</vt:lpstr>
      <vt:lpstr>Quick Check</vt:lpstr>
      <vt:lpstr>Quick Check</vt:lpstr>
      <vt:lpstr>Quick Check</vt:lpstr>
      <vt:lpstr>Quick Check</vt:lpstr>
      <vt:lpstr>Today: Floating Point</vt:lpstr>
      <vt:lpstr>IEEE Floating Point</vt:lpstr>
      <vt:lpstr>Floating Point Representation</vt:lpstr>
      <vt:lpstr>Precisions</vt:lpstr>
      <vt:lpstr>Normalized Values</vt:lpstr>
      <vt:lpstr>Normalized Encoding Example</vt:lpstr>
      <vt:lpstr>Denormalized Values</vt:lpstr>
      <vt:lpstr>Special Values</vt:lpstr>
      <vt:lpstr>Interesting Numbers</vt:lpstr>
      <vt:lpstr>Today: Floating Point</vt:lpstr>
      <vt:lpstr>Floating Point in C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Scientific Notation Multiplication</vt:lpstr>
      <vt:lpstr>FP Multiplication</vt:lpstr>
      <vt:lpstr>Scientific Notation Addition</vt:lpstr>
      <vt:lpstr>Floating Point Addition</vt:lpstr>
      <vt:lpstr>Mathematical Properties of FP Add</vt:lpstr>
      <vt:lpstr>Mathematical Properties of FP Mult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David Ferry</cp:lastModifiedBy>
  <cp:revision>74</cp:revision>
  <cp:lastPrinted>2014-01-30T21:35:57Z</cp:lastPrinted>
  <dcterms:created xsi:type="dcterms:W3CDTF">2011-01-05T19:58:47Z</dcterms:created>
  <dcterms:modified xsi:type="dcterms:W3CDTF">2017-02-06T06:16:15Z</dcterms:modified>
</cp:coreProperties>
</file>