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01" r:id="rId20"/>
    <p:sldId id="273" r:id="rId21"/>
    <p:sldId id="274" r:id="rId22"/>
    <p:sldId id="275" r:id="rId23"/>
    <p:sldId id="276" r:id="rId24"/>
    <p:sldId id="278" r:id="rId25"/>
    <p:sldId id="279" r:id="rId26"/>
    <p:sldId id="306" r:id="rId27"/>
    <p:sldId id="281" r:id="rId28"/>
    <p:sldId id="308" r:id="rId29"/>
    <p:sldId id="307" r:id="rId30"/>
    <p:sldId id="286" r:id="rId31"/>
    <p:sldId id="289" r:id="rId32"/>
    <p:sldId id="309" r:id="rId33"/>
    <p:sldId id="310" r:id="rId34"/>
    <p:sldId id="311" r:id="rId35"/>
    <p:sldId id="312" r:id="rId36"/>
    <p:sldId id="300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>
        <p:scale>
          <a:sx n="91" d="100"/>
          <a:sy n="91" d="100"/>
        </p:scale>
        <p:origin x="-1210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class:213-f10:corei7mount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  <c:perspective val="3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805.45999999999958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835.30999999999949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608.85999999999956</c:v>
                </c:pt>
              </c:numCache>
            </c:numRef>
          </c:val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</c:ser>
        <c:bandFmts/>
        <c:axId val="7651328"/>
        <c:axId val="7653248"/>
        <c:axId val="7640832"/>
      </c:surface3DChart>
      <c:catAx>
        <c:axId val="765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7647058823529399"/>
              <c:y val="0.827079934747145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53248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765324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Read  throughput (MB/s)</a:t>
                </a:r>
              </a:p>
            </c:rich>
          </c:tx>
          <c:layout>
            <c:manualLayout>
              <c:xMode val="edge"/>
              <c:yMode val="edge"/>
              <c:x val="9.4339622641509399E-2"/>
              <c:y val="0.226753670473083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51328"/>
        <c:crosses val="autoZero"/>
        <c:crossBetween val="between"/>
      </c:valAx>
      <c:serAx>
        <c:axId val="7640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(bytes)</a:t>
                </a:r>
              </a:p>
            </c:rich>
          </c:tx>
          <c:layout>
            <c:manualLayout>
              <c:xMode val="edge"/>
              <c:yMode val="edge"/>
              <c:x val="0.771365149833518"/>
              <c:y val="0.8156606851549760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653248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0.28388</cdr:x>
      <cdr:y>0.11535</cdr:y>
    </cdr:from>
    <cdr:to>
      <cdr:x>0.34455</cdr:x>
      <cdr:y>0.33671</cdr:y>
    </cdr:to>
    <cdr:sp macro="" textlink="">
      <cdr:nvSpPr>
        <cdr:cNvPr id="1034" name="Line 10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2438400" y="660400"/>
          <a:ext cx="520700" cy="129539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0.58306</cdr:x>
      <cdr:y>0.64165</cdr:y>
    </cdr:from>
    <cdr:to>
      <cdr:x>0.71032</cdr:x>
      <cdr:y>0.75911</cdr:y>
    </cdr:to>
    <cdr:sp macro="" textlink="">
      <cdr:nvSpPr>
        <cdr:cNvPr id="1036" name="Line 1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>
          <a:off x="5003834" y="3746500"/>
          <a:ext cx="1092166" cy="68581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38100">
          <a:solidFill>
            <a:srgbClr val="FF0000"/>
          </a:solidFill>
          <a:round/>
          <a:headEnd/>
          <a:tailEnd type="triangle" w="med" len="me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0.6125</cdr:x>
      <cdr:y>0.0555</cdr:y>
    </cdr:from>
    <cdr:to>
      <cdr:x>0.66225</cdr:x>
      <cdr:y>0.1135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47908" y="30653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L1</a:t>
          </a:r>
        </a:p>
      </cdr:txBody>
    </cdr:sp>
  </cdr:relSizeAnchor>
  <cdr:relSizeAnchor xmlns:cdr="http://schemas.openxmlformats.org/drawingml/2006/chartDrawing">
    <cdr:from>
      <cdr:x>0.54975</cdr:x>
      <cdr:y>0.3695</cdr:y>
    </cdr:from>
    <cdr:to>
      <cdr:x>0.5985</cdr:x>
      <cdr:y>0.4275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709386" y="2154526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L2</a:t>
          </a:r>
        </a:p>
      </cdr:txBody>
    </cdr:sp>
  </cdr:relSizeAnchor>
  <cdr:relSizeAnchor xmlns:cdr="http://schemas.openxmlformats.org/drawingml/2006/chartDrawing">
    <cdr:from>
      <cdr:x>0.44025</cdr:x>
      <cdr:y>0.7175</cdr:y>
    </cdr:from>
    <cdr:to>
      <cdr:x>0.51575</cdr:x>
      <cdr:y>0.7765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784673" y="4189357"/>
          <a:ext cx="637215" cy="37076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Mem</a:t>
          </a:r>
        </a:p>
      </cdr:txBody>
    </cdr:sp>
  </cdr:relSizeAnchor>
  <cdr:relSizeAnchor xmlns:cdr="http://schemas.openxmlformats.org/drawingml/2006/chartDrawing">
    <cdr:from>
      <cdr:x>0.47575</cdr:x>
      <cdr:y>0.49675</cdr:y>
    </cdr:from>
    <cdr:to>
      <cdr:x>0.52575</cdr:x>
      <cdr:y>0.555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078607" y="2890218"/>
          <a:ext cx="418374" cy="37076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Helvetica"/>
            </a:rPr>
            <a:t>L3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0.29397</cdr:x>
      <cdr:y>0.08155</cdr:y>
    </cdr:from>
    <cdr:to>
      <cdr:x>0.40334</cdr:x>
      <cdr:y>0.14298</cdr:y>
    </cdr:to>
    <cdr:sp macro="" textlink="">
      <cdr:nvSpPr>
        <cdr:cNvPr id="17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33544" y="457209"/>
          <a:ext cx="947198" cy="383494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copyij</a:t>
          </a:r>
        </a:p>
      </cdr:txBody>
    </cdr:sp>
  </cdr:relSizeAnchor>
  <cdr:relSizeAnchor xmlns:cdr="http://schemas.openxmlformats.org/drawingml/2006/chartDrawing">
    <cdr:from>
      <cdr:x>0.64594</cdr:x>
      <cdr:y>0.61078</cdr:y>
    </cdr:from>
    <cdr:to>
      <cdr:x>0.75556</cdr:x>
      <cdr:y>0.67146</cdr:y>
    </cdr:to>
    <cdr:sp macro="" textlink="">
      <cdr:nvSpPr>
        <cdr:cNvPr id="18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541289" y="3560403"/>
          <a:ext cx="955781" cy="379115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12700">
          <a:solidFill>
            <a:srgbClr val="000000"/>
          </a:solidFill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90487" tIns="44450" rIns="90487" bIns="44450" anchor="t" upright="1">
          <a:spAutoFit/>
        </a:bodyPr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 rtl="0">
            <a:defRPr sz="1000"/>
          </a:pPr>
          <a:r>
            <a:rPr lang="en-US" sz="1600" b="0" i="0" u="none" strike="noStrike" baseline="0">
              <a:solidFill>
                <a:srgbClr val="000000"/>
              </a:solidFill>
              <a:latin typeface="Courier New" pitchFamily="49" charset="0"/>
              <a:cs typeface="Courier New" pitchFamily="49" charset="0"/>
            </a:rPr>
            <a:t>copyji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0.00593</cdr:x>
      <cdr:y>0.00871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0800" cy="508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1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GCC Extended assembly syntax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asm( assembler syntax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output operands /*optional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input operands /* 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    : list of clobbered registers /* optional */</a:t>
            </a:r>
          </a:p>
          <a:p>
            <a:pPr>
              <a:spcBef>
                <a:spcPts val="449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Times New Roman" charset="0"/>
              </a:rPr>
              <a:t>  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2029028" y="5701577"/>
            <a:ext cx="5085944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  <a:endParaRPr lang="en-US" sz="200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Course Overview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CSCI 2400/ ECE 3217:  Computer Architecture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Instructors: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David Ferry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Assembly Code Example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Time Stamp Counter</a:t>
            </a:r>
          </a:p>
          <a:p>
            <a:pPr marL="552450" lvl="1"/>
            <a:r>
              <a:rPr lang="en-US"/>
              <a:t>Special 64-bit register in Intel-compatible machines</a:t>
            </a:r>
          </a:p>
          <a:p>
            <a:pPr marL="552450" lvl="1"/>
            <a:r>
              <a:rPr lang="en-US"/>
              <a:t>Incremented every clock cycle</a:t>
            </a:r>
          </a:p>
          <a:p>
            <a:pPr marL="552450" lvl="1"/>
            <a:r>
              <a:rPr lang="en-US"/>
              <a:t>Read with rdtsc instruction</a:t>
            </a:r>
          </a:p>
          <a:p>
            <a:r>
              <a:rPr lang="en-US"/>
              <a:t>Application</a:t>
            </a:r>
          </a:p>
          <a:p>
            <a:pPr marL="552450" lvl="1"/>
            <a:r>
              <a:rPr lang="en-US"/>
              <a:t>Measure time (in clock cycles) required by procedure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709613" y="4114800"/>
            <a:ext cx="5753100" cy="14732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start_counter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get_counter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printf("P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required 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clock cycles\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Code to Read Counter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Write small amount of assembly code using GCC’s asm facility</a:t>
            </a:r>
          </a:p>
          <a:p>
            <a:r>
              <a:rPr lang="en-US"/>
              <a:t>Inserts assembly code into machine code generated by compiler</a:t>
            </a: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774700" y="2819400"/>
            <a:ext cx="7670800" cy="3606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static unsigned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cyc_hi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static unsigned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cyc_lo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Set *hi and *lo to the high and low order bits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of the cycle counter. 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access_counter(unsigned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*hi, unsigned *lo)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asm("rdtsc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movl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%%edx,%0;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movl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%%eax,%1"  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 "=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 (*hi), "=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 (*lo) 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: "%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edx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", "%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eax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318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Great Reality #3: Memory Matters</a:t>
            </a:r>
            <a:br>
              <a:rPr lang="en-US" dirty="0" smtClean="0"/>
            </a:br>
            <a:r>
              <a:rPr lang="en-US" sz="2900" dirty="0" smtClean="0"/>
              <a:t>Random Access Memory Is an Unphysical Abstraction</a:t>
            </a:r>
            <a:endParaRPr lang="en-US" sz="29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38200" lvl="2"/>
            <a:endParaRPr lang="en-US" dirty="0" smtClean="0"/>
          </a:p>
          <a:p>
            <a:r>
              <a:rPr lang="en-US" dirty="0" smtClean="0"/>
              <a:t>Memory is not unbounded</a:t>
            </a:r>
          </a:p>
          <a:p>
            <a:pPr marL="552450" lvl="1"/>
            <a:r>
              <a:rPr lang="en-US" dirty="0" smtClean="0"/>
              <a:t>It must be allocated and managed</a:t>
            </a:r>
          </a:p>
          <a:p>
            <a:pPr marL="552450" lvl="1"/>
            <a:r>
              <a:rPr lang="en-US" dirty="0" smtClean="0"/>
              <a:t>Many applications are memory dominated</a:t>
            </a:r>
          </a:p>
          <a:p>
            <a:pPr marL="552450" lvl="1"/>
            <a:r>
              <a:rPr lang="en-US" dirty="0" smtClean="0"/>
              <a:t>Memory access is relatively slow</a:t>
            </a:r>
          </a:p>
          <a:p>
            <a:r>
              <a:rPr lang="en-US" dirty="0" smtClean="0"/>
              <a:t>Memory referencing bugs especially pernicious</a:t>
            </a:r>
          </a:p>
          <a:p>
            <a:pPr marL="552450" lvl="1"/>
            <a:r>
              <a:rPr lang="en-US" dirty="0" smtClean="0"/>
              <a:t>Effects are distant in both time and space</a:t>
            </a:r>
          </a:p>
          <a:p>
            <a:r>
              <a:rPr lang="en-US" dirty="0" smtClean="0"/>
              <a:t>Memory performance is not uniform</a:t>
            </a:r>
          </a:p>
          <a:p>
            <a:pPr marL="552450" lvl="1"/>
            <a:r>
              <a:rPr lang="en-US" dirty="0" smtClean="0"/>
              <a:t>Cache and virtual memory effects can greatly affect program performance</a:t>
            </a:r>
          </a:p>
          <a:p>
            <a:pPr marL="552450" lvl="1"/>
            <a:r>
              <a:rPr lang="en-US" dirty="0" smtClean="0"/>
              <a:t>Adapting program to characteristics of memory system can lead to major speed improvements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62000" y="1270000"/>
            <a:ext cx="7327900" cy="20066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fun(int i)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double d[1] = {3.14};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long int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a[i]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d[0];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3302000"/>
            <a:ext cx="73279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3.14, then segmentation fault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5080000"/>
            <a:ext cx="8382000" cy="1282700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165100" indent="-165100"/>
            <a:r>
              <a:rPr lang="en-US" dirty="0" smtClean="0"/>
              <a:t> Result </a:t>
            </a:r>
            <a:r>
              <a:rPr lang="en-US" dirty="0"/>
              <a:t>is architecture </a:t>
            </a:r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7327900" cy="20066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fun(int i)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double d[1] = {3.14};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long int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a[i]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d[0];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825500" y="3302000"/>
            <a:ext cx="73279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=&gt;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3.14, then segmentation fault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930775" y="4897438"/>
            <a:ext cx="228600" cy="1693862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235575" y="5395913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fun(i)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833438" y="48006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781300" y="4762500"/>
          <a:ext cx="2070100" cy="1905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Saved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Errors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and C++ do not provide any memory protection</a:t>
            </a:r>
          </a:p>
          <a:p>
            <a:pPr marL="552450" lvl="1"/>
            <a:r>
              <a:rPr lang="en-US" dirty="0"/>
              <a:t>Out of bounds array references</a:t>
            </a:r>
          </a:p>
          <a:p>
            <a:pPr marL="552450" lvl="1"/>
            <a:r>
              <a:rPr lang="en-US" dirty="0"/>
              <a:t>Invalid pointer values</a:t>
            </a:r>
          </a:p>
          <a:p>
            <a:pPr marL="552450" lvl="1"/>
            <a:r>
              <a:rPr lang="en-US" dirty="0"/>
              <a:t>Abuses of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en-US" dirty="0"/>
              <a:t>Can lead to nasty bugs</a:t>
            </a:r>
          </a:p>
          <a:p>
            <a:pPr marL="552450" lvl="1"/>
            <a:r>
              <a:rPr lang="en-US" dirty="0"/>
              <a:t>Whether or not bug has any effect depends on system and compiler</a:t>
            </a:r>
          </a:p>
          <a:p>
            <a:pPr marL="552450" lvl="1"/>
            <a:r>
              <a:rPr lang="en-US" dirty="0"/>
              <a:t>Action at a distance</a:t>
            </a:r>
          </a:p>
          <a:p>
            <a:pPr marL="838200" lvl="2"/>
            <a:r>
              <a:rPr lang="en-US" dirty="0"/>
              <a:t>Corrupted object logically unrelated to one being accessed</a:t>
            </a:r>
          </a:p>
          <a:p>
            <a:pPr marL="838200" lvl="2"/>
            <a:r>
              <a:rPr lang="en-US" dirty="0"/>
              <a:t>Effect of bug may be first observed long after it is generated</a:t>
            </a:r>
          </a:p>
          <a:p>
            <a:r>
              <a:rPr lang="en-US" dirty="0"/>
              <a:t>How can I deal with this?</a:t>
            </a:r>
          </a:p>
          <a:p>
            <a:pPr marL="552450" lvl="1"/>
            <a:r>
              <a:rPr lang="en-US" dirty="0"/>
              <a:t>Program in Java, </a:t>
            </a:r>
            <a:r>
              <a:rPr lang="en-US" dirty="0" smtClean="0"/>
              <a:t>Python, etc.</a:t>
            </a:r>
          </a:p>
          <a:p>
            <a:pPr marL="552450" lvl="1"/>
            <a:r>
              <a:rPr lang="en-US" dirty="0" smtClean="0"/>
              <a:t>Understand </a:t>
            </a:r>
            <a:r>
              <a:rPr lang="en-US" dirty="0"/>
              <a:t>what possible interactions may occur</a:t>
            </a:r>
          </a:p>
          <a:p>
            <a:pPr marL="552450" lvl="1"/>
            <a:r>
              <a:rPr lang="en-US" dirty="0"/>
              <a:t>Use or develop tools to detect referencing </a:t>
            </a:r>
            <a:r>
              <a:rPr lang="en-US" dirty="0" smtClean="0"/>
              <a:t>errors (e.g.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Memory System Performance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  <a:ln/>
        </p:spPr>
        <p:txBody>
          <a:bodyPr/>
          <a:lstStyle/>
          <a:p>
            <a:r>
              <a:rPr lang="en-US" dirty="0"/>
              <a:t>Hierarchical memory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Caches trade off speed and size</a:t>
            </a:r>
            <a:endParaRPr lang="en-US" dirty="0"/>
          </a:p>
          <a:p>
            <a:r>
              <a:rPr lang="en-US" dirty="0"/>
              <a:t>Performance depends on access patterns</a:t>
            </a:r>
          </a:p>
          <a:p>
            <a:pPr marL="552450" lvl="1"/>
            <a:r>
              <a:rPr lang="en-US" dirty="0"/>
              <a:t>Including how step through multi-dimensional array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copyji(int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void copyij(int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      int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int i,j;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(i = 0; i &lt; 2048; i++)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>
                <a:solidFill>
                  <a:srgbClr val="21218A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for (j = 0; j &lt; 2048; j++)</a:t>
            </a:r>
            <a:endParaRPr lang="en-US" sz="160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dst[i][j] = src[i][j];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5318125" y="3886200"/>
            <a:ext cx="3716338" cy="13716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21 times slower</a:t>
            </a:r>
            <a:b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</a:br>
            <a:r>
              <a:rPr lang="en-US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(Pentium 4)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The Memory Mountain</a:t>
            </a:r>
          </a:p>
        </p:txBody>
      </p:sp>
      <p:graphicFrame>
        <p:nvGraphicFramePr>
          <p:cNvPr id="1661" name="Chart 1660"/>
          <p:cNvGraphicFramePr>
            <a:graphicFrameLocks noGrp="1"/>
          </p:cNvGraphicFramePr>
          <p:nvPr/>
        </p:nvGraphicFramePr>
        <p:xfrm>
          <a:off x="0" y="10287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2" name="Rectangle 1661"/>
          <p:cNvSpPr>
            <a:spLocks noChangeArrowheads="1"/>
          </p:cNvSpPr>
          <p:nvPr/>
        </p:nvSpPr>
        <p:spPr bwMode="auto">
          <a:xfrm>
            <a:off x="7315200" y="533400"/>
            <a:ext cx="1752600" cy="1166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Intel Core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i7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2.67 GHz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32 KB L1 </a:t>
            </a:r>
            <a:r>
              <a:rPr lang="en-US" sz="1400" b="0" i="0" strike="noStrike" dirty="0" err="1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-cache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256 </a:t>
            </a:r>
            <a:r>
              <a:rPr lang="en-US" sz="1400" b="0" i="0" strike="noStrike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KB </a:t>
            </a: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L2 cache</a:t>
            </a:r>
          </a:p>
          <a:p>
            <a:pPr algn="l" rtl="0">
              <a:defRPr sz="1000"/>
            </a:pPr>
            <a:r>
              <a:rPr lang="en-US" sz="1400" b="0" i="0" strike="noStrike" dirty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8 MB L3 cache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82000" cy="10668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sz="4000" dirty="0"/>
              <a:t>Great Reality #4: There’s more to performance than asymptotic </a:t>
            </a:r>
            <a:r>
              <a:rPr lang="en-US" sz="4000" dirty="0" smtClean="0"/>
              <a:t>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  <a:ln/>
        </p:spPr>
        <p:txBody>
          <a:bodyPr/>
          <a:lstStyle/>
          <a:p>
            <a:r>
              <a:rPr lang="en-US" dirty="0"/>
              <a:t>Constant factors matter too!</a:t>
            </a:r>
          </a:p>
          <a:p>
            <a:r>
              <a:rPr lang="en-US" dirty="0"/>
              <a:t>And even exact op count does not predict performance</a:t>
            </a:r>
          </a:p>
          <a:p>
            <a:pPr marL="552450" lvl="1"/>
            <a:r>
              <a:rPr lang="en-US" dirty="0"/>
              <a:t>Easily see 10:1 performance range depending on how code written</a:t>
            </a:r>
          </a:p>
          <a:p>
            <a:pPr marL="552450" lvl="1"/>
            <a:r>
              <a:rPr lang="en-US" dirty="0"/>
              <a:t>Must optimize at multiple levels: algorithm, data representations, procedures, and loops</a:t>
            </a:r>
          </a:p>
          <a:p>
            <a:r>
              <a:rPr lang="en-US" dirty="0"/>
              <a:t>Must understand system to optimize performance</a:t>
            </a:r>
          </a:p>
          <a:p>
            <a:pPr marL="552450" lvl="1"/>
            <a:r>
              <a:rPr lang="en-US" dirty="0"/>
              <a:t>How programs compiled and executed</a:t>
            </a:r>
          </a:p>
          <a:p>
            <a:pPr marL="552450" lvl="1"/>
            <a:r>
              <a:rPr lang="en-US" dirty="0"/>
              <a:t>How to measure program performance and identify bottlenecks</a:t>
            </a:r>
          </a:p>
          <a:p>
            <a:pPr marL="552450" lvl="1"/>
            <a:r>
              <a:rPr lang="en-US" dirty="0"/>
              <a:t>How to improve performance without destroying code modularity and generality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 Matrix Multiplication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48300"/>
            <a:ext cx="8382000" cy="13843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/>
              <a:t>Standard desktop computer, vendor compiler, using optimization flags</a:t>
            </a:r>
          </a:p>
          <a:p>
            <a:pPr>
              <a:spcBef>
                <a:spcPts val="538"/>
              </a:spcBef>
            </a:pPr>
            <a:r>
              <a:rPr lang="en-US" sz="2100"/>
              <a:t>Both implementations have </a:t>
            </a:r>
            <a:r>
              <a:rPr lang="en-US" sz="2100">
                <a:solidFill>
                  <a:srgbClr val="A40800"/>
                </a:solidFill>
              </a:rPr>
              <a:t>exactly</a:t>
            </a:r>
            <a:r>
              <a:rPr lang="en-US" sz="2100"/>
              <a:t> the same operations count (2n</a:t>
            </a:r>
            <a:r>
              <a:rPr lang="en-US" sz="2100" baseline="32000"/>
              <a:t>3</a:t>
            </a:r>
            <a:r>
              <a:rPr lang="en-US" sz="2100"/>
              <a:t>)</a:t>
            </a:r>
          </a:p>
          <a:p>
            <a:pPr>
              <a:spcBef>
                <a:spcPts val="538"/>
              </a:spcBef>
            </a:pPr>
            <a:r>
              <a:rPr lang="en-US" sz="2100">
                <a:solidFill>
                  <a:srgbClr val="A40800"/>
                </a:solidFill>
              </a:rPr>
              <a:t>What is going on?</a:t>
            </a:r>
          </a:p>
        </p:txBody>
      </p:sp>
      <p:graphicFrame>
        <p:nvGraphicFramePr>
          <p:cNvPr id="24581" name="Object 5"/>
          <p:cNvGraphicFramePr>
            <a:graphicFrameLocks/>
          </p:cNvGraphicFramePr>
          <p:nvPr/>
        </p:nvGraphicFramePr>
        <p:xfrm>
          <a:off x="379413" y="1327150"/>
          <a:ext cx="821055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Chart" r:id="rId3" imgW="11534720" imgH="5923890" progId="MSGraph.Chart.8">
                  <p:embed/>
                </p:oleObj>
              </mc:Choice>
              <mc:Fallback>
                <p:oleObj name="Chart" r:id="rId3" imgW="11534720" imgH="5923890" progId="MSGraph.Chart.8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327150"/>
                        <a:ext cx="821055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641350" y="1146175"/>
            <a:ext cx="7835900" cy="584200"/>
            <a:chOff x="0" y="0"/>
            <a:chExt cx="4936" cy="368"/>
          </a:xfrm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0" y="0"/>
              <a:ext cx="4936" cy="368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6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 (double precision)</a:t>
              </a:r>
              <a:endParaRPr lang="en-US" sz="14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4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802063" y="2300288"/>
            <a:ext cx="928687" cy="2451100"/>
            <a:chOff x="0" y="0"/>
            <a:chExt cx="584" cy="1544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0" y="0"/>
              <a:ext cx="584" cy="1544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4320"/>
                  </a:moveTo>
                  <a:lnTo>
                    <a:pt x="10800" y="0"/>
                  </a:ln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close/>
                  <a:moveTo>
                    <a:pt x="0" y="4320"/>
                  </a:moveTo>
                </a:path>
              </a:pathLst>
            </a:custGeom>
            <a:solidFill>
              <a:srgbClr val="808080"/>
            </a:solidFill>
            <a:ln w="508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122" y="656"/>
              <a:ext cx="340" cy="2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Arial Narrow" charset="0"/>
                  <a:ea typeface="Arial Narrow" charset="0"/>
                  <a:cs typeface="Arial Narrow" charset="0"/>
                  <a:sym typeface="Arial Narrow" charset="0"/>
                </a:rPr>
                <a:t>160x</a:t>
              </a:r>
            </a:p>
          </p:txBody>
        </p:sp>
      </p:grpSp>
      <p:sp>
        <p:nvSpPr>
          <p:cNvPr id="24587" name="Rectangle 11"/>
          <p:cNvSpPr>
            <a:spLocks/>
          </p:cNvSpPr>
          <p:nvPr/>
        </p:nvSpPr>
        <p:spPr bwMode="auto">
          <a:xfrm>
            <a:off x="1717675" y="4375150"/>
            <a:ext cx="1868488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5F5F5F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Triple loop</a:t>
            </a:r>
          </a:p>
        </p:txBody>
      </p:sp>
      <p:sp>
        <p:nvSpPr>
          <p:cNvPr id="24588" name="Rectangle 12"/>
          <p:cNvSpPr>
            <a:spLocks/>
          </p:cNvSpPr>
          <p:nvPr/>
        </p:nvSpPr>
        <p:spPr bwMode="auto">
          <a:xfrm>
            <a:off x="5191125" y="2405063"/>
            <a:ext cx="3416300" cy="4953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2400">
                <a:solidFill>
                  <a:srgbClr val="C00000"/>
                </a:solidFill>
                <a:latin typeface="Arial Black" charset="0"/>
                <a:ea typeface="Arial Black" charset="0"/>
                <a:cs typeface="Arial Black" charset="0"/>
                <a:sym typeface="Arial Black" charset="0"/>
              </a:rPr>
              <a:t>Best code (K. Goto)</a:t>
            </a:r>
          </a:p>
        </p:txBody>
      </p:sp>
      <p:sp>
        <p:nvSpPr>
          <p:cNvPr id="1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theme</a:t>
            </a:r>
          </a:p>
          <a:p>
            <a:r>
              <a:rPr lang="en-US" dirty="0" smtClean="0"/>
              <a:t>Five realities</a:t>
            </a:r>
          </a:p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MMM Plot: Analysis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227013" y="1397000"/>
          <a:ext cx="84963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Chart" r:id="rId3" imgW="11936508" imgH="6173239" progId="MSGraph.Chart.8">
                  <p:embed/>
                </p:oleObj>
              </mc:Choice>
              <mc:Fallback>
                <p:oleObj name="Chart" r:id="rId3" imgW="11936508" imgH="6173239" progId="MSGraph.Char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397000"/>
                        <a:ext cx="8496300" cy="439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2125" y="1227138"/>
            <a:ext cx="6934200" cy="1308100"/>
            <a:chOff x="0" y="0"/>
            <a:chExt cx="4368" cy="824"/>
          </a:xfrm>
        </p:grpSpPr>
        <p:sp>
          <p:nvSpPr>
            <p:cNvPr id="25606" name="Rectangle 6"/>
            <p:cNvSpPr>
              <a:spLocks/>
            </p:cNvSpPr>
            <p:nvPr/>
          </p:nvSpPr>
          <p:spPr bwMode="auto">
            <a:xfrm>
              <a:off x="0" y="0"/>
              <a:ext cx="4368" cy="824"/>
            </a:xfrm>
            <a:prstGeom prst="rect">
              <a:avLst/>
            </a:prstGeom>
            <a:noFill/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12700" tIns="12700" rIns="12700" bIns="12700">
              <a:prstTxWarp prst="textNoShape">
                <a:avLst/>
              </a:prstTxWarp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Matrix-Matrix Multiplication (MMM) on 2 x Core 2 Duo 3 GHz</a:t>
              </a:r>
              <a:endParaRPr lang="en-US" sz="1600"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/>
              <a:r>
                <a:rPr lang="en-US" sz="1600" b="1">
                  <a:solidFill>
                    <a:srgbClr val="5F5F5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Gflop/s</a:t>
              </a:r>
            </a:p>
          </p:txBody>
        </p:sp>
      </p:grpSp>
      <p:sp>
        <p:nvSpPr>
          <p:cNvPr id="25607" name="Rectangle 7"/>
          <p:cNvSpPr>
            <a:spLocks/>
          </p:cNvSpPr>
          <p:nvPr/>
        </p:nvSpPr>
        <p:spPr bwMode="auto">
          <a:xfrm>
            <a:off x="3089275" y="4870450"/>
            <a:ext cx="4360863" cy="2921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325"/>
              </a:spcBef>
            </a:pPr>
            <a:r>
              <a:rPr lang="en-US" sz="1400">
                <a:solidFill>
                  <a:srgbClr val="5F5F5F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Memory hierarchy and other optimizations: 20x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327400" y="4422775"/>
            <a:ext cx="2706688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EA6966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Vector instructions: 4x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1995488" y="3135313"/>
            <a:ext cx="2395537" cy="355600"/>
          </a:xfrm>
          <a:prstGeom prst="rect">
            <a:avLst/>
          </a:prstGeom>
          <a:noFill/>
          <a:ln w="508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>
              <a:spcBef>
                <a:spcPts val="425"/>
              </a:spcBef>
            </a:pPr>
            <a:r>
              <a:rPr lang="en-US" sz="1800">
                <a:solidFill>
                  <a:srgbClr val="CC000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Multiple threads: 4x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611188" y="5715000"/>
            <a:ext cx="8242300" cy="10541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Reason for 20x: Blocking or tiling, loop unrolling, array 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scalarization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, instruction scheduling, search to find best choice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304800" indent="-304800" algn="l">
              <a:spcBef>
                <a:spcPts val="475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Effect: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fewer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register spills,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L1/L2 cache misses,</a:t>
            </a:r>
            <a:r>
              <a:rPr lang="en-US" sz="2000" dirty="0" smtClean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and TLB </a:t>
            </a:r>
            <a:r>
              <a:rPr lang="en-US" sz="20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misses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#5:</a:t>
            </a:r>
            <a:br>
              <a:rPr lang="en-US" dirty="0"/>
            </a:br>
            <a:r>
              <a:rPr lang="en-US" dirty="0"/>
              <a:t>Computers do more than </a:t>
            </a:r>
            <a:r>
              <a:rPr lang="en-US" dirty="0" smtClean="0"/>
              <a:t>execute programs</a:t>
            </a: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  <a:ln/>
        </p:spPr>
        <p:txBody>
          <a:bodyPr/>
          <a:lstStyle/>
          <a:p>
            <a:r>
              <a:rPr lang="en-US" dirty="0"/>
              <a:t>They need to get data in and out</a:t>
            </a:r>
          </a:p>
          <a:p>
            <a:pPr marL="552450" lvl="1"/>
            <a:r>
              <a:rPr lang="en-US" dirty="0"/>
              <a:t>I/O system critical to program reliability and </a:t>
            </a:r>
            <a:r>
              <a:rPr lang="en-US" dirty="0" smtClean="0"/>
              <a:t>performance</a:t>
            </a:r>
          </a:p>
          <a:p>
            <a:pPr marL="552450" lvl="1"/>
            <a:r>
              <a:rPr lang="en-US" dirty="0" smtClean="0"/>
              <a:t>Hard drives, SSDs, USB, CD/DVD, keyboards, mice, etc.</a:t>
            </a:r>
          </a:p>
          <a:p>
            <a:pPr marL="552450" lvl="1"/>
            <a:r>
              <a:rPr lang="en-US" dirty="0" smtClean="0"/>
              <a:t>What’s important? Response time, latency, or throughput?</a:t>
            </a:r>
          </a:p>
          <a:p>
            <a:pPr marL="552450" lvl="1"/>
            <a:r>
              <a:rPr lang="en-US" dirty="0" smtClean="0"/>
              <a:t>Large writes vs. Small (4Kb) writes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communicate with each other over networks</a:t>
            </a:r>
          </a:p>
          <a:p>
            <a:pPr marL="552450" lvl="1"/>
            <a:r>
              <a:rPr lang="en-US" dirty="0"/>
              <a:t>Many system-level issues arise in presence of network</a:t>
            </a:r>
          </a:p>
          <a:p>
            <a:pPr marL="838200" lvl="2"/>
            <a:r>
              <a:rPr lang="en-US" dirty="0"/>
              <a:t>Concurrent operations by autonomous processes</a:t>
            </a:r>
          </a:p>
          <a:p>
            <a:pPr marL="838200" lvl="2"/>
            <a:r>
              <a:rPr lang="en-US" dirty="0"/>
              <a:t>Coping with unreliable media</a:t>
            </a:r>
          </a:p>
          <a:p>
            <a:pPr marL="838200" lvl="2"/>
            <a:r>
              <a:rPr lang="en-US" dirty="0"/>
              <a:t>Cross platform compatibility</a:t>
            </a:r>
          </a:p>
          <a:p>
            <a:pPr marL="838200" lvl="2"/>
            <a:r>
              <a:rPr lang="en-US" dirty="0"/>
              <a:t>Complex performance issues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Perspective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Systems Courses are Builder-Centric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2"/>
            <a:r>
              <a:rPr lang="en-US" dirty="0" smtClean="0"/>
              <a:t>Design pipelined processor in Verilog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2"/>
            <a:r>
              <a:rPr lang="en-US" dirty="0" smtClean="0"/>
              <a:t>Implement large portions of operating system</a:t>
            </a:r>
          </a:p>
          <a:p>
            <a:pPr lvl="1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Write compiler for simple language</a:t>
            </a:r>
          </a:p>
          <a:p>
            <a:pPr lvl="1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Implement and simulate network protocols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Perspective (Cont.)</a:t>
            </a: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Course is more Programmer-Centric</a:t>
            </a:r>
          </a:p>
          <a:p>
            <a:pPr lvl="1"/>
            <a:r>
              <a:rPr lang="en-US" dirty="0" smtClean="0"/>
              <a:t>Purpose is to show how by knowing more about the underlying system, one can be more effective as a programmer</a:t>
            </a:r>
          </a:p>
          <a:p>
            <a:pPr lvl="1"/>
            <a:r>
              <a:rPr lang="en-US" dirty="0" smtClean="0"/>
              <a:t>Enable you to</a:t>
            </a:r>
          </a:p>
          <a:p>
            <a:pPr lvl="2"/>
            <a:r>
              <a:rPr lang="en-US" dirty="0" smtClean="0"/>
              <a:t>Understand how C/C++ executes in hardware</a:t>
            </a:r>
          </a:p>
          <a:p>
            <a:pPr lvl="2"/>
            <a:r>
              <a:rPr lang="en-US" dirty="0" smtClean="0"/>
              <a:t>Write programs that are more reliable and efficient</a:t>
            </a:r>
          </a:p>
          <a:p>
            <a:pPr lvl="2"/>
            <a:r>
              <a:rPr lang="en-US" dirty="0" smtClean="0"/>
              <a:t>Incorporate features that require hooks into OS</a:t>
            </a:r>
          </a:p>
          <a:p>
            <a:pPr lvl="3"/>
            <a:r>
              <a:rPr lang="en-US" dirty="0" smtClean="0"/>
              <a:t>E.g., concurrency, signal handlers</a:t>
            </a:r>
          </a:p>
          <a:p>
            <a:pPr lvl="1"/>
            <a:r>
              <a:rPr lang="en-US" dirty="0" smtClean="0"/>
              <a:t>Not just a course for dedicated hackers</a:t>
            </a:r>
          </a:p>
          <a:p>
            <a:pPr lvl="2"/>
            <a:r>
              <a:rPr lang="en-US" dirty="0" smtClean="0"/>
              <a:t>We bring out the hidden hacker in everyone</a:t>
            </a:r>
          </a:p>
          <a:p>
            <a:pPr lvl="2"/>
            <a:r>
              <a:rPr lang="en-US" dirty="0" smtClean="0"/>
              <a:t>Imagine a zoologist that didn’t know biology or chemistry</a:t>
            </a:r>
          </a:p>
          <a:p>
            <a:pPr lvl="1"/>
            <a:r>
              <a:rPr lang="en-US" dirty="0" smtClean="0"/>
              <a:t>Cover material in this course that you won’t see elsewhere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Course Website</a:t>
            </a:r>
            <a:r>
              <a:rPr lang="en-US" dirty="0"/>
              <a:t>	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Website:   </a:t>
            </a:r>
            <a:r>
              <a:rPr lang="en-US" b="1" dirty="0" smtClean="0">
                <a:solidFill>
                  <a:srgbClr val="FF0000"/>
                </a:solidFill>
              </a:rPr>
              <a:t>http://cs.slu.edu/~dferry/courses/csci2400</a:t>
            </a:r>
          </a:p>
          <a:p>
            <a:pPr marL="552450" lvl="1"/>
            <a:r>
              <a:rPr lang="en-US" dirty="0" smtClean="0"/>
              <a:t>Detailed class information and policies</a:t>
            </a:r>
          </a:p>
          <a:p>
            <a:pPr marL="552450" lvl="1"/>
            <a:r>
              <a:rPr lang="en-US" dirty="0" smtClean="0"/>
              <a:t>Full Schedule, including:</a:t>
            </a:r>
          </a:p>
          <a:p>
            <a:pPr marL="838200" lvl="2"/>
            <a:r>
              <a:rPr lang="en-US" dirty="0" smtClean="0"/>
              <a:t>lecture topics and code examples</a:t>
            </a:r>
          </a:p>
          <a:p>
            <a:pPr marL="838200" lvl="2"/>
            <a:r>
              <a:rPr lang="en-US" dirty="0" smtClean="0"/>
              <a:t>assignments</a:t>
            </a:r>
          </a:p>
          <a:p>
            <a:pPr marL="838200" lvl="2"/>
            <a:r>
              <a:rPr lang="en-US" dirty="0" smtClean="0"/>
              <a:t>exam dates</a:t>
            </a:r>
          </a:p>
          <a:p>
            <a:pPr marL="552450" lvl="1"/>
            <a:r>
              <a:rPr lang="en-US" dirty="0" smtClean="0"/>
              <a:t>All assignments posted on website</a:t>
            </a:r>
          </a:p>
          <a:p>
            <a:pPr marL="552450" lvl="1"/>
            <a:r>
              <a:rPr lang="en-US" dirty="0" smtClean="0"/>
              <a:t>Most lecture slides posted on website</a:t>
            </a:r>
          </a:p>
          <a:p>
            <a:pPr marL="552450" lvl="1"/>
            <a:r>
              <a:rPr lang="en-US" dirty="0" smtClean="0"/>
              <a:t>Class website is the official syllabus and takes precedence over anything that is said in slides or in class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SLU Blackboard</a:t>
            </a:r>
          </a:p>
          <a:p>
            <a:pPr lvl="1"/>
            <a:r>
              <a:rPr lang="en-US" dirty="0" smtClean="0"/>
              <a:t>Blackboard is not used for this course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906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“Computer Systems: A Programmer’s Perspective”, Third Edition </a:t>
            </a:r>
            <a:r>
              <a:rPr lang="en-US" i="1" dirty="0" smtClean="0"/>
              <a:t>(CS:APP3e)</a:t>
            </a:r>
            <a:r>
              <a:rPr lang="en-US" dirty="0" smtClean="0"/>
              <a:t>, Prentice Hall, 2016</a:t>
            </a:r>
          </a:p>
          <a:p>
            <a:pPr lvl="1"/>
            <a:r>
              <a:rPr lang="en-US" dirty="0" smtClean="0"/>
              <a:t>Textbook’s website:  </a:t>
            </a:r>
            <a:r>
              <a:rPr lang="en-US" dirty="0" smtClean="0">
                <a:hlinkClick r:id="rId2"/>
              </a:rPr>
              <a:t>http://csapp.cs.cmu.edu</a:t>
            </a:r>
            <a:endParaRPr lang="en-US" dirty="0" smtClean="0"/>
          </a:p>
          <a:p>
            <a:pPr lvl="1"/>
            <a:r>
              <a:rPr lang="en-US" dirty="0" smtClean="0"/>
              <a:t>Recommend getting a hardcopy, since exams are often open book &amp; notes</a:t>
            </a:r>
          </a:p>
          <a:p>
            <a:pPr lvl="2"/>
            <a:r>
              <a:rPr lang="en-US" dirty="0" smtClean="0"/>
              <a:t>Laptops, tablets, etc. not allowed during exams</a:t>
            </a:r>
          </a:p>
          <a:p>
            <a:endParaRPr lang="en-US" dirty="0" smtClean="0"/>
          </a:p>
          <a:p>
            <a:r>
              <a:rPr lang="en-US" dirty="0" smtClean="0"/>
              <a:t>C reference textbook</a:t>
            </a:r>
          </a:p>
          <a:p>
            <a:pPr lvl="1"/>
            <a:r>
              <a:rPr lang="en-US" dirty="0" smtClean="0"/>
              <a:t>“C Programming”</a:t>
            </a:r>
          </a:p>
          <a:p>
            <a:pPr lvl="1"/>
            <a:r>
              <a:rPr lang="en-US" dirty="0" smtClean="0"/>
              <a:t>a free online reference text for C programming, that may prove beneficial for those who haven’t used C (or C++) before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232400"/>
          </a:xfrm>
          <a:ln/>
        </p:spPr>
        <p:txBody>
          <a:bodyPr/>
          <a:lstStyle/>
          <a:p>
            <a:r>
              <a:rPr lang="en-US" dirty="0" smtClean="0"/>
              <a:t>Exams (50%)</a:t>
            </a:r>
          </a:p>
          <a:p>
            <a:pPr lvl="1"/>
            <a:r>
              <a:rPr lang="en-US" dirty="0" smtClean="0"/>
              <a:t>mid-semester exams:   15% each</a:t>
            </a:r>
          </a:p>
          <a:p>
            <a:pPr lvl="1"/>
            <a:r>
              <a:rPr lang="en-US" dirty="0" smtClean="0"/>
              <a:t>final 20%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Assignments (45%):  approximately 7-9 assignments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Class Participation (5%)</a:t>
            </a:r>
          </a:p>
          <a:p>
            <a:pPr lvl="1"/>
            <a:r>
              <a:rPr lang="en-US" dirty="0" smtClean="0"/>
              <a:t>for participation in hands-on work during class</a:t>
            </a:r>
          </a:p>
          <a:p>
            <a:pPr lvl="2"/>
            <a:endParaRPr lang="en-US" sz="1000" dirty="0"/>
          </a:p>
          <a:p>
            <a:r>
              <a:rPr lang="en-US" dirty="0" smtClean="0"/>
              <a:t>Curving policy on website</a:t>
            </a:r>
          </a:p>
          <a:p>
            <a:pPr lvl="2"/>
            <a:endParaRPr lang="en-US" sz="1000" dirty="0" smtClean="0"/>
          </a:p>
          <a:p>
            <a:r>
              <a:rPr lang="en-US" dirty="0" smtClean="0"/>
              <a:t>Late Policy:</a:t>
            </a:r>
          </a:p>
          <a:p>
            <a:pPr lvl="1"/>
            <a:r>
              <a:rPr lang="en-US" dirty="0" smtClean="0"/>
              <a:t>10% penalty for up to 24 hours late</a:t>
            </a:r>
          </a:p>
          <a:p>
            <a:pPr lvl="1"/>
            <a:r>
              <a:rPr lang="en-US" dirty="0" smtClean="0"/>
              <a:t>20% penalty for up to 48 hours late</a:t>
            </a:r>
          </a:p>
          <a:p>
            <a:pPr lvl="1"/>
            <a:r>
              <a:rPr lang="en-US" dirty="0" smtClean="0"/>
              <a:t>Penalty waived or accepted after 48 hours only at instructor’s discretion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724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Attendance and Class Guidelines</a:t>
            </a:r>
            <a:endParaRPr lang="en-US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Attendance is at students’ discretion, but highly recommended</a:t>
            </a:r>
          </a:p>
          <a:p>
            <a:endParaRPr lang="en-US" dirty="0" smtClean="0"/>
          </a:p>
          <a:p>
            <a:r>
              <a:rPr lang="en-US" dirty="0" smtClean="0"/>
              <a:t>Questions and Participation highly encouraged</a:t>
            </a:r>
          </a:p>
          <a:p>
            <a:pPr lvl="1"/>
            <a:r>
              <a:rPr lang="en-US" dirty="0" smtClean="0"/>
              <a:t>If you have a question or need clarification, it’s very likely that other students will likewise benefit from your question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Laptops / computers may be used during class</a:t>
            </a:r>
          </a:p>
          <a:p>
            <a:pPr lvl="1"/>
            <a:r>
              <a:rPr lang="en-US" dirty="0"/>
              <a:t>But NOT during exams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509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Policy for Collaborating on Assignments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Collaboration allowed, even encouraged, PROVIDED that:</a:t>
            </a:r>
          </a:p>
          <a:p>
            <a:pPr lvl="1"/>
            <a:r>
              <a:rPr lang="en-US" dirty="0" smtClean="0"/>
              <a:t>you only discuss the problem, not the solution</a:t>
            </a:r>
          </a:p>
          <a:p>
            <a:pPr lvl="1"/>
            <a:r>
              <a:rPr lang="en-US" dirty="0" smtClean="0"/>
              <a:t>students may help guide each other in the process of solving the problem, BUT each student MUST turn in their own answer</a:t>
            </a:r>
          </a:p>
          <a:p>
            <a:pPr lvl="1"/>
            <a:r>
              <a:rPr lang="en-US" dirty="0" smtClean="0"/>
              <a:t>students MUST indicate who they collaborated with on their cover sheet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Cheating</a:t>
            </a: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5003800"/>
          </a:xfrm>
        </p:spPr>
        <p:txBody>
          <a:bodyPr/>
          <a:lstStyle/>
          <a:p>
            <a:r>
              <a:rPr lang="en-US" sz="2000" dirty="0" smtClean="0"/>
              <a:t>What is cheating?</a:t>
            </a:r>
          </a:p>
          <a:p>
            <a:pPr lvl="1"/>
            <a:r>
              <a:rPr lang="en-US" sz="1800" i="1" dirty="0" smtClean="0"/>
              <a:t>Sharing code or answers:</a:t>
            </a:r>
            <a:r>
              <a:rPr lang="en-US" sz="1800" dirty="0" smtClean="0"/>
              <a:t>   copying, retyping, looking at, or supplying a file</a:t>
            </a:r>
          </a:p>
          <a:p>
            <a:pPr lvl="1"/>
            <a:r>
              <a:rPr lang="en-US" sz="1800" i="1" dirty="0" smtClean="0"/>
              <a:t>Detailed coaching:</a:t>
            </a:r>
            <a:r>
              <a:rPr lang="en-US" sz="1800" dirty="0" smtClean="0"/>
              <a:t>  helping your friend to write code or an answer, line by line</a:t>
            </a:r>
          </a:p>
          <a:p>
            <a:pPr lvl="1"/>
            <a:r>
              <a:rPr lang="en-US" sz="1800" i="1" dirty="0" smtClean="0"/>
              <a:t>Copying code</a:t>
            </a:r>
            <a:r>
              <a:rPr lang="en-US" sz="1800" dirty="0" smtClean="0"/>
              <a:t> from previous course or from elsewhere on WWW</a:t>
            </a:r>
          </a:p>
          <a:p>
            <a:pPr lvl="2"/>
            <a:r>
              <a:rPr lang="en-US" sz="1800" dirty="0" smtClean="0"/>
              <a:t>only allowed to use code supplied in class or on course website</a:t>
            </a:r>
          </a:p>
          <a:p>
            <a:pPr lvl="2"/>
            <a:r>
              <a:rPr lang="en-US" sz="1800" dirty="0" smtClean="0"/>
              <a:t>must cite such code</a:t>
            </a:r>
          </a:p>
          <a:p>
            <a:r>
              <a:rPr lang="en-US" sz="2000" dirty="0" smtClean="0"/>
              <a:t>What is NOT cheating?</a:t>
            </a:r>
          </a:p>
          <a:p>
            <a:pPr lvl="1"/>
            <a:r>
              <a:rPr lang="en-US" sz="1800" dirty="0" smtClean="0"/>
              <a:t>Explaining how to use systems or tools</a:t>
            </a:r>
          </a:p>
          <a:p>
            <a:pPr lvl="1"/>
            <a:r>
              <a:rPr lang="en-US" sz="1800" dirty="0" smtClean="0"/>
              <a:t>Helping others understand design issues or the process for solving a problem</a:t>
            </a:r>
          </a:p>
          <a:p>
            <a:r>
              <a:rPr lang="en-US" sz="2000" dirty="0" smtClean="0"/>
              <a:t>Penalty for cheating:</a:t>
            </a:r>
          </a:p>
          <a:p>
            <a:pPr lvl="1"/>
            <a:r>
              <a:rPr lang="en-US" sz="1800" dirty="0" smtClean="0"/>
              <a:t>Ranges, </a:t>
            </a:r>
            <a:r>
              <a:rPr lang="en-US" sz="1800" dirty="0"/>
              <a:t>based on </a:t>
            </a:r>
            <a:r>
              <a:rPr lang="en-US" sz="1800" dirty="0" smtClean="0"/>
              <a:t>severity, from zero on assignment to being sent before Academic Honesty Committee</a:t>
            </a:r>
          </a:p>
          <a:p>
            <a:pPr lvl="1"/>
            <a:r>
              <a:rPr lang="en-US" sz="1800" dirty="0" smtClean="0"/>
              <a:t>Records saved for all incidents of cheating</a:t>
            </a:r>
          </a:p>
          <a:p>
            <a:r>
              <a:rPr lang="en-US" sz="2000" dirty="0" smtClean="0"/>
              <a:t>Detection of cheating:</a:t>
            </a:r>
          </a:p>
          <a:p>
            <a:pPr lvl="1"/>
            <a:r>
              <a:rPr lang="en-US" sz="1800" dirty="0" smtClean="0"/>
              <a:t>Instructor is (unfortunately) extremely experienced at detecting cheating</a:t>
            </a:r>
            <a:endParaRPr lang="en-US" sz="1800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Theme:</a:t>
            </a:r>
            <a:br>
              <a:rPr lang="en-US" sz="3200" dirty="0" smtClean="0"/>
            </a:br>
            <a:r>
              <a:rPr lang="en-US" sz="3200" dirty="0" smtClean="0"/>
              <a:t>      Abstraction Is Good But Don’t Forget Reality</a:t>
            </a:r>
            <a:endParaRPr lang="en-US" sz="320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CS and CE courses emphasize abstraction</a:t>
            </a:r>
          </a:p>
          <a:p>
            <a:pPr lvl="1"/>
            <a:r>
              <a:rPr lang="en-US" dirty="0" smtClean="0"/>
              <a:t>Abstract data types</a:t>
            </a:r>
          </a:p>
          <a:p>
            <a:pPr lvl="1"/>
            <a:r>
              <a:rPr lang="en-US" dirty="0" smtClean="0"/>
              <a:t>Asymptotic analysis</a:t>
            </a:r>
          </a:p>
          <a:p>
            <a:r>
              <a:rPr lang="en-US" dirty="0" smtClean="0"/>
              <a:t>These abstractions have limits</a:t>
            </a:r>
          </a:p>
          <a:p>
            <a:pPr lvl="1"/>
            <a:r>
              <a:rPr lang="en-US" dirty="0" smtClean="0"/>
              <a:t>Especially in the presence of bugs</a:t>
            </a:r>
          </a:p>
          <a:p>
            <a:pPr lvl="1"/>
            <a:r>
              <a:rPr lang="en-US" dirty="0" smtClean="0"/>
              <a:t>Need to understand details of underlying implementations</a:t>
            </a:r>
          </a:p>
          <a:p>
            <a:r>
              <a:rPr lang="en-US" dirty="0" smtClean="0"/>
              <a:t>Useful outcomes</a:t>
            </a:r>
          </a:p>
          <a:p>
            <a:pPr lvl="1"/>
            <a:r>
              <a:rPr lang="en-US" dirty="0" smtClean="0"/>
              <a:t>Become more effective programmers</a:t>
            </a:r>
          </a:p>
          <a:p>
            <a:pPr lvl="2"/>
            <a:r>
              <a:rPr lang="en-US" dirty="0" smtClean="0"/>
              <a:t>Able to find and eliminate bugs efficiently</a:t>
            </a:r>
          </a:p>
          <a:p>
            <a:pPr lvl="2"/>
            <a:r>
              <a:rPr lang="en-US" dirty="0" smtClean="0"/>
              <a:t>Able to understand and tune for program performance</a:t>
            </a:r>
          </a:p>
          <a:p>
            <a:pPr lvl="1"/>
            <a:r>
              <a:rPr lang="en-US" dirty="0" smtClean="0"/>
              <a:t>Prepare for later “systems” classes in CS &amp; ECE</a:t>
            </a:r>
          </a:p>
          <a:p>
            <a:pPr lvl="2"/>
            <a:r>
              <a:rPr lang="en-US" dirty="0" smtClean="0"/>
              <a:t>Compilers, Operating Systems, Networks, Computer Architecture, Embedded Systems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Topic:  Programs </a:t>
            </a:r>
            <a:r>
              <a:rPr lang="en-US" dirty="0"/>
              <a:t>and Data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4927600"/>
          </a:xfrm>
          <a:ln/>
        </p:spPr>
        <p:txBody>
          <a:bodyPr/>
          <a:lstStyle/>
          <a:p>
            <a:r>
              <a:rPr lang="en-US" sz="2000" dirty="0"/>
              <a:t>Topics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Assembly (and machine) language vs. High-level </a:t>
            </a:r>
            <a:r>
              <a:rPr lang="en-US" dirty="0" err="1" smtClean="0"/>
              <a:t>languagues</a:t>
            </a:r>
            <a:r>
              <a:rPr lang="en-US" dirty="0" smtClean="0"/>
              <a:t> (HLLs)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Instruction set architecture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CPU (core)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register file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processing units (ALU, FPU, etc.)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Types of instructions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arithmetic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logical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shifts and bit manipulation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memory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compares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branches and jumps</a:t>
            </a:r>
          </a:p>
          <a:p>
            <a:pPr marL="838200" lvl="2">
              <a:spcBef>
                <a:spcPts val="300"/>
              </a:spcBef>
            </a:pPr>
            <a:r>
              <a:rPr lang="en-US" sz="1800" dirty="0" smtClean="0"/>
              <a:t>procedure calls &amp; returns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 smtClean="0"/>
              <a:t>variables, arrays </a:t>
            </a:r>
            <a:r>
              <a:rPr lang="en-US" dirty="0"/>
              <a:t>and data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81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Topic: </a:t>
            </a:r>
            <a:r>
              <a:rPr lang="en-US" dirty="0" smtClean="0"/>
              <a:t> Computer Architecture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4927600"/>
          </a:xfrm>
          <a:ln/>
        </p:spPr>
        <p:txBody>
          <a:bodyPr/>
          <a:lstStyle/>
          <a:p>
            <a:r>
              <a:rPr lang="en-US" sz="2000" dirty="0"/>
              <a:t>Topics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Fundamentals of Logic Design (gates &amp; circuits)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Processor Organization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CPU (core) Organization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Fetch-Decode-Execute Cycle and </a:t>
            </a:r>
            <a:r>
              <a:rPr lang="en-US" dirty="0" err="1" smtClean="0"/>
              <a:t>Datapath</a:t>
            </a:r>
            <a:r>
              <a:rPr lang="en-US" dirty="0" smtClean="0"/>
              <a:t> Flow</a:t>
            </a:r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Sequential (single-cycle)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marL="552450" lvl="1">
              <a:spcBef>
                <a:spcPts val="300"/>
              </a:spcBef>
            </a:pPr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marL="838200" lvl="2">
              <a:spcBef>
                <a:spcPts val="300"/>
              </a:spcBef>
            </a:pPr>
            <a:r>
              <a:rPr lang="en-US" dirty="0" smtClean="0"/>
              <a:t>purpose / benefit</a:t>
            </a:r>
          </a:p>
          <a:p>
            <a:pPr marL="838200" lvl="2">
              <a:spcBef>
                <a:spcPts val="300"/>
              </a:spcBef>
            </a:pPr>
            <a:r>
              <a:rPr lang="en-US" dirty="0" smtClean="0"/>
              <a:t>data and control dependencies</a:t>
            </a:r>
          </a:p>
          <a:p>
            <a:pPr marL="838200" lvl="2">
              <a:spcBef>
                <a:spcPts val="300"/>
              </a:spcBef>
            </a:pPr>
            <a:r>
              <a:rPr lang="en-US" dirty="0" smtClean="0"/>
              <a:t>hazards</a:t>
            </a:r>
          </a:p>
          <a:p>
            <a:pPr marL="838200" lvl="2">
              <a:spcBef>
                <a:spcPts val="300"/>
              </a:spcBef>
            </a:pPr>
            <a:r>
              <a:rPr lang="en-US" dirty="0" smtClean="0"/>
              <a:t>bypassing / forwarding</a:t>
            </a:r>
          </a:p>
          <a:p>
            <a:pPr marL="838200" lvl="2">
              <a:spcBef>
                <a:spcPts val="300"/>
              </a:spcBef>
            </a:pPr>
            <a:r>
              <a:rPr lang="en-US" dirty="0" smtClean="0"/>
              <a:t>branch prediction</a:t>
            </a:r>
          </a:p>
          <a:p>
            <a:pPr marL="838200" lvl="2">
              <a:spcBef>
                <a:spcPts val="300"/>
              </a:spcBef>
            </a:pPr>
            <a:endParaRPr lang="en-US" dirty="0" smtClean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1615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Topic: </a:t>
            </a:r>
            <a:r>
              <a:rPr lang="en-US" dirty="0" smtClean="0"/>
              <a:t> Memory and the Memory </a:t>
            </a:r>
            <a:r>
              <a:rPr lang="en-US" dirty="0"/>
              <a:t>Hierarchy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Topics</a:t>
            </a:r>
          </a:p>
          <a:p>
            <a:pPr marL="552450" lvl="1"/>
            <a:r>
              <a:rPr lang="en-US" dirty="0" smtClean="0"/>
              <a:t>Data representation</a:t>
            </a:r>
          </a:p>
          <a:p>
            <a:pPr marL="552450" lvl="1"/>
            <a:r>
              <a:rPr lang="en-US" dirty="0" smtClean="0"/>
              <a:t>Memory technology (disk vs. RAM vs. ROM vs. cache)</a:t>
            </a:r>
          </a:p>
          <a:p>
            <a:pPr marL="552450" lvl="1"/>
            <a:r>
              <a:rPr lang="en-US" dirty="0"/>
              <a:t>Loads &amp; Stores (reads &amp; writes)</a:t>
            </a:r>
          </a:p>
          <a:p>
            <a:pPr marL="552450" lvl="1"/>
            <a:r>
              <a:rPr lang="en-US" dirty="0" smtClean="0"/>
              <a:t>Physical vs. Virtual memory</a:t>
            </a:r>
          </a:p>
          <a:p>
            <a:pPr marL="838200" lvl="2"/>
            <a:r>
              <a:rPr lang="en-US" dirty="0" smtClean="0"/>
              <a:t>page tables, address translation, and TLB</a:t>
            </a:r>
          </a:p>
          <a:p>
            <a:pPr marL="838200" lvl="2"/>
            <a:r>
              <a:rPr lang="en-US" dirty="0" smtClean="0"/>
              <a:t>how memory organized within a process</a:t>
            </a:r>
          </a:p>
          <a:p>
            <a:pPr marL="1181100" lvl="3"/>
            <a:r>
              <a:rPr lang="en-US" dirty="0" smtClean="0"/>
              <a:t>global vs. heap vs. stack memory</a:t>
            </a:r>
          </a:p>
          <a:p>
            <a:pPr marL="552450" lvl="1"/>
            <a:r>
              <a:rPr lang="en-US" dirty="0" smtClean="0"/>
              <a:t>Cache memory</a:t>
            </a:r>
          </a:p>
          <a:p>
            <a:pPr marL="838200" lvl="2"/>
            <a:r>
              <a:rPr lang="en-US" dirty="0" smtClean="0"/>
              <a:t>purpose / benefit</a:t>
            </a:r>
          </a:p>
          <a:p>
            <a:pPr marL="838200" lvl="2"/>
            <a:r>
              <a:rPr lang="en-US" dirty="0" smtClean="0"/>
              <a:t>locality</a:t>
            </a:r>
          </a:p>
          <a:p>
            <a:pPr marL="838200" lvl="2"/>
            <a:r>
              <a:rPr lang="en-US" dirty="0" smtClean="0"/>
              <a:t>how it works</a:t>
            </a:r>
            <a:endParaRPr lang="en-US" dirty="0"/>
          </a:p>
          <a:p>
            <a:pPr marL="552450" lvl="1"/>
            <a:endParaRPr lang="en-US" dirty="0" smtClean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836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Topic: </a:t>
            </a:r>
            <a:r>
              <a:rPr lang="en-US" dirty="0" smtClean="0"/>
              <a:t> Performance and Optimization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  <a:p>
            <a:pPr marL="552450" lvl="1"/>
            <a:r>
              <a:rPr lang="en-US" dirty="0" smtClean="0"/>
              <a:t>How simple modifications in assembly / machine code can dramatically affect execution time</a:t>
            </a:r>
          </a:p>
          <a:p>
            <a:pPr marL="552450" lvl="1"/>
            <a:r>
              <a:rPr lang="en-US" dirty="0" smtClean="0"/>
              <a:t>Co-optimization </a:t>
            </a:r>
            <a:r>
              <a:rPr lang="en-US" dirty="0"/>
              <a:t>(control and </a:t>
            </a:r>
            <a:r>
              <a:rPr lang="en-US" dirty="0" smtClean="0"/>
              <a:t>data)</a:t>
            </a:r>
          </a:p>
          <a:p>
            <a:pPr marL="552450" lvl="1"/>
            <a:r>
              <a:rPr lang="en-US" dirty="0" smtClean="0"/>
              <a:t>Measuring </a:t>
            </a:r>
            <a:r>
              <a:rPr lang="en-US" dirty="0"/>
              <a:t>time on a computer</a:t>
            </a:r>
          </a:p>
          <a:p>
            <a:pPr marL="552450" lvl="1"/>
            <a:r>
              <a:rPr lang="en-US" dirty="0" smtClean="0"/>
              <a:t>Related to </a:t>
            </a:r>
            <a:r>
              <a:rPr lang="en-US" dirty="0"/>
              <a:t>architecture, compilers, and OS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879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  <a:ln/>
        </p:spPr>
        <p:txBody>
          <a:bodyPr/>
          <a:lstStyle/>
          <a:p>
            <a:pPr marL="80963" indent="-809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Example 1: Is x</a:t>
            </a:r>
            <a:r>
              <a:rPr lang="en-US" baseline="32000" dirty="0"/>
              <a:t>2</a:t>
            </a:r>
            <a:r>
              <a:rPr lang="en-US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40000 </a:t>
            </a:r>
            <a:r>
              <a:rPr lang="en-US" dirty="0" smtClean="0">
                <a:ea typeface="Zapf Dingbats" charset="2"/>
                <a:cs typeface="Zapf Dingbats" charset="2"/>
              </a:rPr>
              <a:t>=&gt; 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50000  </a:t>
            </a:r>
            <a:r>
              <a:rPr lang="en-US" dirty="0" smtClean="0">
                <a:ea typeface="Zapf Dingbats" charset="2"/>
                <a:cs typeface="Zapf Dingbats" charset="2"/>
              </a:rPr>
              <a:t>=&gt; 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  <a:p>
            <a:r>
              <a:rPr lang="en-US" dirty="0"/>
              <a:t>Example 2: Is (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dirty="0"/>
              <a:t>) + </a:t>
            </a:r>
            <a:r>
              <a:rPr lang="en-US" dirty="0" err="1"/>
              <a:t>z</a:t>
            </a:r>
            <a:r>
              <a:rPr lang="en-US" dirty="0"/>
              <a:t>  =  </a:t>
            </a:r>
            <a:r>
              <a:rPr lang="en-US" dirty="0" err="1"/>
              <a:t>x</a:t>
            </a:r>
            <a:r>
              <a:rPr lang="en-US" dirty="0"/>
              <a:t> + (</a:t>
            </a:r>
            <a:r>
              <a:rPr lang="en-US" dirty="0" err="1"/>
              <a:t>y</a:t>
            </a:r>
            <a:r>
              <a:rPr lang="en-US" dirty="0"/>
              <a:t> + </a:t>
            </a:r>
            <a:r>
              <a:rPr lang="en-US" dirty="0" err="1"/>
              <a:t>z</a:t>
            </a:r>
            <a:r>
              <a:rPr lang="en-US" dirty="0"/>
              <a:t>)?</a:t>
            </a:r>
          </a:p>
          <a:p>
            <a:pPr marL="552450" lvl="1"/>
            <a:r>
              <a:rPr lang="en-US" dirty="0"/>
              <a:t>Unsigned &amp; Signed </a:t>
            </a:r>
            <a:r>
              <a:rPr lang="en-US" dirty="0" err="1"/>
              <a:t>Int’s</a:t>
            </a:r>
            <a:r>
              <a:rPr lang="en-US" dirty="0"/>
              <a:t>: Yes!</a:t>
            </a:r>
          </a:p>
          <a:p>
            <a:pPr marL="552450" lvl="1"/>
            <a:r>
              <a:rPr lang="en-US" dirty="0"/>
              <a:t>Float’s: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/>
          </p:cNvSpPr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Source: xkcd.com</a:t>
            </a:r>
            <a:r>
              <a:rPr lang="en-US" sz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/571</a:t>
            </a:r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Consequences of Abstraction: </a:t>
            </a:r>
            <a:br>
              <a:rPr lang="en-US" dirty="0" smtClean="0"/>
            </a:br>
            <a:r>
              <a:rPr lang="en-US" dirty="0" smtClean="0"/>
              <a:t>Code Security</a:t>
            </a:r>
            <a:endParaRPr lang="en-US" dirty="0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508000" y="1270000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(void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00"/>
            <a:ext cx="8382000" cy="2387600"/>
          </a:xfrm>
          <a:ln/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Typical Usage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508000" y="1329422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kbuf[KSIZE];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maxlen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copy_from_kernel(void *user_dest, int maxlen)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len is minimum of buffer size and maxlen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int len = KSIZE &lt; maxlen ? KSIZE : maxlen;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memcpy(user_dest, kbuf, len);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len;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508000" y="4445000"/>
            <a:ext cx="4386517" cy="1800493"/>
          </a:xfrm>
          <a:prstGeom prst="rect">
            <a:avLst/>
          </a:prstGeom>
          <a:solidFill>
            <a:srgbClr val="CDF1C5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MSIZE);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printf(“%s\n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”,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Malicious Usage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508000" y="4445000"/>
            <a:ext cx="4509648" cy="180049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-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MSIZE);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. . .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508000" y="1270000"/>
            <a:ext cx="8003493" cy="2708433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kbuf[KSIZE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copy_from_kernel(void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memcpy(user_dest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>
          <a:xfrm>
            <a:off x="5181600" y="4445000"/>
            <a:ext cx="3581400" cy="2387600"/>
          </a:xfrm>
          <a:prstGeom prst="rect">
            <a:avLst/>
          </a:prstGeom>
          <a:ln/>
        </p:spPr>
        <p:txBody>
          <a:bodyPr vert="horz"/>
          <a:lstStyle>
            <a:lvl1pPr marL="342900" indent="-3429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742950" indent="-2857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600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20574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25146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9718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3429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886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r>
              <a:rPr lang="en-US" kern="0" dirty="0" smtClean="0"/>
              <a:t>AKA “buffer over-read”</a:t>
            </a:r>
          </a:p>
          <a:p>
            <a:r>
              <a:rPr lang="en-US" kern="0" dirty="0" smtClean="0"/>
              <a:t>This is essentially what happened with the Heartbleed bug (2014)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Arithmetic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generate random values</a:t>
            </a:r>
          </a:p>
          <a:p>
            <a:pPr lvl="1"/>
            <a:r>
              <a:rPr lang="en-US" dirty="0" smtClean="0"/>
              <a:t>Arithmetic operations have important mathematical properties</a:t>
            </a:r>
          </a:p>
          <a:p>
            <a:r>
              <a:rPr lang="en-US" dirty="0" smtClean="0"/>
              <a:t>Cannot assume all “usual” mathematical properties</a:t>
            </a:r>
          </a:p>
          <a:p>
            <a:pPr lvl="1"/>
            <a:r>
              <a:rPr lang="en-US" dirty="0" smtClean="0"/>
              <a:t>Due to finiteness of representations</a:t>
            </a:r>
          </a:p>
          <a:p>
            <a:pPr lvl="1"/>
            <a:r>
              <a:rPr lang="en-US" dirty="0" smtClean="0"/>
              <a:t>Integer operations satisfy “ring” properties</a:t>
            </a:r>
          </a:p>
          <a:p>
            <a:pPr lvl="2"/>
            <a:r>
              <a:rPr lang="en-US" dirty="0" err="1" smtClean="0"/>
              <a:t>Commutativity</a:t>
            </a:r>
            <a:r>
              <a:rPr lang="en-US" dirty="0" smtClean="0"/>
              <a:t>, </a:t>
            </a:r>
            <a:r>
              <a:rPr lang="en-US" dirty="0" err="1" smtClean="0"/>
              <a:t>associativity</a:t>
            </a:r>
            <a:r>
              <a:rPr lang="en-US" dirty="0" smtClean="0"/>
              <a:t>,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 lvl="1"/>
            <a:r>
              <a:rPr lang="en-US" dirty="0" smtClean="0"/>
              <a:t>Floating point operations satisfy “ordering” properties</a:t>
            </a:r>
          </a:p>
          <a:p>
            <a:pPr lvl="2"/>
            <a:r>
              <a:rPr lang="en-US" dirty="0" err="1" smtClean="0"/>
              <a:t>Monotonicity</a:t>
            </a:r>
            <a:r>
              <a:rPr lang="en-US" dirty="0" smtClean="0"/>
              <a:t>, values of signs</a:t>
            </a: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Need to understand which abstractions apply in which contexts</a:t>
            </a:r>
          </a:p>
          <a:p>
            <a:pPr lvl="1"/>
            <a:r>
              <a:rPr lang="en-US" dirty="0" smtClean="0"/>
              <a:t>Important issues for compiler writers and serious application programmers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Reality #2: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You’ve Got to Know Assembly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Chances are, you’ll never write programs in assembly</a:t>
            </a:r>
          </a:p>
          <a:p>
            <a:pPr lvl="1"/>
            <a:r>
              <a:rPr lang="en-US" dirty="0" smtClean="0"/>
              <a:t>Compilers are much better &amp; more patient than you are</a:t>
            </a:r>
          </a:p>
          <a:p>
            <a:r>
              <a:rPr lang="en-US" dirty="0" smtClean="0"/>
              <a:t>But: Assembly is key to understanding machine-level execution</a:t>
            </a:r>
          </a:p>
          <a:p>
            <a:pPr lvl="1"/>
            <a:r>
              <a:rPr lang="en-US" dirty="0" smtClean="0"/>
              <a:t>Behavior of programs in presence of bugs</a:t>
            </a:r>
          </a:p>
          <a:p>
            <a:pPr lvl="2"/>
            <a:r>
              <a:rPr lang="en-US" dirty="0" smtClean="0"/>
              <a:t>High-level language models break down</a:t>
            </a:r>
          </a:p>
          <a:p>
            <a:pPr lvl="1"/>
            <a:r>
              <a:rPr lang="en-US" dirty="0" smtClean="0"/>
              <a:t>Tuning program performance</a:t>
            </a:r>
          </a:p>
          <a:p>
            <a:pPr lvl="2"/>
            <a:r>
              <a:rPr lang="en-US" dirty="0" smtClean="0"/>
              <a:t>Understand optimizations done / not done by the compiler</a:t>
            </a:r>
          </a:p>
          <a:p>
            <a:pPr lvl="2"/>
            <a:r>
              <a:rPr lang="en-US" dirty="0" smtClean="0"/>
              <a:t>Understanding sources of program inefficiency</a:t>
            </a:r>
          </a:p>
          <a:p>
            <a:pPr lvl="1"/>
            <a:r>
              <a:rPr lang="en-US" dirty="0" smtClean="0"/>
              <a:t>Implementing system software</a:t>
            </a:r>
          </a:p>
          <a:p>
            <a:pPr lvl="2"/>
            <a:r>
              <a:rPr lang="en-US" dirty="0" smtClean="0"/>
              <a:t>Compiler has machine code as target</a:t>
            </a:r>
          </a:p>
          <a:p>
            <a:pPr lvl="2"/>
            <a:r>
              <a:rPr lang="en-US" dirty="0" smtClean="0"/>
              <a:t>Operating systems must manage process state</a:t>
            </a:r>
          </a:p>
          <a:p>
            <a:pPr lvl="1"/>
            <a:r>
              <a:rPr lang="en-US" dirty="0" smtClean="0"/>
              <a:t>Creating / fighting malware</a:t>
            </a:r>
          </a:p>
          <a:p>
            <a:pPr lvl="2"/>
            <a:r>
              <a:rPr lang="en-US" dirty="0" smtClean="0"/>
              <a:t>x86 assembly is the language of choice!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440</TotalTime>
  <Pages>0</Pages>
  <Words>2464</Words>
  <Characters>0</Characters>
  <Application>Microsoft Office PowerPoint</Application>
  <PresentationFormat>On-screen Show (4:3)</PresentationFormat>
  <Lines>0</Lines>
  <Paragraphs>459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Title Slide</vt:lpstr>
      <vt:lpstr>Title and Content</vt:lpstr>
      <vt:lpstr>Title Only</vt:lpstr>
      <vt:lpstr>Chart</vt:lpstr>
      <vt:lpstr>PowerPoint Presentation</vt:lpstr>
      <vt:lpstr>Overview</vt:lpstr>
      <vt:lpstr>Course Theme:       Abstraction Is Good But Don’t Forget Reality</vt:lpstr>
      <vt:lpstr>Great Reality #1:  Ints are not Integers, Floats are not Reals</vt:lpstr>
      <vt:lpstr>Consequences of Abstraction:  Code Security</vt:lpstr>
      <vt:lpstr>Typical Usage</vt:lpstr>
      <vt:lpstr>Malicious Usage</vt:lpstr>
      <vt:lpstr>Computer Arithmetic</vt:lpstr>
      <vt:lpstr>Great Reality #2:   You’ve Got to Know Assembly</vt:lpstr>
      <vt:lpstr>Assembly Code Example</vt:lpstr>
      <vt:lpstr>Code to Read Counter</vt:lpstr>
      <vt:lpstr>Great Reality #3: Memory Matters Random Access Memory Is an Unphysical Abstraction</vt:lpstr>
      <vt:lpstr>Memory Referencing Bug Example</vt:lpstr>
      <vt:lpstr>Memory Referencing Bug Example</vt:lpstr>
      <vt:lpstr>Memory Referencing Errors</vt:lpstr>
      <vt:lpstr>Memory System Performance Example</vt:lpstr>
      <vt:lpstr>The Memory Mountain</vt:lpstr>
      <vt:lpstr>Great Reality #4: There’s more to performance than asymptotic complexity </vt:lpstr>
      <vt:lpstr>Example Matrix Multiplication</vt:lpstr>
      <vt:lpstr>MMM Plot: Analysis</vt:lpstr>
      <vt:lpstr>Great Reality #5: Computers do more than execute programs</vt:lpstr>
      <vt:lpstr>Course Perspective</vt:lpstr>
      <vt:lpstr>Course Perspective (Cont.)</vt:lpstr>
      <vt:lpstr>Course Website </vt:lpstr>
      <vt:lpstr>Textbook</vt:lpstr>
      <vt:lpstr>Grading</vt:lpstr>
      <vt:lpstr>Attendance and Class Guidelines</vt:lpstr>
      <vt:lpstr>Policy for Collaborating on Assignments</vt:lpstr>
      <vt:lpstr>Cheating</vt:lpstr>
      <vt:lpstr>Topic:  Programs and Data</vt:lpstr>
      <vt:lpstr>Topic:  Computer Architecture</vt:lpstr>
      <vt:lpstr>Topic:  Memory and the Memory Hierarchy</vt:lpstr>
      <vt:lpstr>Topic:  Performance and Optimization</vt:lpstr>
      <vt:lpstr>Welcome and Enjoy!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59</cp:revision>
  <cp:lastPrinted>2014-01-13T17:48:20Z</cp:lastPrinted>
  <dcterms:created xsi:type="dcterms:W3CDTF">2011-01-05T18:04:29Z</dcterms:created>
  <dcterms:modified xsi:type="dcterms:W3CDTF">2016-08-21T21:38:10Z</dcterms:modified>
</cp:coreProperties>
</file>