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64" r:id="rId8"/>
    <p:sldId id="270" r:id="rId9"/>
    <p:sldId id="265" r:id="rId10"/>
    <p:sldId id="266" r:id="rId11"/>
    <p:sldId id="267" r:id="rId12"/>
    <p:sldId id="268" r:id="rId13"/>
    <p:sldId id="269" r:id="rId14"/>
    <p:sldId id="271" r:id="rId15"/>
    <p:sldId id="273"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A5"/>
    <a:srgbClr val="47FF4D"/>
    <a:srgbClr val="720D1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20" y="5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a:t>CSCI 2510 - Principles of Comp.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CSCI 2510 - Principles of Comp.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CSCI 2510 - Principles of Comp.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CSCI 2510 - Principles of Comp.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US"/>
              <a:t>CSCI 2510 - Principles of Comp. Systems</a:t>
            </a:r>
            <a:endParaRPr lang="en-US" dirty="0"/>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CSCI 2510 - Principles of Comp. Systems</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CSCI 2510 - Principles of Comp. Systems</a:t>
            </a:r>
            <a:endParaRPr lang="en-US" dirty="0"/>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CSCI 2510 - Principles of Comp. Systems</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CSCI 2510 - Principles of Comp. Systems</a:t>
            </a:r>
            <a:endParaRPr lang="en-US" dirty="0"/>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CSCI 2510 - Principles of Comp. Systems</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CSCI 2510 - Principles of Comp. Systems</a:t>
            </a:r>
            <a:endParaRPr lang="en-US" dirty="0"/>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638800" y="6356350"/>
            <a:ext cx="28956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a:t>CSCI 2510 - Principles of Comp. Systems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svg"/><Relationship Id="rId7"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0.svg"/><Relationship Id="rId10"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xkcd.com/19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Layer 3 – The Network Layer</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a:t>David Ferry</a:t>
            </a:r>
            <a:br>
              <a:rPr lang="en-US" sz="1800" dirty="0"/>
            </a:br>
            <a:r>
              <a:rPr lang="en-US" sz="1800" dirty="0"/>
              <a:t>CSCI 2510 – Principles of Computing Systems</a:t>
            </a:r>
          </a:p>
          <a:p>
            <a:r>
              <a:rPr lang="en-US" sz="1800" dirty="0"/>
              <a:t>Saint Louis University</a:t>
            </a:r>
            <a:br>
              <a:rPr lang="en-US" sz="1800" dirty="0"/>
            </a:br>
            <a:r>
              <a:rPr lang="en-US" sz="1800" dirty="0"/>
              <a:t>St. Louis, MO 63103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10</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1400" y="3549805"/>
            <a:ext cx="914400" cy="914400"/>
          </a:xfrm>
          <a:prstGeom prst="rect">
            <a:avLst/>
          </a:prstGeom>
        </p:spPr>
      </p:pic>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682633" y="4963343"/>
            <a:ext cx="7569252"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Suppose that computer B wants to contact computer E, and already</a:t>
            </a:r>
            <a:br>
              <a:rPr lang="en-US" sz="2000" dirty="0"/>
            </a:br>
            <a:r>
              <a:rPr lang="en-US" sz="2000" dirty="0"/>
              <a:t>has its destination address of 192.168.1.101</a:t>
            </a:r>
          </a:p>
        </p:txBody>
      </p:sp>
    </p:spTree>
    <p:extLst>
      <p:ext uri="{BB962C8B-B14F-4D97-AF65-F5344CB8AC3E}">
        <p14:creationId xmlns:p14="http://schemas.microsoft.com/office/powerpoint/2010/main" val="421338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2EDC4A3-460E-4A83-B6A4-5862E3D3001C}"/>
              </a:ext>
            </a:extLst>
          </p:cNvPr>
          <p:cNvSpPr/>
          <p:nvPr/>
        </p:nvSpPr>
        <p:spPr>
          <a:xfrm>
            <a:off x="3962400" y="4648199"/>
            <a:ext cx="4889088" cy="156994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11</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1400" y="3549805"/>
            <a:ext cx="914400" cy="914400"/>
          </a:xfrm>
          <a:prstGeom prst="rect">
            <a:avLst/>
          </a:prstGeom>
        </p:spPr>
      </p:pic>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5029200" y="4624717"/>
            <a:ext cx="2761012" cy="400110"/>
          </a:xfrm>
          <a:prstGeom prst="rect">
            <a:avLst/>
          </a:prstGeom>
          <a:noFill/>
        </p:spPr>
        <p:txBody>
          <a:bodyPr wrap="none" rtlCol="0">
            <a:spAutoFit/>
          </a:bodyPr>
          <a:lstStyle/>
          <a:p>
            <a:r>
              <a:rPr lang="en-US" sz="2000" dirty="0"/>
              <a:t>Machine B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1581762417"/>
              </p:ext>
            </p:extLst>
          </p:nvPr>
        </p:nvGraphicFramePr>
        <p:xfrm>
          <a:off x="4114800" y="5039845"/>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r>
                        <a:rPr lang="en-US" dirty="0"/>
                        <a:t>0.0.0.0</a:t>
                      </a:r>
                    </a:p>
                  </a:txBody>
                  <a:tcPr/>
                </a:tc>
                <a:tc>
                  <a:txBody>
                    <a:bodyPr/>
                    <a:lstStyle/>
                    <a:p>
                      <a:r>
                        <a:rPr lang="en-US" dirty="0"/>
                        <a:t>0.0.0.0</a:t>
                      </a:r>
                    </a:p>
                  </a:txBody>
                  <a:tcPr/>
                </a:tc>
                <a:tc>
                  <a:txBody>
                    <a:bodyPr/>
                    <a:lstStyle/>
                    <a:p>
                      <a:r>
                        <a:rPr lang="en-US" dirty="0"/>
                        <a:t>eth0</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loopback</a:t>
                      </a:r>
                    </a:p>
                  </a:txBody>
                  <a:tcPr/>
                </a:tc>
                <a:extLst>
                  <a:ext uri="{0D108BD9-81ED-4DB2-BD59-A6C34878D82A}">
                    <a16:rowId xmlns:a16="http://schemas.microsoft.com/office/drawing/2014/main" val="957884042"/>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1555644" y="2539008"/>
            <a:ext cx="614655" cy="369332"/>
          </a:xfrm>
          <a:prstGeom prst="rect">
            <a:avLst/>
          </a:prstGeom>
        </p:spPr>
        <p:txBody>
          <a:bodyPr wrap="none">
            <a:spAutoFit/>
          </a:bodyPr>
          <a:lstStyle/>
          <a:p>
            <a:r>
              <a:rPr lang="en-US" dirty="0"/>
              <a:t>eth0</a:t>
            </a:r>
          </a:p>
        </p:txBody>
      </p:sp>
    </p:spTree>
    <p:extLst>
      <p:ext uri="{BB962C8B-B14F-4D97-AF65-F5344CB8AC3E}">
        <p14:creationId xmlns:p14="http://schemas.microsoft.com/office/powerpoint/2010/main" val="27395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2719E42-F33B-449B-B167-2FEA0383A078}"/>
              </a:ext>
            </a:extLst>
          </p:cNvPr>
          <p:cNvSpPr txBox="1"/>
          <p:nvPr/>
        </p:nvSpPr>
        <p:spPr>
          <a:xfrm>
            <a:off x="3197161" y="4237696"/>
            <a:ext cx="1530478" cy="369332"/>
          </a:xfrm>
          <a:prstGeom prst="rect">
            <a:avLst/>
          </a:prstGeom>
          <a:noFill/>
        </p:spPr>
        <p:txBody>
          <a:bodyPr wrap="square" rtlCol="0">
            <a:spAutoFit/>
          </a:bodyPr>
          <a:lstStyle/>
          <a:p>
            <a:r>
              <a:rPr lang="en-US" dirty="0"/>
              <a:t>192.168.1.10</a:t>
            </a:r>
            <a:endParaRPr lang="en-US" sz="2800" dirty="0"/>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2831343"/>
            <a:ext cx="914400" cy="91440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14599">
            <a:off x="6529815" y="2933976"/>
            <a:ext cx="455720" cy="455720"/>
          </a:xfrm>
          <a:prstGeom prst="rect">
            <a:avLst/>
          </a:prstGeom>
        </p:spPr>
      </p:pic>
      <p:cxnSp>
        <p:nvCxnSpPr>
          <p:cNvPr id="13" name="Straight Connector 12">
            <a:extLst>
              <a:ext uri="{FF2B5EF4-FFF2-40B4-BE49-F238E27FC236}">
                <a16:creationId xmlns:a16="http://schemas.microsoft.com/office/drawing/2014/main" id="{2AAE5F8A-8BE3-4F52-AAC6-A1A5D2853A68}"/>
              </a:ext>
            </a:extLst>
          </p:cNvPr>
          <p:cNvCxnSpPr>
            <a:cxnSpLocks/>
          </p:cNvCxnSpPr>
          <p:nvPr/>
        </p:nvCxnSpPr>
        <p:spPr>
          <a:xfrm flipV="1">
            <a:off x="4495800" y="2995968"/>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1400" y="3549805"/>
            <a:ext cx="914400" cy="914400"/>
          </a:xfrm>
          <a:prstGeom prst="rect">
            <a:avLst/>
          </a:prstGeom>
        </p:spPr>
      </p:pic>
      <p:sp>
        <p:nvSpPr>
          <p:cNvPr id="20" name="Rectangle 19">
            <a:extLst>
              <a:ext uri="{FF2B5EF4-FFF2-40B4-BE49-F238E27FC236}">
                <a16:creationId xmlns:a16="http://schemas.microsoft.com/office/drawing/2014/main" id="{EB63804E-063E-405A-8F83-27C4AC0620EE}"/>
              </a:ext>
            </a:extLst>
          </p:cNvPr>
          <p:cNvSpPr/>
          <p:nvPr/>
        </p:nvSpPr>
        <p:spPr>
          <a:xfrm>
            <a:off x="4100353" y="3291404"/>
            <a:ext cx="4889088" cy="28299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12</a:t>
            </a:fld>
            <a:endParaRPr lang="en-US"/>
          </a:p>
        </p:txBody>
      </p:sp>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2654529"/>
            <a:ext cx="914400" cy="914400"/>
          </a:xfrm>
          <a:prstGeom prst="rect">
            <a:avLst/>
          </a:prstGeom>
        </p:spPr>
      </p:pic>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524130">
            <a:off x="4871244" y="988642"/>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3694473" y="3685423"/>
            <a:ext cx="405880" cy="523220"/>
          </a:xfrm>
          <a:prstGeom prst="rect">
            <a:avLst/>
          </a:prstGeom>
          <a:noFill/>
        </p:spPr>
        <p:txBody>
          <a:bodyPr wrap="square" rtlCol="0">
            <a:spAutoFit/>
          </a:bodyPr>
          <a:lstStyle/>
          <a:p>
            <a:r>
              <a:rPr lang="en-US" sz="2800" dirty="0"/>
              <a:t>D</a:t>
            </a:r>
          </a:p>
        </p:txBody>
      </p:sp>
      <p:sp>
        <p:nvSpPr>
          <p:cNvPr id="31" name="TextBox 30">
            <a:extLst>
              <a:ext uri="{FF2B5EF4-FFF2-40B4-BE49-F238E27FC236}">
                <a16:creationId xmlns:a16="http://schemas.microsoft.com/office/drawing/2014/main" id="{E6DC7EA7-D648-49AF-B2D2-6774EDBD51C9}"/>
              </a:ext>
            </a:extLst>
          </p:cNvPr>
          <p:cNvSpPr txBox="1"/>
          <p:nvPr/>
        </p:nvSpPr>
        <p:spPr>
          <a:xfrm>
            <a:off x="4934308" y="2993366"/>
            <a:ext cx="1530478" cy="369332"/>
          </a:xfrm>
          <a:prstGeom prst="rect">
            <a:avLst/>
          </a:prstGeom>
          <a:noFill/>
        </p:spPr>
        <p:txBody>
          <a:bodyPr wrap="square" rtlCol="0">
            <a:spAutoFit/>
          </a:bodyPr>
          <a:lstStyle/>
          <a:p>
            <a:r>
              <a:rPr lang="en-US" dirty="0"/>
              <a:t>192.168.1.0</a:t>
            </a:r>
            <a:endParaRPr lang="en-US" sz="2800" dirty="0"/>
          </a:p>
        </p:txBody>
      </p:sp>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5060541" y="3363197"/>
            <a:ext cx="2886046" cy="400110"/>
          </a:xfrm>
          <a:prstGeom prst="rect">
            <a:avLst/>
          </a:prstGeom>
          <a:noFill/>
        </p:spPr>
        <p:txBody>
          <a:bodyPr wrap="none" rtlCol="0">
            <a:spAutoFit/>
          </a:bodyPr>
          <a:lstStyle/>
          <a:p>
            <a:r>
              <a:rPr lang="en-US" sz="2000" dirty="0"/>
              <a:t>192.168.0.0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1448986790"/>
              </p:ext>
            </p:extLst>
          </p:nvPr>
        </p:nvGraphicFramePr>
        <p:xfrm>
          <a:off x="4283001" y="3803012"/>
          <a:ext cx="4572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r>
                        <a:rPr lang="en-US" dirty="0"/>
                        <a:t>0.0.0.0</a:t>
                      </a:r>
                    </a:p>
                  </a:txBody>
                  <a:tcPr/>
                </a:tc>
                <a:tc>
                  <a:txBody>
                    <a:bodyPr/>
                    <a:lstStyle/>
                    <a:p>
                      <a:r>
                        <a:rPr lang="en-US" dirty="0"/>
                        <a:t>0.0.0.0</a:t>
                      </a:r>
                    </a:p>
                  </a:txBody>
                  <a:tcPr/>
                </a:tc>
                <a:tc>
                  <a:txBody>
                    <a:bodyPr/>
                    <a:lstStyle/>
                    <a:p>
                      <a:r>
                        <a:rPr lang="en-US" dirty="0"/>
                        <a:t>eth2</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eth0</a:t>
                      </a:r>
                    </a:p>
                  </a:txBody>
                  <a:tcPr/>
                </a:tc>
                <a:extLst>
                  <a:ext uri="{0D108BD9-81ED-4DB2-BD59-A6C34878D82A}">
                    <a16:rowId xmlns:a16="http://schemas.microsoft.com/office/drawing/2014/main" val="957884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eth1</a:t>
                      </a:r>
                    </a:p>
                  </a:txBody>
                  <a:tcPr/>
                </a:tc>
                <a:extLst>
                  <a:ext uri="{0D108BD9-81ED-4DB2-BD59-A6C34878D82A}">
                    <a16:rowId xmlns:a16="http://schemas.microsoft.com/office/drawing/2014/main" val="3256634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255.255.255.0</a:t>
                      </a:r>
                    </a:p>
                  </a:txBody>
                  <a:tcPr/>
                </a:tc>
                <a:tc>
                  <a:txBody>
                    <a:bodyPr/>
                    <a:lstStyle/>
                    <a:p>
                      <a:r>
                        <a:rPr lang="en-US" dirty="0"/>
                        <a:t>eth2</a:t>
                      </a:r>
                    </a:p>
                  </a:txBody>
                  <a:tcPr/>
                </a:tc>
                <a:extLst>
                  <a:ext uri="{0D108BD9-81ED-4DB2-BD59-A6C34878D82A}">
                    <a16:rowId xmlns:a16="http://schemas.microsoft.com/office/drawing/2014/main" val="1206116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899059545"/>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1545514" y="1367632"/>
            <a:ext cx="614655" cy="369332"/>
          </a:xfrm>
          <a:prstGeom prst="rect">
            <a:avLst/>
          </a:prstGeom>
        </p:spPr>
        <p:txBody>
          <a:bodyPr wrap="none">
            <a:spAutoFit/>
          </a:bodyPr>
          <a:lstStyle/>
          <a:p>
            <a:r>
              <a:rPr lang="en-US" dirty="0"/>
              <a:t>eth0</a:t>
            </a:r>
          </a:p>
        </p:txBody>
      </p:sp>
      <p:sp>
        <p:nvSpPr>
          <p:cNvPr id="39" name="Rectangle 38">
            <a:extLst>
              <a:ext uri="{FF2B5EF4-FFF2-40B4-BE49-F238E27FC236}">
                <a16:creationId xmlns:a16="http://schemas.microsoft.com/office/drawing/2014/main" id="{1CA23B8A-A88F-4FCE-909C-2EED424AA26C}"/>
              </a:ext>
            </a:extLst>
          </p:cNvPr>
          <p:cNvSpPr/>
          <p:nvPr/>
        </p:nvSpPr>
        <p:spPr>
          <a:xfrm>
            <a:off x="1566317" y="1830764"/>
            <a:ext cx="614655" cy="369332"/>
          </a:xfrm>
          <a:prstGeom prst="rect">
            <a:avLst/>
          </a:prstGeom>
        </p:spPr>
        <p:txBody>
          <a:bodyPr wrap="none">
            <a:spAutoFit/>
          </a:bodyPr>
          <a:lstStyle/>
          <a:p>
            <a:r>
              <a:rPr lang="en-US" dirty="0"/>
              <a:t>eth1</a:t>
            </a:r>
          </a:p>
        </p:txBody>
      </p:sp>
      <p:sp>
        <p:nvSpPr>
          <p:cNvPr id="40" name="Rectangle 39">
            <a:extLst>
              <a:ext uri="{FF2B5EF4-FFF2-40B4-BE49-F238E27FC236}">
                <a16:creationId xmlns:a16="http://schemas.microsoft.com/office/drawing/2014/main" id="{BA43DBA0-5BBA-46D4-86E8-F6DDA0916F76}"/>
              </a:ext>
            </a:extLst>
          </p:cNvPr>
          <p:cNvSpPr/>
          <p:nvPr/>
        </p:nvSpPr>
        <p:spPr>
          <a:xfrm>
            <a:off x="2917131" y="1877099"/>
            <a:ext cx="614655" cy="369332"/>
          </a:xfrm>
          <a:prstGeom prst="rect">
            <a:avLst/>
          </a:prstGeom>
        </p:spPr>
        <p:txBody>
          <a:bodyPr wrap="none">
            <a:spAutoFit/>
          </a:bodyPr>
          <a:lstStyle/>
          <a:p>
            <a:r>
              <a:rPr lang="en-US" dirty="0"/>
              <a:t>eth2</a:t>
            </a:r>
          </a:p>
        </p:txBody>
      </p:sp>
    </p:spTree>
    <p:extLst>
      <p:ext uri="{BB962C8B-B14F-4D97-AF65-F5344CB8AC3E}">
        <p14:creationId xmlns:p14="http://schemas.microsoft.com/office/powerpoint/2010/main" val="314620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descr="Computer">
            <a:extLst>
              <a:ext uri="{FF2B5EF4-FFF2-40B4-BE49-F238E27FC236}">
                <a16:creationId xmlns:a16="http://schemas.microsoft.com/office/drawing/2014/main" id="{64822AD9-7905-4CE7-BFC4-E5DA20F836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654529"/>
            <a:ext cx="914400" cy="914400"/>
          </a:xfrm>
          <a:prstGeom prst="rect">
            <a:avLst/>
          </a:prstGeom>
        </p:spPr>
      </p:pic>
      <p:sp>
        <p:nvSpPr>
          <p:cNvPr id="34" name="TextBox 33">
            <a:extLst>
              <a:ext uri="{FF2B5EF4-FFF2-40B4-BE49-F238E27FC236}">
                <a16:creationId xmlns:a16="http://schemas.microsoft.com/office/drawing/2014/main" id="{C439B8E1-FC4F-4CE7-8726-3EEAFA1816FF}"/>
              </a:ext>
            </a:extLst>
          </p:cNvPr>
          <p:cNvSpPr txBox="1"/>
          <p:nvPr/>
        </p:nvSpPr>
        <p:spPr>
          <a:xfrm>
            <a:off x="198542" y="3316091"/>
            <a:ext cx="1530478" cy="369332"/>
          </a:xfrm>
          <a:prstGeom prst="rect">
            <a:avLst/>
          </a:prstGeom>
          <a:noFill/>
        </p:spPr>
        <p:txBody>
          <a:bodyPr wrap="square" rtlCol="0">
            <a:spAutoFit/>
          </a:bodyPr>
          <a:lstStyle/>
          <a:p>
            <a:r>
              <a:rPr lang="en-US" dirty="0"/>
              <a:t>192.168.0.11</a:t>
            </a:r>
            <a:endParaRPr lang="en-US" sz="2800" dirty="0"/>
          </a:p>
        </p:txBody>
      </p:sp>
      <p:sp>
        <p:nvSpPr>
          <p:cNvPr id="20" name="Rectangle 19">
            <a:extLst>
              <a:ext uri="{FF2B5EF4-FFF2-40B4-BE49-F238E27FC236}">
                <a16:creationId xmlns:a16="http://schemas.microsoft.com/office/drawing/2014/main" id="{EB63804E-063E-405A-8F83-27C4AC0620EE}"/>
              </a:ext>
            </a:extLst>
          </p:cNvPr>
          <p:cNvSpPr/>
          <p:nvPr/>
        </p:nvSpPr>
        <p:spPr>
          <a:xfrm>
            <a:off x="166123" y="3297557"/>
            <a:ext cx="4889088" cy="282992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AAE5F8A-8BE3-4F52-AAC6-A1A5D2853A68}"/>
              </a:ext>
            </a:extLst>
          </p:cNvPr>
          <p:cNvCxnSpPr>
            <a:cxnSpLocks/>
            <a:endCxn id="14" idx="2"/>
          </p:cNvCxnSpPr>
          <p:nvPr/>
        </p:nvCxnSpPr>
        <p:spPr>
          <a:xfrm flipH="1" flipV="1">
            <a:off x="5385393" y="3104331"/>
            <a:ext cx="266000" cy="982048"/>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2719E42-F33B-449B-B167-2FEA0383A078}"/>
              </a:ext>
            </a:extLst>
          </p:cNvPr>
          <p:cNvSpPr txBox="1"/>
          <p:nvPr/>
        </p:nvSpPr>
        <p:spPr>
          <a:xfrm>
            <a:off x="5344844" y="4774269"/>
            <a:ext cx="1530478" cy="369332"/>
          </a:xfrm>
          <a:prstGeom prst="rect">
            <a:avLst/>
          </a:prstGeom>
          <a:noFill/>
        </p:spPr>
        <p:txBody>
          <a:bodyPr wrap="square" rtlCol="0">
            <a:spAutoFit/>
          </a:bodyPr>
          <a:lstStyle/>
          <a:p>
            <a:r>
              <a:rPr lang="en-US" dirty="0"/>
              <a:t>192.168.1.10</a:t>
            </a:r>
            <a:endParaRPr lang="en-US" sz="2800" dirty="0"/>
          </a:p>
        </p:txBody>
      </p:sp>
      <p:sp>
        <p:nvSpPr>
          <p:cNvPr id="30" name="TextBox 29">
            <a:extLst>
              <a:ext uri="{FF2B5EF4-FFF2-40B4-BE49-F238E27FC236}">
                <a16:creationId xmlns:a16="http://schemas.microsoft.com/office/drawing/2014/main" id="{BEDBB10D-B031-4427-B032-23D13C37674F}"/>
              </a:ext>
            </a:extLst>
          </p:cNvPr>
          <p:cNvSpPr txBox="1"/>
          <p:nvPr/>
        </p:nvSpPr>
        <p:spPr>
          <a:xfrm>
            <a:off x="7127488" y="2961851"/>
            <a:ext cx="359394" cy="523220"/>
          </a:xfrm>
          <a:prstGeom prst="rect">
            <a:avLst/>
          </a:prstGeom>
          <a:noFill/>
        </p:spPr>
        <p:txBody>
          <a:bodyPr wrap="square" rtlCol="0">
            <a:spAutoFit/>
          </a:bodyPr>
          <a:lstStyle/>
          <a:p>
            <a:r>
              <a:rPr lang="en-US" sz="2800" dirty="0"/>
              <a:t>E</a:t>
            </a:r>
          </a:p>
        </p:txBody>
      </p:sp>
      <p:pic>
        <p:nvPicPr>
          <p:cNvPr id="7" name="Graphic 6" descr="Laptop">
            <a:extLst>
              <a:ext uri="{FF2B5EF4-FFF2-40B4-BE49-F238E27FC236}">
                <a16:creationId xmlns:a16="http://schemas.microsoft.com/office/drawing/2014/main" id="{FCF5CE36-1334-4218-8AB4-ADD7DF32C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0" y="2831343"/>
            <a:ext cx="914400" cy="914400"/>
          </a:xfrm>
          <a:prstGeom prst="rect">
            <a:avLst/>
          </a:prstGeom>
        </p:spPr>
      </p:pic>
      <p:pic>
        <p:nvPicPr>
          <p:cNvPr id="11" name="Graphic 10" descr="Wireless">
            <a:extLst>
              <a:ext uri="{FF2B5EF4-FFF2-40B4-BE49-F238E27FC236}">
                <a16:creationId xmlns:a16="http://schemas.microsoft.com/office/drawing/2014/main" id="{22AFEA56-7313-4325-B1E4-B3CFD7E616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6529815" y="2933976"/>
            <a:ext cx="455720" cy="455720"/>
          </a:xfrm>
          <a:prstGeom prst="rect">
            <a:avLst/>
          </a:prstGeom>
        </p:spPr>
      </p:pic>
      <p:pic>
        <p:nvPicPr>
          <p:cNvPr id="32" name="Content Placeholder 6" descr="Computer">
            <a:extLst>
              <a:ext uri="{FF2B5EF4-FFF2-40B4-BE49-F238E27FC236}">
                <a16:creationId xmlns:a16="http://schemas.microsoft.com/office/drawing/2014/main" id="{A92D3893-C091-46FE-AF13-C0E7F3A67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9083" y="4086378"/>
            <a:ext cx="914400" cy="914400"/>
          </a:xfrm>
          <a:prstGeom prst="rect">
            <a:avLst/>
          </a:prstGeom>
        </p:spPr>
      </p:pic>
      <p:sp>
        <p:nvSpPr>
          <p:cNvPr id="2" name="Title 1">
            <a:extLst>
              <a:ext uri="{FF2B5EF4-FFF2-40B4-BE49-F238E27FC236}">
                <a16:creationId xmlns:a16="http://schemas.microsoft.com/office/drawing/2014/main" id="{0301AE2E-38AB-4263-9AAE-AF568B050519}"/>
              </a:ext>
            </a:extLst>
          </p:cNvPr>
          <p:cNvSpPr>
            <a:spLocks noGrp="1"/>
          </p:cNvSpPr>
          <p:nvPr>
            <p:ph type="title"/>
          </p:nvPr>
        </p:nvSpPr>
        <p:spPr>
          <a:xfrm>
            <a:off x="6242887" y="111921"/>
            <a:ext cx="2746554" cy="1143000"/>
          </a:xfrm>
        </p:spPr>
        <p:txBody>
          <a:bodyPr>
            <a:normAutofit fontScale="90000"/>
          </a:bodyPr>
          <a:lstStyle/>
          <a:p>
            <a:r>
              <a:rPr lang="en-US" dirty="0"/>
              <a:t>Routing Example</a:t>
            </a:r>
          </a:p>
        </p:txBody>
      </p:sp>
      <p:sp>
        <p:nvSpPr>
          <p:cNvPr id="4" name="Footer Placeholder 3">
            <a:extLst>
              <a:ext uri="{FF2B5EF4-FFF2-40B4-BE49-F238E27FC236}">
                <a16:creationId xmlns:a16="http://schemas.microsoft.com/office/drawing/2014/main" id="{08B151B8-DD04-4FC6-B4AF-45D69EFA87BC}"/>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CECFC524-4338-41F5-A433-49195682AA3D}"/>
              </a:ext>
            </a:extLst>
          </p:cNvPr>
          <p:cNvSpPr>
            <a:spLocks noGrp="1"/>
          </p:cNvSpPr>
          <p:nvPr>
            <p:ph type="sldNum" sz="quarter" idx="12"/>
          </p:nvPr>
        </p:nvSpPr>
        <p:spPr/>
        <p:txBody>
          <a:bodyPr/>
          <a:lstStyle/>
          <a:p>
            <a:fld id="{A773B20C-5347-4FF9-A9F0-76F937F60217}" type="slidenum">
              <a:rPr lang="en-US" smtClean="0"/>
              <a:pPr/>
              <a:t>13</a:t>
            </a:fld>
            <a:endParaRPr lang="en-US"/>
          </a:p>
        </p:txBody>
      </p:sp>
      <p:pic>
        <p:nvPicPr>
          <p:cNvPr id="8" name="Content Placeholder 6" descr="Computer">
            <a:extLst>
              <a:ext uri="{FF2B5EF4-FFF2-40B4-BE49-F238E27FC236}">
                <a16:creationId xmlns:a16="http://schemas.microsoft.com/office/drawing/2014/main" id="{13BE6015-41F6-4CB8-821B-D4C1D4C50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000" y="519255"/>
            <a:ext cx="914400" cy="914400"/>
          </a:xfrm>
          <a:prstGeom prst="rect">
            <a:avLst/>
          </a:prstGeom>
        </p:spPr>
      </p:pic>
      <p:pic>
        <p:nvPicPr>
          <p:cNvPr id="9" name="Graphic 8" descr="Laptop">
            <a:extLst>
              <a:ext uri="{FF2B5EF4-FFF2-40B4-BE49-F238E27FC236}">
                <a16:creationId xmlns:a16="http://schemas.microsoft.com/office/drawing/2014/main" id="{A235D695-4154-42DE-B209-17B954ECD9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0" y="212781"/>
            <a:ext cx="914400" cy="914400"/>
          </a:xfrm>
          <a:prstGeom prst="rect">
            <a:avLst/>
          </a:prstGeom>
        </p:spPr>
      </p:pic>
      <p:pic>
        <p:nvPicPr>
          <p:cNvPr id="10" name="Graphic 9" descr="Wireless">
            <a:extLst>
              <a:ext uri="{FF2B5EF4-FFF2-40B4-BE49-F238E27FC236}">
                <a16:creationId xmlns:a16="http://schemas.microsoft.com/office/drawing/2014/main" id="{8439174D-F0F8-47E0-9044-D5DBCD161D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4871244" y="988642"/>
            <a:ext cx="455720" cy="455720"/>
          </a:xfrm>
          <a:prstGeom prst="rect">
            <a:avLst/>
          </a:prstGeom>
        </p:spPr>
      </p:pic>
      <p:cxnSp>
        <p:nvCxnSpPr>
          <p:cNvPr id="12" name="Straight Connector 11">
            <a:extLst>
              <a:ext uri="{FF2B5EF4-FFF2-40B4-BE49-F238E27FC236}">
                <a16:creationId xmlns:a16="http://schemas.microsoft.com/office/drawing/2014/main" id="{F558C2FF-52D6-4DC8-88FC-9CFADD5D4BD3}"/>
              </a:ext>
            </a:extLst>
          </p:cNvPr>
          <p:cNvCxnSpPr>
            <a:cxnSpLocks/>
          </p:cNvCxnSpPr>
          <p:nvPr/>
        </p:nvCxnSpPr>
        <p:spPr>
          <a:xfrm>
            <a:off x="3048000" y="1752600"/>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Wireless router">
            <a:extLst>
              <a:ext uri="{FF2B5EF4-FFF2-40B4-BE49-F238E27FC236}">
                <a16:creationId xmlns:a16="http://schemas.microsoft.com/office/drawing/2014/main" id="{5DC214EB-D990-4998-AB3B-7147A10B3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28193" y="2189931"/>
            <a:ext cx="914400" cy="914400"/>
          </a:xfrm>
          <a:prstGeom prst="rect">
            <a:avLst/>
          </a:prstGeom>
        </p:spPr>
      </p:pic>
      <p:pic>
        <p:nvPicPr>
          <p:cNvPr id="15" name="Graphic 14" descr="Wireless router">
            <a:extLst>
              <a:ext uri="{FF2B5EF4-FFF2-40B4-BE49-F238E27FC236}">
                <a16:creationId xmlns:a16="http://schemas.microsoft.com/office/drawing/2014/main" id="{D3CA0EBE-8812-4DD0-AC48-09BD417538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644" y="1062324"/>
            <a:ext cx="914400" cy="914400"/>
          </a:xfrm>
          <a:prstGeom prst="rect">
            <a:avLst/>
          </a:prstGeom>
        </p:spPr>
      </p:pic>
      <p:cxnSp>
        <p:nvCxnSpPr>
          <p:cNvPr id="16" name="Straight Connector 15">
            <a:extLst>
              <a:ext uri="{FF2B5EF4-FFF2-40B4-BE49-F238E27FC236}">
                <a16:creationId xmlns:a16="http://schemas.microsoft.com/office/drawing/2014/main" id="{CD269AB4-E73C-4B5E-92AF-0309BF9F2CF5}"/>
              </a:ext>
            </a:extLst>
          </p:cNvPr>
          <p:cNvCxnSpPr>
            <a:cxnSpLocks/>
          </p:cNvCxnSpPr>
          <p:nvPr/>
        </p:nvCxnSpPr>
        <p:spPr>
          <a:xfrm flipV="1">
            <a:off x="1384004" y="1874597"/>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81D10F-5A5B-4066-A9D1-3EC1BC909216}"/>
              </a:ext>
            </a:extLst>
          </p:cNvPr>
          <p:cNvCxnSpPr>
            <a:cxnSpLocks/>
            <a:stCxn id="8" idx="3"/>
          </p:cNvCxnSpPr>
          <p:nvPr/>
        </p:nvCxnSpPr>
        <p:spPr>
          <a:xfrm>
            <a:off x="1295400" y="976455"/>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5CD7A-1023-4C84-B8B6-BACDFFD152D3}"/>
              </a:ext>
            </a:extLst>
          </p:cNvPr>
          <p:cNvCxnSpPr>
            <a:cxnSpLocks/>
          </p:cNvCxnSpPr>
          <p:nvPr/>
        </p:nvCxnSpPr>
        <p:spPr>
          <a:xfrm>
            <a:off x="5108543" y="1397391"/>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21E9A-E3C5-4BC4-B515-2AB9FD1894C3}"/>
              </a:ext>
            </a:extLst>
          </p:cNvPr>
          <p:cNvCxnSpPr>
            <a:cxnSpLocks/>
          </p:cNvCxnSpPr>
          <p:nvPr/>
        </p:nvCxnSpPr>
        <p:spPr>
          <a:xfrm flipH="1" flipV="1">
            <a:off x="5651393" y="2654529"/>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E7DCF4E-DB6A-40C1-80BF-75D7F3649425}"/>
              </a:ext>
            </a:extLst>
          </p:cNvPr>
          <p:cNvSpPr txBox="1"/>
          <p:nvPr/>
        </p:nvSpPr>
        <p:spPr>
          <a:xfrm>
            <a:off x="2001308" y="847170"/>
            <a:ext cx="1530478" cy="369332"/>
          </a:xfrm>
          <a:prstGeom prst="rect">
            <a:avLst/>
          </a:prstGeom>
          <a:noFill/>
        </p:spPr>
        <p:txBody>
          <a:bodyPr wrap="square" rtlCol="0">
            <a:spAutoFit/>
          </a:bodyPr>
          <a:lstStyle/>
          <a:p>
            <a:r>
              <a:rPr lang="en-US" dirty="0"/>
              <a:t>192.168.0.0</a:t>
            </a:r>
            <a:endParaRPr lang="en-US" sz="2800" dirty="0"/>
          </a:p>
        </p:txBody>
      </p:sp>
      <p:sp>
        <p:nvSpPr>
          <p:cNvPr id="26" name="TextBox 25">
            <a:extLst>
              <a:ext uri="{FF2B5EF4-FFF2-40B4-BE49-F238E27FC236}">
                <a16:creationId xmlns:a16="http://schemas.microsoft.com/office/drawing/2014/main" id="{275CC9E2-473C-4693-9FD2-366E274F488F}"/>
              </a:ext>
            </a:extLst>
          </p:cNvPr>
          <p:cNvSpPr txBox="1"/>
          <p:nvPr/>
        </p:nvSpPr>
        <p:spPr>
          <a:xfrm>
            <a:off x="462776" y="645545"/>
            <a:ext cx="393056" cy="523220"/>
          </a:xfrm>
          <a:prstGeom prst="rect">
            <a:avLst/>
          </a:prstGeom>
          <a:noFill/>
        </p:spPr>
        <p:txBody>
          <a:bodyPr wrap="square" rtlCol="0">
            <a:spAutoFit/>
          </a:bodyPr>
          <a:lstStyle/>
          <a:p>
            <a:r>
              <a:rPr lang="en-US" sz="2800" dirty="0"/>
              <a:t>A</a:t>
            </a:r>
          </a:p>
        </p:txBody>
      </p:sp>
      <p:sp>
        <p:nvSpPr>
          <p:cNvPr id="27" name="TextBox 26">
            <a:extLst>
              <a:ext uri="{FF2B5EF4-FFF2-40B4-BE49-F238E27FC236}">
                <a16:creationId xmlns:a16="http://schemas.microsoft.com/office/drawing/2014/main" id="{42801504-1DE3-4159-ADFA-6E9C6B02C99C}"/>
              </a:ext>
            </a:extLst>
          </p:cNvPr>
          <p:cNvSpPr txBox="1"/>
          <p:nvPr/>
        </p:nvSpPr>
        <p:spPr>
          <a:xfrm>
            <a:off x="583549" y="2792696"/>
            <a:ext cx="380232" cy="523220"/>
          </a:xfrm>
          <a:prstGeom prst="rect">
            <a:avLst/>
          </a:prstGeom>
          <a:noFill/>
        </p:spPr>
        <p:txBody>
          <a:bodyPr wrap="square" rtlCol="0">
            <a:spAutoFit/>
          </a:bodyPr>
          <a:lstStyle/>
          <a:p>
            <a:r>
              <a:rPr lang="en-US" sz="2800" dirty="0"/>
              <a:t>B</a:t>
            </a:r>
          </a:p>
        </p:txBody>
      </p:sp>
      <p:sp>
        <p:nvSpPr>
          <p:cNvPr id="28" name="TextBox 27">
            <a:extLst>
              <a:ext uri="{FF2B5EF4-FFF2-40B4-BE49-F238E27FC236}">
                <a16:creationId xmlns:a16="http://schemas.microsoft.com/office/drawing/2014/main" id="{5C249A54-E97D-406F-BE1E-8D17FB465C24}"/>
              </a:ext>
            </a:extLst>
          </p:cNvPr>
          <p:cNvSpPr txBox="1"/>
          <p:nvPr/>
        </p:nvSpPr>
        <p:spPr>
          <a:xfrm>
            <a:off x="4820101" y="337093"/>
            <a:ext cx="375424" cy="523220"/>
          </a:xfrm>
          <a:prstGeom prst="rect">
            <a:avLst/>
          </a:prstGeom>
          <a:noFill/>
        </p:spPr>
        <p:txBody>
          <a:bodyPr wrap="square" rtlCol="0">
            <a:spAutoFit/>
          </a:bodyPr>
          <a:lstStyle/>
          <a:p>
            <a:r>
              <a:rPr lang="en-US" sz="2800" dirty="0"/>
              <a:t>C</a:t>
            </a:r>
          </a:p>
        </p:txBody>
      </p:sp>
      <p:sp>
        <p:nvSpPr>
          <p:cNvPr id="29" name="TextBox 28">
            <a:extLst>
              <a:ext uri="{FF2B5EF4-FFF2-40B4-BE49-F238E27FC236}">
                <a16:creationId xmlns:a16="http://schemas.microsoft.com/office/drawing/2014/main" id="{5605F217-D823-4BF1-95F1-CE844B31D748}"/>
              </a:ext>
            </a:extLst>
          </p:cNvPr>
          <p:cNvSpPr txBox="1"/>
          <p:nvPr/>
        </p:nvSpPr>
        <p:spPr>
          <a:xfrm>
            <a:off x="5842156" y="4221996"/>
            <a:ext cx="405880" cy="523220"/>
          </a:xfrm>
          <a:prstGeom prst="rect">
            <a:avLst/>
          </a:prstGeom>
          <a:noFill/>
        </p:spPr>
        <p:txBody>
          <a:bodyPr wrap="square" rtlCol="0">
            <a:spAutoFit/>
          </a:bodyPr>
          <a:lstStyle/>
          <a:p>
            <a:r>
              <a:rPr lang="en-US" sz="2800" dirty="0"/>
              <a:t>D</a:t>
            </a:r>
          </a:p>
        </p:txBody>
      </p:sp>
      <p:sp>
        <p:nvSpPr>
          <p:cNvPr id="31" name="TextBox 30">
            <a:extLst>
              <a:ext uri="{FF2B5EF4-FFF2-40B4-BE49-F238E27FC236}">
                <a16:creationId xmlns:a16="http://schemas.microsoft.com/office/drawing/2014/main" id="{E6DC7EA7-D648-49AF-B2D2-6774EDBD51C9}"/>
              </a:ext>
            </a:extLst>
          </p:cNvPr>
          <p:cNvSpPr txBox="1"/>
          <p:nvPr/>
        </p:nvSpPr>
        <p:spPr>
          <a:xfrm>
            <a:off x="3773599" y="2799789"/>
            <a:ext cx="1530478" cy="369332"/>
          </a:xfrm>
          <a:prstGeom prst="rect">
            <a:avLst/>
          </a:prstGeom>
          <a:noFill/>
        </p:spPr>
        <p:txBody>
          <a:bodyPr wrap="square" rtlCol="0">
            <a:spAutoFit/>
          </a:bodyPr>
          <a:lstStyle/>
          <a:p>
            <a:r>
              <a:rPr lang="en-US" dirty="0"/>
              <a:t>192.168.1.0</a:t>
            </a:r>
            <a:endParaRPr lang="en-US" sz="2800" dirty="0"/>
          </a:p>
        </p:txBody>
      </p:sp>
      <p:sp>
        <p:nvSpPr>
          <p:cNvPr id="33" name="TextBox 32">
            <a:extLst>
              <a:ext uri="{FF2B5EF4-FFF2-40B4-BE49-F238E27FC236}">
                <a16:creationId xmlns:a16="http://schemas.microsoft.com/office/drawing/2014/main" id="{BAC287BB-FF1F-4740-B364-E7428F10EE89}"/>
              </a:ext>
            </a:extLst>
          </p:cNvPr>
          <p:cNvSpPr txBox="1"/>
          <p:nvPr/>
        </p:nvSpPr>
        <p:spPr>
          <a:xfrm>
            <a:off x="149161" y="1254921"/>
            <a:ext cx="1530478" cy="369332"/>
          </a:xfrm>
          <a:prstGeom prst="rect">
            <a:avLst/>
          </a:prstGeom>
          <a:noFill/>
        </p:spPr>
        <p:txBody>
          <a:bodyPr wrap="square" rtlCol="0">
            <a:spAutoFit/>
          </a:bodyPr>
          <a:lstStyle/>
          <a:p>
            <a:r>
              <a:rPr lang="en-US" dirty="0"/>
              <a:t>192.168.0.10</a:t>
            </a:r>
            <a:endParaRPr lang="en-US" sz="2800" dirty="0"/>
          </a:p>
        </p:txBody>
      </p:sp>
      <p:sp>
        <p:nvSpPr>
          <p:cNvPr id="35" name="TextBox 34">
            <a:extLst>
              <a:ext uri="{FF2B5EF4-FFF2-40B4-BE49-F238E27FC236}">
                <a16:creationId xmlns:a16="http://schemas.microsoft.com/office/drawing/2014/main" id="{0AEA63E0-1693-4F74-9453-2667F1E8707D}"/>
              </a:ext>
            </a:extLst>
          </p:cNvPr>
          <p:cNvSpPr txBox="1"/>
          <p:nvPr/>
        </p:nvSpPr>
        <p:spPr>
          <a:xfrm>
            <a:off x="4318512" y="94907"/>
            <a:ext cx="1530478" cy="369332"/>
          </a:xfrm>
          <a:prstGeom prst="rect">
            <a:avLst/>
          </a:prstGeom>
          <a:noFill/>
        </p:spPr>
        <p:txBody>
          <a:bodyPr wrap="square" rtlCol="0">
            <a:spAutoFit/>
          </a:bodyPr>
          <a:lstStyle/>
          <a:p>
            <a:r>
              <a:rPr lang="en-US" dirty="0"/>
              <a:t>192.168.1.100</a:t>
            </a:r>
            <a:endParaRPr lang="en-US" sz="2800" dirty="0"/>
          </a:p>
        </p:txBody>
      </p:sp>
      <p:sp>
        <p:nvSpPr>
          <p:cNvPr id="36" name="TextBox 35">
            <a:extLst>
              <a:ext uri="{FF2B5EF4-FFF2-40B4-BE49-F238E27FC236}">
                <a16:creationId xmlns:a16="http://schemas.microsoft.com/office/drawing/2014/main" id="{48D14C42-5795-4445-A19C-3137229394F7}"/>
              </a:ext>
            </a:extLst>
          </p:cNvPr>
          <p:cNvSpPr txBox="1"/>
          <p:nvPr/>
        </p:nvSpPr>
        <p:spPr>
          <a:xfrm>
            <a:off x="6757675" y="2644270"/>
            <a:ext cx="1530478" cy="369332"/>
          </a:xfrm>
          <a:prstGeom prst="rect">
            <a:avLst/>
          </a:prstGeom>
          <a:noFill/>
        </p:spPr>
        <p:txBody>
          <a:bodyPr wrap="square" rtlCol="0">
            <a:spAutoFit/>
          </a:bodyPr>
          <a:lstStyle/>
          <a:p>
            <a:r>
              <a:rPr lang="en-US" dirty="0"/>
              <a:t>192.168.1.101</a:t>
            </a:r>
            <a:endParaRPr lang="en-US" sz="2800" dirty="0"/>
          </a:p>
        </p:txBody>
      </p:sp>
      <p:sp>
        <p:nvSpPr>
          <p:cNvPr id="38" name="TextBox 37">
            <a:extLst>
              <a:ext uri="{FF2B5EF4-FFF2-40B4-BE49-F238E27FC236}">
                <a16:creationId xmlns:a16="http://schemas.microsoft.com/office/drawing/2014/main" id="{F0F80100-03B0-4004-85C8-45B6F4313E0E}"/>
              </a:ext>
            </a:extLst>
          </p:cNvPr>
          <p:cNvSpPr txBox="1"/>
          <p:nvPr/>
        </p:nvSpPr>
        <p:spPr>
          <a:xfrm>
            <a:off x="1126311" y="3369350"/>
            <a:ext cx="2886046" cy="400110"/>
          </a:xfrm>
          <a:prstGeom prst="rect">
            <a:avLst/>
          </a:prstGeom>
          <a:noFill/>
        </p:spPr>
        <p:txBody>
          <a:bodyPr wrap="none" rtlCol="0">
            <a:spAutoFit/>
          </a:bodyPr>
          <a:lstStyle/>
          <a:p>
            <a:r>
              <a:rPr lang="en-US" sz="2000" dirty="0"/>
              <a:t>192.168.1.0 Routing Table</a:t>
            </a:r>
          </a:p>
        </p:txBody>
      </p:sp>
      <p:graphicFrame>
        <p:nvGraphicFramePr>
          <p:cNvPr id="3" name="Table 19">
            <a:extLst>
              <a:ext uri="{FF2B5EF4-FFF2-40B4-BE49-F238E27FC236}">
                <a16:creationId xmlns:a16="http://schemas.microsoft.com/office/drawing/2014/main" id="{0B0CCBFF-0E05-4CAB-A8C2-3778E9DA5DFA}"/>
              </a:ext>
            </a:extLst>
          </p:cNvPr>
          <p:cNvGraphicFramePr>
            <a:graphicFrameLocks noGrp="1"/>
          </p:cNvGraphicFramePr>
          <p:nvPr>
            <p:extLst>
              <p:ext uri="{D42A27DB-BD31-4B8C-83A1-F6EECF244321}">
                <p14:modId xmlns:p14="http://schemas.microsoft.com/office/powerpoint/2010/main" val="4095292745"/>
              </p:ext>
            </p:extLst>
          </p:nvPr>
        </p:nvGraphicFramePr>
        <p:xfrm>
          <a:off x="348771" y="3809165"/>
          <a:ext cx="4572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51132419"/>
                    </a:ext>
                  </a:extLst>
                </a:gridCol>
                <a:gridCol w="1805453">
                  <a:extLst>
                    <a:ext uri="{9D8B030D-6E8A-4147-A177-3AD203B41FA5}">
                      <a16:colId xmlns:a16="http://schemas.microsoft.com/office/drawing/2014/main" val="1702552150"/>
                    </a:ext>
                  </a:extLst>
                </a:gridCol>
                <a:gridCol w="1242547">
                  <a:extLst>
                    <a:ext uri="{9D8B030D-6E8A-4147-A177-3AD203B41FA5}">
                      <a16:colId xmlns:a16="http://schemas.microsoft.com/office/drawing/2014/main" val="3575796568"/>
                    </a:ext>
                  </a:extLst>
                </a:gridCol>
              </a:tblGrid>
              <a:tr h="370840">
                <a:tc>
                  <a:txBody>
                    <a:bodyPr/>
                    <a:lstStyle/>
                    <a:p>
                      <a:r>
                        <a:rPr lang="en-US" dirty="0"/>
                        <a:t>Destination</a:t>
                      </a:r>
                    </a:p>
                  </a:txBody>
                  <a:tcPr/>
                </a:tc>
                <a:tc>
                  <a:txBody>
                    <a:bodyPr/>
                    <a:lstStyle/>
                    <a:p>
                      <a:r>
                        <a:rPr lang="en-US" dirty="0"/>
                        <a:t>Mask</a:t>
                      </a:r>
                    </a:p>
                  </a:txBody>
                  <a:tcPr/>
                </a:tc>
                <a:tc>
                  <a:txBody>
                    <a:bodyPr/>
                    <a:lstStyle/>
                    <a:p>
                      <a:r>
                        <a:rPr lang="en-US" dirty="0"/>
                        <a:t>Interface</a:t>
                      </a:r>
                    </a:p>
                  </a:txBody>
                  <a:tcPr/>
                </a:tc>
                <a:extLst>
                  <a:ext uri="{0D108BD9-81ED-4DB2-BD59-A6C34878D82A}">
                    <a16:rowId xmlns:a16="http://schemas.microsoft.com/office/drawing/2014/main" val="27983993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a:t>
                      </a:r>
                    </a:p>
                  </a:txBody>
                  <a:tcPr/>
                </a:tc>
                <a:tc>
                  <a:txBody>
                    <a:bodyPr/>
                    <a:lstStyle/>
                    <a:p>
                      <a:r>
                        <a:rPr lang="en-US" dirty="0"/>
                        <a:t>255.255.255.255</a:t>
                      </a:r>
                    </a:p>
                  </a:txBody>
                  <a:tcPr/>
                </a:tc>
                <a:tc>
                  <a:txBody>
                    <a:bodyPr/>
                    <a:lstStyle/>
                    <a:p>
                      <a:r>
                        <a:rPr lang="en-US" dirty="0"/>
                        <a:t>eth1</a:t>
                      </a:r>
                    </a:p>
                  </a:txBody>
                  <a:tcPr/>
                </a:tc>
                <a:extLst>
                  <a:ext uri="{0D108BD9-81ED-4DB2-BD59-A6C34878D82A}">
                    <a16:rowId xmlns:a16="http://schemas.microsoft.com/office/drawing/2014/main" val="12403724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255.255.255.0</a:t>
                      </a:r>
                    </a:p>
                  </a:txBody>
                  <a:tcPr/>
                </a:tc>
                <a:tc>
                  <a:txBody>
                    <a:bodyPr/>
                    <a:lstStyle/>
                    <a:p>
                      <a:r>
                        <a:rPr lang="en-US" dirty="0"/>
                        <a:t>eth0</a:t>
                      </a:r>
                    </a:p>
                  </a:txBody>
                  <a:tcPr/>
                </a:tc>
                <a:extLst>
                  <a:ext uri="{0D108BD9-81ED-4DB2-BD59-A6C34878D82A}">
                    <a16:rowId xmlns:a16="http://schemas.microsoft.com/office/drawing/2014/main" val="957884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wlan0</a:t>
                      </a:r>
                    </a:p>
                  </a:txBody>
                  <a:tcPr/>
                </a:tc>
                <a:extLst>
                  <a:ext uri="{0D108BD9-81ED-4DB2-BD59-A6C34878D82A}">
                    <a16:rowId xmlns:a16="http://schemas.microsoft.com/office/drawing/2014/main" val="3256634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wlan0</a:t>
                      </a:r>
                    </a:p>
                  </a:txBody>
                  <a:tcPr/>
                </a:tc>
                <a:extLst>
                  <a:ext uri="{0D108BD9-81ED-4DB2-BD59-A6C34878D82A}">
                    <a16:rowId xmlns:a16="http://schemas.microsoft.com/office/drawing/2014/main" val="3899059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192.168.0.10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255.255.255.255</a:t>
                      </a:r>
                    </a:p>
                  </a:txBody>
                  <a:tcPr/>
                </a:tc>
                <a:tc>
                  <a:txBody>
                    <a:bodyPr/>
                    <a:lstStyle/>
                    <a:p>
                      <a:r>
                        <a:rPr lang="en-US" dirty="0"/>
                        <a:t>eth0</a:t>
                      </a:r>
                    </a:p>
                  </a:txBody>
                  <a:tcPr/>
                </a:tc>
                <a:extLst>
                  <a:ext uri="{0D108BD9-81ED-4DB2-BD59-A6C34878D82A}">
                    <a16:rowId xmlns:a16="http://schemas.microsoft.com/office/drawing/2014/main" val="30374629"/>
                  </a:ext>
                </a:extLst>
              </a:tr>
            </a:tbl>
          </a:graphicData>
        </a:graphic>
      </p:graphicFrame>
      <p:sp>
        <p:nvSpPr>
          <p:cNvPr id="21" name="Rectangle 20">
            <a:extLst>
              <a:ext uri="{FF2B5EF4-FFF2-40B4-BE49-F238E27FC236}">
                <a16:creationId xmlns:a16="http://schemas.microsoft.com/office/drawing/2014/main" id="{978B33DD-0291-4264-9331-D7ECB1B022FC}"/>
              </a:ext>
            </a:extLst>
          </p:cNvPr>
          <p:cNvSpPr/>
          <p:nvPr/>
        </p:nvSpPr>
        <p:spPr>
          <a:xfrm>
            <a:off x="4529981" y="2236086"/>
            <a:ext cx="614655" cy="369332"/>
          </a:xfrm>
          <a:prstGeom prst="rect">
            <a:avLst/>
          </a:prstGeom>
        </p:spPr>
        <p:txBody>
          <a:bodyPr wrap="none">
            <a:spAutoFit/>
          </a:bodyPr>
          <a:lstStyle/>
          <a:p>
            <a:r>
              <a:rPr lang="en-US" dirty="0"/>
              <a:t>eth0</a:t>
            </a:r>
          </a:p>
        </p:txBody>
      </p:sp>
      <p:sp>
        <p:nvSpPr>
          <p:cNvPr id="39" name="Rectangle 38">
            <a:extLst>
              <a:ext uri="{FF2B5EF4-FFF2-40B4-BE49-F238E27FC236}">
                <a16:creationId xmlns:a16="http://schemas.microsoft.com/office/drawing/2014/main" id="{1CA23B8A-A88F-4FCE-909C-2EED424AA26C}"/>
              </a:ext>
            </a:extLst>
          </p:cNvPr>
          <p:cNvSpPr/>
          <p:nvPr/>
        </p:nvSpPr>
        <p:spPr>
          <a:xfrm>
            <a:off x="5466429" y="3125288"/>
            <a:ext cx="614655" cy="369332"/>
          </a:xfrm>
          <a:prstGeom prst="rect">
            <a:avLst/>
          </a:prstGeom>
        </p:spPr>
        <p:txBody>
          <a:bodyPr wrap="none">
            <a:spAutoFit/>
          </a:bodyPr>
          <a:lstStyle/>
          <a:p>
            <a:r>
              <a:rPr lang="en-US" dirty="0"/>
              <a:t>eth1</a:t>
            </a:r>
          </a:p>
        </p:txBody>
      </p:sp>
      <p:sp>
        <p:nvSpPr>
          <p:cNvPr id="40" name="Rectangle 39">
            <a:extLst>
              <a:ext uri="{FF2B5EF4-FFF2-40B4-BE49-F238E27FC236}">
                <a16:creationId xmlns:a16="http://schemas.microsoft.com/office/drawing/2014/main" id="{BA43DBA0-5BBA-46D4-86E8-F6DDA0916F76}"/>
              </a:ext>
            </a:extLst>
          </p:cNvPr>
          <p:cNvSpPr/>
          <p:nvPr/>
        </p:nvSpPr>
        <p:spPr>
          <a:xfrm>
            <a:off x="5542848" y="1981920"/>
            <a:ext cx="752129" cy="369332"/>
          </a:xfrm>
          <a:prstGeom prst="rect">
            <a:avLst/>
          </a:prstGeom>
        </p:spPr>
        <p:txBody>
          <a:bodyPr wrap="none">
            <a:spAutoFit/>
          </a:bodyPr>
          <a:lstStyle/>
          <a:p>
            <a:r>
              <a:rPr lang="en-US" dirty="0"/>
              <a:t>wlan0</a:t>
            </a:r>
          </a:p>
        </p:txBody>
      </p:sp>
    </p:spTree>
    <p:extLst>
      <p:ext uri="{BB962C8B-B14F-4D97-AF65-F5344CB8AC3E}">
        <p14:creationId xmlns:p14="http://schemas.microsoft.com/office/powerpoint/2010/main" val="203632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23C1-BC4B-460C-B386-0839020546B1}"/>
              </a:ext>
            </a:extLst>
          </p:cNvPr>
          <p:cNvSpPr>
            <a:spLocks noGrp="1"/>
          </p:cNvSpPr>
          <p:nvPr>
            <p:ph type="title"/>
          </p:nvPr>
        </p:nvSpPr>
        <p:spPr/>
        <p:txBody>
          <a:bodyPr/>
          <a:lstStyle/>
          <a:p>
            <a:r>
              <a:rPr lang="en-US" dirty="0"/>
              <a:t>The Missing Piece</a:t>
            </a:r>
          </a:p>
        </p:txBody>
      </p:sp>
      <p:sp>
        <p:nvSpPr>
          <p:cNvPr id="3" name="Content Placeholder 2">
            <a:extLst>
              <a:ext uri="{FF2B5EF4-FFF2-40B4-BE49-F238E27FC236}">
                <a16:creationId xmlns:a16="http://schemas.microsoft.com/office/drawing/2014/main" id="{89E8C1B8-5D07-43F1-91EA-219C5504398F}"/>
              </a:ext>
            </a:extLst>
          </p:cNvPr>
          <p:cNvSpPr>
            <a:spLocks noGrp="1"/>
          </p:cNvSpPr>
          <p:nvPr>
            <p:ph idx="1"/>
          </p:nvPr>
        </p:nvSpPr>
        <p:spPr>
          <a:xfrm>
            <a:off x="457200" y="1600200"/>
            <a:ext cx="8382000" cy="4525963"/>
          </a:xfrm>
        </p:spPr>
        <p:txBody>
          <a:bodyPr>
            <a:normAutofit/>
          </a:bodyPr>
          <a:lstStyle/>
          <a:p>
            <a:pPr marL="0" indent="0">
              <a:buNone/>
            </a:pPr>
            <a:r>
              <a:rPr lang="en-US" sz="2000" dirty="0"/>
              <a:t>OK- so IP routing is done locally via routing tables… how do we actually get those routing tables in the first place?</a:t>
            </a:r>
          </a:p>
          <a:p>
            <a:r>
              <a:rPr lang="en-US" sz="2000" dirty="0"/>
              <a:t>Small networks – can be built by hand</a:t>
            </a:r>
          </a:p>
          <a:p>
            <a:r>
              <a:rPr lang="en-US" sz="2000" dirty="0"/>
              <a:t>Some networks – can be done by standard</a:t>
            </a:r>
          </a:p>
          <a:p>
            <a:pPr lvl="1"/>
            <a:r>
              <a:rPr lang="en-US" sz="1600" dirty="0"/>
              <a:t>E.g. Home networks almost always look like this:</a:t>
            </a:r>
          </a:p>
          <a:p>
            <a:endParaRPr lang="en-US" sz="2000" dirty="0"/>
          </a:p>
          <a:p>
            <a:endParaRPr lang="en-US" sz="2000" dirty="0"/>
          </a:p>
          <a:p>
            <a:endParaRPr lang="en-US" sz="2000" dirty="0"/>
          </a:p>
          <a:p>
            <a:endParaRPr lang="en-US" sz="2000" dirty="0"/>
          </a:p>
          <a:p>
            <a:r>
              <a:rPr lang="en-US" sz="2000" dirty="0"/>
              <a:t>Large networks – done by network engineers with algorithms</a:t>
            </a:r>
          </a:p>
          <a:p>
            <a:pPr lvl="1"/>
            <a:r>
              <a:rPr lang="en-US" sz="1600" dirty="0"/>
              <a:t>E.g. Border Gateway Protocol (BGP) allows large internet providers to cooperate and declare what IP addresses they can route to</a:t>
            </a:r>
          </a:p>
        </p:txBody>
      </p:sp>
      <p:sp>
        <p:nvSpPr>
          <p:cNvPr id="4" name="Footer Placeholder 3">
            <a:extLst>
              <a:ext uri="{FF2B5EF4-FFF2-40B4-BE49-F238E27FC236}">
                <a16:creationId xmlns:a16="http://schemas.microsoft.com/office/drawing/2014/main" id="{1A65D444-967E-4945-A105-572C8276F051}"/>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D84A0F48-3EDB-494D-8139-A030AE656DD2}"/>
              </a:ext>
            </a:extLst>
          </p:cNvPr>
          <p:cNvSpPr>
            <a:spLocks noGrp="1"/>
          </p:cNvSpPr>
          <p:nvPr>
            <p:ph type="sldNum" sz="quarter" idx="12"/>
          </p:nvPr>
        </p:nvSpPr>
        <p:spPr/>
        <p:txBody>
          <a:bodyPr/>
          <a:lstStyle/>
          <a:p>
            <a:fld id="{A773B20C-5347-4FF9-A9F0-76F937F60217}" type="slidenum">
              <a:rPr lang="en-US" smtClean="0"/>
              <a:pPr/>
              <a:t>14</a:t>
            </a:fld>
            <a:endParaRPr lang="en-US"/>
          </a:p>
        </p:txBody>
      </p:sp>
      <p:pic>
        <p:nvPicPr>
          <p:cNvPr id="7" name="Graphic 6" descr="Laptop">
            <a:extLst>
              <a:ext uri="{FF2B5EF4-FFF2-40B4-BE49-F238E27FC236}">
                <a16:creationId xmlns:a16="http://schemas.microsoft.com/office/drawing/2014/main" id="{FF0B5200-D3E2-4F78-BFBC-F831CFDB231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8779" y="3628386"/>
            <a:ext cx="304800" cy="304800"/>
          </a:xfrm>
          <a:prstGeom prst="rect">
            <a:avLst/>
          </a:prstGeom>
        </p:spPr>
      </p:pic>
      <p:pic>
        <p:nvPicPr>
          <p:cNvPr id="8" name="Graphic 7" descr="Laptop">
            <a:extLst>
              <a:ext uri="{FF2B5EF4-FFF2-40B4-BE49-F238E27FC236}">
                <a16:creationId xmlns:a16="http://schemas.microsoft.com/office/drawing/2014/main" id="{7C64882D-9470-4F78-A2DE-6176FC78476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8779" y="3963348"/>
            <a:ext cx="304800" cy="304800"/>
          </a:xfrm>
          <a:prstGeom prst="rect">
            <a:avLst/>
          </a:prstGeom>
        </p:spPr>
      </p:pic>
      <p:pic>
        <p:nvPicPr>
          <p:cNvPr id="9" name="Graphic 8" descr="Laptop">
            <a:extLst>
              <a:ext uri="{FF2B5EF4-FFF2-40B4-BE49-F238E27FC236}">
                <a16:creationId xmlns:a16="http://schemas.microsoft.com/office/drawing/2014/main" id="{78421983-9C7C-4291-9CB6-0AEF9F2DC71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3579" y="4298310"/>
            <a:ext cx="304800" cy="304800"/>
          </a:xfrm>
          <a:prstGeom prst="rect">
            <a:avLst/>
          </a:prstGeom>
        </p:spPr>
      </p:pic>
      <p:pic>
        <p:nvPicPr>
          <p:cNvPr id="10" name="Graphic 9" descr="Wireless router">
            <a:extLst>
              <a:ext uri="{FF2B5EF4-FFF2-40B4-BE49-F238E27FC236}">
                <a16:creationId xmlns:a16="http://schemas.microsoft.com/office/drawing/2014/main" id="{1A304551-1CCB-419B-BC74-FC7492C23A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0778" y="3742516"/>
            <a:ext cx="381339" cy="381339"/>
          </a:xfrm>
          <a:prstGeom prst="rect">
            <a:avLst/>
          </a:prstGeom>
        </p:spPr>
      </p:pic>
      <p:cxnSp>
        <p:nvCxnSpPr>
          <p:cNvPr id="13" name="Straight Connector 12">
            <a:extLst>
              <a:ext uri="{FF2B5EF4-FFF2-40B4-BE49-F238E27FC236}">
                <a16:creationId xmlns:a16="http://schemas.microsoft.com/office/drawing/2014/main" id="{3248C22A-9E3D-428D-9F2F-81349CD68A37}"/>
              </a:ext>
            </a:extLst>
          </p:cNvPr>
          <p:cNvCxnSpPr>
            <a:cxnSpLocks/>
            <a:endCxn id="10" idx="1"/>
          </p:cNvCxnSpPr>
          <p:nvPr/>
        </p:nvCxnSpPr>
        <p:spPr>
          <a:xfrm>
            <a:off x="3023580" y="3801271"/>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C60CCE0-CEC6-4594-8026-694B3B9A35B0}"/>
              </a:ext>
            </a:extLst>
          </p:cNvPr>
          <p:cNvCxnSpPr>
            <a:cxnSpLocks/>
          </p:cNvCxnSpPr>
          <p:nvPr/>
        </p:nvCxnSpPr>
        <p:spPr>
          <a:xfrm flipV="1">
            <a:off x="3023579" y="4068123"/>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1ACA74-0CCD-4876-9C95-2D1E3881D464}"/>
              </a:ext>
            </a:extLst>
          </p:cNvPr>
          <p:cNvCxnSpPr>
            <a:cxnSpLocks/>
          </p:cNvCxnSpPr>
          <p:nvPr/>
        </p:nvCxnSpPr>
        <p:spPr>
          <a:xfrm flipV="1">
            <a:off x="3354654" y="4153232"/>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31DA0C-9F5D-48E0-9EA9-5E745A05BC1A}"/>
              </a:ext>
            </a:extLst>
          </p:cNvPr>
          <p:cNvCxnSpPr>
            <a:cxnSpLocks/>
          </p:cNvCxnSpPr>
          <p:nvPr/>
        </p:nvCxnSpPr>
        <p:spPr>
          <a:xfrm flipV="1">
            <a:off x="3886204" y="3983449"/>
            <a:ext cx="685796" cy="1"/>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E46B5339-5543-42B1-A5D1-DF63036DD33E}"/>
              </a:ext>
            </a:extLst>
          </p:cNvPr>
          <p:cNvGrpSpPr/>
          <p:nvPr/>
        </p:nvGrpSpPr>
        <p:grpSpPr>
          <a:xfrm>
            <a:off x="4547918" y="3493562"/>
            <a:ext cx="891190" cy="891190"/>
            <a:chOff x="3733800" y="3497445"/>
            <a:chExt cx="891190" cy="891190"/>
          </a:xfrm>
        </p:grpSpPr>
        <p:pic>
          <p:nvPicPr>
            <p:cNvPr id="22" name="Graphic 21" descr="Cloud">
              <a:extLst>
                <a:ext uri="{FF2B5EF4-FFF2-40B4-BE49-F238E27FC236}">
                  <a16:creationId xmlns:a16="http://schemas.microsoft.com/office/drawing/2014/main" id="{4A801E21-FDCD-45F5-8A95-20557FFD51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33800" y="3497445"/>
              <a:ext cx="891190" cy="891190"/>
            </a:xfrm>
            <a:prstGeom prst="rect">
              <a:avLst/>
            </a:prstGeom>
          </p:spPr>
        </p:pic>
        <p:sp>
          <p:nvSpPr>
            <p:cNvPr id="23" name="TextBox 22">
              <a:extLst>
                <a:ext uri="{FF2B5EF4-FFF2-40B4-BE49-F238E27FC236}">
                  <a16:creationId xmlns:a16="http://schemas.microsoft.com/office/drawing/2014/main" id="{2F7E6F54-F970-425C-9547-0067FA04165F}"/>
                </a:ext>
              </a:extLst>
            </p:cNvPr>
            <p:cNvSpPr txBox="1"/>
            <p:nvPr/>
          </p:nvSpPr>
          <p:spPr>
            <a:xfrm>
              <a:off x="3945998" y="3820243"/>
              <a:ext cx="466794" cy="369332"/>
            </a:xfrm>
            <a:prstGeom prst="rect">
              <a:avLst/>
            </a:prstGeom>
            <a:noFill/>
          </p:spPr>
          <p:txBody>
            <a:bodyPr wrap="none" rtlCol="0">
              <a:spAutoFit/>
            </a:bodyPr>
            <a:lstStyle/>
            <a:p>
              <a:r>
                <a:rPr lang="en-US" dirty="0">
                  <a:solidFill>
                    <a:schemeClr val="bg1"/>
                  </a:solidFill>
                </a:rPr>
                <a:t>ISP</a:t>
              </a:r>
            </a:p>
          </p:txBody>
        </p:sp>
      </p:grpSp>
      <p:sp>
        <p:nvSpPr>
          <p:cNvPr id="25" name="Oval 24">
            <a:extLst>
              <a:ext uri="{FF2B5EF4-FFF2-40B4-BE49-F238E27FC236}">
                <a16:creationId xmlns:a16="http://schemas.microsoft.com/office/drawing/2014/main" id="{691A2F4E-9585-4A8E-A589-42B9C3AEA0C2}"/>
              </a:ext>
            </a:extLst>
          </p:cNvPr>
          <p:cNvSpPr/>
          <p:nvPr/>
        </p:nvSpPr>
        <p:spPr>
          <a:xfrm>
            <a:off x="2522245" y="3382333"/>
            <a:ext cx="1524339" cy="1371580"/>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9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5B35-79D3-4A2D-9FED-AE24C94C25AD}"/>
              </a:ext>
            </a:extLst>
          </p:cNvPr>
          <p:cNvSpPr>
            <a:spLocks noGrp="1"/>
          </p:cNvSpPr>
          <p:nvPr>
            <p:ph type="title"/>
          </p:nvPr>
        </p:nvSpPr>
        <p:spPr/>
        <p:txBody>
          <a:bodyPr/>
          <a:lstStyle/>
          <a:p>
            <a:r>
              <a:rPr lang="en-US" dirty="0"/>
              <a:t>The Internet</a:t>
            </a:r>
          </a:p>
        </p:txBody>
      </p:sp>
      <p:sp>
        <p:nvSpPr>
          <p:cNvPr id="3" name="Content Placeholder 2">
            <a:extLst>
              <a:ext uri="{FF2B5EF4-FFF2-40B4-BE49-F238E27FC236}">
                <a16:creationId xmlns:a16="http://schemas.microsoft.com/office/drawing/2014/main" id="{595C8E3E-CF21-421F-97F4-8E937A429EE5}"/>
              </a:ext>
            </a:extLst>
          </p:cNvPr>
          <p:cNvSpPr>
            <a:spLocks noGrp="1"/>
          </p:cNvSpPr>
          <p:nvPr>
            <p:ph idx="1"/>
          </p:nvPr>
        </p:nvSpPr>
        <p:spPr>
          <a:xfrm>
            <a:off x="457200" y="1219200"/>
            <a:ext cx="8229600" cy="4525963"/>
          </a:xfrm>
        </p:spPr>
        <p:txBody>
          <a:bodyPr>
            <a:normAutofit/>
          </a:bodyPr>
          <a:lstStyle/>
          <a:p>
            <a:r>
              <a:rPr lang="en-US" sz="2000" dirty="0"/>
              <a:t>Really just a big collection of routers and routing tables</a:t>
            </a:r>
          </a:p>
          <a:p>
            <a:r>
              <a:rPr lang="en-US" sz="2000" dirty="0"/>
              <a:t>Vaguely hierarchical because it’s easier to manage</a:t>
            </a:r>
          </a:p>
        </p:txBody>
      </p:sp>
      <p:sp>
        <p:nvSpPr>
          <p:cNvPr id="4" name="Footer Placeholder 3">
            <a:extLst>
              <a:ext uri="{FF2B5EF4-FFF2-40B4-BE49-F238E27FC236}">
                <a16:creationId xmlns:a16="http://schemas.microsoft.com/office/drawing/2014/main" id="{8A44D331-B388-4B6B-9BD1-57E2D91A3B4E}"/>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EB986470-78D8-4C23-B0A1-C6BBB6908E52}"/>
              </a:ext>
            </a:extLst>
          </p:cNvPr>
          <p:cNvSpPr>
            <a:spLocks noGrp="1"/>
          </p:cNvSpPr>
          <p:nvPr>
            <p:ph type="sldNum" sz="quarter" idx="12"/>
          </p:nvPr>
        </p:nvSpPr>
        <p:spPr/>
        <p:txBody>
          <a:bodyPr/>
          <a:lstStyle/>
          <a:p>
            <a:fld id="{A773B20C-5347-4FF9-A9F0-76F937F60217}" type="slidenum">
              <a:rPr lang="en-US" smtClean="0"/>
              <a:pPr/>
              <a:t>15</a:t>
            </a:fld>
            <a:endParaRPr lang="en-US"/>
          </a:p>
        </p:txBody>
      </p:sp>
      <p:pic>
        <p:nvPicPr>
          <p:cNvPr id="6" name="Graphic 5" descr="Laptop">
            <a:extLst>
              <a:ext uri="{FF2B5EF4-FFF2-40B4-BE49-F238E27FC236}">
                <a16:creationId xmlns:a16="http://schemas.microsoft.com/office/drawing/2014/main" id="{1B068023-B288-45AB-892C-61563EF5BC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802" y="4679373"/>
            <a:ext cx="304800" cy="304800"/>
          </a:xfrm>
          <a:prstGeom prst="rect">
            <a:avLst/>
          </a:prstGeom>
        </p:spPr>
      </p:pic>
      <p:pic>
        <p:nvPicPr>
          <p:cNvPr id="7" name="Graphic 6" descr="Laptop">
            <a:extLst>
              <a:ext uri="{FF2B5EF4-FFF2-40B4-BE49-F238E27FC236}">
                <a16:creationId xmlns:a16="http://schemas.microsoft.com/office/drawing/2014/main" id="{BAA4F87B-7A8A-4700-8208-CE6D8BFF7E6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802" y="5014335"/>
            <a:ext cx="304800" cy="304800"/>
          </a:xfrm>
          <a:prstGeom prst="rect">
            <a:avLst/>
          </a:prstGeom>
        </p:spPr>
      </p:pic>
      <p:pic>
        <p:nvPicPr>
          <p:cNvPr id="8" name="Graphic 7" descr="Laptop">
            <a:extLst>
              <a:ext uri="{FF2B5EF4-FFF2-40B4-BE49-F238E27FC236}">
                <a16:creationId xmlns:a16="http://schemas.microsoft.com/office/drawing/2014/main" id="{FE33B093-0CCB-411C-9292-627D4881E5B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602" y="5349297"/>
            <a:ext cx="304800" cy="304800"/>
          </a:xfrm>
          <a:prstGeom prst="rect">
            <a:avLst/>
          </a:prstGeom>
        </p:spPr>
      </p:pic>
      <p:pic>
        <p:nvPicPr>
          <p:cNvPr id="9" name="Graphic 8" descr="Wireless router">
            <a:extLst>
              <a:ext uri="{FF2B5EF4-FFF2-40B4-BE49-F238E27FC236}">
                <a16:creationId xmlns:a16="http://schemas.microsoft.com/office/drawing/2014/main" id="{15DC8528-C043-4DBB-8868-0A8A3D9CFB8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0801" y="4793503"/>
            <a:ext cx="381339" cy="381339"/>
          </a:xfrm>
          <a:prstGeom prst="rect">
            <a:avLst/>
          </a:prstGeom>
        </p:spPr>
      </p:pic>
      <p:cxnSp>
        <p:nvCxnSpPr>
          <p:cNvPr id="10" name="Straight Connector 9">
            <a:extLst>
              <a:ext uri="{FF2B5EF4-FFF2-40B4-BE49-F238E27FC236}">
                <a16:creationId xmlns:a16="http://schemas.microsoft.com/office/drawing/2014/main" id="{A962EAC8-1B9D-4EAA-91C6-CC92CFDDF37A}"/>
              </a:ext>
            </a:extLst>
          </p:cNvPr>
          <p:cNvCxnSpPr>
            <a:cxnSpLocks/>
            <a:endCxn id="9" idx="1"/>
          </p:cNvCxnSpPr>
          <p:nvPr/>
        </p:nvCxnSpPr>
        <p:spPr>
          <a:xfrm>
            <a:off x="703603" y="4852258"/>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412815-3089-4791-9766-339DDB063EAB}"/>
              </a:ext>
            </a:extLst>
          </p:cNvPr>
          <p:cNvCxnSpPr>
            <a:cxnSpLocks/>
          </p:cNvCxnSpPr>
          <p:nvPr/>
        </p:nvCxnSpPr>
        <p:spPr>
          <a:xfrm flipV="1">
            <a:off x="703602" y="5119110"/>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9BAEC19-91F7-4EEE-8189-F869819ADB04}"/>
              </a:ext>
            </a:extLst>
          </p:cNvPr>
          <p:cNvCxnSpPr>
            <a:cxnSpLocks/>
          </p:cNvCxnSpPr>
          <p:nvPr/>
        </p:nvCxnSpPr>
        <p:spPr>
          <a:xfrm flipV="1">
            <a:off x="1034677" y="5204219"/>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0EDDA93-925D-43D5-BE18-E4D168E11F88}"/>
              </a:ext>
            </a:extLst>
          </p:cNvPr>
          <p:cNvSpPr/>
          <p:nvPr/>
        </p:nvSpPr>
        <p:spPr>
          <a:xfrm>
            <a:off x="202268" y="4433320"/>
            <a:ext cx="1524339" cy="1371580"/>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Graphic 13" descr="Laptop">
            <a:extLst>
              <a:ext uri="{FF2B5EF4-FFF2-40B4-BE49-F238E27FC236}">
                <a16:creationId xmlns:a16="http://schemas.microsoft.com/office/drawing/2014/main" id="{98FF6908-E6CE-4328-8178-E70D0752C77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7646" y="4800813"/>
            <a:ext cx="304800" cy="304800"/>
          </a:xfrm>
          <a:prstGeom prst="rect">
            <a:avLst/>
          </a:prstGeom>
        </p:spPr>
      </p:pic>
      <p:pic>
        <p:nvPicPr>
          <p:cNvPr id="15" name="Graphic 14" descr="Laptop">
            <a:extLst>
              <a:ext uri="{FF2B5EF4-FFF2-40B4-BE49-F238E27FC236}">
                <a16:creationId xmlns:a16="http://schemas.microsoft.com/office/drawing/2014/main" id="{8E119FEC-5126-418D-A36D-A47CF8EA177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7646" y="5135775"/>
            <a:ext cx="304800" cy="304800"/>
          </a:xfrm>
          <a:prstGeom prst="rect">
            <a:avLst/>
          </a:prstGeom>
        </p:spPr>
      </p:pic>
      <p:pic>
        <p:nvPicPr>
          <p:cNvPr id="16" name="Graphic 15" descr="Laptop">
            <a:extLst>
              <a:ext uri="{FF2B5EF4-FFF2-40B4-BE49-F238E27FC236}">
                <a16:creationId xmlns:a16="http://schemas.microsoft.com/office/drawing/2014/main" id="{88DCFCF0-EF4C-4EC1-B6D8-2B49762D38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2446" y="5470737"/>
            <a:ext cx="304800" cy="304800"/>
          </a:xfrm>
          <a:prstGeom prst="rect">
            <a:avLst/>
          </a:prstGeom>
        </p:spPr>
      </p:pic>
      <p:pic>
        <p:nvPicPr>
          <p:cNvPr id="17" name="Graphic 16" descr="Wireless router">
            <a:extLst>
              <a:ext uri="{FF2B5EF4-FFF2-40B4-BE49-F238E27FC236}">
                <a16:creationId xmlns:a16="http://schemas.microsoft.com/office/drawing/2014/main" id="{E95ABEAE-C717-4428-8098-2D17AE172CF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9645" y="4914943"/>
            <a:ext cx="381339" cy="381339"/>
          </a:xfrm>
          <a:prstGeom prst="rect">
            <a:avLst/>
          </a:prstGeom>
        </p:spPr>
      </p:pic>
      <p:cxnSp>
        <p:nvCxnSpPr>
          <p:cNvPr id="18" name="Straight Connector 17">
            <a:extLst>
              <a:ext uri="{FF2B5EF4-FFF2-40B4-BE49-F238E27FC236}">
                <a16:creationId xmlns:a16="http://schemas.microsoft.com/office/drawing/2014/main" id="{51A10CCB-EB27-448F-B143-B663863A9380}"/>
              </a:ext>
            </a:extLst>
          </p:cNvPr>
          <p:cNvCxnSpPr>
            <a:cxnSpLocks/>
            <a:endCxn id="17" idx="1"/>
          </p:cNvCxnSpPr>
          <p:nvPr/>
        </p:nvCxnSpPr>
        <p:spPr>
          <a:xfrm>
            <a:off x="7542447" y="4973698"/>
            <a:ext cx="457198" cy="13191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28492A-61BF-4762-8C83-B538439B089E}"/>
              </a:ext>
            </a:extLst>
          </p:cNvPr>
          <p:cNvCxnSpPr>
            <a:cxnSpLocks/>
          </p:cNvCxnSpPr>
          <p:nvPr/>
        </p:nvCxnSpPr>
        <p:spPr>
          <a:xfrm flipV="1">
            <a:off x="7542446" y="5240550"/>
            <a:ext cx="457198" cy="53355"/>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0E0AF-8B1E-4CEF-94AD-5C1CA6ABFA20}"/>
              </a:ext>
            </a:extLst>
          </p:cNvPr>
          <p:cNvCxnSpPr>
            <a:cxnSpLocks/>
          </p:cNvCxnSpPr>
          <p:nvPr/>
        </p:nvCxnSpPr>
        <p:spPr>
          <a:xfrm flipV="1">
            <a:off x="7873521" y="5325659"/>
            <a:ext cx="202324" cy="231520"/>
          </a:xfrm>
          <a:prstGeom prst="line">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29B7629-1144-4178-9DB8-D71E53F8C36C}"/>
              </a:ext>
            </a:extLst>
          </p:cNvPr>
          <p:cNvSpPr/>
          <p:nvPr/>
        </p:nvSpPr>
        <p:spPr>
          <a:xfrm>
            <a:off x="7041112" y="4554760"/>
            <a:ext cx="1524339" cy="1371580"/>
          </a:xfrm>
          <a:prstGeom prst="ellipse">
            <a:avLst/>
          </a:prstGeom>
          <a:noFill/>
          <a:ln>
            <a:solidFill>
              <a:schemeClr val="accent1">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10741F-E803-43DC-8104-7FD1BAC3B74B}"/>
              </a:ext>
            </a:extLst>
          </p:cNvPr>
          <p:cNvSpPr txBox="1"/>
          <p:nvPr/>
        </p:nvSpPr>
        <p:spPr>
          <a:xfrm>
            <a:off x="633017" y="3373707"/>
            <a:ext cx="1064522" cy="923330"/>
          </a:xfrm>
          <a:prstGeom prst="rect">
            <a:avLst/>
          </a:prstGeom>
          <a:noFill/>
        </p:spPr>
        <p:txBody>
          <a:bodyPr wrap="none" rtlCol="0">
            <a:spAutoFit/>
          </a:bodyPr>
          <a:lstStyle/>
          <a:p>
            <a:r>
              <a:rPr lang="en-US" dirty="0"/>
              <a:t>Charter </a:t>
            </a:r>
            <a:br>
              <a:rPr lang="en-US" dirty="0"/>
            </a:br>
            <a:r>
              <a:rPr lang="en-US" dirty="0"/>
              <a:t>Mid-level</a:t>
            </a:r>
            <a:br>
              <a:rPr lang="en-US" dirty="0"/>
            </a:br>
            <a:r>
              <a:rPr lang="en-US" dirty="0"/>
              <a:t>Router</a:t>
            </a:r>
          </a:p>
        </p:txBody>
      </p:sp>
      <p:sp>
        <p:nvSpPr>
          <p:cNvPr id="23" name="TextBox 22">
            <a:extLst>
              <a:ext uri="{FF2B5EF4-FFF2-40B4-BE49-F238E27FC236}">
                <a16:creationId xmlns:a16="http://schemas.microsoft.com/office/drawing/2014/main" id="{5C6CFDBC-9FB7-4697-9A74-60452463C22E}"/>
              </a:ext>
            </a:extLst>
          </p:cNvPr>
          <p:cNvSpPr txBox="1"/>
          <p:nvPr/>
        </p:nvSpPr>
        <p:spPr>
          <a:xfrm>
            <a:off x="7030735" y="5926255"/>
            <a:ext cx="1534716" cy="369332"/>
          </a:xfrm>
          <a:prstGeom prst="rect">
            <a:avLst/>
          </a:prstGeom>
          <a:noFill/>
        </p:spPr>
        <p:txBody>
          <a:bodyPr wrap="none" rtlCol="0">
            <a:spAutoFit/>
          </a:bodyPr>
          <a:lstStyle/>
          <a:p>
            <a:r>
              <a:rPr lang="en-US" dirty="0"/>
              <a:t>Friend’s Home</a:t>
            </a:r>
          </a:p>
        </p:txBody>
      </p:sp>
      <p:sp>
        <p:nvSpPr>
          <p:cNvPr id="24" name="Oval 23">
            <a:extLst>
              <a:ext uri="{FF2B5EF4-FFF2-40B4-BE49-F238E27FC236}">
                <a16:creationId xmlns:a16="http://schemas.microsoft.com/office/drawing/2014/main" id="{E018C90F-C5F8-461C-83C3-5433214ED280}"/>
              </a:ext>
            </a:extLst>
          </p:cNvPr>
          <p:cNvSpPr/>
          <p:nvPr/>
        </p:nvSpPr>
        <p:spPr>
          <a:xfrm>
            <a:off x="1863144" y="4744609"/>
            <a:ext cx="728648" cy="655628"/>
          </a:xfrm>
          <a:prstGeom prst="ellipse">
            <a:avLst/>
          </a:prstGeom>
          <a:noFill/>
          <a:ln>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F42269C-E630-4877-AEC9-5B1405970D19}"/>
              </a:ext>
            </a:extLst>
          </p:cNvPr>
          <p:cNvSpPr/>
          <p:nvPr/>
        </p:nvSpPr>
        <p:spPr>
          <a:xfrm>
            <a:off x="6110981" y="5095421"/>
            <a:ext cx="728648" cy="655628"/>
          </a:xfrm>
          <a:prstGeom prst="ellipse">
            <a:avLst/>
          </a:prstGeom>
          <a:noFill/>
          <a:ln>
            <a:solidFill>
              <a:schemeClr val="accent1">
                <a:lumMod val="75000"/>
              </a:schemeClr>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8" name="Graphic 27" descr="Server">
            <a:extLst>
              <a:ext uri="{FF2B5EF4-FFF2-40B4-BE49-F238E27FC236}">
                <a16:creationId xmlns:a16="http://schemas.microsoft.com/office/drawing/2014/main" id="{900CC09A-048A-4208-AFC1-B254CECE9A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2140" y="3646789"/>
            <a:ext cx="626143" cy="626143"/>
          </a:xfrm>
          <a:prstGeom prst="rect">
            <a:avLst/>
          </a:prstGeom>
        </p:spPr>
      </p:pic>
      <p:pic>
        <p:nvPicPr>
          <p:cNvPr id="30" name="Graphic 29" descr="Database">
            <a:extLst>
              <a:ext uri="{FF2B5EF4-FFF2-40B4-BE49-F238E27FC236}">
                <a16:creationId xmlns:a16="http://schemas.microsoft.com/office/drawing/2014/main" id="{2A94A9B6-568B-4478-AC21-0C3AC3FF1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70771" y="2390164"/>
            <a:ext cx="914400" cy="914400"/>
          </a:xfrm>
          <a:prstGeom prst="rect">
            <a:avLst/>
          </a:prstGeom>
        </p:spPr>
      </p:pic>
      <p:pic>
        <p:nvPicPr>
          <p:cNvPr id="31" name="Graphic 30" descr="Database">
            <a:extLst>
              <a:ext uri="{FF2B5EF4-FFF2-40B4-BE49-F238E27FC236}">
                <a16:creationId xmlns:a16="http://schemas.microsoft.com/office/drawing/2014/main" id="{1A1858FC-551A-4E4C-ABFB-434A86807F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0187" y="2461680"/>
            <a:ext cx="914400" cy="914400"/>
          </a:xfrm>
          <a:prstGeom prst="rect">
            <a:avLst/>
          </a:prstGeom>
        </p:spPr>
      </p:pic>
      <p:pic>
        <p:nvPicPr>
          <p:cNvPr id="32" name="Graphic 31" descr="Server">
            <a:extLst>
              <a:ext uri="{FF2B5EF4-FFF2-40B4-BE49-F238E27FC236}">
                <a16:creationId xmlns:a16="http://schemas.microsoft.com/office/drawing/2014/main" id="{43377E6D-4C7C-4A98-8AEF-BC7FCEC0A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9629" y="3715747"/>
            <a:ext cx="626143" cy="626143"/>
          </a:xfrm>
          <a:prstGeom prst="rect">
            <a:avLst/>
          </a:prstGeom>
        </p:spPr>
      </p:pic>
      <p:sp>
        <p:nvSpPr>
          <p:cNvPr id="33" name="TextBox 32">
            <a:extLst>
              <a:ext uri="{FF2B5EF4-FFF2-40B4-BE49-F238E27FC236}">
                <a16:creationId xmlns:a16="http://schemas.microsoft.com/office/drawing/2014/main" id="{8C625695-FC9B-4273-91F3-C7F9312AE7DA}"/>
              </a:ext>
            </a:extLst>
          </p:cNvPr>
          <p:cNvSpPr txBox="1"/>
          <p:nvPr/>
        </p:nvSpPr>
        <p:spPr>
          <a:xfrm>
            <a:off x="409051" y="5922153"/>
            <a:ext cx="1222194" cy="369332"/>
          </a:xfrm>
          <a:prstGeom prst="rect">
            <a:avLst/>
          </a:prstGeom>
          <a:noFill/>
        </p:spPr>
        <p:txBody>
          <a:bodyPr wrap="none" rtlCol="0">
            <a:spAutoFit/>
          </a:bodyPr>
          <a:lstStyle/>
          <a:p>
            <a:r>
              <a:rPr lang="en-US" dirty="0"/>
              <a:t>Your Home</a:t>
            </a:r>
          </a:p>
        </p:txBody>
      </p:sp>
      <p:sp>
        <p:nvSpPr>
          <p:cNvPr id="34" name="TextBox 33">
            <a:extLst>
              <a:ext uri="{FF2B5EF4-FFF2-40B4-BE49-F238E27FC236}">
                <a16:creationId xmlns:a16="http://schemas.microsoft.com/office/drawing/2014/main" id="{FB0402B8-D2C2-491F-9D98-BE3189ABCE5A}"/>
              </a:ext>
            </a:extLst>
          </p:cNvPr>
          <p:cNvSpPr txBox="1"/>
          <p:nvPr/>
        </p:nvSpPr>
        <p:spPr>
          <a:xfrm>
            <a:off x="7467383" y="3407885"/>
            <a:ext cx="1064522" cy="923330"/>
          </a:xfrm>
          <a:prstGeom prst="rect">
            <a:avLst/>
          </a:prstGeom>
          <a:noFill/>
        </p:spPr>
        <p:txBody>
          <a:bodyPr wrap="none" rtlCol="0">
            <a:spAutoFit/>
          </a:bodyPr>
          <a:lstStyle/>
          <a:p>
            <a:r>
              <a:rPr lang="en-US" dirty="0"/>
              <a:t>Verizon </a:t>
            </a:r>
            <a:br>
              <a:rPr lang="en-US" dirty="0"/>
            </a:br>
            <a:r>
              <a:rPr lang="en-US" dirty="0"/>
              <a:t>Mid-level</a:t>
            </a:r>
            <a:br>
              <a:rPr lang="en-US" dirty="0"/>
            </a:br>
            <a:r>
              <a:rPr lang="en-US" dirty="0"/>
              <a:t>Router</a:t>
            </a:r>
          </a:p>
        </p:txBody>
      </p:sp>
      <p:sp>
        <p:nvSpPr>
          <p:cNvPr id="36" name="TextBox 35">
            <a:extLst>
              <a:ext uri="{FF2B5EF4-FFF2-40B4-BE49-F238E27FC236}">
                <a16:creationId xmlns:a16="http://schemas.microsoft.com/office/drawing/2014/main" id="{E3233444-8906-402E-96A1-52D7C556CFB0}"/>
              </a:ext>
            </a:extLst>
          </p:cNvPr>
          <p:cNvSpPr txBox="1"/>
          <p:nvPr/>
        </p:nvSpPr>
        <p:spPr>
          <a:xfrm>
            <a:off x="6483462" y="2369462"/>
            <a:ext cx="935962" cy="923330"/>
          </a:xfrm>
          <a:prstGeom prst="rect">
            <a:avLst/>
          </a:prstGeom>
          <a:noFill/>
        </p:spPr>
        <p:txBody>
          <a:bodyPr wrap="none" rtlCol="0">
            <a:spAutoFit/>
          </a:bodyPr>
          <a:lstStyle/>
          <a:p>
            <a:r>
              <a:rPr lang="en-US" dirty="0"/>
              <a:t>Verizon </a:t>
            </a:r>
            <a:br>
              <a:rPr lang="en-US" dirty="0"/>
            </a:br>
            <a:r>
              <a:rPr lang="en-US" dirty="0"/>
              <a:t>Core</a:t>
            </a:r>
            <a:br>
              <a:rPr lang="en-US" dirty="0"/>
            </a:br>
            <a:r>
              <a:rPr lang="en-US" dirty="0"/>
              <a:t>Router</a:t>
            </a:r>
          </a:p>
        </p:txBody>
      </p:sp>
      <p:sp>
        <p:nvSpPr>
          <p:cNvPr id="37" name="TextBox 36">
            <a:extLst>
              <a:ext uri="{FF2B5EF4-FFF2-40B4-BE49-F238E27FC236}">
                <a16:creationId xmlns:a16="http://schemas.microsoft.com/office/drawing/2014/main" id="{40BEFB29-BC29-40C2-AEAC-51ECE0CD9363}"/>
              </a:ext>
            </a:extLst>
          </p:cNvPr>
          <p:cNvSpPr txBox="1"/>
          <p:nvPr/>
        </p:nvSpPr>
        <p:spPr>
          <a:xfrm>
            <a:off x="1863144" y="2324331"/>
            <a:ext cx="943592" cy="923330"/>
          </a:xfrm>
          <a:prstGeom prst="rect">
            <a:avLst/>
          </a:prstGeom>
          <a:noFill/>
        </p:spPr>
        <p:txBody>
          <a:bodyPr wrap="none" rtlCol="0">
            <a:spAutoFit/>
          </a:bodyPr>
          <a:lstStyle/>
          <a:p>
            <a:r>
              <a:rPr lang="en-US" dirty="0"/>
              <a:t>Charter </a:t>
            </a:r>
            <a:br>
              <a:rPr lang="en-US" dirty="0"/>
            </a:br>
            <a:r>
              <a:rPr lang="en-US" dirty="0"/>
              <a:t>Core</a:t>
            </a:r>
            <a:br>
              <a:rPr lang="en-US" dirty="0"/>
            </a:br>
            <a:r>
              <a:rPr lang="en-US" dirty="0"/>
              <a:t>Router</a:t>
            </a:r>
          </a:p>
        </p:txBody>
      </p:sp>
      <p:pic>
        <p:nvPicPr>
          <p:cNvPr id="38" name="Graphic 37" descr="Server">
            <a:extLst>
              <a:ext uri="{FF2B5EF4-FFF2-40B4-BE49-F238E27FC236}">
                <a16:creationId xmlns:a16="http://schemas.microsoft.com/office/drawing/2014/main" id="{CF091A1B-4014-4936-9715-E255B91E79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7057" y="3710691"/>
            <a:ext cx="626143" cy="626143"/>
          </a:xfrm>
          <a:prstGeom prst="rect">
            <a:avLst/>
          </a:prstGeom>
        </p:spPr>
      </p:pic>
      <p:pic>
        <p:nvPicPr>
          <p:cNvPr id="39" name="Graphic 38" descr="Server">
            <a:extLst>
              <a:ext uri="{FF2B5EF4-FFF2-40B4-BE49-F238E27FC236}">
                <a16:creationId xmlns:a16="http://schemas.microsoft.com/office/drawing/2014/main" id="{511B0940-9DD5-45C0-9619-4B189AD21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2353" y="3710690"/>
            <a:ext cx="626143" cy="626143"/>
          </a:xfrm>
          <a:prstGeom prst="rect">
            <a:avLst/>
          </a:prstGeom>
        </p:spPr>
      </p:pic>
      <p:pic>
        <p:nvPicPr>
          <p:cNvPr id="40" name="Graphic 39" descr="Server">
            <a:extLst>
              <a:ext uri="{FF2B5EF4-FFF2-40B4-BE49-F238E27FC236}">
                <a16:creationId xmlns:a16="http://schemas.microsoft.com/office/drawing/2014/main" id="{910088E8-AF14-463E-B79E-D3855718B0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6736" y="3654612"/>
            <a:ext cx="626143" cy="626143"/>
          </a:xfrm>
          <a:prstGeom prst="rect">
            <a:avLst/>
          </a:prstGeom>
        </p:spPr>
      </p:pic>
      <p:grpSp>
        <p:nvGrpSpPr>
          <p:cNvPr id="44" name="Group 43">
            <a:extLst>
              <a:ext uri="{FF2B5EF4-FFF2-40B4-BE49-F238E27FC236}">
                <a16:creationId xmlns:a16="http://schemas.microsoft.com/office/drawing/2014/main" id="{007AD845-8186-4F85-A1FD-414B98CA8685}"/>
              </a:ext>
            </a:extLst>
          </p:cNvPr>
          <p:cNvGrpSpPr/>
          <p:nvPr/>
        </p:nvGrpSpPr>
        <p:grpSpPr>
          <a:xfrm>
            <a:off x="3740410" y="1543002"/>
            <a:ext cx="1837355" cy="1837355"/>
            <a:chOff x="3755854" y="1752248"/>
            <a:chExt cx="1837355" cy="1837355"/>
          </a:xfrm>
        </p:grpSpPr>
        <p:pic>
          <p:nvPicPr>
            <p:cNvPr id="42" name="Graphic 41" descr="Cloud">
              <a:extLst>
                <a:ext uri="{FF2B5EF4-FFF2-40B4-BE49-F238E27FC236}">
                  <a16:creationId xmlns:a16="http://schemas.microsoft.com/office/drawing/2014/main" id="{093FFFEB-E00E-4DF6-A5BA-BDE0067EE0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55854" y="1752248"/>
              <a:ext cx="1837355" cy="1837355"/>
            </a:xfrm>
            <a:prstGeom prst="rect">
              <a:avLst/>
            </a:prstGeom>
          </p:spPr>
        </p:pic>
        <p:sp>
          <p:nvSpPr>
            <p:cNvPr id="43" name="TextBox 42">
              <a:extLst>
                <a:ext uri="{FF2B5EF4-FFF2-40B4-BE49-F238E27FC236}">
                  <a16:creationId xmlns:a16="http://schemas.microsoft.com/office/drawing/2014/main" id="{5946154C-F3B1-41D7-9EB2-1BE0FD5BB776}"/>
                </a:ext>
              </a:extLst>
            </p:cNvPr>
            <p:cNvSpPr txBox="1"/>
            <p:nvPr/>
          </p:nvSpPr>
          <p:spPr>
            <a:xfrm>
              <a:off x="4184270" y="2392459"/>
              <a:ext cx="1103187" cy="646331"/>
            </a:xfrm>
            <a:prstGeom prst="rect">
              <a:avLst/>
            </a:prstGeom>
            <a:noFill/>
          </p:spPr>
          <p:txBody>
            <a:bodyPr wrap="none" rtlCol="0">
              <a:spAutoFit/>
            </a:bodyPr>
            <a:lstStyle/>
            <a:p>
              <a:r>
                <a:rPr lang="en-US" dirty="0"/>
                <a:t>Internet</a:t>
              </a:r>
              <a:br>
                <a:rPr lang="en-US" dirty="0"/>
              </a:br>
              <a:r>
                <a:rPr lang="en-US" dirty="0"/>
                <a:t>Backbone</a:t>
              </a:r>
            </a:p>
          </p:txBody>
        </p:sp>
      </p:grpSp>
      <p:cxnSp>
        <p:nvCxnSpPr>
          <p:cNvPr id="45" name="Straight Connector 44">
            <a:extLst>
              <a:ext uri="{FF2B5EF4-FFF2-40B4-BE49-F238E27FC236}">
                <a16:creationId xmlns:a16="http://schemas.microsoft.com/office/drawing/2014/main" id="{E529E3F7-AB6E-46CE-BAF1-9D7AE020DD2E}"/>
              </a:ext>
            </a:extLst>
          </p:cNvPr>
          <p:cNvCxnSpPr>
            <a:cxnSpLocks/>
            <a:endCxn id="28" idx="2"/>
          </p:cNvCxnSpPr>
          <p:nvPr/>
        </p:nvCxnSpPr>
        <p:spPr>
          <a:xfrm flipV="1">
            <a:off x="1496350" y="4272932"/>
            <a:ext cx="358862" cy="558133"/>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87F937C-8AA8-4ED3-BB60-9A5EDEF63F60}"/>
              </a:ext>
            </a:extLst>
          </p:cNvPr>
          <p:cNvCxnSpPr>
            <a:cxnSpLocks/>
          </p:cNvCxnSpPr>
          <p:nvPr/>
        </p:nvCxnSpPr>
        <p:spPr>
          <a:xfrm>
            <a:off x="1902745" y="4272932"/>
            <a:ext cx="308765" cy="680281"/>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DA74F2-1CE8-4D78-AB88-B3E2F725BC9A}"/>
              </a:ext>
            </a:extLst>
          </p:cNvPr>
          <p:cNvCxnSpPr>
            <a:cxnSpLocks/>
          </p:cNvCxnSpPr>
          <p:nvPr/>
        </p:nvCxnSpPr>
        <p:spPr>
          <a:xfrm flipH="1">
            <a:off x="2875498" y="4318807"/>
            <a:ext cx="176375" cy="6955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FAE3E6-A40B-4172-A41F-4EBF48862648}"/>
              </a:ext>
            </a:extLst>
          </p:cNvPr>
          <p:cNvCxnSpPr>
            <a:cxnSpLocks/>
          </p:cNvCxnSpPr>
          <p:nvPr/>
        </p:nvCxnSpPr>
        <p:spPr>
          <a:xfrm>
            <a:off x="3235912" y="4331215"/>
            <a:ext cx="276973" cy="5837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DA7F463-AA93-42E5-AAA0-EBCB5AACAA8D}"/>
              </a:ext>
            </a:extLst>
          </p:cNvPr>
          <p:cNvCxnSpPr>
            <a:cxnSpLocks/>
          </p:cNvCxnSpPr>
          <p:nvPr/>
        </p:nvCxnSpPr>
        <p:spPr>
          <a:xfrm flipV="1">
            <a:off x="2079356" y="3195177"/>
            <a:ext cx="705839" cy="512221"/>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D9CBC3-B7AE-4D09-905F-A8ABC398FDCA}"/>
              </a:ext>
            </a:extLst>
          </p:cNvPr>
          <p:cNvCxnSpPr>
            <a:cxnSpLocks/>
            <a:stCxn id="40" idx="0"/>
          </p:cNvCxnSpPr>
          <p:nvPr/>
        </p:nvCxnSpPr>
        <p:spPr>
          <a:xfrm flipH="1" flipV="1">
            <a:off x="2990424" y="3238602"/>
            <a:ext cx="129384" cy="416010"/>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0565E43-8502-4750-9F45-355D00BBB630}"/>
              </a:ext>
            </a:extLst>
          </p:cNvPr>
          <p:cNvCxnSpPr>
            <a:cxnSpLocks/>
          </p:cNvCxnSpPr>
          <p:nvPr/>
        </p:nvCxnSpPr>
        <p:spPr>
          <a:xfrm flipV="1">
            <a:off x="3323978" y="2706199"/>
            <a:ext cx="528020" cy="159594"/>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4830455-1B54-4B38-8B5C-25A4BF528E65}"/>
              </a:ext>
            </a:extLst>
          </p:cNvPr>
          <p:cNvCxnSpPr>
            <a:cxnSpLocks/>
          </p:cNvCxnSpPr>
          <p:nvPr/>
        </p:nvCxnSpPr>
        <p:spPr>
          <a:xfrm>
            <a:off x="5495339" y="2768739"/>
            <a:ext cx="370648" cy="15673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2F2A0B-7AF8-4FB0-BDF5-DBF45925B6F4}"/>
              </a:ext>
            </a:extLst>
          </p:cNvPr>
          <p:cNvCxnSpPr>
            <a:cxnSpLocks/>
          </p:cNvCxnSpPr>
          <p:nvPr/>
        </p:nvCxnSpPr>
        <p:spPr>
          <a:xfrm flipV="1">
            <a:off x="5433276" y="3292792"/>
            <a:ext cx="519089" cy="398403"/>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5C6E59-0F70-42BD-9E90-D21DD04FB998}"/>
              </a:ext>
            </a:extLst>
          </p:cNvPr>
          <p:cNvCxnSpPr>
            <a:cxnSpLocks/>
          </p:cNvCxnSpPr>
          <p:nvPr/>
        </p:nvCxnSpPr>
        <p:spPr>
          <a:xfrm>
            <a:off x="6206228" y="3292343"/>
            <a:ext cx="65131" cy="463030"/>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EAAAF7D-94F4-491F-B105-4FAFB3CFE5C5}"/>
              </a:ext>
            </a:extLst>
          </p:cNvPr>
          <p:cNvCxnSpPr>
            <a:cxnSpLocks/>
          </p:cNvCxnSpPr>
          <p:nvPr/>
        </p:nvCxnSpPr>
        <p:spPr>
          <a:xfrm>
            <a:off x="6395738" y="3312288"/>
            <a:ext cx="628896" cy="443085"/>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AB155-3059-44AA-8E3D-135D10A60F0F}"/>
              </a:ext>
            </a:extLst>
          </p:cNvPr>
          <p:cNvCxnSpPr>
            <a:cxnSpLocks/>
          </p:cNvCxnSpPr>
          <p:nvPr/>
        </p:nvCxnSpPr>
        <p:spPr>
          <a:xfrm flipH="1" flipV="1">
            <a:off x="7215453" y="4341454"/>
            <a:ext cx="759230" cy="61175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ACFDD-B1D7-429F-8D1F-EBBACEB319C7}"/>
              </a:ext>
            </a:extLst>
          </p:cNvPr>
          <p:cNvCxnSpPr>
            <a:cxnSpLocks/>
          </p:cNvCxnSpPr>
          <p:nvPr/>
        </p:nvCxnSpPr>
        <p:spPr>
          <a:xfrm flipV="1">
            <a:off x="6503336" y="4350340"/>
            <a:ext cx="624947" cy="975319"/>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84F461E-4487-4F02-A68A-1F1549FCE8C4}"/>
              </a:ext>
            </a:extLst>
          </p:cNvPr>
          <p:cNvCxnSpPr>
            <a:cxnSpLocks/>
          </p:cNvCxnSpPr>
          <p:nvPr/>
        </p:nvCxnSpPr>
        <p:spPr>
          <a:xfrm flipH="1">
            <a:off x="5073597" y="4391977"/>
            <a:ext cx="176375" cy="695528"/>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CF9634-27CC-4118-A9F4-623F1A806DAC}"/>
              </a:ext>
            </a:extLst>
          </p:cNvPr>
          <p:cNvCxnSpPr>
            <a:cxnSpLocks/>
          </p:cNvCxnSpPr>
          <p:nvPr/>
        </p:nvCxnSpPr>
        <p:spPr>
          <a:xfrm>
            <a:off x="5478573" y="4363401"/>
            <a:ext cx="99192" cy="650934"/>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098E504-5D75-43BF-902C-420175254AF3}"/>
              </a:ext>
            </a:extLst>
          </p:cNvPr>
          <p:cNvCxnSpPr>
            <a:cxnSpLocks/>
          </p:cNvCxnSpPr>
          <p:nvPr/>
        </p:nvCxnSpPr>
        <p:spPr>
          <a:xfrm flipH="1">
            <a:off x="5902766" y="4322047"/>
            <a:ext cx="223589" cy="395229"/>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AB9F2C-8F5D-44DC-B148-CEDEA515B220}"/>
              </a:ext>
            </a:extLst>
          </p:cNvPr>
          <p:cNvCxnSpPr>
            <a:cxnSpLocks/>
          </p:cNvCxnSpPr>
          <p:nvPr/>
        </p:nvCxnSpPr>
        <p:spPr>
          <a:xfrm>
            <a:off x="6304917" y="4310847"/>
            <a:ext cx="76370" cy="428894"/>
          </a:xfrm>
          <a:prstGeom prst="line">
            <a:avLst/>
          </a:prstGeom>
          <a:ln w="50800">
            <a:gradFill>
              <a:gsLst>
                <a:gs pos="0">
                  <a:schemeClr val="tx1"/>
                </a:gs>
                <a:gs pos="74000">
                  <a:schemeClr val="tx1"/>
                </a:gs>
                <a:gs pos="100000">
                  <a:schemeClr val="bg1"/>
                </a:gs>
              </a:gsLst>
              <a:lin ang="5400000" scaled="1"/>
            </a:gra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34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E3A9-AF70-4061-BC8D-B854246379A2}"/>
              </a:ext>
            </a:extLst>
          </p:cNvPr>
          <p:cNvSpPr>
            <a:spLocks noGrp="1"/>
          </p:cNvSpPr>
          <p:nvPr>
            <p:ph type="title"/>
          </p:nvPr>
        </p:nvSpPr>
        <p:spPr/>
        <p:txBody>
          <a:bodyPr/>
          <a:lstStyle/>
          <a:p>
            <a:r>
              <a:rPr lang="en-US" dirty="0"/>
              <a:t>Some Routing Tools</a:t>
            </a:r>
          </a:p>
        </p:txBody>
      </p:sp>
      <p:sp>
        <p:nvSpPr>
          <p:cNvPr id="3" name="Content Placeholder 2">
            <a:extLst>
              <a:ext uri="{FF2B5EF4-FFF2-40B4-BE49-F238E27FC236}">
                <a16:creationId xmlns:a16="http://schemas.microsoft.com/office/drawing/2014/main" id="{8108DBF9-BE32-4D0A-9EDB-E5A4B7D12754}"/>
              </a:ext>
            </a:extLst>
          </p:cNvPr>
          <p:cNvSpPr>
            <a:spLocks noGrp="1"/>
          </p:cNvSpPr>
          <p:nvPr>
            <p:ph idx="1"/>
          </p:nvPr>
        </p:nvSpPr>
        <p:spPr>
          <a:xfrm>
            <a:off x="457200" y="1219200"/>
            <a:ext cx="8229600" cy="4906963"/>
          </a:xfrm>
        </p:spPr>
        <p:txBody>
          <a:bodyPr>
            <a:normAutofit lnSpcReduction="10000"/>
          </a:bodyPr>
          <a:lstStyle/>
          <a:p>
            <a:pPr marL="0" indent="0">
              <a:buNone/>
            </a:pPr>
            <a:r>
              <a:rPr lang="en-US" sz="2000" dirty="0"/>
              <a:t>Routing information is public to a degree</a:t>
            </a:r>
          </a:p>
          <a:p>
            <a:pPr marL="0" indent="0">
              <a:buNone/>
            </a:pPr>
            <a:endParaRPr lang="en-US" sz="2000" dirty="0"/>
          </a:p>
          <a:p>
            <a:pPr marL="0" indent="0">
              <a:buNone/>
            </a:pPr>
            <a:r>
              <a:rPr lang="en-US" sz="2000" dirty="0"/>
              <a:t>Windows:</a:t>
            </a:r>
          </a:p>
          <a:p>
            <a:pPr marL="0" indent="0">
              <a:buNone/>
            </a:pPr>
            <a:r>
              <a:rPr lang="en-US" sz="2000" dirty="0"/>
              <a:t>ipconfig – get current machine’s IP information</a:t>
            </a:r>
          </a:p>
          <a:p>
            <a:pPr marL="0" indent="0">
              <a:buNone/>
            </a:pPr>
            <a:r>
              <a:rPr lang="en-US" sz="2000" dirty="0" err="1"/>
              <a:t>nslookup</a:t>
            </a:r>
            <a:r>
              <a:rPr lang="en-US" sz="2000" dirty="0"/>
              <a:t> – resolve domain names</a:t>
            </a:r>
          </a:p>
          <a:p>
            <a:pPr marL="0" indent="0">
              <a:buNone/>
            </a:pPr>
            <a:r>
              <a:rPr lang="en-US" sz="2000" dirty="0"/>
              <a:t>ping – see if you can get a response from a server</a:t>
            </a:r>
          </a:p>
          <a:p>
            <a:pPr marL="0" indent="0">
              <a:buNone/>
            </a:pPr>
            <a:r>
              <a:rPr lang="en-US" sz="2000" dirty="0"/>
              <a:t>tracert – trace path to host</a:t>
            </a:r>
          </a:p>
          <a:p>
            <a:pPr marL="0" indent="0">
              <a:buNone/>
            </a:pPr>
            <a:endParaRPr lang="en-US" sz="2000" dirty="0"/>
          </a:p>
          <a:p>
            <a:pPr marL="0" indent="0">
              <a:buNone/>
            </a:pPr>
            <a:r>
              <a:rPr lang="en-US" sz="2000" dirty="0"/>
              <a:t>Linux:</a:t>
            </a:r>
          </a:p>
          <a:p>
            <a:pPr marL="0" indent="0">
              <a:buNone/>
            </a:pPr>
            <a:r>
              <a:rPr lang="en-US" sz="2000" dirty="0"/>
              <a:t>ifconfig – get current machine’s IP information</a:t>
            </a:r>
          </a:p>
          <a:p>
            <a:pPr marL="0" indent="0">
              <a:buNone/>
            </a:pPr>
            <a:r>
              <a:rPr lang="en-US" sz="2000" dirty="0"/>
              <a:t>host – resolve domain names</a:t>
            </a:r>
          </a:p>
          <a:p>
            <a:pPr marL="0" indent="0">
              <a:buNone/>
            </a:pPr>
            <a:r>
              <a:rPr lang="en-US" sz="2000" dirty="0"/>
              <a:t>ping – see if you can get a response from a server</a:t>
            </a:r>
          </a:p>
          <a:p>
            <a:pPr marL="0" indent="0">
              <a:buNone/>
            </a:pPr>
            <a:r>
              <a:rPr lang="en-US" sz="2000" dirty="0"/>
              <a:t>traceroute – trace path to host</a:t>
            </a:r>
          </a:p>
          <a:p>
            <a:pPr marL="0" indent="0">
              <a:buNone/>
            </a:pPr>
            <a:r>
              <a:rPr lang="en-US" sz="2000" dirty="0"/>
              <a:t>route – see routing tables</a:t>
            </a:r>
          </a:p>
        </p:txBody>
      </p:sp>
      <p:sp>
        <p:nvSpPr>
          <p:cNvPr id="4" name="Footer Placeholder 3">
            <a:extLst>
              <a:ext uri="{FF2B5EF4-FFF2-40B4-BE49-F238E27FC236}">
                <a16:creationId xmlns:a16="http://schemas.microsoft.com/office/drawing/2014/main" id="{BED59AC1-AD1E-48DA-8B11-04EBF8D18A90}"/>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9F5699D0-6D7E-46D3-8318-B0382B5D5572}"/>
              </a:ext>
            </a:extLst>
          </p:cNvPr>
          <p:cNvSpPr>
            <a:spLocks noGrp="1"/>
          </p:cNvSpPr>
          <p:nvPr>
            <p:ph type="sldNum" sz="quarter" idx="12"/>
          </p:nvPr>
        </p:nvSpPr>
        <p:spPr/>
        <p:txBody>
          <a:bodyPr/>
          <a:lstStyle/>
          <a:p>
            <a:fld id="{A773B20C-5347-4FF9-A9F0-76F937F60217}" type="slidenum">
              <a:rPr lang="en-US" smtClean="0"/>
              <a:pPr/>
              <a:t>16</a:t>
            </a:fld>
            <a:endParaRPr lang="en-US"/>
          </a:p>
        </p:txBody>
      </p:sp>
    </p:spTree>
    <p:extLst>
      <p:ext uri="{BB962C8B-B14F-4D97-AF65-F5344CB8AC3E}">
        <p14:creationId xmlns:p14="http://schemas.microsoft.com/office/powerpoint/2010/main" val="390461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B95E-9E0D-4306-B9E6-59BE9FB9FBDF}"/>
              </a:ext>
            </a:extLst>
          </p:cNvPr>
          <p:cNvSpPr>
            <a:spLocks noGrp="1"/>
          </p:cNvSpPr>
          <p:nvPr>
            <p:ph type="title"/>
          </p:nvPr>
        </p:nvSpPr>
        <p:spPr>
          <a:xfrm>
            <a:off x="457200" y="0"/>
            <a:ext cx="8229600" cy="1143000"/>
          </a:xfrm>
        </p:spPr>
        <p:txBody>
          <a:bodyPr/>
          <a:lstStyle/>
          <a:p>
            <a:r>
              <a:rPr lang="en-US" dirty="0"/>
              <a:t>Recall: 7-Layer OSI Model</a:t>
            </a:r>
          </a:p>
        </p:txBody>
      </p:sp>
      <p:sp>
        <p:nvSpPr>
          <p:cNvPr id="3" name="Content Placeholder 2">
            <a:extLst>
              <a:ext uri="{FF2B5EF4-FFF2-40B4-BE49-F238E27FC236}">
                <a16:creationId xmlns:a16="http://schemas.microsoft.com/office/drawing/2014/main" id="{192BE16E-9E5B-4390-A8F4-DC8AF9493B34}"/>
              </a:ext>
            </a:extLst>
          </p:cNvPr>
          <p:cNvSpPr>
            <a:spLocks noGrp="1"/>
          </p:cNvSpPr>
          <p:nvPr>
            <p:ph idx="1"/>
          </p:nvPr>
        </p:nvSpPr>
        <p:spPr>
          <a:xfrm>
            <a:off x="381000" y="838200"/>
            <a:ext cx="8229600" cy="5417344"/>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pPr marL="0" indent="0">
              <a:buNone/>
            </a:pPr>
            <a:r>
              <a:rPr lang="en-US" sz="2000" dirty="0"/>
              <a:t>Last time: The data-link and physical layers allow communication between two directly connected machines</a:t>
            </a:r>
          </a:p>
          <a:p>
            <a:pPr marL="0" indent="0">
              <a:buNone/>
            </a:pPr>
            <a:endParaRPr lang="en-US" sz="2000" dirty="0"/>
          </a:p>
          <a:p>
            <a:pPr marL="0" indent="0">
              <a:buNone/>
            </a:pPr>
            <a:r>
              <a:rPr lang="en-US" sz="2000" dirty="0"/>
              <a:t>Today: Suppose machine A is connected to B, and B is connected to C… how can machines A and C communicate?</a:t>
            </a:r>
          </a:p>
        </p:txBody>
      </p:sp>
      <p:sp>
        <p:nvSpPr>
          <p:cNvPr id="4" name="Footer Placeholder 3">
            <a:extLst>
              <a:ext uri="{FF2B5EF4-FFF2-40B4-BE49-F238E27FC236}">
                <a16:creationId xmlns:a16="http://schemas.microsoft.com/office/drawing/2014/main" id="{53491E21-EBD8-497A-9613-9CE16E082C9B}"/>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8AB6A34C-D0DB-49ED-A185-3607F64BB287}"/>
              </a:ext>
            </a:extLst>
          </p:cNvPr>
          <p:cNvSpPr>
            <a:spLocks noGrp="1"/>
          </p:cNvSpPr>
          <p:nvPr>
            <p:ph type="sldNum" sz="quarter" idx="12"/>
          </p:nvPr>
        </p:nvSpPr>
        <p:spPr/>
        <p:txBody>
          <a:bodyPr/>
          <a:lstStyle/>
          <a:p>
            <a:fld id="{A773B20C-5347-4FF9-A9F0-76F937F60217}" type="slidenum">
              <a:rPr lang="en-US" smtClean="0"/>
              <a:pPr/>
              <a:t>2</a:t>
            </a:fld>
            <a:endParaRPr lang="en-US"/>
          </a:p>
        </p:txBody>
      </p:sp>
      <p:graphicFrame>
        <p:nvGraphicFramePr>
          <p:cNvPr id="6" name="Table 6">
            <a:extLst>
              <a:ext uri="{FF2B5EF4-FFF2-40B4-BE49-F238E27FC236}">
                <a16:creationId xmlns:a16="http://schemas.microsoft.com/office/drawing/2014/main" id="{101C4F90-8198-4D00-9AA8-F4D9EEBB4D48}"/>
              </a:ext>
            </a:extLst>
          </p:cNvPr>
          <p:cNvGraphicFramePr>
            <a:graphicFrameLocks noGrp="1"/>
          </p:cNvGraphicFramePr>
          <p:nvPr>
            <p:extLst>
              <p:ext uri="{D42A27DB-BD31-4B8C-83A1-F6EECF244321}">
                <p14:modId xmlns:p14="http://schemas.microsoft.com/office/powerpoint/2010/main" val="1795677463"/>
              </p:ext>
            </p:extLst>
          </p:nvPr>
        </p:nvGraphicFramePr>
        <p:xfrm>
          <a:off x="1219200" y="1666309"/>
          <a:ext cx="1371600" cy="2595880"/>
        </p:xfrm>
        <a:graphic>
          <a:graphicData uri="http://schemas.openxmlformats.org/drawingml/2006/table">
            <a:tbl>
              <a:tblPr bandRow="1">
                <a:tableStyleId>{3C2FFA5D-87B4-456A-9821-1D502468CF0F}</a:tableStyleId>
              </a:tblPr>
              <a:tblGrid>
                <a:gridCol w="1371600">
                  <a:extLst>
                    <a:ext uri="{9D8B030D-6E8A-4147-A177-3AD203B41FA5}">
                      <a16:colId xmlns:a16="http://schemas.microsoft.com/office/drawing/2014/main" val="1442710655"/>
                    </a:ext>
                  </a:extLst>
                </a:gridCol>
              </a:tblGrid>
              <a:tr h="370840">
                <a:tc>
                  <a:txBody>
                    <a:bodyPr/>
                    <a:lstStyle/>
                    <a:p>
                      <a:pPr algn="ctr"/>
                      <a:r>
                        <a:rPr lang="en-US" dirty="0"/>
                        <a:t>Application</a:t>
                      </a:r>
                    </a:p>
                  </a:txBody>
                  <a:tcPr/>
                </a:tc>
                <a:extLst>
                  <a:ext uri="{0D108BD9-81ED-4DB2-BD59-A6C34878D82A}">
                    <a16:rowId xmlns:a16="http://schemas.microsoft.com/office/drawing/2014/main" val="3499294605"/>
                  </a:ext>
                </a:extLst>
              </a:tr>
              <a:tr h="370840">
                <a:tc>
                  <a:txBody>
                    <a:bodyPr/>
                    <a:lstStyle/>
                    <a:p>
                      <a:pPr algn="ctr"/>
                      <a:r>
                        <a:rPr lang="en-US" dirty="0"/>
                        <a:t>Presentation</a:t>
                      </a:r>
                    </a:p>
                  </a:txBody>
                  <a:tcPr/>
                </a:tc>
                <a:extLst>
                  <a:ext uri="{0D108BD9-81ED-4DB2-BD59-A6C34878D82A}">
                    <a16:rowId xmlns:a16="http://schemas.microsoft.com/office/drawing/2014/main" val="2490306352"/>
                  </a:ext>
                </a:extLst>
              </a:tr>
              <a:tr h="370840">
                <a:tc>
                  <a:txBody>
                    <a:bodyPr/>
                    <a:lstStyle/>
                    <a:p>
                      <a:pPr algn="ctr"/>
                      <a:r>
                        <a:rPr lang="en-US" dirty="0"/>
                        <a:t>Session</a:t>
                      </a:r>
                    </a:p>
                  </a:txBody>
                  <a:tcPr/>
                </a:tc>
                <a:extLst>
                  <a:ext uri="{0D108BD9-81ED-4DB2-BD59-A6C34878D82A}">
                    <a16:rowId xmlns:a16="http://schemas.microsoft.com/office/drawing/2014/main" val="3289877761"/>
                  </a:ext>
                </a:extLst>
              </a:tr>
              <a:tr h="370840">
                <a:tc>
                  <a:txBody>
                    <a:bodyPr/>
                    <a:lstStyle/>
                    <a:p>
                      <a:pPr algn="ctr"/>
                      <a:r>
                        <a:rPr lang="en-US" dirty="0"/>
                        <a:t>Transport</a:t>
                      </a:r>
                    </a:p>
                  </a:txBody>
                  <a:tcPr/>
                </a:tc>
                <a:extLst>
                  <a:ext uri="{0D108BD9-81ED-4DB2-BD59-A6C34878D82A}">
                    <a16:rowId xmlns:a16="http://schemas.microsoft.com/office/drawing/2014/main" val="118682586"/>
                  </a:ext>
                </a:extLst>
              </a:tr>
              <a:tr h="370840">
                <a:tc>
                  <a:txBody>
                    <a:bodyPr/>
                    <a:lstStyle/>
                    <a:p>
                      <a:pPr algn="ctr"/>
                      <a:r>
                        <a:rPr lang="en-US" dirty="0"/>
                        <a:t>Network</a:t>
                      </a:r>
                    </a:p>
                  </a:txBody>
                  <a:tcPr/>
                </a:tc>
                <a:extLst>
                  <a:ext uri="{0D108BD9-81ED-4DB2-BD59-A6C34878D82A}">
                    <a16:rowId xmlns:a16="http://schemas.microsoft.com/office/drawing/2014/main" val="3510938881"/>
                  </a:ext>
                </a:extLst>
              </a:tr>
              <a:tr h="370840">
                <a:tc>
                  <a:txBody>
                    <a:bodyPr/>
                    <a:lstStyle/>
                    <a:p>
                      <a:pPr algn="ctr"/>
                      <a:r>
                        <a:rPr lang="en-US" dirty="0"/>
                        <a:t>Data-Link</a:t>
                      </a:r>
                    </a:p>
                  </a:txBody>
                  <a:tcPr/>
                </a:tc>
                <a:extLst>
                  <a:ext uri="{0D108BD9-81ED-4DB2-BD59-A6C34878D82A}">
                    <a16:rowId xmlns:a16="http://schemas.microsoft.com/office/drawing/2014/main" val="331549743"/>
                  </a:ext>
                </a:extLst>
              </a:tr>
              <a:tr h="370840">
                <a:tc>
                  <a:txBody>
                    <a:bodyPr/>
                    <a:lstStyle/>
                    <a:p>
                      <a:pPr algn="ctr"/>
                      <a:r>
                        <a:rPr lang="en-US" dirty="0"/>
                        <a:t>Physical</a:t>
                      </a:r>
                    </a:p>
                  </a:txBody>
                  <a:tcPr/>
                </a:tc>
                <a:extLst>
                  <a:ext uri="{0D108BD9-81ED-4DB2-BD59-A6C34878D82A}">
                    <a16:rowId xmlns:a16="http://schemas.microsoft.com/office/drawing/2014/main" val="752062241"/>
                  </a:ext>
                </a:extLst>
              </a:tr>
            </a:tbl>
          </a:graphicData>
        </a:graphic>
      </p:graphicFrame>
      <p:graphicFrame>
        <p:nvGraphicFramePr>
          <p:cNvPr id="8" name="Table 6">
            <a:extLst>
              <a:ext uri="{FF2B5EF4-FFF2-40B4-BE49-F238E27FC236}">
                <a16:creationId xmlns:a16="http://schemas.microsoft.com/office/drawing/2014/main" id="{97976A9E-DA06-4D65-86A0-9C33026A02E8}"/>
              </a:ext>
            </a:extLst>
          </p:cNvPr>
          <p:cNvGraphicFramePr>
            <a:graphicFrameLocks noGrp="1"/>
          </p:cNvGraphicFramePr>
          <p:nvPr>
            <p:extLst>
              <p:ext uri="{D42A27DB-BD31-4B8C-83A1-F6EECF244321}">
                <p14:modId xmlns:p14="http://schemas.microsoft.com/office/powerpoint/2010/main" val="1561433724"/>
              </p:ext>
            </p:extLst>
          </p:nvPr>
        </p:nvGraphicFramePr>
        <p:xfrm>
          <a:off x="6629400" y="1666309"/>
          <a:ext cx="1371600" cy="2595880"/>
        </p:xfrm>
        <a:graphic>
          <a:graphicData uri="http://schemas.openxmlformats.org/drawingml/2006/table">
            <a:tbl>
              <a:tblPr bandRow="1">
                <a:tableStyleId>{69C7853C-536D-4A76-A0AE-DD22124D55A5}</a:tableStyleId>
              </a:tblPr>
              <a:tblGrid>
                <a:gridCol w="1371600">
                  <a:extLst>
                    <a:ext uri="{9D8B030D-6E8A-4147-A177-3AD203B41FA5}">
                      <a16:colId xmlns:a16="http://schemas.microsoft.com/office/drawing/2014/main" val="1442710655"/>
                    </a:ext>
                  </a:extLst>
                </a:gridCol>
              </a:tblGrid>
              <a:tr h="370840">
                <a:tc>
                  <a:txBody>
                    <a:bodyPr/>
                    <a:lstStyle/>
                    <a:p>
                      <a:pPr algn="ctr"/>
                      <a:r>
                        <a:rPr lang="en-US" dirty="0"/>
                        <a:t>Application</a:t>
                      </a:r>
                    </a:p>
                  </a:txBody>
                  <a:tcPr/>
                </a:tc>
                <a:extLst>
                  <a:ext uri="{0D108BD9-81ED-4DB2-BD59-A6C34878D82A}">
                    <a16:rowId xmlns:a16="http://schemas.microsoft.com/office/drawing/2014/main" val="3499294605"/>
                  </a:ext>
                </a:extLst>
              </a:tr>
              <a:tr h="370840">
                <a:tc>
                  <a:txBody>
                    <a:bodyPr/>
                    <a:lstStyle/>
                    <a:p>
                      <a:pPr algn="ctr"/>
                      <a:r>
                        <a:rPr lang="en-US" dirty="0"/>
                        <a:t>Presentation</a:t>
                      </a:r>
                    </a:p>
                  </a:txBody>
                  <a:tcPr/>
                </a:tc>
                <a:extLst>
                  <a:ext uri="{0D108BD9-81ED-4DB2-BD59-A6C34878D82A}">
                    <a16:rowId xmlns:a16="http://schemas.microsoft.com/office/drawing/2014/main" val="2490306352"/>
                  </a:ext>
                </a:extLst>
              </a:tr>
              <a:tr h="370840">
                <a:tc>
                  <a:txBody>
                    <a:bodyPr/>
                    <a:lstStyle/>
                    <a:p>
                      <a:pPr algn="ctr"/>
                      <a:r>
                        <a:rPr lang="en-US" dirty="0"/>
                        <a:t>Session</a:t>
                      </a:r>
                    </a:p>
                  </a:txBody>
                  <a:tcPr/>
                </a:tc>
                <a:extLst>
                  <a:ext uri="{0D108BD9-81ED-4DB2-BD59-A6C34878D82A}">
                    <a16:rowId xmlns:a16="http://schemas.microsoft.com/office/drawing/2014/main" val="3289877761"/>
                  </a:ext>
                </a:extLst>
              </a:tr>
              <a:tr h="370840">
                <a:tc>
                  <a:txBody>
                    <a:bodyPr/>
                    <a:lstStyle/>
                    <a:p>
                      <a:pPr algn="ctr"/>
                      <a:r>
                        <a:rPr lang="en-US" dirty="0"/>
                        <a:t>Transport</a:t>
                      </a:r>
                    </a:p>
                  </a:txBody>
                  <a:tcPr/>
                </a:tc>
                <a:extLst>
                  <a:ext uri="{0D108BD9-81ED-4DB2-BD59-A6C34878D82A}">
                    <a16:rowId xmlns:a16="http://schemas.microsoft.com/office/drawing/2014/main" val="118682586"/>
                  </a:ext>
                </a:extLst>
              </a:tr>
              <a:tr h="370840">
                <a:tc>
                  <a:txBody>
                    <a:bodyPr/>
                    <a:lstStyle/>
                    <a:p>
                      <a:pPr algn="ctr"/>
                      <a:r>
                        <a:rPr lang="en-US" dirty="0"/>
                        <a:t>Network</a:t>
                      </a:r>
                    </a:p>
                  </a:txBody>
                  <a:tcPr/>
                </a:tc>
                <a:extLst>
                  <a:ext uri="{0D108BD9-81ED-4DB2-BD59-A6C34878D82A}">
                    <a16:rowId xmlns:a16="http://schemas.microsoft.com/office/drawing/2014/main" val="3510938881"/>
                  </a:ext>
                </a:extLst>
              </a:tr>
              <a:tr h="370840">
                <a:tc>
                  <a:txBody>
                    <a:bodyPr/>
                    <a:lstStyle/>
                    <a:p>
                      <a:pPr algn="ctr"/>
                      <a:r>
                        <a:rPr lang="en-US" dirty="0"/>
                        <a:t>Data-Link</a:t>
                      </a:r>
                    </a:p>
                  </a:txBody>
                  <a:tcPr/>
                </a:tc>
                <a:extLst>
                  <a:ext uri="{0D108BD9-81ED-4DB2-BD59-A6C34878D82A}">
                    <a16:rowId xmlns:a16="http://schemas.microsoft.com/office/drawing/2014/main" val="331549743"/>
                  </a:ext>
                </a:extLst>
              </a:tr>
              <a:tr h="370840">
                <a:tc>
                  <a:txBody>
                    <a:bodyPr/>
                    <a:lstStyle/>
                    <a:p>
                      <a:pPr algn="ctr"/>
                      <a:r>
                        <a:rPr lang="en-US" dirty="0"/>
                        <a:t>Physical</a:t>
                      </a:r>
                    </a:p>
                  </a:txBody>
                  <a:tcPr/>
                </a:tc>
                <a:extLst>
                  <a:ext uri="{0D108BD9-81ED-4DB2-BD59-A6C34878D82A}">
                    <a16:rowId xmlns:a16="http://schemas.microsoft.com/office/drawing/2014/main" val="752062241"/>
                  </a:ext>
                </a:extLst>
              </a:tr>
            </a:tbl>
          </a:graphicData>
        </a:graphic>
      </p:graphicFrame>
      <p:cxnSp>
        <p:nvCxnSpPr>
          <p:cNvPr id="13" name="Straight Arrow Connector 12">
            <a:extLst>
              <a:ext uri="{FF2B5EF4-FFF2-40B4-BE49-F238E27FC236}">
                <a16:creationId xmlns:a16="http://schemas.microsoft.com/office/drawing/2014/main" id="{EACF8B51-AE65-4DDF-9BB3-A206FD8F619F}"/>
              </a:ext>
            </a:extLst>
          </p:cNvPr>
          <p:cNvCxnSpPr>
            <a:cxnSpLocks/>
          </p:cNvCxnSpPr>
          <p:nvPr/>
        </p:nvCxnSpPr>
        <p:spPr>
          <a:xfrm>
            <a:off x="2829910" y="1828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6B3764-9423-46E0-A4DB-68EA168DD609}"/>
              </a:ext>
            </a:extLst>
          </p:cNvPr>
          <p:cNvCxnSpPr>
            <a:cxnSpLocks/>
          </p:cNvCxnSpPr>
          <p:nvPr/>
        </p:nvCxnSpPr>
        <p:spPr>
          <a:xfrm>
            <a:off x="2829910" y="2590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C26F76A-2F31-4CB8-BEF3-7F3A376E553F}"/>
              </a:ext>
            </a:extLst>
          </p:cNvPr>
          <p:cNvCxnSpPr>
            <a:cxnSpLocks/>
          </p:cNvCxnSpPr>
          <p:nvPr/>
        </p:nvCxnSpPr>
        <p:spPr>
          <a:xfrm>
            <a:off x="2829910" y="2971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1718BF-7B9A-4DCD-B8BE-68C3C0E80187}"/>
              </a:ext>
            </a:extLst>
          </p:cNvPr>
          <p:cNvCxnSpPr>
            <a:cxnSpLocks/>
          </p:cNvCxnSpPr>
          <p:nvPr/>
        </p:nvCxnSpPr>
        <p:spPr>
          <a:xfrm>
            <a:off x="2829910" y="4070130"/>
            <a:ext cx="3560380" cy="0"/>
          </a:xfrm>
          <a:prstGeom prst="straightConnector1">
            <a:avLst/>
          </a:prstGeom>
          <a:ln w="38100">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5A555D0-E2D9-4C6E-9A9D-9E29F8C32D30}"/>
              </a:ext>
            </a:extLst>
          </p:cNvPr>
          <p:cNvCxnSpPr>
            <a:cxnSpLocks/>
          </p:cNvCxnSpPr>
          <p:nvPr/>
        </p:nvCxnSpPr>
        <p:spPr>
          <a:xfrm>
            <a:off x="1271750" y="1905000"/>
            <a:ext cx="0" cy="2178268"/>
          </a:xfrm>
          <a:prstGeom prst="straightConnector1">
            <a:avLst/>
          </a:prstGeom>
          <a:ln w="38100">
            <a:solidFill>
              <a:srgbClr val="FF0000"/>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ECFC3E-579A-4915-9E53-88E35624C13D}"/>
              </a:ext>
            </a:extLst>
          </p:cNvPr>
          <p:cNvCxnSpPr>
            <a:cxnSpLocks/>
          </p:cNvCxnSpPr>
          <p:nvPr/>
        </p:nvCxnSpPr>
        <p:spPr>
          <a:xfrm flipV="1">
            <a:off x="7945820" y="1905000"/>
            <a:ext cx="0" cy="2172276"/>
          </a:xfrm>
          <a:prstGeom prst="straightConnector1">
            <a:avLst/>
          </a:prstGeom>
          <a:ln w="3810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E905E04-BF1C-4A51-8F26-694217A45A5C}"/>
              </a:ext>
            </a:extLst>
          </p:cNvPr>
          <p:cNvSpPr txBox="1"/>
          <p:nvPr/>
        </p:nvSpPr>
        <p:spPr>
          <a:xfrm>
            <a:off x="3836362" y="2805121"/>
            <a:ext cx="1547475" cy="338554"/>
          </a:xfrm>
          <a:prstGeom prst="rect">
            <a:avLst/>
          </a:prstGeom>
          <a:solidFill>
            <a:schemeClr val="bg1"/>
          </a:solidFill>
          <a:ln>
            <a:solidFill>
              <a:schemeClr val="tx1"/>
            </a:solidFill>
          </a:ln>
        </p:spPr>
        <p:txBody>
          <a:bodyPr wrap="none" rtlCol="0">
            <a:spAutoFit/>
          </a:bodyPr>
          <a:lstStyle/>
          <a:p>
            <a:r>
              <a:rPr lang="en-US" sz="1600" dirty="0"/>
              <a:t>Socket to Socket</a:t>
            </a:r>
          </a:p>
        </p:txBody>
      </p:sp>
      <p:cxnSp>
        <p:nvCxnSpPr>
          <p:cNvPr id="43" name="Straight Arrow Connector 42">
            <a:extLst>
              <a:ext uri="{FF2B5EF4-FFF2-40B4-BE49-F238E27FC236}">
                <a16:creationId xmlns:a16="http://schemas.microsoft.com/office/drawing/2014/main" id="{6B83844C-C552-434F-AE3F-153E0331605E}"/>
              </a:ext>
            </a:extLst>
          </p:cNvPr>
          <p:cNvCxnSpPr>
            <a:cxnSpLocks/>
          </p:cNvCxnSpPr>
          <p:nvPr/>
        </p:nvCxnSpPr>
        <p:spPr>
          <a:xfrm>
            <a:off x="2829910" y="3352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221883D-F3FE-43D3-BB82-15DA4811BB8E}"/>
              </a:ext>
            </a:extLst>
          </p:cNvPr>
          <p:cNvCxnSpPr>
            <a:cxnSpLocks/>
          </p:cNvCxnSpPr>
          <p:nvPr/>
        </p:nvCxnSpPr>
        <p:spPr>
          <a:xfrm>
            <a:off x="2829910" y="3733800"/>
            <a:ext cx="3560380" cy="0"/>
          </a:xfrm>
          <a:prstGeom prst="straightConnector1">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6F814B-F536-4F50-801B-2AB6BCADE4D8}"/>
              </a:ext>
            </a:extLst>
          </p:cNvPr>
          <p:cNvSpPr txBox="1"/>
          <p:nvPr/>
        </p:nvSpPr>
        <p:spPr>
          <a:xfrm>
            <a:off x="3565583" y="3555594"/>
            <a:ext cx="2089033" cy="338554"/>
          </a:xfrm>
          <a:prstGeom prst="rect">
            <a:avLst/>
          </a:prstGeom>
          <a:solidFill>
            <a:schemeClr val="bg1"/>
          </a:solidFill>
          <a:ln>
            <a:solidFill>
              <a:schemeClr val="tx1"/>
            </a:solidFill>
          </a:ln>
        </p:spPr>
        <p:txBody>
          <a:bodyPr wrap="none" rtlCol="0">
            <a:spAutoFit/>
          </a:bodyPr>
          <a:lstStyle/>
          <a:p>
            <a:r>
              <a:rPr lang="en-US" sz="1600" dirty="0"/>
              <a:t>Hardware to Hardware</a:t>
            </a:r>
          </a:p>
        </p:txBody>
      </p:sp>
      <p:sp>
        <p:nvSpPr>
          <p:cNvPr id="47" name="TextBox 46">
            <a:extLst>
              <a:ext uri="{FF2B5EF4-FFF2-40B4-BE49-F238E27FC236}">
                <a16:creationId xmlns:a16="http://schemas.microsoft.com/office/drawing/2014/main" id="{1E38BF0A-6CA2-4D40-8ED9-B680E69660EE}"/>
              </a:ext>
            </a:extLst>
          </p:cNvPr>
          <p:cNvSpPr txBox="1"/>
          <p:nvPr/>
        </p:nvSpPr>
        <p:spPr>
          <a:xfrm>
            <a:off x="3639641" y="3183523"/>
            <a:ext cx="1940916" cy="338554"/>
          </a:xfrm>
          <a:prstGeom prst="rect">
            <a:avLst/>
          </a:prstGeom>
          <a:solidFill>
            <a:schemeClr val="bg1"/>
          </a:solidFill>
          <a:ln>
            <a:solidFill>
              <a:schemeClr val="tx1"/>
            </a:solidFill>
          </a:ln>
        </p:spPr>
        <p:txBody>
          <a:bodyPr wrap="none" rtlCol="0">
            <a:spAutoFit/>
          </a:bodyPr>
          <a:lstStyle/>
          <a:p>
            <a:r>
              <a:rPr lang="en-US" sz="1600" dirty="0"/>
              <a:t>Interface to Interface</a:t>
            </a:r>
          </a:p>
        </p:txBody>
      </p:sp>
      <p:sp>
        <p:nvSpPr>
          <p:cNvPr id="48" name="TextBox 47">
            <a:extLst>
              <a:ext uri="{FF2B5EF4-FFF2-40B4-BE49-F238E27FC236}">
                <a16:creationId xmlns:a16="http://schemas.microsoft.com/office/drawing/2014/main" id="{80FF4891-9035-4C74-B908-5F2B84FCC881}"/>
              </a:ext>
            </a:extLst>
          </p:cNvPr>
          <p:cNvSpPr txBox="1"/>
          <p:nvPr/>
        </p:nvSpPr>
        <p:spPr>
          <a:xfrm>
            <a:off x="3689527" y="3924784"/>
            <a:ext cx="1841145" cy="338554"/>
          </a:xfrm>
          <a:prstGeom prst="rect">
            <a:avLst/>
          </a:prstGeom>
          <a:solidFill>
            <a:schemeClr val="bg1"/>
          </a:solidFill>
          <a:ln>
            <a:solidFill>
              <a:schemeClr val="tx1"/>
            </a:solidFill>
          </a:ln>
        </p:spPr>
        <p:txBody>
          <a:bodyPr wrap="none" rtlCol="0">
            <a:spAutoFit/>
          </a:bodyPr>
          <a:lstStyle/>
          <a:p>
            <a:r>
              <a:rPr lang="en-US" sz="1600" dirty="0"/>
              <a:t>Physical Connection</a:t>
            </a:r>
          </a:p>
        </p:txBody>
      </p:sp>
      <p:sp>
        <p:nvSpPr>
          <p:cNvPr id="49" name="TextBox 48">
            <a:extLst>
              <a:ext uri="{FF2B5EF4-FFF2-40B4-BE49-F238E27FC236}">
                <a16:creationId xmlns:a16="http://schemas.microsoft.com/office/drawing/2014/main" id="{3B423EF7-B9D6-4D8A-905D-70CF6D75D1F8}"/>
              </a:ext>
            </a:extLst>
          </p:cNvPr>
          <p:cNvSpPr txBox="1"/>
          <p:nvPr/>
        </p:nvSpPr>
        <p:spPr>
          <a:xfrm>
            <a:off x="3444396" y="1637406"/>
            <a:ext cx="2331407" cy="338554"/>
          </a:xfrm>
          <a:prstGeom prst="rect">
            <a:avLst/>
          </a:prstGeom>
          <a:solidFill>
            <a:schemeClr val="bg1"/>
          </a:solidFill>
          <a:ln>
            <a:solidFill>
              <a:schemeClr val="tx1"/>
            </a:solidFill>
          </a:ln>
        </p:spPr>
        <p:txBody>
          <a:bodyPr wrap="none" rtlCol="0">
            <a:spAutoFit/>
          </a:bodyPr>
          <a:lstStyle/>
          <a:p>
            <a:r>
              <a:rPr lang="en-US" sz="1600" dirty="0"/>
              <a:t>Application to Application</a:t>
            </a:r>
          </a:p>
        </p:txBody>
      </p:sp>
      <p:sp>
        <p:nvSpPr>
          <p:cNvPr id="50" name="TextBox 49">
            <a:extLst>
              <a:ext uri="{FF2B5EF4-FFF2-40B4-BE49-F238E27FC236}">
                <a16:creationId xmlns:a16="http://schemas.microsoft.com/office/drawing/2014/main" id="{9CDE9E5F-6DD2-4740-A9CD-D22271EEBCF1}"/>
              </a:ext>
            </a:extLst>
          </p:cNvPr>
          <p:cNvSpPr txBox="1"/>
          <p:nvPr/>
        </p:nvSpPr>
        <p:spPr>
          <a:xfrm>
            <a:off x="3899520" y="2431206"/>
            <a:ext cx="1421158" cy="338554"/>
          </a:xfrm>
          <a:prstGeom prst="rect">
            <a:avLst/>
          </a:prstGeom>
          <a:solidFill>
            <a:schemeClr val="bg1"/>
          </a:solidFill>
          <a:ln>
            <a:solidFill>
              <a:schemeClr val="tx1"/>
            </a:solidFill>
          </a:ln>
        </p:spPr>
        <p:txBody>
          <a:bodyPr wrap="none" rtlCol="0">
            <a:spAutoFit/>
          </a:bodyPr>
          <a:lstStyle/>
          <a:p>
            <a:r>
              <a:rPr lang="en-US" sz="1600" dirty="0"/>
              <a:t>Entity to Entity</a:t>
            </a:r>
          </a:p>
        </p:txBody>
      </p:sp>
    </p:spTree>
    <p:extLst>
      <p:ext uri="{BB962C8B-B14F-4D97-AF65-F5344CB8AC3E}">
        <p14:creationId xmlns:p14="http://schemas.microsoft.com/office/powerpoint/2010/main" val="38048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6FE4-FED0-4351-8A01-25927A588621}"/>
              </a:ext>
            </a:extLst>
          </p:cNvPr>
          <p:cNvSpPr>
            <a:spLocks noGrp="1"/>
          </p:cNvSpPr>
          <p:nvPr>
            <p:ph type="title"/>
          </p:nvPr>
        </p:nvSpPr>
        <p:spPr>
          <a:xfrm>
            <a:off x="914400" y="85974"/>
            <a:ext cx="3657600" cy="1143000"/>
          </a:xfrm>
        </p:spPr>
        <p:txBody>
          <a:bodyPr/>
          <a:lstStyle/>
          <a:p>
            <a:r>
              <a:rPr lang="en-US" dirty="0"/>
              <a:t>The Network</a:t>
            </a:r>
          </a:p>
        </p:txBody>
      </p:sp>
      <p:pic>
        <p:nvPicPr>
          <p:cNvPr id="7" name="Content Placeholder 6" descr="Computer">
            <a:extLst>
              <a:ext uri="{FF2B5EF4-FFF2-40B4-BE49-F238E27FC236}">
                <a16:creationId xmlns:a16="http://schemas.microsoft.com/office/drawing/2014/main" id="{BEB54F26-DBA0-4844-B53C-8CCB9E0A58D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 y="3252186"/>
            <a:ext cx="914400" cy="914400"/>
          </a:xfrm>
        </p:spPr>
      </p:pic>
      <p:sp>
        <p:nvSpPr>
          <p:cNvPr id="4" name="Footer Placeholder 3">
            <a:extLst>
              <a:ext uri="{FF2B5EF4-FFF2-40B4-BE49-F238E27FC236}">
                <a16:creationId xmlns:a16="http://schemas.microsoft.com/office/drawing/2014/main" id="{4F043B2E-8B8F-459E-B74F-6EB6784D6BC6}"/>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1D83E7CC-AD29-4D7A-86D4-68D222A3EBF6}"/>
              </a:ext>
            </a:extLst>
          </p:cNvPr>
          <p:cNvSpPr>
            <a:spLocks noGrp="1"/>
          </p:cNvSpPr>
          <p:nvPr>
            <p:ph type="sldNum" sz="quarter" idx="12"/>
          </p:nvPr>
        </p:nvSpPr>
        <p:spPr/>
        <p:txBody>
          <a:bodyPr/>
          <a:lstStyle/>
          <a:p>
            <a:fld id="{A773B20C-5347-4FF9-A9F0-76F937F60217}" type="slidenum">
              <a:rPr lang="en-US" smtClean="0"/>
              <a:pPr/>
              <a:t>3</a:t>
            </a:fld>
            <a:endParaRPr lang="en-US"/>
          </a:p>
        </p:txBody>
      </p:sp>
      <p:pic>
        <p:nvPicPr>
          <p:cNvPr id="11" name="Graphic 10" descr="Laptop">
            <a:extLst>
              <a:ext uri="{FF2B5EF4-FFF2-40B4-BE49-F238E27FC236}">
                <a16:creationId xmlns:a16="http://schemas.microsoft.com/office/drawing/2014/main" id="{698AB5B5-51C7-497E-AF1D-57832702A4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7600" y="3429000"/>
            <a:ext cx="914400" cy="914400"/>
          </a:xfrm>
          <a:prstGeom prst="rect">
            <a:avLst/>
          </a:prstGeom>
        </p:spPr>
      </p:pic>
      <p:pic>
        <p:nvPicPr>
          <p:cNvPr id="14" name="Content Placeholder 6" descr="Computer">
            <a:extLst>
              <a:ext uri="{FF2B5EF4-FFF2-40B4-BE49-F238E27FC236}">
                <a16:creationId xmlns:a16="http://schemas.microsoft.com/office/drawing/2014/main" id="{C119F530-2732-4A81-835A-BB00C011A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1116912"/>
            <a:ext cx="914400" cy="914400"/>
          </a:xfrm>
          <a:prstGeom prst="rect">
            <a:avLst/>
          </a:prstGeom>
        </p:spPr>
      </p:pic>
      <p:pic>
        <p:nvPicPr>
          <p:cNvPr id="15" name="Content Placeholder 6" descr="Computer">
            <a:extLst>
              <a:ext uri="{FF2B5EF4-FFF2-40B4-BE49-F238E27FC236}">
                <a16:creationId xmlns:a16="http://schemas.microsoft.com/office/drawing/2014/main" id="{D48BFF41-40A4-4B2C-BF0A-F723B1E35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166586"/>
            <a:ext cx="914400" cy="914400"/>
          </a:xfrm>
          <a:prstGeom prst="rect">
            <a:avLst/>
          </a:prstGeom>
        </p:spPr>
      </p:pic>
      <p:pic>
        <p:nvPicPr>
          <p:cNvPr id="17" name="Graphic 16" descr="Laptop">
            <a:extLst>
              <a:ext uri="{FF2B5EF4-FFF2-40B4-BE49-F238E27FC236}">
                <a16:creationId xmlns:a16="http://schemas.microsoft.com/office/drawing/2014/main" id="{9C479E36-43BB-4CB7-8C1C-FF5F69BC3A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810438"/>
            <a:ext cx="914400" cy="914400"/>
          </a:xfrm>
          <a:prstGeom prst="rect">
            <a:avLst/>
          </a:prstGeom>
        </p:spPr>
      </p:pic>
      <p:pic>
        <p:nvPicPr>
          <p:cNvPr id="19" name="Graphic 18" descr="Wireless">
            <a:extLst>
              <a:ext uri="{FF2B5EF4-FFF2-40B4-BE49-F238E27FC236}">
                <a16:creationId xmlns:a16="http://schemas.microsoft.com/office/drawing/2014/main" id="{848D7533-778D-4B67-81EE-9D3C151BE4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5480844" y="1586299"/>
            <a:ext cx="455720" cy="455720"/>
          </a:xfrm>
          <a:prstGeom prst="rect">
            <a:avLst/>
          </a:prstGeom>
        </p:spPr>
      </p:pic>
      <p:pic>
        <p:nvPicPr>
          <p:cNvPr id="22" name="Graphic 21" descr="Wireless">
            <a:extLst>
              <a:ext uri="{FF2B5EF4-FFF2-40B4-BE49-F238E27FC236}">
                <a16:creationId xmlns:a16="http://schemas.microsoft.com/office/drawing/2014/main" id="{B0CEEE5C-57B1-4708-AA48-EE1DE73132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7139415" y="3531633"/>
            <a:ext cx="455720" cy="455720"/>
          </a:xfrm>
          <a:prstGeom prst="rect">
            <a:avLst/>
          </a:prstGeom>
        </p:spPr>
      </p:pic>
      <p:cxnSp>
        <p:nvCxnSpPr>
          <p:cNvPr id="24" name="Straight Connector 23">
            <a:extLst>
              <a:ext uri="{FF2B5EF4-FFF2-40B4-BE49-F238E27FC236}">
                <a16:creationId xmlns:a16="http://schemas.microsoft.com/office/drawing/2014/main" id="{264C7AEE-50D5-4A50-9DA4-AE88BF7F7E55}"/>
              </a:ext>
            </a:extLst>
          </p:cNvPr>
          <p:cNvCxnSpPr>
            <a:cxnSpLocks/>
          </p:cNvCxnSpPr>
          <p:nvPr/>
        </p:nvCxnSpPr>
        <p:spPr>
          <a:xfrm>
            <a:off x="3657600" y="2350257"/>
            <a:ext cx="1981200" cy="1010292"/>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499D73B-E99C-4A29-8DD1-0BCF06733604}"/>
              </a:ext>
            </a:extLst>
          </p:cNvPr>
          <p:cNvCxnSpPr>
            <a:cxnSpLocks/>
          </p:cNvCxnSpPr>
          <p:nvPr/>
        </p:nvCxnSpPr>
        <p:spPr>
          <a:xfrm flipV="1">
            <a:off x="5105400" y="3593625"/>
            <a:ext cx="587951" cy="733985"/>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Wireless router">
            <a:extLst>
              <a:ext uri="{FF2B5EF4-FFF2-40B4-BE49-F238E27FC236}">
                <a16:creationId xmlns:a16="http://schemas.microsoft.com/office/drawing/2014/main" id="{F99CE820-ABE4-40F0-BAE0-79E86C0B20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37793" y="2787588"/>
            <a:ext cx="914400" cy="914400"/>
          </a:xfrm>
          <a:prstGeom prst="rect">
            <a:avLst/>
          </a:prstGeom>
        </p:spPr>
      </p:pic>
      <p:pic>
        <p:nvPicPr>
          <p:cNvPr id="32" name="Graphic 31" descr="Wireless router">
            <a:extLst>
              <a:ext uri="{FF2B5EF4-FFF2-40B4-BE49-F238E27FC236}">
                <a16:creationId xmlns:a16="http://schemas.microsoft.com/office/drawing/2014/main" id="{33FC4EFB-FD80-4101-9C55-E1A910B36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30244" y="1659981"/>
            <a:ext cx="914400" cy="914400"/>
          </a:xfrm>
          <a:prstGeom prst="rect">
            <a:avLst/>
          </a:prstGeom>
        </p:spPr>
      </p:pic>
      <p:cxnSp>
        <p:nvCxnSpPr>
          <p:cNvPr id="33" name="Straight Connector 32">
            <a:extLst>
              <a:ext uri="{FF2B5EF4-FFF2-40B4-BE49-F238E27FC236}">
                <a16:creationId xmlns:a16="http://schemas.microsoft.com/office/drawing/2014/main" id="{187E3C6A-921C-4F29-912C-1D5DB2D7494F}"/>
              </a:ext>
            </a:extLst>
          </p:cNvPr>
          <p:cNvCxnSpPr>
            <a:cxnSpLocks/>
          </p:cNvCxnSpPr>
          <p:nvPr/>
        </p:nvCxnSpPr>
        <p:spPr>
          <a:xfrm flipV="1">
            <a:off x="1993604" y="2472254"/>
            <a:ext cx="990600" cy="947462"/>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DB2372-293D-4E2C-8297-E76728ACFE20}"/>
              </a:ext>
            </a:extLst>
          </p:cNvPr>
          <p:cNvCxnSpPr>
            <a:cxnSpLocks/>
            <a:stCxn id="14" idx="3"/>
          </p:cNvCxnSpPr>
          <p:nvPr/>
        </p:nvCxnSpPr>
        <p:spPr>
          <a:xfrm>
            <a:off x="1905000" y="1574112"/>
            <a:ext cx="1040214" cy="638088"/>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8864A1-D2D3-4663-8692-992BD4FC9B79}"/>
              </a:ext>
            </a:extLst>
          </p:cNvPr>
          <p:cNvCxnSpPr>
            <a:cxnSpLocks/>
          </p:cNvCxnSpPr>
          <p:nvPr/>
        </p:nvCxnSpPr>
        <p:spPr>
          <a:xfrm>
            <a:off x="5718143" y="1995048"/>
            <a:ext cx="236301" cy="950937"/>
          </a:xfrm>
          <a:prstGeom prst="line">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2ADEC-22B3-43AC-8EA9-77E7FDDAA2F6}"/>
              </a:ext>
            </a:extLst>
          </p:cNvPr>
          <p:cNvCxnSpPr>
            <a:cxnSpLocks/>
          </p:cNvCxnSpPr>
          <p:nvPr/>
        </p:nvCxnSpPr>
        <p:spPr>
          <a:xfrm flipH="1" flipV="1">
            <a:off x="6260993" y="3252186"/>
            <a:ext cx="907657" cy="473147"/>
          </a:xfrm>
          <a:prstGeom prst="line">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78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6FE4-FED0-4351-8A01-25927A588621}"/>
              </a:ext>
            </a:extLst>
          </p:cNvPr>
          <p:cNvSpPr>
            <a:spLocks noGrp="1"/>
          </p:cNvSpPr>
          <p:nvPr>
            <p:ph type="title"/>
          </p:nvPr>
        </p:nvSpPr>
        <p:spPr>
          <a:xfrm>
            <a:off x="98487" y="112890"/>
            <a:ext cx="4780834" cy="1143000"/>
          </a:xfrm>
        </p:spPr>
        <p:txBody>
          <a:bodyPr>
            <a:normAutofit fontScale="90000"/>
          </a:bodyPr>
          <a:lstStyle/>
          <a:p>
            <a:r>
              <a:rPr lang="en-US" dirty="0"/>
              <a:t>Routing in a Network</a:t>
            </a:r>
          </a:p>
        </p:txBody>
      </p:sp>
      <p:pic>
        <p:nvPicPr>
          <p:cNvPr id="7" name="Content Placeholder 6" descr="Computer">
            <a:extLst>
              <a:ext uri="{FF2B5EF4-FFF2-40B4-BE49-F238E27FC236}">
                <a16:creationId xmlns:a16="http://schemas.microsoft.com/office/drawing/2014/main" id="{BEB54F26-DBA0-4844-B53C-8CCB9E0A58D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 y="3252186"/>
            <a:ext cx="914400" cy="914400"/>
          </a:xfrm>
        </p:spPr>
      </p:pic>
      <p:sp>
        <p:nvSpPr>
          <p:cNvPr id="4" name="Footer Placeholder 3">
            <a:extLst>
              <a:ext uri="{FF2B5EF4-FFF2-40B4-BE49-F238E27FC236}">
                <a16:creationId xmlns:a16="http://schemas.microsoft.com/office/drawing/2014/main" id="{4F043B2E-8B8F-459E-B74F-6EB6784D6BC6}"/>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1D83E7CC-AD29-4D7A-86D4-68D222A3EBF6}"/>
              </a:ext>
            </a:extLst>
          </p:cNvPr>
          <p:cNvSpPr>
            <a:spLocks noGrp="1"/>
          </p:cNvSpPr>
          <p:nvPr>
            <p:ph type="sldNum" sz="quarter" idx="12"/>
          </p:nvPr>
        </p:nvSpPr>
        <p:spPr/>
        <p:txBody>
          <a:bodyPr/>
          <a:lstStyle/>
          <a:p>
            <a:fld id="{A773B20C-5347-4FF9-A9F0-76F937F60217}" type="slidenum">
              <a:rPr lang="en-US" smtClean="0"/>
              <a:pPr/>
              <a:t>4</a:t>
            </a:fld>
            <a:endParaRPr lang="en-US"/>
          </a:p>
        </p:txBody>
      </p:sp>
      <p:pic>
        <p:nvPicPr>
          <p:cNvPr id="11" name="Graphic 10" descr="Laptop">
            <a:extLst>
              <a:ext uri="{FF2B5EF4-FFF2-40B4-BE49-F238E27FC236}">
                <a16:creationId xmlns:a16="http://schemas.microsoft.com/office/drawing/2014/main" id="{698AB5B5-51C7-497E-AF1D-57832702A4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67600" y="3429000"/>
            <a:ext cx="914400" cy="914400"/>
          </a:xfrm>
          <a:prstGeom prst="rect">
            <a:avLst/>
          </a:prstGeom>
        </p:spPr>
      </p:pic>
      <p:pic>
        <p:nvPicPr>
          <p:cNvPr id="14" name="Content Placeholder 6" descr="Computer">
            <a:extLst>
              <a:ext uri="{FF2B5EF4-FFF2-40B4-BE49-F238E27FC236}">
                <a16:creationId xmlns:a16="http://schemas.microsoft.com/office/drawing/2014/main" id="{C119F530-2732-4A81-835A-BB00C011A4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1116912"/>
            <a:ext cx="914400" cy="914400"/>
          </a:xfrm>
          <a:prstGeom prst="rect">
            <a:avLst/>
          </a:prstGeom>
        </p:spPr>
      </p:pic>
      <p:pic>
        <p:nvPicPr>
          <p:cNvPr id="15" name="Content Placeholder 6" descr="Computer">
            <a:extLst>
              <a:ext uri="{FF2B5EF4-FFF2-40B4-BE49-F238E27FC236}">
                <a16:creationId xmlns:a16="http://schemas.microsoft.com/office/drawing/2014/main" id="{D48BFF41-40A4-4B2C-BF0A-F723B1E35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166586"/>
            <a:ext cx="914400" cy="914400"/>
          </a:xfrm>
          <a:prstGeom prst="rect">
            <a:avLst/>
          </a:prstGeom>
        </p:spPr>
      </p:pic>
      <p:pic>
        <p:nvPicPr>
          <p:cNvPr id="17" name="Graphic 16" descr="Laptop">
            <a:extLst>
              <a:ext uri="{FF2B5EF4-FFF2-40B4-BE49-F238E27FC236}">
                <a16:creationId xmlns:a16="http://schemas.microsoft.com/office/drawing/2014/main" id="{9C479E36-43BB-4CB7-8C1C-FF5F69BC3A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810438"/>
            <a:ext cx="914400" cy="914400"/>
          </a:xfrm>
          <a:prstGeom prst="rect">
            <a:avLst/>
          </a:prstGeom>
        </p:spPr>
      </p:pic>
      <p:pic>
        <p:nvPicPr>
          <p:cNvPr id="19" name="Graphic 18" descr="Wireless">
            <a:extLst>
              <a:ext uri="{FF2B5EF4-FFF2-40B4-BE49-F238E27FC236}">
                <a16:creationId xmlns:a16="http://schemas.microsoft.com/office/drawing/2014/main" id="{848D7533-778D-4B67-81EE-9D3C151BE4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524130">
            <a:off x="5480844" y="1586299"/>
            <a:ext cx="455720" cy="455720"/>
          </a:xfrm>
          <a:prstGeom prst="rect">
            <a:avLst/>
          </a:prstGeom>
        </p:spPr>
      </p:pic>
      <p:pic>
        <p:nvPicPr>
          <p:cNvPr id="22" name="Graphic 21" descr="Wireless">
            <a:extLst>
              <a:ext uri="{FF2B5EF4-FFF2-40B4-BE49-F238E27FC236}">
                <a16:creationId xmlns:a16="http://schemas.microsoft.com/office/drawing/2014/main" id="{B0CEEE5C-57B1-4708-AA48-EE1DE73132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4599">
            <a:off x="7139415" y="3531633"/>
            <a:ext cx="455720" cy="455720"/>
          </a:xfrm>
          <a:prstGeom prst="rect">
            <a:avLst/>
          </a:prstGeom>
        </p:spPr>
      </p:pic>
      <p:cxnSp>
        <p:nvCxnSpPr>
          <p:cNvPr id="24" name="Straight Connector 23">
            <a:extLst>
              <a:ext uri="{FF2B5EF4-FFF2-40B4-BE49-F238E27FC236}">
                <a16:creationId xmlns:a16="http://schemas.microsoft.com/office/drawing/2014/main" id="{264C7AEE-50D5-4A50-9DA4-AE88BF7F7E55}"/>
              </a:ext>
            </a:extLst>
          </p:cNvPr>
          <p:cNvCxnSpPr>
            <a:cxnSpLocks/>
          </p:cNvCxnSpPr>
          <p:nvPr/>
        </p:nvCxnSpPr>
        <p:spPr>
          <a:xfrm>
            <a:off x="3657600" y="2350257"/>
            <a:ext cx="1981200" cy="1010292"/>
          </a:xfrm>
          <a:prstGeom prst="line">
            <a:avLst/>
          </a:prstGeom>
          <a:ln w="508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499D73B-E99C-4A29-8DD1-0BCF06733604}"/>
              </a:ext>
            </a:extLst>
          </p:cNvPr>
          <p:cNvCxnSpPr>
            <a:cxnSpLocks/>
          </p:cNvCxnSpPr>
          <p:nvPr/>
        </p:nvCxnSpPr>
        <p:spPr>
          <a:xfrm flipV="1">
            <a:off x="5105400" y="3593625"/>
            <a:ext cx="587951" cy="733985"/>
          </a:xfrm>
          <a:prstGeom prst="line">
            <a:avLst/>
          </a:prstGeom>
          <a:ln w="508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Wireless router">
            <a:extLst>
              <a:ext uri="{FF2B5EF4-FFF2-40B4-BE49-F238E27FC236}">
                <a16:creationId xmlns:a16="http://schemas.microsoft.com/office/drawing/2014/main" id="{F99CE820-ABE4-40F0-BAE0-79E86C0B20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37793" y="2787588"/>
            <a:ext cx="914400" cy="914400"/>
          </a:xfrm>
          <a:prstGeom prst="rect">
            <a:avLst/>
          </a:prstGeom>
        </p:spPr>
      </p:pic>
      <p:pic>
        <p:nvPicPr>
          <p:cNvPr id="32" name="Graphic 31" descr="Wireless router">
            <a:extLst>
              <a:ext uri="{FF2B5EF4-FFF2-40B4-BE49-F238E27FC236}">
                <a16:creationId xmlns:a16="http://schemas.microsoft.com/office/drawing/2014/main" id="{33FC4EFB-FD80-4101-9C55-E1A910B367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30244" y="1659981"/>
            <a:ext cx="914400" cy="914400"/>
          </a:xfrm>
          <a:prstGeom prst="rect">
            <a:avLst/>
          </a:prstGeom>
        </p:spPr>
      </p:pic>
      <p:cxnSp>
        <p:nvCxnSpPr>
          <p:cNvPr id="33" name="Straight Connector 32">
            <a:extLst>
              <a:ext uri="{FF2B5EF4-FFF2-40B4-BE49-F238E27FC236}">
                <a16:creationId xmlns:a16="http://schemas.microsoft.com/office/drawing/2014/main" id="{187E3C6A-921C-4F29-912C-1D5DB2D7494F}"/>
              </a:ext>
            </a:extLst>
          </p:cNvPr>
          <p:cNvCxnSpPr>
            <a:cxnSpLocks/>
          </p:cNvCxnSpPr>
          <p:nvPr/>
        </p:nvCxnSpPr>
        <p:spPr>
          <a:xfrm flipV="1">
            <a:off x="1993604" y="2472254"/>
            <a:ext cx="990600" cy="947462"/>
          </a:xfrm>
          <a:prstGeom prst="line">
            <a:avLst/>
          </a:prstGeom>
          <a:ln w="508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DB2372-293D-4E2C-8297-E76728ACFE20}"/>
              </a:ext>
            </a:extLst>
          </p:cNvPr>
          <p:cNvCxnSpPr>
            <a:cxnSpLocks/>
            <a:stCxn id="14" idx="3"/>
          </p:cNvCxnSpPr>
          <p:nvPr/>
        </p:nvCxnSpPr>
        <p:spPr>
          <a:xfrm>
            <a:off x="1905000" y="1574112"/>
            <a:ext cx="1040214" cy="638088"/>
          </a:xfrm>
          <a:prstGeom prst="line">
            <a:avLst/>
          </a:prstGeom>
          <a:ln w="508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8864A1-D2D3-4663-8692-992BD4FC9B79}"/>
              </a:ext>
            </a:extLst>
          </p:cNvPr>
          <p:cNvCxnSpPr>
            <a:cxnSpLocks/>
          </p:cNvCxnSpPr>
          <p:nvPr/>
        </p:nvCxnSpPr>
        <p:spPr>
          <a:xfrm>
            <a:off x="5718143" y="1995048"/>
            <a:ext cx="236301" cy="95093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2ADEC-22B3-43AC-8EA9-77E7FDDAA2F6}"/>
              </a:ext>
            </a:extLst>
          </p:cNvPr>
          <p:cNvCxnSpPr>
            <a:cxnSpLocks/>
          </p:cNvCxnSpPr>
          <p:nvPr/>
        </p:nvCxnSpPr>
        <p:spPr>
          <a:xfrm flipH="1" flipV="1">
            <a:off x="6260993" y="3252186"/>
            <a:ext cx="907657" cy="473147"/>
          </a:xfrm>
          <a:prstGeom prst="line">
            <a:avLst/>
          </a:prstGeom>
          <a:ln w="508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78D3755-9F9C-421C-827F-A8338F203DD0}"/>
              </a:ext>
            </a:extLst>
          </p:cNvPr>
          <p:cNvSpPr txBox="1"/>
          <p:nvPr/>
        </p:nvSpPr>
        <p:spPr>
          <a:xfrm>
            <a:off x="682633" y="4963343"/>
            <a:ext cx="7778733"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t>Each device has one or more network interfaces</a:t>
            </a:r>
          </a:p>
          <a:p>
            <a:pPr marL="342900" indent="-342900">
              <a:buFont typeface="Arial" panose="020B0604020202020204" pitchFamily="34" charset="0"/>
              <a:buChar char="•"/>
            </a:pPr>
            <a:r>
              <a:rPr lang="en-US" sz="2000" i="1" dirty="0"/>
              <a:t>Routing</a:t>
            </a:r>
            <a:r>
              <a:rPr lang="en-US" sz="2000" dirty="0"/>
              <a:t> is deciding which network interface to send a communication</a:t>
            </a:r>
            <a:br>
              <a:rPr lang="en-US" sz="2000" dirty="0"/>
            </a:br>
            <a:r>
              <a:rPr lang="en-US" sz="2000" dirty="0"/>
              <a:t>over, with the intent of getting it to a final destination</a:t>
            </a:r>
          </a:p>
          <a:p>
            <a:pPr marL="342900" indent="-342900">
              <a:buFont typeface="Arial" panose="020B0604020202020204" pitchFamily="34" charset="0"/>
              <a:buChar char="•"/>
            </a:pPr>
            <a:r>
              <a:rPr lang="en-US" sz="2000" dirty="0"/>
              <a:t>The routing decision </a:t>
            </a:r>
            <a:r>
              <a:rPr lang="en-US" sz="2000" b="1" dirty="0"/>
              <a:t>is a local decision</a:t>
            </a:r>
          </a:p>
        </p:txBody>
      </p:sp>
      <p:sp>
        <p:nvSpPr>
          <p:cNvPr id="3" name="TextBox 2">
            <a:extLst>
              <a:ext uri="{FF2B5EF4-FFF2-40B4-BE49-F238E27FC236}">
                <a16:creationId xmlns:a16="http://schemas.microsoft.com/office/drawing/2014/main" id="{53D32E2B-3BFD-4786-8FEE-A7D16601B6E0}"/>
              </a:ext>
            </a:extLst>
          </p:cNvPr>
          <p:cNvSpPr txBox="1"/>
          <p:nvPr/>
        </p:nvSpPr>
        <p:spPr>
          <a:xfrm>
            <a:off x="2524838" y="1544447"/>
            <a:ext cx="367408" cy="523220"/>
          </a:xfrm>
          <a:prstGeom prst="rect">
            <a:avLst/>
          </a:prstGeom>
          <a:noFill/>
        </p:spPr>
        <p:txBody>
          <a:bodyPr wrap="square" rtlCol="0">
            <a:spAutoFit/>
          </a:bodyPr>
          <a:lstStyle/>
          <a:p>
            <a:r>
              <a:rPr lang="en-US" sz="2800" dirty="0">
                <a:solidFill>
                  <a:schemeClr val="accent2">
                    <a:lumMod val="75000"/>
                  </a:schemeClr>
                </a:solidFill>
              </a:rPr>
              <a:t>1</a:t>
            </a:r>
          </a:p>
        </p:txBody>
      </p:sp>
      <p:sp>
        <p:nvSpPr>
          <p:cNvPr id="23" name="TextBox 22">
            <a:extLst>
              <a:ext uri="{FF2B5EF4-FFF2-40B4-BE49-F238E27FC236}">
                <a16:creationId xmlns:a16="http://schemas.microsoft.com/office/drawing/2014/main" id="{B743D9C0-CEFA-4FD9-AE56-D3BC955037FD}"/>
              </a:ext>
            </a:extLst>
          </p:cNvPr>
          <p:cNvSpPr txBox="1"/>
          <p:nvPr/>
        </p:nvSpPr>
        <p:spPr>
          <a:xfrm>
            <a:off x="2827348" y="2533951"/>
            <a:ext cx="367408" cy="523220"/>
          </a:xfrm>
          <a:prstGeom prst="rect">
            <a:avLst/>
          </a:prstGeom>
          <a:noFill/>
        </p:spPr>
        <p:txBody>
          <a:bodyPr wrap="square" rtlCol="0">
            <a:spAutoFit/>
          </a:bodyPr>
          <a:lstStyle/>
          <a:p>
            <a:r>
              <a:rPr lang="en-US" sz="2800" dirty="0">
                <a:solidFill>
                  <a:schemeClr val="accent1">
                    <a:lumMod val="75000"/>
                  </a:schemeClr>
                </a:solidFill>
              </a:rPr>
              <a:t>2</a:t>
            </a:r>
          </a:p>
        </p:txBody>
      </p:sp>
      <p:sp>
        <p:nvSpPr>
          <p:cNvPr id="25" name="TextBox 24">
            <a:extLst>
              <a:ext uri="{FF2B5EF4-FFF2-40B4-BE49-F238E27FC236}">
                <a16:creationId xmlns:a16="http://schemas.microsoft.com/office/drawing/2014/main" id="{C268839D-3E67-4DA7-BB1C-ABBC45842936}"/>
              </a:ext>
            </a:extLst>
          </p:cNvPr>
          <p:cNvSpPr txBox="1"/>
          <p:nvPr/>
        </p:nvSpPr>
        <p:spPr>
          <a:xfrm>
            <a:off x="3811560" y="1951647"/>
            <a:ext cx="375424" cy="523220"/>
          </a:xfrm>
          <a:prstGeom prst="rect">
            <a:avLst/>
          </a:prstGeom>
          <a:noFill/>
        </p:spPr>
        <p:txBody>
          <a:bodyPr wrap="square" rtlCol="0">
            <a:spAutoFit/>
          </a:bodyPr>
          <a:lstStyle/>
          <a:p>
            <a:r>
              <a:rPr lang="en-US" sz="2800" dirty="0">
                <a:solidFill>
                  <a:schemeClr val="accent6">
                    <a:lumMod val="75000"/>
                  </a:schemeClr>
                </a:solidFill>
              </a:rPr>
              <a:t>3</a:t>
            </a:r>
          </a:p>
        </p:txBody>
      </p:sp>
      <p:sp>
        <p:nvSpPr>
          <p:cNvPr id="27" name="TextBox 26">
            <a:extLst>
              <a:ext uri="{FF2B5EF4-FFF2-40B4-BE49-F238E27FC236}">
                <a16:creationId xmlns:a16="http://schemas.microsoft.com/office/drawing/2014/main" id="{2AFD4590-62E3-4F67-9EC3-1CF9CEDB4C7B}"/>
              </a:ext>
            </a:extLst>
          </p:cNvPr>
          <p:cNvSpPr txBox="1"/>
          <p:nvPr/>
        </p:nvSpPr>
        <p:spPr>
          <a:xfrm>
            <a:off x="5314235" y="2743807"/>
            <a:ext cx="367408" cy="523220"/>
          </a:xfrm>
          <a:prstGeom prst="rect">
            <a:avLst/>
          </a:prstGeom>
          <a:noFill/>
        </p:spPr>
        <p:txBody>
          <a:bodyPr wrap="square" rtlCol="0">
            <a:spAutoFit/>
          </a:bodyPr>
          <a:lstStyle/>
          <a:p>
            <a:r>
              <a:rPr lang="en-US" sz="2800" dirty="0">
                <a:solidFill>
                  <a:schemeClr val="accent6">
                    <a:lumMod val="75000"/>
                  </a:schemeClr>
                </a:solidFill>
              </a:rPr>
              <a:t>1</a:t>
            </a:r>
          </a:p>
        </p:txBody>
      </p:sp>
      <p:sp>
        <p:nvSpPr>
          <p:cNvPr id="28" name="TextBox 27">
            <a:extLst>
              <a:ext uri="{FF2B5EF4-FFF2-40B4-BE49-F238E27FC236}">
                <a16:creationId xmlns:a16="http://schemas.microsoft.com/office/drawing/2014/main" id="{DE740499-53C8-411E-8B88-45435C0089D6}"/>
              </a:ext>
            </a:extLst>
          </p:cNvPr>
          <p:cNvSpPr txBox="1"/>
          <p:nvPr/>
        </p:nvSpPr>
        <p:spPr>
          <a:xfrm>
            <a:off x="5648250" y="3492134"/>
            <a:ext cx="313750" cy="534050"/>
          </a:xfrm>
          <a:prstGeom prst="rect">
            <a:avLst/>
          </a:prstGeom>
          <a:noFill/>
        </p:spPr>
        <p:txBody>
          <a:bodyPr wrap="square" rtlCol="0">
            <a:spAutoFit/>
          </a:bodyPr>
          <a:lstStyle/>
          <a:p>
            <a:r>
              <a:rPr lang="en-US" sz="2800" dirty="0">
                <a:solidFill>
                  <a:schemeClr val="accent3">
                    <a:lumMod val="75000"/>
                  </a:schemeClr>
                </a:solidFill>
              </a:rPr>
              <a:t>2</a:t>
            </a:r>
          </a:p>
        </p:txBody>
      </p:sp>
      <p:sp>
        <p:nvSpPr>
          <p:cNvPr id="29" name="TextBox 28">
            <a:extLst>
              <a:ext uri="{FF2B5EF4-FFF2-40B4-BE49-F238E27FC236}">
                <a16:creationId xmlns:a16="http://schemas.microsoft.com/office/drawing/2014/main" id="{57E60E97-E18B-452E-B167-F30526C3B416}"/>
              </a:ext>
            </a:extLst>
          </p:cNvPr>
          <p:cNvSpPr txBox="1"/>
          <p:nvPr/>
        </p:nvSpPr>
        <p:spPr>
          <a:xfrm>
            <a:off x="6156829" y="2459660"/>
            <a:ext cx="375424" cy="523220"/>
          </a:xfrm>
          <a:prstGeom prst="rect">
            <a:avLst/>
          </a:prstGeom>
          <a:noFill/>
        </p:spPr>
        <p:txBody>
          <a:bodyPr wrap="square" rtlCol="0">
            <a:spAutoFit/>
          </a:bodyPr>
          <a:lstStyle/>
          <a:p>
            <a:r>
              <a:rPr lang="en-US" sz="2800" dirty="0">
                <a:solidFill>
                  <a:schemeClr val="accent5"/>
                </a:solidFill>
              </a:rPr>
              <a:t>3</a:t>
            </a:r>
          </a:p>
        </p:txBody>
      </p:sp>
      <p:sp>
        <p:nvSpPr>
          <p:cNvPr id="31" name="TextBox 30">
            <a:extLst>
              <a:ext uri="{FF2B5EF4-FFF2-40B4-BE49-F238E27FC236}">
                <a16:creationId xmlns:a16="http://schemas.microsoft.com/office/drawing/2014/main" id="{167E2D4A-6278-404F-BDEC-E9C05C9249FB}"/>
              </a:ext>
            </a:extLst>
          </p:cNvPr>
          <p:cNvSpPr txBox="1"/>
          <p:nvPr/>
        </p:nvSpPr>
        <p:spPr>
          <a:xfrm>
            <a:off x="1072376" y="1243202"/>
            <a:ext cx="393056" cy="523220"/>
          </a:xfrm>
          <a:prstGeom prst="rect">
            <a:avLst/>
          </a:prstGeom>
          <a:noFill/>
        </p:spPr>
        <p:txBody>
          <a:bodyPr wrap="square" rtlCol="0">
            <a:spAutoFit/>
          </a:bodyPr>
          <a:lstStyle/>
          <a:p>
            <a:r>
              <a:rPr lang="en-US" sz="2800" dirty="0"/>
              <a:t>A</a:t>
            </a:r>
          </a:p>
        </p:txBody>
      </p:sp>
      <p:sp>
        <p:nvSpPr>
          <p:cNvPr id="34" name="TextBox 33">
            <a:extLst>
              <a:ext uri="{FF2B5EF4-FFF2-40B4-BE49-F238E27FC236}">
                <a16:creationId xmlns:a16="http://schemas.microsoft.com/office/drawing/2014/main" id="{ACBF0BA9-A277-41A1-A751-53981CE96C50}"/>
              </a:ext>
            </a:extLst>
          </p:cNvPr>
          <p:cNvSpPr txBox="1"/>
          <p:nvPr/>
        </p:nvSpPr>
        <p:spPr>
          <a:xfrm>
            <a:off x="1193149" y="3360549"/>
            <a:ext cx="380232" cy="523220"/>
          </a:xfrm>
          <a:prstGeom prst="rect">
            <a:avLst/>
          </a:prstGeom>
          <a:noFill/>
        </p:spPr>
        <p:txBody>
          <a:bodyPr wrap="square" rtlCol="0">
            <a:spAutoFit/>
          </a:bodyPr>
          <a:lstStyle/>
          <a:p>
            <a:r>
              <a:rPr lang="en-US" sz="2800" dirty="0"/>
              <a:t>B</a:t>
            </a:r>
          </a:p>
        </p:txBody>
      </p:sp>
      <p:sp>
        <p:nvSpPr>
          <p:cNvPr id="36" name="TextBox 35">
            <a:extLst>
              <a:ext uri="{FF2B5EF4-FFF2-40B4-BE49-F238E27FC236}">
                <a16:creationId xmlns:a16="http://schemas.microsoft.com/office/drawing/2014/main" id="{36044369-6EB5-40FD-A08B-6F55D39F56AC}"/>
              </a:ext>
            </a:extLst>
          </p:cNvPr>
          <p:cNvSpPr txBox="1"/>
          <p:nvPr/>
        </p:nvSpPr>
        <p:spPr>
          <a:xfrm>
            <a:off x="5429701" y="934750"/>
            <a:ext cx="375424" cy="523220"/>
          </a:xfrm>
          <a:prstGeom prst="rect">
            <a:avLst/>
          </a:prstGeom>
          <a:noFill/>
        </p:spPr>
        <p:txBody>
          <a:bodyPr wrap="square" rtlCol="0">
            <a:spAutoFit/>
          </a:bodyPr>
          <a:lstStyle/>
          <a:p>
            <a:r>
              <a:rPr lang="en-US" sz="2800" dirty="0"/>
              <a:t>C</a:t>
            </a:r>
          </a:p>
        </p:txBody>
      </p:sp>
      <p:sp>
        <p:nvSpPr>
          <p:cNvPr id="37" name="TextBox 36">
            <a:extLst>
              <a:ext uri="{FF2B5EF4-FFF2-40B4-BE49-F238E27FC236}">
                <a16:creationId xmlns:a16="http://schemas.microsoft.com/office/drawing/2014/main" id="{9F1FAA2E-2D5D-4643-9097-1D98AE57BBB9}"/>
              </a:ext>
            </a:extLst>
          </p:cNvPr>
          <p:cNvSpPr txBox="1"/>
          <p:nvPr/>
        </p:nvSpPr>
        <p:spPr>
          <a:xfrm>
            <a:off x="4304073" y="4283080"/>
            <a:ext cx="405880" cy="523220"/>
          </a:xfrm>
          <a:prstGeom prst="rect">
            <a:avLst/>
          </a:prstGeom>
          <a:noFill/>
        </p:spPr>
        <p:txBody>
          <a:bodyPr wrap="square" rtlCol="0">
            <a:spAutoFit/>
          </a:bodyPr>
          <a:lstStyle/>
          <a:p>
            <a:r>
              <a:rPr lang="en-US" sz="2800" dirty="0"/>
              <a:t>D</a:t>
            </a:r>
          </a:p>
        </p:txBody>
      </p:sp>
      <p:sp>
        <p:nvSpPr>
          <p:cNvPr id="39" name="TextBox 38">
            <a:extLst>
              <a:ext uri="{FF2B5EF4-FFF2-40B4-BE49-F238E27FC236}">
                <a16:creationId xmlns:a16="http://schemas.microsoft.com/office/drawing/2014/main" id="{A47EFFD2-8EBE-4522-8457-639F4741F612}"/>
              </a:ext>
            </a:extLst>
          </p:cNvPr>
          <p:cNvSpPr txBox="1"/>
          <p:nvPr/>
        </p:nvSpPr>
        <p:spPr>
          <a:xfrm>
            <a:off x="7737088" y="3559508"/>
            <a:ext cx="359394" cy="523220"/>
          </a:xfrm>
          <a:prstGeom prst="rect">
            <a:avLst/>
          </a:prstGeom>
          <a:noFill/>
        </p:spPr>
        <p:txBody>
          <a:bodyPr wrap="square" rtlCol="0">
            <a:spAutoFit/>
          </a:bodyPr>
          <a:lstStyle/>
          <a:p>
            <a:r>
              <a:rPr lang="en-US" sz="2800" dirty="0"/>
              <a:t>E</a:t>
            </a:r>
          </a:p>
        </p:txBody>
      </p:sp>
    </p:spTree>
    <p:extLst>
      <p:ext uri="{BB962C8B-B14F-4D97-AF65-F5344CB8AC3E}">
        <p14:creationId xmlns:p14="http://schemas.microsoft.com/office/powerpoint/2010/main" val="426151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BA01-2438-472B-A9E5-D2C714F57965}"/>
              </a:ext>
            </a:extLst>
          </p:cNvPr>
          <p:cNvSpPr>
            <a:spLocks noGrp="1"/>
          </p:cNvSpPr>
          <p:nvPr>
            <p:ph type="title"/>
          </p:nvPr>
        </p:nvSpPr>
        <p:spPr/>
        <p:txBody>
          <a:bodyPr>
            <a:normAutofit/>
          </a:bodyPr>
          <a:lstStyle/>
          <a:p>
            <a:r>
              <a:rPr lang="en-US" dirty="0"/>
              <a:t>Layer 3 Protocols: IPv4 and IPv6</a:t>
            </a:r>
          </a:p>
        </p:txBody>
      </p:sp>
      <p:sp>
        <p:nvSpPr>
          <p:cNvPr id="3" name="Content Placeholder 2">
            <a:extLst>
              <a:ext uri="{FF2B5EF4-FFF2-40B4-BE49-F238E27FC236}">
                <a16:creationId xmlns:a16="http://schemas.microsoft.com/office/drawing/2014/main" id="{0A6E50E4-0949-4D95-97F7-CEBBD925EA36}"/>
              </a:ext>
            </a:extLst>
          </p:cNvPr>
          <p:cNvSpPr>
            <a:spLocks noGrp="1"/>
          </p:cNvSpPr>
          <p:nvPr>
            <p:ph idx="1"/>
          </p:nvPr>
        </p:nvSpPr>
        <p:spPr/>
        <p:txBody>
          <a:bodyPr>
            <a:normAutofit/>
          </a:bodyPr>
          <a:lstStyle/>
          <a:p>
            <a:r>
              <a:rPr lang="en-US" sz="2000" dirty="0"/>
              <a:t>IP = “Internet Protocol”</a:t>
            </a:r>
          </a:p>
          <a:p>
            <a:r>
              <a:rPr lang="en-US" sz="2000" dirty="0"/>
              <a:t>Purpose is to answer that routing question- how does data get to a distant remote machine?</a:t>
            </a:r>
          </a:p>
          <a:p>
            <a:r>
              <a:rPr lang="en-US" sz="2000" dirty="0"/>
              <a:t>All </a:t>
            </a:r>
            <a:r>
              <a:rPr lang="en-US" sz="2000" i="1" dirty="0"/>
              <a:t>hosts </a:t>
            </a:r>
            <a:r>
              <a:rPr lang="en-US" sz="2000" dirty="0"/>
              <a:t>are identified by an IP Address</a:t>
            </a:r>
          </a:p>
          <a:p>
            <a:pPr marL="0" indent="0">
              <a:buNone/>
            </a:pPr>
            <a:endParaRPr lang="en-US" sz="2000" dirty="0"/>
          </a:p>
          <a:p>
            <a:pPr marL="0" indent="0">
              <a:buNone/>
            </a:pPr>
            <a:r>
              <a:rPr lang="en-US" sz="2000" dirty="0"/>
              <a:t>IPv4 Addresses – 4 bytes expressed as decimal octets</a:t>
            </a:r>
          </a:p>
          <a:p>
            <a:pPr lvl="1"/>
            <a:r>
              <a:rPr lang="en-US" sz="1600" dirty="0"/>
              <a:t>2</a:t>
            </a:r>
            <a:r>
              <a:rPr lang="en-US" sz="1600" baseline="30000" dirty="0"/>
              <a:t>32</a:t>
            </a:r>
            <a:r>
              <a:rPr lang="en-US" sz="1600" dirty="0"/>
              <a:t> total addresses</a:t>
            </a:r>
          </a:p>
          <a:p>
            <a:pPr lvl="1"/>
            <a:r>
              <a:rPr lang="en-US" sz="1600" dirty="0"/>
              <a:t>E.g. 165.134.107.80 (hopper.slu.edu)</a:t>
            </a:r>
          </a:p>
          <a:p>
            <a:pPr lvl="1"/>
            <a:r>
              <a:rPr lang="en-US" sz="1600" dirty="0"/>
              <a:t>SLU owns all of 165.134.XXX.XXX</a:t>
            </a:r>
          </a:p>
          <a:p>
            <a:pPr lvl="1"/>
            <a:r>
              <a:rPr lang="en-US" sz="1600" dirty="0"/>
              <a:t>Each octet has possible values 0-255</a:t>
            </a:r>
          </a:p>
          <a:p>
            <a:pPr marL="0" indent="0">
              <a:buNone/>
            </a:pPr>
            <a:r>
              <a:rPr lang="en-US" sz="2000" dirty="0"/>
              <a:t>IPv6 Addresses – 16 bytes expressed as hexadecimal octets</a:t>
            </a:r>
          </a:p>
          <a:p>
            <a:pPr lvl="1"/>
            <a:r>
              <a:rPr lang="en-US" sz="1600" dirty="0"/>
              <a:t>2</a:t>
            </a:r>
            <a:r>
              <a:rPr lang="en-US" sz="1600" baseline="30000" dirty="0"/>
              <a:t>128</a:t>
            </a:r>
            <a:r>
              <a:rPr lang="en-US" sz="1600" dirty="0"/>
              <a:t> possible addresses </a:t>
            </a:r>
          </a:p>
          <a:p>
            <a:pPr lvl="1"/>
            <a:r>
              <a:rPr lang="en-US" sz="1600" dirty="0"/>
              <a:t>E.g. fe80::c083:ecff:fe0a:1538 (zero-value octets omitted at :: )</a:t>
            </a:r>
          </a:p>
        </p:txBody>
      </p:sp>
      <p:sp>
        <p:nvSpPr>
          <p:cNvPr id="4" name="Footer Placeholder 3">
            <a:extLst>
              <a:ext uri="{FF2B5EF4-FFF2-40B4-BE49-F238E27FC236}">
                <a16:creationId xmlns:a16="http://schemas.microsoft.com/office/drawing/2014/main" id="{5ED4D213-4C2E-438B-9095-E2FE2ECF66A6}"/>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0E6062D7-C587-4B99-8AAE-A2FB26D2ECEF}"/>
              </a:ext>
            </a:extLst>
          </p:cNvPr>
          <p:cNvSpPr>
            <a:spLocks noGrp="1"/>
          </p:cNvSpPr>
          <p:nvPr>
            <p:ph type="sldNum" sz="quarter" idx="12"/>
          </p:nvPr>
        </p:nvSpPr>
        <p:spPr/>
        <p:txBody>
          <a:bodyPr/>
          <a:lstStyle/>
          <a:p>
            <a:fld id="{A773B20C-5347-4FF9-A9F0-76F937F60217}" type="slidenum">
              <a:rPr lang="en-US" smtClean="0"/>
              <a:pPr/>
              <a:t>5</a:t>
            </a:fld>
            <a:endParaRPr lang="en-US"/>
          </a:p>
        </p:txBody>
      </p:sp>
    </p:spTree>
    <p:extLst>
      <p:ext uri="{BB962C8B-B14F-4D97-AF65-F5344CB8AC3E}">
        <p14:creationId xmlns:p14="http://schemas.microsoft.com/office/powerpoint/2010/main" val="136534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704-A7A0-4A95-BC21-CFDAB1C0C5E8}"/>
              </a:ext>
            </a:extLst>
          </p:cNvPr>
          <p:cNvSpPr>
            <a:spLocks noGrp="1"/>
          </p:cNvSpPr>
          <p:nvPr>
            <p:ph type="title"/>
          </p:nvPr>
        </p:nvSpPr>
        <p:spPr/>
        <p:txBody>
          <a:bodyPr/>
          <a:lstStyle/>
          <a:p>
            <a:r>
              <a:rPr lang="en-US" dirty="0"/>
              <a:t>IPv4 vs IPv6</a:t>
            </a:r>
          </a:p>
        </p:txBody>
      </p:sp>
      <p:sp>
        <p:nvSpPr>
          <p:cNvPr id="3" name="Content Placeholder 2">
            <a:extLst>
              <a:ext uri="{FF2B5EF4-FFF2-40B4-BE49-F238E27FC236}">
                <a16:creationId xmlns:a16="http://schemas.microsoft.com/office/drawing/2014/main" id="{D99A2082-6329-49BC-BE11-A48CD1ADD58A}"/>
              </a:ext>
            </a:extLst>
          </p:cNvPr>
          <p:cNvSpPr>
            <a:spLocks noGrp="1"/>
          </p:cNvSpPr>
          <p:nvPr>
            <p:ph idx="1"/>
          </p:nvPr>
        </p:nvSpPr>
        <p:spPr/>
        <p:txBody>
          <a:bodyPr>
            <a:normAutofit/>
          </a:bodyPr>
          <a:lstStyle/>
          <a:p>
            <a:pPr marL="0" indent="0">
              <a:buNone/>
            </a:pPr>
            <a:r>
              <a:rPr lang="en-US" sz="2000" dirty="0"/>
              <a:t>IPv4 and IPv6 – most notable difference is address space size and representation</a:t>
            </a:r>
          </a:p>
          <a:p>
            <a:r>
              <a:rPr lang="en-US" sz="2000" dirty="0"/>
              <a:t>32 bits vs 128 bits</a:t>
            </a:r>
          </a:p>
          <a:p>
            <a:r>
              <a:rPr lang="en-US" sz="2000" dirty="0"/>
              <a:t>Some early adopters have huge address spaces, which ate up a lot of the IPv4 address space early on</a:t>
            </a:r>
            <a:br>
              <a:rPr lang="en-US" sz="2000" dirty="0"/>
            </a:br>
            <a:r>
              <a:rPr lang="en-US" sz="2000" dirty="0"/>
              <a:t>(see </a:t>
            </a:r>
            <a:r>
              <a:rPr lang="en-US" sz="2000" dirty="0">
                <a:hlinkClick r:id="rId2"/>
              </a:rPr>
              <a:t>https://xkcd.com/195/</a:t>
            </a:r>
            <a:r>
              <a:rPr lang="en-US" sz="2000" dirty="0"/>
              <a:t>)</a:t>
            </a:r>
          </a:p>
          <a:p>
            <a:r>
              <a:rPr lang="en-US" sz="2000" dirty="0"/>
              <a:t>But IPv6 also has improvements to efficiency and security as well</a:t>
            </a:r>
          </a:p>
          <a:p>
            <a:r>
              <a:rPr lang="en-US" sz="2000" dirty="0"/>
              <a:t>Currently in practice almost all networking hardware/software supports both IPv4 and IPv6</a:t>
            </a:r>
          </a:p>
        </p:txBody>
      </p:sp>
      <p:sp>
        <p:nvSpPr>
          <p:cNvPr id="4" name="Footer Placeholder 3">
            <a:extLst>
              <a:ext uri="{FF2B5EF4-FFF2-40B4-BE49-F238E27FC236}">
                <a16:creationId xmlns:a16="http://schemas.microsoft.com/office/drawing/2014/main" id="{976B747E-B2B5-411E-98DF-2148E78891E9}"/>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ECDFD0CA-8B19-4640-A2B5-A250D2D1EEF7}"/>
              </a:ext>
            </a:extLst>
          </p:cNvPr>
          <p:cNvSpPr>
            <a:spLocks noGrp="1"/>
          </p:cNvSpPr>
          <p:nvPr>
            <p:ph type="sldNum" sz="quarter" idx="12"/>
          </p:nvPr>
        </p:nvSpPr>
        <p:spPr/>
        <p:txBody>
          <a:bodyPr/>
          <a:lstStyle/>
          <a:p>
            <a:fld id="{A773B20C-5347-4FF9-A9F0-76F937F60217}" type="slidenum">
              <a:rPr lang="en-US" smtClean="0"/>
              <a:pPr/>
              <a:t>6</a:t>
            </a:fld>
            <a:endParaRPr lang="en-US"/>
          </a:p>
        </p:txBody>
      </p:sp>
    </p:spTree>
    <p:extLst>
      <p:ext uri="{BB962C8B-B14F-4D97-AF65-F5344CB8AC3E}">
        <p14:creationId xmlns:p14="http://schemas.microsoft.com/office/powerpoint/2010/main" val="62701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86B-F534-46BC-913D-DC8B33FC3CED}"/>
              </a:ext>
            </a:extLst>
          </p:cNvPr>
          <p:cNvSpPr>
            <a:spLocks noGrp="1"/>
          </p:cNvSpPr>
          <p:nvPr>
            <p:ph type="title"/>
          </p:nvPr>
        </p:nvSpPr>
        <p:spPr/>
        <p:txBody>
          <a:bodyPr/>
          <a:lstStyle/>
          <a:p>
            <a:r>
              <a:rPr lang="en-US" dirty="0"/>
              <a:t>The Routing Question</a:t>
            </a:r>
          </a:p>
        </p:txBody>
      </p:sp>
      <p:sp>
        <p:nvSpPr>
          <p:cNvPr id="3" name="Content Placeholder 2">
            <a:extLst>
              <a:ext uri="{FF2B5EF4-FFF2-40B4-BE49-F238E27FC236}">
                <a16:creationId xmlns:a16="http://schemas.microsoft.com/office/drawing/2014/main" id="{6E0237D6-B835-4C01-8C6B-25A6AC930C06}"/>
              </a:ext>
            </a:extLst>
          </p:cNvPr>
          <p:cNvSpPr>
            <a:spLocks noGrp="1"/>
          </p:cNvSpPr>
          <p:nvPr>
            <p:ph idx="1"/>
          </p:nvPr>
        </p:nvSpPr>
        <p:spPr/>
        <p:txBody>
          <a:bodyPr>
            <a:normAutofit/>
          </a:bodyPr>
          <a:lstStyle/>
          <a:p>
            <a:pPr marL="0" indent="0">
              <a:buNone/>
            </a:pPr>
            <a:r>
              <a:rPr lang="en-US" sz="2000" dirty="0"/>
              <a:t>Q: Given an IP address destination, how does a packet get there?</a:t>
            </a:r>
          </a:p>
          <a:p>
            <a:r>
              <a:rPr lang="en-US" sz="2000" dirty="0"/>
              <a:t>Recall that routing decisions are local!</a:t>
            </a:r>
          </a:p>
          <a:p>
            <a:pPr marL="0" indent="0">
              <a:buNone/>
            </a:pPr>
            <a:endParaRPr lang="en-US" sz="2000" dirty="0"/>
          </a:p>
          <a:p>
            <a:pPr marL="0" indent="0">
              <a:buNone/>
            </a:pPr>
            <a:r>
              <a:rPr lang="en-US" sz="2000" dirty="0"/>
              <a:t>Q: Given an IP address destination, which interface do I send it out over?</a:t>
            </a:r>
          </a:p>
        </p:txBody>
      </p:sp>
      <p:sp>
        <p:nvSpPr>
          <p:cNvPr id="4" name="Footer Placeholder 3">
            <a:extLst>
              <a:ext uri="{FF2B5EF4-FFF2-40B4-BE49-F238E27FC236}">
                <a16:creationId xmlns:a16="http://schemas.microsoft.com/office/drawing/2014/main" id="{15C38746-3662-45FA-A387-29EF395E5804}"/>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D29F5D74-76C7-44B1-AE8D-83E8093C67BD}"/>
              </a:ext>
            </a:extLst>
          </p:cNvPr>
          <p:cNvSpPr>
            <a:spLocks noGrp="1"/>
          </p:cNvSpPr>
          <p:nvPr>
            <p:ph type="sldNum" sz="quarter" idx="12"/>
          </p:nvPr>
        </p:nvSpPr>
        <p:spPr/>
        <p:txBody>
          <a:bodyPr/>
          <a:lstStyle/>
          <a:p>
            <a:fld id="{A773B20C-5347-4FF9-A9F0-76F937F60217}" type="slidenum">
              <a:rPr lang="en-US" smtClean="0"/>
              <a:pPr/>
              <a:t>7</a:t>
            </a:fld>
            <a:endParaRPr lang="en-US"/>
          </a:p>
        </p:txBody>
      </p:sp>
      <p:pic>
        <p:nvPicPr>
          <p:cNvPr id="7" name="Picture 6">
            <a:extLst>
              <a:ext uri="{FF2B5EF4-FFF2-40B4-BE49-F238E27FC236}">
                <a16:creationId xmlns:a16="http://schemas.microsoft.com/office/drawing/2014/main" id="{53B50640-A38F-40EE-830C-BA0AB999A066}"/>
              </a:ext>
            </a:extLst>
          </p:cNvPr>
          <p:cNvPicPr>
            <a:picLocks noChangeAspect="1"/>
          </p:cNvPicPr>
          <p:nvPr/>
        </p:nvPicPr>
        <p:blipFill>
          <a:blip r:embed="rId2"/>
          <a:stretch>
            <a:fillRect/>
          </a:stretch>
        </p:blipFill>
        <p:spPr>
          <a:xfrm>
            <a:off x="2362200" y="3657600"/>
            <a:ext cx="4424520" cy="2362200"/>
          </a:xfrm>
          <a:prstGeom prst="rect">
            <a:avLst/>
          </a:prstGeom>
        </p:spPr>
      </p:pic>
    </p:spTree>
    <p:extLst>
      <p:ext uri="{BB962C8B-B14F-4D97-AF65-F5344CB8AC3E}">
        <p14:creationId xmlns:p14="http://schemas.microsoft.com/office/powerpoint/2010/main" val="398594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F102-F93A-48CF-BC74-47AD4AD9C13F}"/>
              </a:ext>
            </a:extLst>
          </p:cNvPr>
          <p:cNvSpPr>
            <a:spLocks noGrp="1"/>
          </p:cNvSpPr>
          <p:nvPr>
            <p:ph type="title"/>
          </p:nvPr>
        </p:nvSpPr>
        <p:spPr/>
        <p:txBody>
          <a:bodyPr>
            <a:normAutofit fontScale="90000"/>
          </a:bodyPr>
          <a:lstStyle/>
          <a:p>
            <a:r>
              <a:rPr lang="en-US" dirty="0"/>
              <a:t>Other Elements of Internet Protocol</a:t>
            </a:r>
          </a:p>
        </p:txBody>
      </p:sp>
      <p:sp>
        <p:nvSpPr>
          <p:cNvPr id="3" name="Content Placeholder 2">
            <a:extLst>
              <a:ext uri="{FF2B5EF4-FFF2-40B4-BE49-F238E27FC236}">
                <a16:creationId xmlns:a16="http://schemas.microsoft.com/office/drawing/2014/main" id="{5F3A8C40-E833-449D-B606-58DAE97FA7D5}"/>
              </a:ext>
            </a:extLst>
          </p:cNvPr>
          <p:cNvSpPr>
            <a:spLocks noGrp="1"/>
          </p:cNvSpPr>
          <p:nvPr>
            <p:ph idx="1"/>
          </p:nvPr>
        </p:nvSpPr>
        <p:spPr/>
        <p:txBody>
          <a:bodyPr>
            <a:normAutofit/>
          </a:bodyPr>
          <a:lstStyle/>
          <a:p>
            <a:r>
              <a:rPr lang="en-US" sz="2000" dirty="0"/>
              <a:t>Fragmentation: Divides large communications into packets of (typically) 64K or less.</a:t>
            </a:r>
          </a:p>
          <a:p>
            <a:r>
              <a:rPr lang="en-US" sz="2000" dirty="0"/>
              <a:t>Reassembles (de-fragments) large communications on the receiving end.</a:t>
            </a:r>
          </a:p>
          <a:p>
            <a:r>
              <a:rPr lang="en-US" sz="2000" dirty="0"/>
              <a:t>IPv6: Encrypts/decrypts packets</a:t>
            </a:r>
          </a:p>
          <a:p>
            <a:pPr lvl="1"/>
            <a:r>
              <a:rPr lang="en-US" sz="1600" dirty="0"/>
              <a:t>You can do this with IPv4 as well, but it was built on top of IPv4, so was not universally available. The IPv6 standard requires encryption, which means that all IPv6 capable devices must also support encryption.</a:t>
            </a:r>
          </a:p>
        </p:txBody>
      </p:sp>
      <p:sp>
        <p:nvSpPr>
          <p:cNvPr id="4" name="Footer Placeholder 3">
            <a:extLst>
              <a:ext uri="{FF2B5EF4-FFF2-40B4-BE49-F238E27FC236}">
                <a16:creationId xmlns:a16="http://schemas.microsoft.com/office/drawing/2014/main" id="{E1335148-D8A1-47C0-9E5E-7671F81D9F5A}"/>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11497E9F-E88B-4513-AF86-56920F9E624F}"/>
              </a:ext>
            </a:extLst>
          </p:cNvPr>
          <p:cNvSpPr>
            <a:spLocks noGrp="1"/>
          </p:cNvSpPr>
          <p:nvPr>
            <p:ph type="sldNum" sz="quarter" idx="12"/>
          </p:nvPr>
        </p:nvSpPr>
        <p:spPr/>
        <p:txBody>
          <a:bodyPr/>
          <a:lstStyle/>
          <a:p>
            <a:fld id="{A773B20C-5347-4FF9-A9F0-76F937F60217}" type="slidenum">
              <a:rPr lang="en-US" smtClean="0"/>
              <a:pPr/>
              <a:t>8</a:t>
            </a:fld>
            <a:endParaRPr lang="en-US"/>
          </a:p>
        </p:txBody>
      </p:sp>
    </p:spTree>
    <p:extLst>
      <p:ext uri="{BB962C8B-B14F-4D97-AF65-F5344CB8AC3E}">
        <p14:creationId xmlns:p14="http://schemas.microsoft.com/office/powerpoint/2010/main" val="156037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2A3F-61B6-4F16-9D62-CB03ED96B1B4}"/>
              </a:ext>
            </a:extLst>
          </p:cNvPr>
          <p:cNvSpPr>
            <a:spLocks noGrp="1"/>
          </p:cNvSpPr>
          <p:nvPr>
            <p:ph type="title"/>
          </p:nvPr>
        </p:nvSpPr>
        <p:spPr>
          <a:xfrm>
            <a:off x="432047" y="-80947"/>
            <a:ext cx="8229600" cy="1143000"/>
          </a:xfrm>
        </p:spPr>
        <p:txBody>
          <a:bodyPr/>
          <a:lstStyle/>
          <a:p>
            <a:r>
              <a:rPr lang="en-US" dirty="0"/>
              <a:t>Routing Tables</a:t>
            </a:r>
          </a:p>
        </p:txBody>
      </p:sp>
      <p:sp>
        <p:nvSpPr>
          <p:cNvPr id="3" name="Content Placeholder 2">
            <a:extLst>
              <a:ext uri="{FF2B5EF4-FFF2-40B4-BE49-F238E27FC236}">
                <a16:creationId xmlns:a16="http://schemas.microsoft.com/office/drawing/2014/main" id="{F4C7C032-C989-417F-A3DC-09B63517132A}"/>
              </a:ext>
            </a:extLst>
          </p:cNvPr>
          <p:cNvSpPr>
            <a:spLocks noGrp="1"/>
          </p:cNvSpPr>
          <p:nvPr>
            <p:ph idx="1"/>
          </p:nvPr>
        </p:nvSpPr>
        <p:spPr>
          <a:xfrm>
            <a:off x="381000" y="990600"/>
            <a:ext cx="8229600" cy="5181600"/>
          </a:xfrm>
        </p:spPr>
        <p:txBody>
          <a:bodyPr>
            <a:normAutofit/>
          </a:bodyPr>
          <a:lstStyle/>
          <a:p>
            <a:pPr marL="0" indent="0">
              <a:buNone/>
            </a:pPr>
            <a:r>
              <a:rPr lang="en-US" sz="2000" dirty="0"/>
              <a:t>Each machine maintains its own </a:t>
            </a:r>
            <a:r>
              <a:rPr lang="en-US" sz="2000" i="1" dirty="0"/>
              <a:t>routing table</a:t>
            </a:r>
            <a:r>
              <a:rPr lang="en-US" sz="2000" dirty="0"/>
              <a:t>.</a:t>
            </a:r>
          </a:p>
          <a:p>
            <a:r>
              <a:rPr lang="en-US" sz="2000" dirty="0"/>
              <a:t>Creates a mapping between IP address destinations and output interfaces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Router selects the output interface based on the </a:t>
            </a:r>
            <a:r>
              <a:rPr lang="en-US" sz="2000" i="1" dirty="0"/>
              <a:t>longest prefix match</a:t>
            </a:r>
            <a:r>
              <a:rPr lang="en-US" sz="2000" dirty="0"/>
              <a:t> in the routing table</a:t>
            </a:r>
          </a:p>
          <a:p>
            <a:r>
              <a:rPr lang="en-US" sz="2000" dirty="0"/>
              <a:t>E.g. the third rule matches both addresses 192.168.0.10 and 192.168.0.11 to the 31</a:t>
            </a:r>
            <a:r>
              <a:rPr lang="en-US" sz="2000" baseline="30000" dirty="0"/>
              <a:t>st</a:t>
            </a:r>
            <a:r>
              <a:rPr lang="en-US" sz="2000" dirty="0"/>
              <a:t> bit</a:t>
            </a:r>
          </a:p>
          <a:p>
            <a:r>
              <a:rPr lang="en-US" sz="2000" dirty="0"/>
              <a:t>Many routing tables can contain other info as well: e.g. cost</a:t>
            </a:r>
          </a:p>
        </p:txBody>
      </p:sp>
      <p:sp>
        <p:nvSpPr>
          <p:cNvPr id="4" name="Footer Placeholder 3">
            <a:extLst>
              <a:ext uri="{FF2B5EF4-FFF2-40B4-BE49-F238E27FC236}">
                <a16:creationId xmlns:a16="http://schemas.microsoft.com/office/drawing/2014/main" id="{4D38BCA8-0765-4476-BF30-45DF3E1E4426}"/>
              </a:ext>
            </a:extLst>
          </p:cNvPr>
          <p:cNvSpPr>
            <a:spLocks noGrp="1"/>
          </p:cNvSpPr>
          <p:nvPr>
            <p:ph type="ftr" sz="quarter" idx="11"/>
          </p:nvPr>
        </p:nvSpPr>
        <p:spPr/>
        <p:txBody>
          <a:bodyPr/>
          <a:lstStyle/>
          <a:p>
            <a:r>
              <a:rPr lang="en-US"/>
              <a:t>CSCI 2510 - Principles of Comp. Systems</a:t>
            </a:r>
            <a:endParaRPr lang="en-US" dirty="0"/>
          </a:p>
        </p:txBody>
      </p:sp>
      <p:sp>
        <p:nvSpPr>
          <p:cNvPr id="5" name="Slide Number Placeholder 4">
            <a:extLst>
              <a:ext uri="{FF2B5EF4-FFF2-40B4-BE49-F238E27FC236}">
                <a16:creationId xmlns:a16="http://schemas.microsoft.com/office/drawing/2014/main" id="{C472BA63-DE0D-43E4-8110-1A6AE81C3DE3}"/>
              </a:ext>
            </a:extLst>
          </p:cNvPr>
          <p:cNvSpPr>
            <a:spLocks noGrp="1"/>
          </p:cNvSpPr>
          <p:nvPr>
            <p:ph type="sldNum" sz="quarter" idx="12"/>
          </p:nvPr>
        </p:nvSpPr>
        <p:spPr/>
        <p:txBody>
          <a:bodyPr/>
          <a:lstStyle/>
          <a:p>
            <a:fld id="{A773B20C-5347-4FF9-A9F0-76F937F60217}" type="slidenum">
              <a:rPr lang="en-US" smtClean="0"/>
              <a:pPr/>
              <a:t>9</a:t>
            </a:fld>
            <a:endParaRPr lang="en-US"/>
          </a:p>
        </p:txBody>
      </p:sp>
      <p:graphicFrame>
        <p:nvGraphicFramePr>
          <p:cNvPr id="6" name="Table 6">
            <a:extLst>
              <a:ext uri="{FF2B5EF4-FFF2-40B4-BE49-F238E27FC236}">
                <a16:creationId xmlns:a16="http://schemas.microsoft.com/office/drawing/2014/main" id="{63E03CEA-DC84-40F4-867B-9F236CBE8C44}"/>
              </a:ext>
            </a:extLst>
          </p:cNvPr>
          <p:cNvGraphicFramePr>
            <a:graphicFrameLocks noGrp="1"/>
          </p:cNvGraphicFramePr>
          <p:nvPr>
            <p:extLst>
              <p:ext uri="{D42A27DB-BD31-4B8C-83A1-F6EECF244321}">
                <p14:modId xmlns:p14="http://schemas.microsoft.com/office/powerpoint/2010/main" val="3074175491"/>
              </p:ext>
            </p:extLst>
          </p:nvPr>
        </p:nvGraphicFramePr>
        <p:xfrm>
          <a:off x="914400" y="2209800"/>
          <a:ext cx="6934200" cy="1854200"/>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426517602"/>
                    </a:ext>
                  </a:extLst>
                </a:gridCol>
                <a:gridCol w="2076450">
                  <a:extLst>
                    <a:ext uri="{9D8B030D-6E8A-4147-A177-3AD203B41FA5}">
                      <a16:colId xmlns:a16="http://schemas.microsoft.com/office/drawing/2014/main" val="2429573557"/>
                    </a:ext>
                  </a:extLst>
                </a:gridCol>
                <a:gridCol w="1390650">
                  <a:extLst>
                    <a:ext uri="{9D8B030D-6E8A-4147-A177-3AD203B41FA5}">
                      <a16:colId xmlns:a16="http://schemas.microsoft.com/office/drawing/2014/main" val="4230821380"/>
                    </a:ext>
                  </a:extLst>
                </a:gridCol>
                <a:gridCol w="1733550">
                  <a:extLst>
                    <a:ext uri="{9D8B030D-6E8A-4147-A177-3AD203B41FA5}">
                      <a16:colId xmlns:a16="http://schemas.microsoft.com/office/drawing/2014/main" val="3330127256"/>
                    </a:ext>
                  </a:extLst>
                </a:gridCol>
              </a:tblGrid>
              <a:tr h="370840">
                <a:tc>
                  <a:txBody>
                    <a:bodyPr/>
                    <a:lstStyle/>
                    <a:p>
                      <a:r>
                        <a:rPr lang="en-US" dirty="0"/>
                        <a:t>Destination</a:t>
                      </a:r>
                    </a:p>
                  </a:txBody>
                  <a:tcPr/>
                </a:tc>
                <a:tc>
                  <a:txBody>
                    <a:bodyPr/>
                    <a:lstStyle/>
                    <a:p>
                      <a:r>
                        <a:rPr lang="en-US" dirty="0"/>
                        <a:t>Network Mask</a:t>
                      </a:r>
                    </a:p>
                  </a:txBody>
                  <a:tcPr/>
                </a:tc>
                <a:tc>
                  <a:txBody>
                    <a:bodyPr/>
                    <a:lstStyle/>
                    <a:p>
                      <a:r>
                        <a:rPr lang="en-US" dirty="0"/>
                        <a:t>Interface</a:t>
                      </a:r>
                    </a:p>
                  </a:txBody>
                  <a:tcPr/>
                </a:tc>
                <a:tc>
                  <a:txBody>
                    <a:bodyPr/>
                    <a:lstStyle/>
                    <a:p>
                      <a:r>
                        <a:rPr lang="en-US" dirty="0"/>
                        <a:t>Cost</a:t>
                      </a:r>
                    </a:p>
                  </a:txBody>
                  <a:tcPr/>
                </a:tc>
                <a:extLst>
                  <a:ext uri="{0D108BD9-81ED-4DB2-BD59-A6C34878D82A}">
                    <a16:rowId xmlns:a16="http://schemas.microsoft.com/office/drawing/2014/main" val="1432216019"/>
                  </a:ext>
                </a:extLst>
              </a:tr>
              <a:tr h="370840">
                <a:tc>
                  <a:txBody>
                    <a:bodyPr/>
                    <a:lstStyle/>
                    <a:p>
                      <a:r>
                        <a:rPr lang="en-US" dirty="0"/>
                        <a:t>0.0.0.0</a:t>
                      </a:r>
                    </a:p>
                  </a:txBody>
                  <a:tcPr/>
                </a:tc>
                <a:tc>
                  <a:txBody>
                    <a:bodyPr/>
                    <a:lstStyle/>
                    <a:p>
                      <a:r>
                        <a:rPr lang="en-US" dirty="0"/>
                        <a:t>0.0.0.0</a:t>
                      </a:r>
                    </a:p>
                  </a:txBody>
                  <a:tcPr/>
                </a:tc>
                <a:tc>
                  <a:txBody>
                    <a:bodyPr/>
                    <a:lstStyle/>
                    <a:p>
                      <a:r>
                        <a:rPr lang="en-US" dirty="0"/>
                        <a:t>eth0</a:t>
                      </a:r>
                    </a:p>
                  </a:txBody>
                  <a:tcPr/>
                </a:tc>
                <a:tc>
                  <a:txBody>
                    <a:bodyPr/>
                    <a:lstStyle/>
                    <a:p>
                      <a:r>
                        <a:rPr lang="en-US" dirty="0"/>
                        <a:t>1000</a:t>
                      </a:r>
                    </a:p>
                  </a:txBody>
                  <a:tcPr/>
                </a:tc>
                <a:extLst>
                  <a:ext uri="{0D108BD9-81ED-4DB2-BD59-A6C34878D82A}">
                    <a16:rowId xmlns:a16="http://schemas.microsoft.com/office/drawing/2014/main" val="704900506"/>
                  </a:ext>
                </a:extLst>
              </a:tr>
              <a:tr h="370840">
                <a:tc>
                  <a:txBody>
                    <a:bodyPr/>
                    <a:lstStyle/>
                    <a:p>
                      <a:r>
                        <a:rPr lang="en-US" dirty="0"/>
                        <a:t>192.168.63.1</a:t>
                      </a:r>
                    </a:p>
                  </a:txBody>
                  <a:tcPr/>
                </a:tc>
                <a:tc>
                  <a:txBody>
                    <a:bodyPr/>
                    <a:lstStyle/>
                    <a:p>
                      <a:r>
                        <a:rPr lang="en-US" dirty="0"/>
                        <a:t>255.255.192.0</a:t>
                      </a:r>
                    </a:p>
                  </a:txBody>
                  <a:tcPr/>
                </a:tc>
                <a:tc>
                  <a:txBody>
                    <a:bodyPr/>
                    <a:lstStyle/>
                    <a:p>
                      <a:r>
                        <a:rPr lang="en-US" dirty="0"/>
                        <a:t>wlan0</a:t>
                      </a:r>
                    </a:p>
                  </a:txBody>
                  <a:tcPr/>
                </a:tc>
                <a:tc>
                  <a:txBody>
                    <a:bodyPr/>
                    <a:lstStyle/>
                    <a:p>
                      <a:r>
                        <a:rPr lang="en-US" dirty="0"/>
                        <a:t>10</a:t>
                      </a:r>
                    </a:p>
                  </a:txBody>
                  <a:tcPr/>
                </a:tc>
                <a:extLst>
                  <a:ext uri="{0D108BD9-81ED-4DB2-BD59-A6C34878D82A}">
                    <a16:rowId xmlns:a16="http://schemas.microsoft.com/office/drawing/2014/main" val="2367019084"/>
                  </a:ext>
                </a:extLst>
              </a:tr>
              <a:tr h="370840">
                <a:tc>
                  <a:txBody>
                    <a:bodyPr/>
                    <a:lstStyle/>
                    <a:p>
                      <a:r>
                        <a:rPr lang="en-US" dirty="0"/>
                        <a:t>192.168.1.10</a:t>
                      </a:r>
                    </a:p>
                  </a:txBody>
                  <a:tcPr/>
                </a:tc>
                <a:tc>
                  <a:txBody>
                    <a:bodyPr/>
                    <a:lstStyle/>
                    <a:p>
                      <a:r>
                        <a:rPr lang="en-US" dirty="0"/>
                        <a:t>255.255.255.254</a:t>
                      </a:r>
                    </a:p>
                  </a:txBody>
                  <a:tcPr/>
                </a:tc>
                <a:tc>
                  <a:txBody>
                    <a:bodyPr/>
                    <a:lstStyle/>
                    <a:p>
                      <a:r>
                        <a:rPr lang="en-US" dirty="0"/>
                        <a:t>eth1</a:t>
                      </a:r>
                    </a:p>
                  </a:txBody>
                  <a:tcPr/>
                </a:tc>
                <a:tc>
                  <a:txBody>
                    <a:bodyPr/>
                    <a:lstStyle/>
                    <a:p>
                      <a:r>
                        <a:rPr lang="en-US" dirty="0"/>
                        <a:t>1</a:t>
                      </a:r>
                    </a:p>
                  </a:txBody>
                  <a:tcPr/>
                </a:tc>
                <a:extLst>
                  <a:ext uri="{0D108BD9-81ED-4DB2-BD59-A6C34878D82A}">
                    <a16:rowId xmlns:a16="http://schemas.microsoft.com/office/drawing/2014/main" val="871061009"/>
                  </a:ext>
                </a:extLst>
              </a:tr>
              <a:tr h="370840">
                <a:tc>
                  <a:txBody>
                    <a:bodyPr/>
                    <a:lstStyle/>
                    <a:p>
                      <a:r>
                        <a:rPr lang="en-US" dirty="0"/>
                        <a:t>165.134.13.254</a:t>
                      </a:r>
                    </a:p>
                  </a:txBody>
                  <a:tcPr/>
                </a:tc>
                <a:tc>
                  <a:txBody>
                    <a:bodyPr/>
                    <a:lstStyle/>
                    <a:p>
                      <a:r>
                        <a:rPr lang="en-US" dirty="0"/>
                        <a:t>255.255.255.255</a:t>
                      </a:r>
                    </a:p>
                  </a:txBody>
                  <a:tcPr/>
                </a:tc>
                <a:tc>
                  <a:txBody>
                    <a:bodyPr/>
                    <a:lstStyle/>
                    <a:p>
                      <a:r>
                        <a:rPr lang="en-US" dirty="0"/>
                        <a:t>eth2</a:t>
                      </a:r>
                    </a:p>
                  </a:txBody>
                  <a:tcPr/>
                </a:tc>
                <a:tc>
                  <a:txBody>
                    <a:bodyPr/>
                    <a:lstStyle/>
                    <a:p>
                      <a:r>
                        <a:rPr lang="en-US" dirty="0"/>
                        <a:t>1</a:t>
                      </a:r>
                    </a:p>
                  </a:txBody>
                  <a:tcPr/>
                </a:tc>
                <a:extLst>
                  <a:ext uri="{0D108BD9-81ED-4DB2-BD59-A6C34878D82A}">
                    <a16:rowId xmlns:a16="http://schemas.microsoft.com/office/drawing/2014/main" val="2996178209"/>
                  </a:ext>
                </a:extLst>
              </a:tr>
            </a:tbl>
          </a:graphicData>
        </a:graphic>
      </p:graphicFrame>
    </p:spTree>
    <p:extLst>
      <p:ext uri="{BB962C8B-B14F-4D97-AF65-F5344CB8AC3E}">
        <p14:creationId xmlns:p14="http://schemas.microsoft.com/office/powerpoint/2010/main" val="267151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TotalTime>
  <Words>1037</Words>
  <Application>Microsoft Office PowerPoint</Application>
  <PresentationFormat>On-screen Show (4:3)</PresentationFormat>
  <Paragraphs>287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Georgia</vt:lpstr>
      <vt:lpstr>Verdana</vt:lpstr>
      <vt:lpstr>Office Theme</vt:lpstr>
      <vt:lpstr>Layer 3 – The Network Layer</vt:lpstr>
      <vt:lpstr>Recall: 7-Layer OSI Model</vt:lpstr>
      <vt:lpstr>The Network</vt:lpstr>
      <vt:lpstr>Routing in a Network</vt:lpstr>
      <vt:lpstr>Layer 3 Protocols: IPv4 and IPv6</vt:lpstr>
      <vt:lpstr>IPv4 vs IPv6</vt:lpstr>
      <vt:lpstr>The Routing Question</vt:lpstr>
      <vt:lpstr>Other Elements of Internet Protocol</vt:lpstr>
      <vt:lpstr>Routing Tables</vt:lpstr>
      <vt:lpstr>Routing Example</vt:lpstr>
      <vt:lpstr>Routing Example</vt:lpstr>
      <vt:lpstr>Routing Example</vt:lpstr>
      <vt:lpstr>Routing Example</vt:lpstr>
      <vt:lpstr>The Missing Piece</vt:lpstr>
      <vt:lpstr>The Internet</vt:lpstr>
      <vt:lpstr>Some Routing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67</cp:revision>
  <dcterms:created xsi:type="dcterms:W3CDTF">2016-01-21T02:03:40Z</dcterms:created>
  <dcterms:modified xsi:type="dcterms:W3CDTF">2023-02-23T02:50:25Z</dcterms:modified>
</cp:coreProperties>
</file>