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3" r:id="rId4"/>
    <p:sldId id="264" r:id="rId5"/>
    <p:sldId id="258" r:id="rId6"/>
    <p:sldId id="259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61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20D1A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hool_of_Engineering_and_Applied_Science_1line_rev(RGB)1000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715000"/>
            <a:ext cx="4255605" cy="106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Parallel Systems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School_of_Engineering_and_Applied_Science_1line_rev(RGB)1000-01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6131920"/>
            <a:ext cx="3200400" cy="8022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720D1A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 Execution in Linux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David Ferry, Chris Gill</a:t>
            </a:r>
          </a:p>
          <a:p>
            <a:r>
              <a:rPr lang="en-US" sz="1800" dirty="0" smtClean="0"/>
              <a:t>CSE 522S - Advanced Operating Systems</a:t>
            </a:r>
          </a:p>
          <a:p>
            <a:r>
              <a:rPr lang="en-US" sz="1800" dirty="0" smtClean="0"/>
              <a:t>Washington University in St. Louis</a:t>
            </a:r>
          </a:p>
          <a:p>
            <a:r>
              <a:rPr lang="en-US" sz="1800" dirty="0" smtClean="0"/>
              <a:t>St. Louis, MO 63143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a </a:t>
            </a:r>
            <a:br>
              <a:rPr lang="en-US" dirty="0" smtClean="0"/>
            </a:br>
            <a:r>
              <a:rPr lang="en-US" dirty="0" smtClean="0"/>
              <a:t>Dynamically Linked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Some functions and data</a:t>
            </a:r>
            <a:br>
              <a:rPr lang="en-US" dirty="0" smtClean="0"/>
            </a:br>
            <a:r>
              <a:rPr lang="en-US" dirty="0" smtClean="0"/>
              <a:t>do not exist in process </a:t>
            </a:r>
            <a:br>
              <a:rPr lang="en-US" dirty="0" smtClean="0"/>
            </a:br>
            <a:r>
              <a:rPr lang="en-US" dirty="0" smtClean="0"/>
              <a:t>space at runtime</a:t>
            </a:r>
          </a:p>
          <a:p>
            <a:r>
              <a:rPr lang="en-US" dirty="0" smtClean="0"/>
              <a:t>The dynamic linker</a:t>
            </a:r>
            <a:br>
              <a:rPr lang="en-US" dirty="0" smtClean="0"/>
            </a:br>
            <a:r>
              <a:rPr lang="en-US" dirty="0" smtClean="0"/>
              <a:t>(called </a:t>
            </a:r>
            <a:r>
              <a:rPr lang="en-US" i="1" dirty="0" err="1" smtClean="0"/>
              <a:t>ld</a:t>
            </a:r>
            <a:r>
              <a:rPr lang="en-US" dirty="0" smtClean="0"/>
              <a:t>) maps these</a:t>
            </a:r>
            <a:br>
              <a:rPr lang="en-US" dirty="0" smtClean="0"/>
            </a:br>
            <a:r>
              <a:rPr lang="en-US" dirty="0" smtClean="0"/>
              <a:t>into the memory map</a:t>
            </a:r>
            <a:br>
              <a:rPr lang="en-US" dirty="0" smtClean="0"/>
            </a:br>
            <a:r>
              <a:rPr lang="en-US" dirty="0" smtClean="0"/>
              <a:t>segment on-demand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62600" y="1524000"/>
            <a:ext cx="2895600" cy="38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62600" y="1905000"/>
            <a:ext cx="2895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62600" y="2362200"/>
            <a:ext cx="28956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62600" y="2819400"/>
            <a:ext cx="2895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Map Segment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62600" y="3276600"/>
            <a:ext cx="2895600" cy="685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62600" y="3962400"/>
            <a:ext cx="2895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562600" y="4681110"/>
            <a:ext cx="2895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bss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62600" y="5138310"/>
            <a:ext cx="2895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562600" y="5595510"/>
            <a:ext cx="2895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.text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62600" y="4419600"/>
            <a:ext cx="2895600" cy="2838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010400" y="2362200"/>
            <a:ext cx="0" cy="22860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10400" y="3276600"/>
            <a:ext cx="0" cy="22860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010400" y="3733800"/>
            <a:ext cx="0" cy="22860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117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at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At compile time:</a:t>
            </a:r>
          </a:p>
          <a:p>
            <a:r>
              <a:rPr lang="en-US" dirty="0" smtClean="0"/>
              <a:t>The linker (</a:t>
            </a:r>
            <a:r>
              <a:rPr lang="en-US" dirty="0" err="1" smtClean="0"/>
              <a:t>ld</a:t>
            </a:r>
            <a:r>
              <a:rPr lang="en-US" dirty="0" smtClean="0"/>
              <a:t>) is embedded in program</a:t>
            </a:r>
          </a:p>
          <a:p>
            <a:r>
              <a:rPr lang="en-US" dirty="0" smtClean="0"/>
              <a:t>Addresses of dynamic functions are replaced with calls to the linker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At runtime the linker does </a:t>
            </a:r>
            <a:r>
              <a:rPr lang="en-US" i="1" dirty="0" smtClean="0"/>
              <a:t>lazy-binding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Program runs as normal until it encounters an unresolved function</a:t>
            </a:r>
          </a:p>
          <a:p>
            <a:r>
              <a:rPr lang="en-US" dirty="0" smtClean="0"/>
              <a:t>Program jumps to linker</a:t>
            </a:r>
          </a:p>
          <a:p>
            <a:r>
              <a:rPr lang="en-US" dirty="0" smtClean="0"/>
              <a:t>Linker maps shared library into address space and replaces the unresolved address with the resolved address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95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Uses a procedure link table </a:t>
            </a:r>
            <a:br>
              <a:rPr lang="en-US" dirty="0" smtClean="0"/>
            </a:br>
            <a:r>
              <a:rPr lang="en-US" dirty="0" smtClean="0"/>
              <a:t>(PLT) to do lazy binding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Linker Implementation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" y="2667000"/>
            <a:ext cx="367445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/>
                <a:cs typeface="Consolas"/>
              </a:rPr>
              <a:t>//Source code</a:t>
            </a:r>
          </a:p>
          <a:p>
            <a:r>
              <a:rPr lang="en-US" sz="1400" dirty="0" smtClean="0">
                <a:latin typeface="Consolas"/>
                <a:cs typeface="Consolas"/>
              </a:rPr>
              <a:t>#include &lt;</a:t>
            </a:r>
            <a:r>
              <a:rPr lang="en-US" sz="1400" dirty="0" err="1" smtClean="0">
                <a:latin typeface="Consolas"/>
                <a:cs typeface="Consolas"/>
              </a:rPr>
              <a:t>stdio.h</a:t>
            </a:r>
            <a:r>
              <a:rPr lang="en-US" sz="1400" dirty="0" smtClean="0">
                <a:latin typeface="Consolas"/>
                <a:cs typeface="Consolas"/>
              </a:rPr>
              <a:t>&gt;</a:t>
            </a:r>
          </a:p>
          <a:p>
            <a:endParaRPr lang="en-US" sz="1400" dirty="0" smtClean="0">
              <a:latin typeface="Consolas"/>
              <a:cs typeface="Consolas"/>
            </a:endParaRPr>
          </a:p>
          <a:p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foo = 20;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main( 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argc</a:t>
            </a:r>
            <a:r>
              <a:rPr lang="en-US" sz="1400" dirty="0" smtClean="0">
                <a:latin typeface="Consolas"/>
                <a:cs typeface="Consolas"/>
              </a:rPr>
              <a:t>, char* </a:t>
            </a:r>
            <a:r>
              <a:rPr lang="en-US" sz="1400" dirty="0" err="1" smtClean="0">
                <a:latin typeface="Consolas"/>
                <a:cs typeface="Consolas"/>
              </a:rPr>
              <a:t>argv</a:t>
            </a:r>
            <a:r>
              <a:rPr lang="en-US" sz="1400" dirty="0" smtClean="0">
                <a:latin typeface="Consolas"/>
                <a:cs typeface="Consolas"/>
              </a:rPr>
              <a:t>[]){</a:t>
            </a:r>
          </a:p>
          <a:p>
            <a:r>
              <a:rPr lang="en-US" sz="1400" dirty="0" smtClean="0">
                <a:latin typeface="Consolas"/>
                <a:cs typeface="Consolas"/>
              </a:rPr>
              <a:t>	</a:t>
            </a:r>
            <a:r>
              <a:rPr lang="en-US" sz="1400" dirty="0" err="1" smtClean="0">
                <a:latin typeface="Consolas"/>
                <a:cs typeface="Consolas"/>
              </a:rPr>
              <a:t>printf</a:t>
            </a:r>
            <a:r>
              <a:rPr lang="en-US" sz="1400" dirty="0" smtClean="0">
                <a:latin typeface="Consolas"/>
                <a:cs typeface="Consolas"/>
              </a:rPr>
              <a:t>(“Hello, world!\n”);</a:t>
            </a:r>
          </a:p>
          <a:p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smtClean="0">
                <a:latin typeface="Consolas"/>
                <a:cs typeface="Consolas"/>
              </a:rPr>
              <a:t>return 0;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 smtClean="0">
                <a:latin typeface="Consolas"/>
                <a:cs typeface="Consolas"/>
              </a:rPr>
              <a:t>}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21977" y="5322332"/>
            <a:ext cx="2895600" cy="2838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linker_stub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()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21977" y="5627132"/>
            <a:ext cx="2895600" cy="2838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21977" y="5931932"/>
            <a:ext cx="2895600" cy="2838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43000" y="4964668"/>
            <a:ext cx="267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Procedure Link Table (PLT)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638800" y="1600200"/>
            <a:ext cx="2895600" cy="38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638800" y="1981200"/>
            <a:ext cx="2895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638800" y="2438400"/>
            <a:ext cx="2895600" cy="1600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638800" y="4038600"/>
            <a:ext cx="2895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638800" y="4757310"/>
            <a:ext cx="2895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bss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638800" y="5214510"/>
            <a:ext cx="2895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.data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638800" y="5671710"/>
            <a:ext cx="2895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.text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638800" y="4495800"/>
            <a:ext cx="2895600" cy="2838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086600" y="2438400"/>
            <a:ext cx="0" cy="22860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086600" y="3810000"/>
            <a:ext cx="0" cy="22860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790077" y="4138706"/>
            <a:ext cx="733923" cy="1284941"/>
          </a:xfrm>
          <a:custGeom>
            <a:avLst/>
            <a:gdLst>
              <a:gd name="connsiteX0" fmla="*/ 733923 w 733923"/>
              <a:gd name="connsiteY0" fmla="*/ 0 h 1284941"/>
              <a:gd name="connsiteX1" fmla="*/ 16747 w 733923"/>
              <a:gd name="connsiteY1" fmla="*/ 851647 h 1284941"/>
              <a:gd name="connsiteX2" fmla="*/ 210982 w 733923"/>
              <a:gd name="connsiteY2" fmla="*/ 1284941 h 1284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923" h="1284941">
                <a:moveTo>
                  <a:pt x="733923" y="0"/>
                </a:moveTo>
                <a:cubicBezTo>
                  <a:pt x="418913" y="318745"/>
                  <a:pt x="103904" y="637490"/>
                  <a:pt x="16747" y="851647"/>
                </a:cubicBezTo>
                <a:cubicBezTo>
                  <a:pt x="-70410" y="1065804"/>
                  <a:pt x="210982" y="1284941"/>
                  <a:pt x="210982" y="1284941"/>
                </a:cubicBezTo>
              </a:path>
            </a:pathLst>
          </a:cu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72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Uses a procedure link table </a:t>
            </a:r>
            <a:br>
              <a:rPr lang="en-US" dirty="0" smtClean="0"/>
            </a:br>
            <a:r>
              <a:rPr lang="en-US" dirty="0" smtClean="0"/>
              <a:t>(PLT) to do lazy binding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Linker Implementation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" y="2667000"/>
            <a:ext cx="367445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/>
                <a:cs typeface="Consolas"/>
              </a:rPr>
              <a:t>//Source code</a:t>
            </a:r>
          </a:p>
          <a:p>
            <a:r>
              <a:rPr lang="en-US" sz="1400" dirty="0" smtClean="0">
                <a:latin typeface="Consolas"/>
                <a:cs typeface="Consolas"/>
              </a:rPr>
              <a:t>#include &lt;</a:t>
            </a:r>
            <a:r>
              <a:rPr lang="en-US" sz="1400" dirty="0" err="1" smtClean="0">
                <a:latin typeface="Consolas"/>
                <a:cs typeface="Consolas"/>
              </a:rPr>
              <a:t>stdio.h</a:t>
            </a:r>
            <a:r>
              <a:rPr lang="en-US" sz="1400" dirty="0" smtClean="0">
                <a:latin typeface="Consolas"/>
                <a:cs typeface="Consolas"/>
              </a:rPr>
              <a:t>&gt;</a:t>
            </a:r>
          </a:p>
          <a:p>
            <a:endParaRPr lang="en-US" sz="1400" dirty="0" smtClean="0">
              <a:latin typeface="Consolas"/>
              <a:cs typeface="Consolas"/>
            </a:endParaRPr>
          </a:p>
          <a:p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foo = 20;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main( 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argc</a:t>
            </a:r>
            <a:r>
              <a:rPr lang="en-US" sz="1400" dirty="0" smtClean="0">
                <a:latin typeface="Consolas"/>
                <a:cs typeface="Consolas"/>
              </a:rPr>
              <a:t>, char* </a:t>
            </a:r>
            <a:r>
              <a:rPr lang="en-US" sz="1400" dirty="0" err="1" smtClean="0">
                <a:latin typeface="Consolas"/>
                <a:cs typeface="Consolas"/>
              </a:rPr>
              <a:t>argv</a:t>
            </a:r>
            <a:r>
              <a:rPr lang="en-US" sz="1400" dirty="0" smtClean="0">
                <a:latin typeface="Consolas"/>
                <a:cs typeface="Consolas"/>
              </a:rPr>
              <a:t>[]){</a:t>
            </a:r>
          </a:p>
          <a:p>
            <a:r>
              <a:rPr lang="en-US" sz="1400" dirty="0" smtClean="0">
                <a:latin typeface="Consolas"/>
                <a:cs typeface="Consolas"/>
              </a:rPr>
              <a:t>	</a:t>
            </a:r>
            <a:r>
              <a:rPr lang="en-US" sz="1400" dirty="0" err="1" smtClean="0">
                <a:latin typeface="Consolas"/>
                <a:cs typeface="Consolas"/>
              </a:rPr>
              <a:t>printf</a:t>
            </a:r>
            <a:r>
              <a:rPr lang="en-US" sz="1400" dirty="0" smtClean="0">
                <a:latin typeface="Consolas"/>
                <a:cs typeface="Consolas"/>
              </a:rPr>
              <a:t>(“Hello, world!\n”);</a:t>
            </a:r>
          </a:p>
          <a:p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 smtClean="0">
                <a:latin typeface="Consolas"/>
                <a:cs typeface="Consolas"/>
              </a:rPr>
              <a:t>return 0;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 smtClean="0">
                <a:latin typeface="Consolas"/>
                <a:cs typeface="Consolas"/>
              </a:rPr>
              <a:t>}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21977" y="5322332"/>
            <a:ext cx="2895600" cy="2838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library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printf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()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21977" y="5627132"/>
            <a:ext cx="2895600" cy="2838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21977" y="5931932"/>
            <a:ext cx="2895600" cy="2838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43000" y="4964668"/>
            <a:ext cx="267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Procedure Link Table (PLT)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638800" y="1600200"/>
            <a:ext cx="2895600" cy="38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638800" y="1981200"/>
            <a:ext cx="2895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638800" y="2438400"/>
            <a:ext cx="2895600" cy="1600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638800" y="4038600"/>
            <a:ext cx="2895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638800" y="4757310"/>
            <a:ext cx="2895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bss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638800" y="5214510"/>
            <a:ext cx="2895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.data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638800" y="5671710"/>
            <a:ext cx="2895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.text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638800" y="4495800"/>
            <a:ext cx="2895600" cy="2838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086600" y="2438400"/>
            <a:ext cx="0" cy="22860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086600" y="3810000"/>
            <a:ext cx="0" cy="22860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790077" y="4138706"/>
            <a:ext cx="733923" cy="1284941"/>
          </a:xfrm>
          <a:custGeom>
            <a:avLst/>
            <a:gdLst>
              <a:gd name="connsiteX0" fmla="*/ 733923 w 733923"/>
              <a:gd name="connsiteY0" fmla="*/ 0 h 1284941"/>
              <a:gd name="connsiteX1" fmla="*/ 16747 w 733923"/>
              <a:gd name="connsiteY1" fmla="*/ 851647 h 1284941"/>
              <a:gd name="connsiteX2" fmla="*/ 210982 w 733923"/>
              <a:gd name="connsiteY2" fmla="*/ 1284941 h 1284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923" h="1284941">
                <a:moveTo>
                  <a:pt x="733923" y="0"/>
                </a:moveTo>
                <a:cubicBezTo>
                  <a:pt x="418913" y="318745"/>
                  <a:pt x="103904" y="637490"/>
                  <a:pt x="16747" y="851647"/>
                </a:cubicBezTo>
                <a:cubicBezTo>
                  <a:pt x="-70410" y="1065804"/>
                  <a:pt x="210982" y="1284941"/>
                  <a:pt x="210982" y="1284941"/>
                </a:cubicBezTo>
              </a:path>
            </a:pathLst>
          </a:cu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38800" y="2819400"/>
            <a:ext cx="2895600" cy="6096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 with </a:t>
            </a:r>
            <a:r>
              <a:rPr lang="en-US" dirty="0" err="1" smtClean="0"/>
              <a:t>printf</a:t>
            </a:r>
            <a:r>
              <a:rPr lang="en-US" dirty="0" smtClean="0"/>
              <a:t>() function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3929529" y="3137169"/>
            <a:ext cx="1688353" cy="2316360"/>
          </a:xfrm>
          <a:custGeom>
            <a:avLst/>
            <a:gdLst>
              <a:gd name="connsiteX0" fmla="*/ 0 w 1688353"/>
              <a:gd name="connsiteY0" fmla="*/ 2316360 h 2316360"/>
              <a:gd name="connsiteX1" fmla="*/ 1030942 w 1688353"/>
              <a:gd name="connsiteY1" fmla="*/ 1972713 h 2316360"/>
              <a:gd name="connsiteX2" fmla="*/ 941295 w 1688353"/>
              <a:gd name="connsiteY2" fmla="*/ 613066 h 2316360"/>
              <a:gd name="connsiteX3" fmla="*/ 1150471 w 1688353"/>
              <a:gd name="connsiteY3" fmla="*/ 90125 h 2316360"/>
              <a:gd name="connsiteX4" fmla="*/ 1688353 w 1688353"/>
              <a:gd name="connsiteY4" fmla="*/ 478 h 231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8353" h="2316360">
                <a:moveTo>
                  <a:pt x="0" y="2316360"/>
                </a:moveTo>
                <a:cubicBezTo>
                  <a:pt x="437030" y="2286477"/>
                  <a:pt x="874060" y="2256595"/>
                  <a:pt x="1030942" y="1972713"/>
                </a:cubicBezTo>
                <a:cubicBezTo>
                  <a:pt x="1187824" y="1688831"/>
                  <a:pt x="921373" y="926831"/>
                  <a:pt x="941295" y="613066"/>
                </a:cubicBezTo>
                <a:cubicBezTo>
                  <a:pt x="961217" y="299301"/>
                  <a:pt x="1025961" y="192223"/>
                  <a:pt x="1150471" y="90125"/>
                </a:cubicBezTo>
                <a:cubicBezTo>
                  <a:pt x="1274981" y="-11973"/>
                  <a:pt x="1688353" y="478"/>
                  <a:pt x="1688353" y="478"/>
                </a:cubicBezTo>
              </a:path>
            </a:pathLst>
          </a:cu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15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vs. Dynamic 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Static:</a:t>
            </a:r>
          </a:p>
          <a:p>
            <a:r>
              <a:rPr lang="en-US" dirty="0" smtClean="0"/>
              <a:t>Does not need to look up libraries at runtime</a:t>
            </a:r>
          </a:p>
          <a:p>
            <a:r>
              <a:rPr lang="en-US" dirty="0" smtClean="0"/>
              <a:t>Does not need extra PLT indirection</a:t>
            </a:r>
          </a:p>
          <a:p>
            <a:r>
              <a:rPr lang="en-US" dirty="0" smtClean="0"/>
              <a:t>Replicates disk space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Dynamic:</a:t>
            </a:r>
          </a:p>
          <a:p>
            <a:r>
              <a:rPr lang="en-US" dirty="0" smtClean="0"/>
              <a:t>Less disk space (7K </a:t>
            </a:r>
            <a:r>
              <a:rPr lang="en-US" dirty="0" err="1" smtClean="0"/>
              <a:t>vs</a:t>
            </a:r>
            <a:r>
              <a:rPr lang="en-US" dirty="0" smtClean="0"/>
              <a:t> 571K for hello world)</a:t>
            </a:r>
          </a:p>
          <a:p>
            <a:r>
              <a:rPr lang="en-US" dirty="0" smtClean="0"/>
              <a:t>Shared libraries already in memory and </a:t>
            </a:r>
            <a:br>
              <a:rPr lang="en-US" dirty="0" smtClean="0"/>
            </a:br>
            <a:r>
              <a:rPr lang="en-US" dirty="0" smtClean="0"/>
              <a:t>in hot cache</a:t>
            </a:r>
          </a:p>
          <a:p>
            <a:r>
              <a:rPr lang="en-US" dirty="0" smtClean="0"/>
              <a:t>Incurs lookup and indirection overheads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34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Executable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current binary file format is called </a:t>
            </a:r>
            <a:br>
              <a:rPr lang="en-US" sz="2400" dirty="0" smtClean="0"/>
            </a:br>
            <a:r>
              <a:rPr lang="en-US" sz="2400" dirty="0" smtClean="0"/>
              <a:t>ELF - </a:t>
            </a:r>
            <a:r>
              <a:rPr lang="en-US" sz="2400" i="1" dirty="0" smtClean="0"/>
              <a:t>Executable and Linking Format</a:t>
            </a:r>
          </a:p>
          <a:p>
            <a:r>
              <a:rPr lang="en-US" sz="2400" dirty="0" smtClean="0"/>
              <a:t>First part of file is the </a:t>
            </a:r>
            <a:r>
              <a:rPr lang="en-US" sz="2400" i="1" dirty="0" smtClean="0"/>
              <a:t>ELF Header</a:t>
            </a:r>
            <a:r>
              <a:rPr lang="en-US" sz="2400" dirty="0" smtClean="0"/>
              <a:t>, which defines contents of the rest of the file</a:t>
            </a:r>
          </a:p>
          <a:p>
            <a:r>
              <a:rPr lang="en-US" sz="2400" dirty="0" smtClean="0"/>
              <a:t>Segments contain data &amp; code needed at runtime</a:t>
            </a:r>
          </a:p>
          <a:p>
            <a:r>
              <a:rPr lang="en-US" sz="2400" dirty="0" smtClean="0"/>
              <a:t>Sections contain linking &amp; relocation data</a:t>
            </a:r>
          </a:p>
          <a:p>
            <a:r>
              <a:rPr lang="en-US" sz="2400" dirty="0" smtClean="0"/>
              <a:t>Adds additional segments past .text, .data, etc.:</a:t>
            </a:r>
            <a:br>
              <a:rPr lang="en-US" sz="2400" dirty="0" smtClean="0"/>
            </a:br>
            <a:r>
              <a:rPr lang="en-US" sz="2400" dirty="0" smtClean="0"/>
              <a:t>.</a:t>
            </a:r>
            <a:r>
              <a:rPr lang="en-US" sz="2400" dirty="0" err="1" smtClean="0"/>
              <a:t>rodata</a:t>
            </a:r>
            <a:r>
              <a:rPr lang="en-US" sz="2400" dirty="0" smtClean="0"/>
              <a:t> – read-only data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.debug – debugging symbol table</a:t>
            </a:r>
            <a:br>
              <a:rPr lang="en-US" sz="2400" dirty="0" smtClean="0"/>
            </a:br>
            <a:r>
              <a:rPr lang="en-US" sz="2400" dirty="0" smtClean="0"/>
              <a:t>and more…</a:t>
            </a:r>
          </a:p>
          <a:p>
            <a:r>
              <a:rPr lang="en-US" sz="2400" dirty="0" smtClean="0"/>
              <a:t>GCC adds it’s own sections…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2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File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nm – prints symbol table</a:t>
            </a:r>
          </a:p>
          <a:p>
            <a:r>
              <a:rPr lang="en-US" dirty="0" err="1" smtClean="0"/>
              <a:t>objdump</a:t>
            </a:r>
            <a:r>
              <a:rPr lang="en-US" dirty="0" smtClean="0"/>
              <a:t> – prints all binary data</a:t>
            </a:r>
          </a:p>
          <a:p>
            <a:r>
              <a:rPr lang="en-US" dirty="0" err="1" smtClean="0"/>
              <a:t>readelf</a:t>
            </a:r>
            <a:r>
              <a:rPr lang="en-US" dirty="0" smtClean="0"/>
              <a:t> – prints ELF data</a:t>
            </a:r>
          </a:p>
          <a:p>
            <a:r>
              <a:rPr lang="en-US" dirty="0" err="1" smtClean="0"/>
              <a:t>pmap</a:t>
            </a:r>
            <a:r>
              <a:rPr lang="en-US" dirty="0" smtClean="0"/>
              <a:t> – prints memory map of a running process</a:t>
            </a:r>
          </a:p>
          <a:p>
            <a:r>
              <a:rPr lang="en-US" dirty="0" err="1" smtClean="0"/>
              <a:t>ldd</a:t>
            </a:r>
            <a:r>
              <a:rPr lang="en-US" dirty="0" smtClean="0"/>
              <a:t> – prints dynamic library dependencies of a binary</a:t>
            </a:r>
          </a:p>
          <a:p>
            <a:r>
              <a:rPr lang="en-US" dirty="0" smtClean="0"/>
              <a:t>strip – strips symbol data from a binary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14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Creating an Executable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Two stages:</a:t>
            </a:r>
          </a:p>
          <a:p>
            <a:r>
              <a:rPr lang="en-US" sz="2400" dirty="0" smtClean="0"/>
              <a:t>Compilation</a:t>
            </a:r>
          </a:p>
          <a:p>
            <a:r>
              <a:rPr lang="en-US" sz="2400" dirty="0" smtClean="0"/>
              <a:t>Linking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The compiler translates</a:t>
            </a:r>
            <a:br>
              <a:rPr lang="en-US" sz="2400" dirty="0" smtClean="0"/>
            </a:br>
            <a:r>
              <a:rPr lang="en-US" sz="2400" dirty="0" smtClean="0"/>
              <a:t>source code to machine</a:t>
            </a:r>
            <a:br>
              <a:rPr lang="en-US" sz="2400" dirty="0" smtClean="0"/>
            </a:br>
            <a:r>
              <a:rPr lang="en-US" sz="2400" dirty="0" smtClean="0"/>
              <a:t>code.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The linker connects</a:t>
            </a:r>
            <a:br>
              <a:rPr lang="en-US" sz="2400" dirty="0" smtClean="0"/>
            </a:br>
            <a:r>
              <a:rPr lang="en-US" sz="2400" dirty="0" smtClean="0"/>
              <a:t>binary files to libraries</a:t>
            </a:r>
            <a:br>
              <a:rPr lang="en-US" sz="2400" dirty="0" smtClean="0"/>
            </a:br>
            <a:r>
              <a:rPr lang="en-US" sz="2400" dirty="0" smtClean="0"/>
              <a:t>to create an executable.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495800" y="1447800"/>
            <a:ext cx="3674453" cy="4528710"/>
            <a:chOff x="4495800" y="1157430"/>
            <a:chExt cx="3674453" cy="4528710"/>
          </a:xfrm>
        </p:grpSpPr>
        <p:sp>
          <p:nvSpPr>
            <p:cNvPr id="7" name="TextBox 6"/>
            <p:cNvSpPr txBox="1"/>
            <p:nvPr/>
          </p:nvSpPr>
          <p:spPr>
            <a:xfrm>
              <a:off x="4495800" y="1157430"/>
              <a:ext cx="3674453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nsolas"/>
                  <a:cs typeface="Consolas"/>
                </a:rPr>
                <a:t>//Source code</a:t>
              </a:r>
            </a:p>
            <a:p>
              <a:r>
                <a:rPr lang="en-US" sz="1400" dirty="0" smtClean="0">
                  <a:latin typeface="Consolas"/>
                  <a:cs typeface="Consolas"/>
                </a:rPr>
                <a:t>#include &lt;</a:t>
              </a:r>
              <a:r>
                <a:rPr lang="en-US" sz="1400" dirty="0" err="1" smtClean="0">
                  <a:latin typeface="Consolas"/>
                  <a:cs typeface="Consolas"/>
                </a:rPr>
                <a:t>stdio.h</a:t>
              </a:r>
              <a:r>
                <a:rPr lang="en-US" sz="1400" dirty="0" smtClean="0">
                  <a:latin typeface="Consolas"/>
                  <a:cs typeface="Consolas"/>
                </a:rPr>
                <a:t>&gt;</a:t>
              </a:r>
            </a:p>
            <a:p>
              <a:endParaRPr lang="en-US" sz="1400" dirty="0" smtClean="0">
                <a:latin typeface="Consolas"/>
                <a:cs typeface="Consolas"/>
              </a:endParaRPr>
            </a:p>
            <a:p>
              <a:r>
                <a:rPr lang="en-US" sz="1400" dirty="0" err="1" smtClean="0">
                  <a:latin typeface="Consolas"/>
                  <a:cs typeface="Consolas"/>
                </a:rPr>
                <a:t>int</a:t>
              </a:r>
              <a:r>
                <a:rPr lang="en-US" sz="1400" dirty="0" smtClean="0">
                  <a:latin typeface="Consolas"/>
                  <a:cs typeface="Consolas"/>
                </a:rPr>
                <a:t> foo = 20;</a:t>
              </a:r>
            </a:p>
            <a:p>
              <a:endParaRPr lang="en-US" sz="1400" dirty="0">
                <a:latin typeface="Consolas"/>
                <a:cs typeface="Consolas"/>
              </a:endParaRPr>
            </a:p>
            <a:p>
              <a:r>
                <a:rPr lang="en-US" sz="1400" dirty="0" err="1" smtClean="0">
                  <a:latin typeface="Consolas"/>
                  <a:cs typeface="Consolas"/>
                </a:rPr>
                <a:t>int</a:t>
              </a:r>
              <a:r>
                <a:rPr lang="en-US" sz="1400" dirty="0" smtClean="0">
                  <a:latin typeface="Consolas"/>
                  <a:cs typeface="Consolas"/>
                </a:rPr>
                <a:t> main( </a:t>
              </a:r>
              <a:r>
                <a:rPr lang="en-US" sz="1400" dirty="0" err="1" smtClean="0">
                  <a:latin typeface="Consolas"/>
                  <a:cs typeface="Consolas"/>
                </a:rPr>
                <a:t>int</a:t>
              </a:r>
              <a:r>
                <a:rPr lang="en-US" sz="1400" dirty="0" smtClean="0">
                  <a:latin typeface="Consolas"/>
                  <a:cs typeface="Consolas"/>
                </a:rPr>
                <a:t> </a:t>
              </a:r>
              <a:r>
                <a:rPr lang="en-US" sz="1400" dirty="0" err="1" smtClean="0">
                  <a:latin typeface="Consolas"/>
                  <a:cs typeface="Consolas"/>
                </a:rPr>
                <a:t>argc</a:t>
              </a:r>
              <a:r>
                <a:rPr lang="en-US" sz="1400" dirty="0" smtClean="0">
                  <a:latin typeface="Consolas"/>
                  <a:cs typeface="Consolas"/>
                </a:rPr>
                <a:t>, char* </a:t>
              </a:r>
              <a:r>
                <a:rPr lang="en-US" sz="1400" dirty="0" err="1" smtClean="0">
                  <a:latin typeface="Consolas"/>
                  <a:cs typeface="Consolas"/>
                </a:rPr>
                <a:t>argv</a:t>
              </a:r>
              <a:r>
                <a:rPr lang="en-US" sz="1400" dirty="0" smtClean="0">
                  <a:latin typeface="Consolas"/>
                  <a:cs typeface="Consolas"/>
                </a:rPr>
                <a:t>[]){</a:t>
              </a:r>
            </a:p>
            <a:p>
              <a:r>
                <a:rPr lang="en-US" sz="1400" dirty="0" smtClean="0">
                  <a:latin typeface="Consolas"/>
                  <a:cs typeface="Consolas"/>
                </a:rPr>
                <a:t>	</a:t>
              </a:r>
              <a:r>
                <a:rPr lang="en-US" sz="1400" dirty="0" err="1" smtClean="0">
                  <a:latin typeface="Consolas"/>
                  <a:cs typeface="Consolas"/>
                </a:rPr>
                <a:t>printf</a:t>
              </a:r>
              <a:r>
                <a:rPr lang="en-US" sz="1400" dirty="0" smtClean="0">
                  <a:latin typeface="Consolas"/>
                  <a:cs typeface="Consolas"/>
                </a:rPr>
                <a:t>(“Hello, world!\n”);</a:t>
              </a:r>
            </a:p>
            <a:p>
              <a:r>
                <a:rPr lang="en-US" sz="1400" dirty="0">
                  <a:latin typeface="Consolas"/>
                  <a:cs typeface="Consolas"/>
                </a:rPr>
                <a:t>	</a:t>
              </a:r>
              <a:r>
                <a:rPr lang="en-US" sz="1400" dirty="0" smtClean="0">
                  <a:latin typeface="Consolas"/>
                  <a:cs typeface="Consolas"/>
                </a:rPr>
                <a:t>return 0;</a:t>
              </a:r>
              <a:endParaRPr lang="en-US" sz="1400" dirty="0">
                <a:latin typeface="Consolas"/>
                <a:cs typeface="Consolas"/>
              </a:endParaRPr>
            </a:p>
            <a:p>
              <a:r>
                <a:rPr lang="en-US" sz="1400" dirty="0" smtClean="0">
                  <a:latin typeface="Consolas"/>
                  <a:cs typeface="Consolas"/>
                </a:rPr>
                <a:t>}</a:t>
              </a:r>
              <a:endParaRPr lang="en-US" sz="1400" dirty="0">
                <a:latin typeface="Consolas"/>
                <a:cs typeface="Consolas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6324600" y="3200400"/>
              <a:ext cx="0" cy="609600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400800" y="3276600"/>
              <a:ext cx="1036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Compiler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95800" y="3810000"/>
              <a:ext cx="365760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Relocatable</a:t>
              </a:r>
              <a:r>
                <a:rPr lang="en-US" sz="1400" dirty="0" smtClean="0">
                  <a:latin typeface="Consolas"/>
                  <a:cs typeface="Consolas"/>
                </a:rPr>
                <a:t> Object file:</a:t>
              </a:r>
              <a:br>
                <a:rPr lang="en-US" sz="1400" dirty="0" smtClean="0">
                  <a:latin typeface="Consolas"/>
                  <a:cs typeface="Consolas"/>
                </a:rPr>
              </a:br>
              <a:r>
                <a:rPr lang="en-US" sz="1400" dirty="0" smtClean="0">
                  <a:latin typeface="Consolas"/>
                  <a:cs typeface="Consolas"/>
                </a:rPr>
                <a:t>00000000 </a:t>
              </a:r>
              <a:r>
                <a:rPr lang="en-US" sz="1400" dirty="0">
                  <a:latin typeface="Consolas"/>
                  <a:cs typeface="Consolas"/>
                </a:rPr>
                <a:t>D foo</a:t>
              </a:r>
            </a:p>
            <a:p>
              <a:r>
                <a:rPr lang="en-US" sz="1400" dirty="0">
                  <a:latin typeface="Consolas"/>
                  <a:cs typeface="Consolas"/>
                </a:rPr>
                <a:t>00000000 T main</a:t>
              </a:r>
            </a:p>
            <a:p>
              <a:r>
                <a:rPr lang="en-US" sz="1400" dirty="0">
                  <a:latin typeface="Consolas"/>
                  <a:cs typeface="Consolas"/>
                </a:rPr>
                <a:t>         U </a:t>
              </a:r>
              <a:r>
                <a:rPr lang="en-US" sz="1400" dirty="0" smtClean="0">
                  <a:latin typeface="Consolas"/>
                  <a:cs typeface="Consolas"/>
                </a:rPr>
                <a:t>puts</a:t>
              </a:r>
              <a:endParaRPr lang="en-US" sz="1400" dirty="0">
                <a:latin typeface="Consolas"/>
                <a:cs typeface="Consolas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6324600" y="4768763"/>
              <a:ext cx="0" cy="609600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400800" y="4816103"/>
              <a:ext cx="756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Linker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95800" y="5378363"/>
              <a:ext cx="36576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onsolas"/>
                  <a:cs typeface="Consolas"/>
                </a:rPr>
                <a:t>Executable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995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Symbol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Program binaries have a symbol table that keep track of data and code: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Example: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linker</a:t>
            </a:r>
            <a:br>
              <a:rPr lang="en-US" dirty="0" smtClean="0"/>
            </a:br>
            <a:r>
              <a:rPr lang="en-US" dirty="0" smtClean="0"/>
              <a:t>must resolve</a:t>
            </a:r>
            <a:br>
              <a:rPr lang="en-US" dirty="0" smtClean="0"/>
            </a:br>
            <a:r>
              <a:rPr lang="en-US" dirty="0" smtClean="0"/>
              <a:t>undefined</a:t>
            </a:r>
            <a:br>
              <a:rPr lang="en-US" dirty="0" smtClean="0"/>
            </a:br>
            <a:r>
              <a:rPr lang="en-US" dirty="0" smtClean="0"/>
              <a:t>symbols before</a:t>
            </a:r>
            <a:br>
              <a:rPr lang="en-US" dirty="0" smtClean="0"/>
            </a:br>
            <a:r>
              <a:rPr lang="en-US" dirty="0" smtClean="0"/>
              <a:t>the program</a:t>
            </a:r>
            <a:br>
              <a:rPr lang="en-US" dirty="0" smtClean="0"/>
            </a:br>
            <a:r>
              <a:rPr lang="en-US" dirty="0" smtClean="0"/>
              <a:t>can be run!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2618363"/>
            <a:ext cx="4133063" cy="187743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 err="1" smtClean="0">
                <a:latin typeface="Consolas"/>
                <a:cs typeface="Consolas"/>
              </a:rPr>
              <a:t>nt</a:t>
            </a:r>
            <a:r>
              <a:rPr lang="en-US" sz="1600" dirty="0" smtClean="0">
                <a:latin typeface="Consolas"/>
                <a:cs typeface="Consolas"/>
              </a:rPr>
              <a:t> foo = 10;</a:t>
            </a:r>
          </a:p>
          <a:p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 err="1" smtClean="0">
                <a:latin typeface="Consolas"/>
                <a:cs typeface="Consolas"/>
              </a:rPr>
              <a:t>nt</a:t>
            </a:r>
            <a:r>
              <a:rPr lang="en-US" sz="1600" dirty="0" smtClean="0">
                <a:latin typeface="Consolas"/>
                <a:cs typeface="Consolas"/>
              </a:rPr>
              <a:t> bar = 20;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 err="1" smtClean="0">
                <a:latin typeface="Consolas"/>
                <a:cs typeface="Consolas"/>
              </a:rPr>
              <a:t>nt</a:t>
            </a:r>
            <a:r>
              <a:rPr lang="en-US" sz="1600" dirty="0" smtClean="0">
                <a:latin typeface="Consolas"/>
                <a:cs typeface="Consolas"/>
              </a:rPr>
              <a:t> main( </a:t>
            </a:r>
            <a:r>
              <a:rPr lang="en-US" sz="1600" dirty="0" err="1" smtClean="0">
                <a:latin typeface="Consolas"/>
                <a:cs typeface="Consolas"/>
              </a:rPr>
              <a:t>int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argc</a:t>
            </a:r>
            <a:r>
              <a:rPr lang="en-US" sz="1600" dirty="0" smtClean="0">
                <a:latin typeface="Consolas"/>
                <a:cs typeface="Consolas"/>
              </a:rPr>
              <a:t>, char* </a:t>
            </a:r>
            <a:r>
              <a:rPr lang="en-US" sz="1600" dirty="0" err="1" smtClean="0">
                <a:latin typeface="Consolas"/>
                <a:cs typeface="Consolas"/>
              </a:rPr>
              <a:t>argv</a:t>
            </a:r>
            <a:r>
              <a:rPr lang="en-US" sz="1600" dirty="0" smtClean="0">
                <a:latin typeface="Consolas"/>
                <a:cs typeface="Consolas"/>
              </a:rPr>
              <a:t>[] ){</a:t>
            </a:r>
          </a:p>
          <a:p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dirty="0" err="1" smtClean="0">
                <a:latin typeface="Consolas"/>
                <a:cs typeface="Consolas"/>
              </a:rPr>
              <a:t>printf</a:t>
            </a:r>
            <a:r>
              <a:rPr lang="en-US" sz="1600" dirty="0" smtClean="0">
                <a:latin typeface="Consolas"/>
                <a:cs typeface="Consolas"/>
              </a:rPr>
              <a:t>(“Hello, world!\n”);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return 0;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}</a:t>
            </a:r>
            <a:endParaRPr lang="en-US" sz="1600" dirty="0">
              <a:latin typeface="Consolas"/>
              <a:cs typeface="Consolas"/>
            </a:endParaRPr>
          </a:p>
        </p:txBody>
      </p:sp>
      <p:pic>
        <p:nvPicPr>
          <p:cNvPr id="7" name="Picture 6" descr="Screen shot 2016-03-03 at 10.27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572000"/>
            <a:ext cx="56007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7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vs. Dynamic 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Static linking</a:t>
            </a:r>
            <a:r>
              <a:rPr lang="en-US" dirty="0" smtClean="0"/>
              <a:t> – required code and data is copied into executable at compile time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Dynamic linking</a:t>
            </a:r>
            <a:r>
              <a:rPr lang="en-US" dirty="0" smtClean="0"/>
              <a:t> – required code and data is linked to executable at runtime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5410200"/>
            <a:ext cx="1600200" cy="6096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 Code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4800600"/>
            <a:ext cx="1600200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4191000"/>
            <a:ext cx="1600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code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4235" y="3989294"/>
            <a:ext cx="960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Static: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648200" y="5029200"/>
            <a:ext cx="1600200" cy="6096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 Code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858000" y="5334000"/>
            <a:ext cx="1600200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Data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58000" y="4724400"/>
            <a:ext cx="1600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code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3810000"/>
            <a:ext cx="157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my_program.o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92148" y="3989294"/>
            <a:ext cx="1351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Dynamic: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676588" y="4648200"/>
            <a:ext cx="779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</a:t>
            </a:r>
            <a:r>
              <a:rPr lang="en-US" dirty="0" err="1" smtClean="0"/>
              <a:t>ibc.so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58000" y="4343400"/>
            <a:ext cx="158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my_program.o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6" idx="1"/>
            <a:endCxn id="14" idx="3"/>
          </p:cNvCxnSpPr>
          <p:nvPr/>
        </p:nvCxnSpPr>
        <p:spPr>
          <a:xfrm flipH="1">
            <a:off x="6248400" y="5029200"/>
            <a:ext cx="609600" cy="304800"/>
          </a:xfrm>
          <a:prstGeom prst="straightConnector1">
            <a:avLst/>
          </a:prstGeom>
          <a:ln w="38100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76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43"/>
            <a:ext cx="8229600" cy="1143000"/>
          </a:xfrm>
        </p:spPr>
        <p:txBody>
          <a:bodyPr/>
          <a:lstStyle/>
          <a:p>
            <a:r>
              <a:rPr lang="en-US" dirty="0" smtClean="0"/>
              <a:t>Parts of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A program has  </a:t>
            </a:r>
            <a:br>
              <a:rPr lang="en-US" sz="2400" dirty="0" smtClean="0"/>
            </a:br>
            <a:r>
              <a:rPr lang="en-US" sz="2400" dirty="0" smtClean="0"/>
              <a:t>two components:</a:t>
            </a:r>
          </a:p>
          <a:p>
            <a:r>
              <a:rPr lang="en-US" sz="2400" dirty="0" smtClean="0"/>
              <a:t>Data</a:t>
            </a:r>
          </a:p>
          <a:p>
            <a:r>
              <a:rPr lang="en-US" sz="2400" dirty="0" smtClean="0"/>
              <a:t>Code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Either component may be:</a:t>
            </a:r>
            <a:endParaRPr lang="en-US" sz="2400" dirty="0"/>
          </a:p>
          <a:p>
            <a:r>
              <a:rPr lang="en-US" sz="2400" i="1" dirty="0" smtClean="0"/>
              <a:t>static</a:t>
            </a:r>
            <a:r>
              <a:rPr lang="en-US" sz="2400" dirty="0" smtClean="0"/>
              <a:t> (fixed at compile time)</a:t>
            </a:r>
          </a:p>
          <a:p>
            <a:r>
              <a:rPr lang="en-US" sz="2400" i="1" dirty="0" smtClean="0"/>
              <a:t>dynamic</a:t>
            </a:r>
            <a:r>
              <a:rPr lang="en-US" sz="2400" dirty="0" smtClean="0"/>
              <a:t> (linked at run time)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The compiler creates static</a:t>
            </a:r>
            <a:br>
              <a:rPr lang="en-US" sz="2400" dirty="0" smtClean="0"/>
            </a:br>
            <a:r>
              <a:rPr lang="en-US" sz="2400" dirty="0" smtClean="0"/>
              <a:t>sections as part of a binary.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The linker links dynamic</a:t>
            </a:r>
            <a:br>
              <a:rPr lang="en-US" sz="2400" dirty="0" smtClean="0"/>
            </a:br>
            <a:r>
              <a:rPr lang="en-US" sz="2400" dirty="0" smtClean="0"/>
              <a:t>sections from other binaries.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62600" y="1524000"/>
            <a:ext cx="2895600" cy="38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62600" y="1905000"/>
            <a:ext cx="2895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62600" y="2362200"/>
            <a:ext cx="28956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562600" y="2819400"/>
            <a:ext cx="2895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Map Segment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62600" y="3276600"/>
            <a:ext cx="2895600" cy="685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562600" y="3962400"/>
            <a:ext cx="2895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562600" y="4681110"/>
            <a:ext cx="2895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bss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562600" y="5138310"/>
            <a:ext cx="2895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.data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562600" y="5595510"/>
            <a:ext cx="2895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.text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562600" y="4419600"/>
            <a:ext cx="2895600" cy="2838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67400" y="1143000"/>
            <a:ext cx="221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 Address Space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0046" y="1371600"/>
            <a:ext cx="14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0xc000_0000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10046" y="5791200"/>
            <a:ext cx="145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0x0000_0000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010400" y="2362200"/>
            <a:ext cx="0" cy="22860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010400" y="3276600"/>
            <a:ext cx="0" cy="22860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010400" y="3733800"/>
            <a:ext cx="0" cy="22860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38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43"/>
            <a:ext cx="8229600" cy="1143000"/>
          </a:xfrm>
        </p:spPr>
        <p:txBody>
          <a:bodyPr/>
          <a:lstStyle/>
          <a:p>
            <a:r>
              <a:rPr lang="en-US" dirty="0" smtClean="0"/>
              <a:t>Program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Static code:</a:t>
            </a:r>
          </a:p>
          <a:p>
            <a:r>
              <a:rPr lang="en-US" sz="2400" dirty="0" smtClean="0"/>
              <a:t>.text segment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Dynamic code:</a:t>
            </a:r>
          </a:p>
          <a:p>
            <a:r>
              <a:rPr lang="en-US" sz="2400" dirty="0" smtClean="0"/>
              <a:t>Memory map segment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Static data:</a:t>
            </a:r>
          </a:p>
          <a:p>
            <a:r>
              <a:rPr lang="en-US" sz="2400" dirty="0" smtClean="0"/>
              <a:t>.data segment (initialized)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Dynamic data:</a:t>
            </a:r>
          </a:p>
          <a:p>
            <a:r>
              <a:rPr lang="en-US" sz="2400" dirty="0" smtClean="0"/>
              <a:t>Memory map segment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Initialized at runtime:</a:t>
            </a:r>
          </a:p>
          <a:p>
            <a:r>
              <a:rPr lang="en-US" sz="2400" dirty="0" smtClean="0"/>
              <a:t>Stack</a:t>
            </a:r>
          </a:p>
          <a:p>
            <a:r>
              <a:rPr lang="en-US" sz="2400" dirty="0" smtClean="0"/>
              <a:t>Heap</a:t>
            </a:r>
          </a:p>
          <a:p>
            <a:r>
              <a:rPr lang="en-US" sz="2400" dirty="0" smtClean="0"/>
              <a:t>.</a:t>
            </a:r>
            <a:r>
              <a:rPr lang="en-US" sz="2400" dirty="0" err="1" smtClean="0"/>
              <a:t>bss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62600" y="1524000"/>
            <a:ext cx="2895600" cy="38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62600" y="1905000"/>
            <a:ext cx="2895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62600" y="2362200"/>
            <a:ext cx="28956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562600" y="2819400"/>
            <a:ext cx="2895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Map Segment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62600" y="3276600"/>
            <a:ext cx="2895600" cy="685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562600" y="3962400"/>
            <a:ext cx="2895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562600" y="4681110"/>
            <a:ext cx="2895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bss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562600" y="5138310"/>
            <a:ext cx="2895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.data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562600" y="5595510"/>
            <a:ext cx="2895600" cy="4572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.text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562600" y="4419600"/>
            <a:ext cx="2895600" cy="2838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67400" y="1143000"/>
            <a:ext cx="221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 Address Space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0046" y="1371600"/>
            <a:ext cx="14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0xc000_0000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10046" y="5791200"/>
            <a:ext cx="145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0x0000_0000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010400" y="2362200"/>
            <a:ext cx="0" cy="22860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010400" y="3276600"/>
            <a:ext cx="0" cy="22860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010400" y="3733800"/>
            <a:ext cx="0" cy="22860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11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a Statically Linked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 statically linked program is entirely </a:t>
            </a:r>
            <a:br>
              <a:rPr lang="en-US" dirty="0" smtClean="0"/>
            </a:br>
            <a:r>
              <a:rPr lang="en-US" dirty="0" smtClean="0"/>
              <a:t>self-contained: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i="1" dirty="0" smtClean="0"/>
              <a:t>loader</a:t>
            </a:r>
            <a:r>
              <a:rPr lang="en-US" dirty="0" smtClean="0"/>
              <a:t> creates a valid process by loading a binary image into memory</a:t>
            </a:r>
          </a:p>
          <a:p>
            <a:r>
              <a:rPr lang="en-US" dirty="0" smtClean="0"/>
              <a:t>On Linux, </a:t>
            </a:r>
            <a:r>
              <a:rPr lang="en-US" dirty="0" err="1" smtClean="0">
                <a:latin typeface="Consolas"/>
                <a:cs typeface="Consolas"/>
              </a:rPr>
              <a:t>execve</a:t>
            </a:r>
            <a:r>
              <a:rPr lang="en-US" dirty="0" smtClean="0">
                <a:latin typeface="Consolas"/>
                <a:cs typeface="Consolas"/>
              </a:rPr>
              <a:t>() </a:t>
            </a:r>
            <a:r>
              <a:rPr lang="en-US" dirty="0" smtClean="0"/>
              <a:t>system call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i="1" dirty="0" smtClean="0"/>
              <a:t>C runtime</a:t>
            </a:r>
            <a:r>
              <a:rPr lang="en-US" dirty="0" smtClean="0"/>
              <a:t> initializes the process to execute normal C code</a:t>
            </a:r>
          </a:p>
          <a:p>
            <a:r>
              <a:rPr lang="en-US" dirty="0" smtClean="0"/>
              <a:t>Usually called crt0.o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12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 Runtime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Initializes the C </a:t>
            </a:r>
            <a:r>
              <a:rPr lang="en-US" sz="2400" dirty="0" smtClean="0"/>
              <a:t>stack and heap</a:t>
            </a:r>
            <a:endParaRPr lang="en-US" sz="2400" dirty="0"/>
          </a:p>
          <a:p>
            <a:r>
              <a:rPr lang="en-US" sz="2400" dirty="0"/>
              <a:t>Sets up </a:t>
            </a:r>
            <a:r>
              <a:rPr lang="en-US" sz="2400" dirty="0" err="1"/>
              <a:t>argc</a:t>
            </a:r>
            <a:r>
              <a:rPr lang="en-US" sz="2400" dirty="0"/>
              <a:t> and </a:t>
            </a:r>
            <a:r>
              <a:rPr lang="en-US" sz="2400" dirty="0" err="1"/>
              <a:t>argv</a:t>
            </a:r>
            <a:endParaRPr lang="en-US" sz="2400" dirty="0"/>
          </a:p>
          <a:p>
            <a:r>
              <a:rPr lang="en-US" sz="2400" dirty="0"/>
              <a:t>Calls </a:t>
            </a:r>
            <a:r>
              <a:rPr lang="en-US" sz="2400" dirty="0" smtClean="0"/>
              <a:t>user-specified program </a:t>
            </a:r>
            <a:r>
              <a:rPr lang="en-US" sz="2400" dirty="0"/>
              <a:t>constructors and destructors</a:t>
            </a:r>
          </a:p>
          <a:p>
            <a:r>
              <a:rPr lang="en-US" sz="2400" dirty="0" smtClean="0"/>
              <a:t>Does C library </a:t>
            </a:r>
            <a:r>
              <a:rPr lang="en-US" sz="2400" dirty="0" err="1" smtClean="0"/>
              <a:t>intialization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Screen shot 2016-03-03 at 11.25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" y="3524250"/>
            <a:ext cx="1379601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9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a Statically Linked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forks() an existing process to get a new process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Consolas"/>
                <a:cs typeface="Consolas"/>
              </a:rPr>
              <a:t>execve</a:t>
            </a:r>
            <a:r>
              <a:rPr lang="en-US" dirty="0" smtClean="0">
                <a:latin typeface="Consolas"/>
                <a:cs typeface="Consolas"/>
              </a:rPr>
              <a:t>()</a:t>
            </a:r>
            <a:r>
              <a:rPr lang="en-US" dirty="0" smtClean="0"/>
              <a:t> reads program into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Starts executing at </a:t>
            </a:r>
            <a:r>
              <a:rPr lang="en-US" dirty="0" smtClean="0">
                <a:latin typeface="Consolas"/>
                <a:cs typeface="Consolas"/>
              </a:rPr>
              <a:t>_start()</a:t>
            </a:r>
            <a:r>
              <a:rPr lang="en-US" dirty="0" smtClean="0">
                <a:latin typeface="Verdana"/>
                <a:cs typeface="Verdana"/>
              </a:rPr>
              <a:t> in the C runtime, which sets up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Verdana"/>
                <a:cs typeface="Verdana"/>
              </a:rPr>
              <a:t>C runtime eventually calls </a:t>
            </a:r>
            <a:r>
              <a:rPr lang="en-US" dirty="0" smtClean="0">
                <a:latin typeface="Consolas"/>
                <a:cs typeface="Consolas"/>
              </a:rPr>
              <a:t>main()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Verdana"/>
                <a:cs typeface="Verdana"/>
              </a:rPr>
              <a:t>After main returns, C runtime does some cleanup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89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3190</TotalTime>
  <Words>723</Words>
  <Application>Microsoft Macintosh PowerPoint</Application>
  <PresentationFormat>On-screen Show (4:3)</PresentationFormat>
  <Paragraphs>228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Program Execution in Linux</vt:lpstr>
      <vt:lpstr>Creating an Executable File</vt:lpstr>
      <vt:lpstr>The Symbol Table</vt:lpstr>
      <vt:lpstr>Static vs. Dynamic Linking</vt:lpstr>
      <vt:lpstr>Parts of a Program</vt:lpstr>
      <vt:lpstr>Program Segmentation</vt:lpstr>
      <vt:lpstr>Running a Statically Linked Program</vt:lpstr>
      <vt:lpstr>The C Runtime </vt:lpstr>
      <vt:lpstr>Running a Statically Linked Program</vt:lpstr>
      <vt:lpstr>Running a  Dynamically Linked Program</vt:lpstr>
      <vt:lpstr>Linking at Runtime</vt:lpstr>
      <vt:lpstr>Runtime Linker Implementation</vt:lpstr>
      <vt:lpstr>Runtime Linker Implementation</vt:lpstr>
      <vt:lpstr>Static vs. Dynamic Linking</vt:lpstr>
      <vt:lpstr>Executable File Format</vt:lpstr>
      <vt:lpstr>Binary File Utilities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user</cp:lastModifiedBy>
  <cp:revision>73</cp:revision>
  <dcterms:created xsi:type="dcterms:W3CDTF">2016-01-21T02:03:40Z</dcterms:created>
  <dcterms:modified xsi:type="dcterms:W3CDTF">2016-03-03T18:21:36Z</dcterms:modified>
</cp:coreProperties>
</file>