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FF4D"/>
    <a:srgbClr val="720D1A"/>
    <a:srgbClr val="8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6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4/12/2016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20D1A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hool_of_Engineering_and_Applied_Science_1line_rev(RGB)1000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715000"/>
            <a:ext cx="4255605" cy="106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Parallel Systems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School_of_Engineering_and_Applied_Science_1line_rev(RGB)1000-01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6131920"/>
            <a:ext cx="3200400" cy="8022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720D1A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David Ferry, Chris Gill</a:t>
            </a:r>
          </a:p>
          <a:p>
            <a:r>
              <a:rPr lang="en-US" sz="1800" dirty="0" smtClean="0"/>
              <a:t>CSE 522S - Advanced Operating Systems</a:t>
            </a:r>
          </a:p>
          <a:p>
            <a:r>
              <a:rPr lang="en-US" sz="1800" dirty="0" smtClean="0"/>
              <a:t>Washington University in St. Louis</a:t>
            </a:r>
          </a:p>
          <a:p>
            <a:r>
              <a:rPr lang="en-US" sz="1800" dirty="0" smtClean="0"/>
              <a:t>St. Louis, MO 63130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Common Theme So Far?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What we have seen…</a:t>
            </a:r>
          </a:p>
          <a:p>
            <a:pPr>
              <a:buNone/>
            </a:pPr>
            <a:r>
              <a:rPr lang="en-US" dirty="0" smtClean="0"/>
              <a:t>Signals:</a:t>
            </a:r>
          </a:p>
          <a:p>
            <a:pPr lvl="1"/>
            <a:r>
              <a:rPr lang="en-US" dirty="0" smtClean="0"/>
              <a:t>Kernel carries/delivers event notifications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Pipes/FIFOs:</a:t>
            </a:r>
          </a:p>
          <a:p>
            <a:pPr lvl="1"/>
            <a:r>
              <a:rPr lang="en-US" dirty="0" smtClean="0"/>
              <a:t>Intra-machine communication</a:t>
            </a:r>
          </a:p>
          <a:p>
            <a:pPr lvl="1"/>
            <a:r>
              <a:rPr lang="en-US" dirty="0" smtClean="0"/>
              <a:t>Many-to-many </a:t>
            </a:r>
          </a:p>
          <a:p>
            <a:pPr lvl="1"/>
            <a:r>
              <a:rPr lang="en-US" dirty="0" smtClean="0"/>
              <a:t>Kernel reads/writes through the pipe file system</a:t>
            </a:r>
          </a:p>
          <a:p>
            <a:pPr>
              <a:buNone/>
            </a:pPr>
            <a:r>
              <a:rPr lang="en-US" dirty="0" smtClean="0"/>
              <a:t>Sockets:</a:t>
            </a:r>
          </a:p>
          <a:p>
            <a:pPr lvl="1"/>
            <a:r>
              <a:rPr lang="en-US" dirty="0" smtClean="0"/>
              <a:t>Inter/Intra-machine communication</a:t>
            </a:r>
          </a:p>
          <a:p>
            <a:pPr lvl="1"/>
            <a:r>
              <a:rPr lang="en-US" dirty="0" smtClean="0"/>
              <a:t>Point-to-point</a:t>
            </a:r>
          </a:p>
          <a:p>
            <a:pPr lvl="1"/>
            <a:r>
              <a:rPr lang="en-US" dirty="0" smtClean="0"/>
              <a:t>Kernel reads/writes through networking system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Kernel’s Involvement in IPC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Saves data into kernel address space</a:t>
            </a:r>
          </a:p>
          <a:p>
            <a:r>
              <a:rPr lang="en-US" dirty="0" smtClean="0"/>
              <a:t>Delivers data from kernel address space</a:t>
            </a:r>
          </a:p>
          <a:p>
            <a:r>
              <a:rPr lang="en-US" dirty="0" smtClean="0"/>
              <a:t>Sleeps and wakes processes that block on communications channels</a:t>
            </a:r>
          </a:p>
          <a:p>
            <a:r>
              <a:rPr lang="en-US" dirty="0" smtClean="0"/>
              <a:t>Delivers asynchronous notifications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Useful, but incurs overhead!</a:t>
            </a:r>
          </a:p>
          <a:p>
            <a:pPr lvl="1"/>
            <a:r>
              <a:rPr lang="en-US" dirty="0" smtClean="0"/>
              <a:t>Multiple copies of data</a:t>
            </a:r>
          </a:p>
          <a:p>
            <a:pPr lvl="1"/>
            <a:r>
              <a:rPr lang="en-US" dirty="0" smtClean="0"/>
              <a:t>Event delivery timing at mercy of kernel</a:t>
            </a:r>
          </a:p>
          <a:p>
            <a:pPr lvl="1"/>
            <a:r>
              <a:rPr lang="en-US" dirty="0" smtClean="0"/>
              <a:t>Access requires system calls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Processes share a physical memory region:</a:t>
            </a:r>
          </a:p>
          <a:p>
            <a:pPr lvl="1"/>
            <a:r>
              <a:rPr lang="en-US" dirty="0" smtClean="0"/>
              <a:t>Communication by modifying memory values</a:t>
            </a:r>
          </a:p>
          <a:p>
            <a:pPr lvl="1"/>
            <a:r>
              <a:rPr lang="en-US" dirty="0" smtClean="0"/>
              <a:t>Kernel only invoked at creation &amp; deletion</a:t>
            </a:r>
          </a:p>
          <a:p>
            <a:pPr lvl="1"/>
            <a:r>
              <a:rPr lang="en-US" dirty="0" smtClean="0"/>
              <a:t>No read or write overhead vs. regular memory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143000" y="3962400"/>
            <a:ext cx="1371600" cy="914400"/>
            <a:chOff x="1143000" y="3962400"/>
            <a:chExt cx="1371600" cy="914400"/>
          </a:xfrm>
        </p:grpSpPr>
        <p:sp>
          <p:nvSpPr>
            <p:cNvPr id="6" name="Rectangle 5"/>
            <p:cNvSpPr/>
            <p:nvPr/>
          </p:nvSpPr>
          <p:spPr>
            <a:xfrm>
              <a:off x="1143000" y="3962400"/>
              <a:ext cx="1371600" cy="609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Process 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143000" y="4572000"/>
              <a:ext cx="137160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shm_ptr</a:t>
              </a:r>
              <a:endPara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172200" y="3962400"/>
            <a:ext cx="1371600" cy="914400"/>
            <a:chOff x="6172200" y="3962400"/>
            <a:chExt cx="1371600" cy="914400"/>
          </a:xfrm>
        </p:grpSpPr>
        <p:sp>
          <p:nvSpPr>
            <p:cNvPr id="7" name="Rectangle 6"/>
            <p:cNvSpPr/>
            <p:nvPr/>
          </p:nvSpPr>
          <p:spPr>
            <a:xfrm>
              <a:off x="6172200" y="3962400"/>
              <a:ext cx="13716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Process 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172200" y="4572000"/>
              <a:ext cx="1371600" cy="304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shm_ptr</a:t>
              </a:r>
              <a:endPara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57600" y="3962400"/>
            <a:ext cx="1371600" cy="2133600"/>
            <a:chOff x="3657600" y="3962400"/>
            <a:chExt cx="1371600" cy="2133600"/>
          </a:xfrm>
        </p:grpSpPr>
        <p:sp>
          <p:nvSpPr>
            <p:cNvPr id="10" name="Rectangle 9"/>
            <p:cNvSpPr/>
            <p:nvPr/>
          </p:nvSpPr>
          <p:spPr>
            <a:xfrm>
              <a:off x="3657600" y="3962400"/>
              <a:ext cx="13716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57600" y="4267200"/>
              <a:ext cx="13716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57600" y="4572000"/>
              <a:ext cx="13716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57600" y="4876800"/>
              <a:ext cx="13716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657600" y="5181600"/>
              <a:ext cx="13716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57600" y="5486400"/>
              <a:ext cx="13716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57600" y="5791200"/>
              <a:ext cx="13716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13</a:t>
              </a:r>
              <a:endPara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cxnSp>
        <p:nvCxnSpPr>
          <p:cNvPr id="18" name="Straight Arrow Connector 17"/>
          <p:cNvCxnSpPr>
            <a:stCxn id="8" idx="3"/>
            <a:endCxn id="10" idx="1"/>
          </p:cNvCxnSpPr>
          <p:nvPr/>
        </p:nvCxnSpPr>
        <p:spPr>
          <a:xfrm flipV="1">
            <a:off x="2514600" y="4114800"/>
            <a:ext cx="114300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1"/>
            <a:endCxn id="10" idx="3"/>
          </p:cNvCxnSpPr>
          <p:nvPr/>
        </p:nvCxnSpPr>
        <p:spPr>
          <a:xfrm flipH="1" flipV="1">
            <a:off x="5029200" y="4114800"/>
            <a:ext cx="114300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657600" y="3657600"/>
            <a:ext cx="1371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- Paging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All physical memory is divided into </a:t>
            </a:r>
            <a:r>
              <a:rPr lang="en-US" i="1" dirty="0" smtClean="0"/>
              <a:t>pages</a:t>
            </a:r>
          </a:p>
          <a:p>
            <a:r>
              <a:rPr lang="en-US" dirty="0" smtClean="0"/>
              <a:t>Pages get mapped to virtual memory</a:t>
            </a:r>
          </a:p>
          <a:p>
            <a:r>
              <a:rPr lang="en-US" dirty="0" smtClean="0"/>
              <a:t>Virtual addresses require translation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4953000"/>
            <a:ext cx="685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4KB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3048000"/>
            <a:ext cx="1371600" cy="609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3048000"/>
            <a:ext cx="1371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3000" y="4953000"/>
            <a:ext cx="685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4KB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28800" y="4953000"/>
            <a:ext cx="685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4KB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14600" y="4953000"/>
            <a:ext cx="685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4KB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00400" y="4953000"/>
            <a:ext cx="685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4KB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4953000"/>
            <a:ext cx="685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4KB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Straight Arrow Connector 27"/>
          <p:cNvCxnSpPr>
            <a:stCxn id="8" idx="2"/>
            <a:endCxn id="6" idx="0"/>
          </p:cNvCxnSpPr>
          <p:nvPr/>
        </p:nvCxnSpPr>
        <p:spPr>
          <a:xfrm flipH="1">
            <a:off x="800100" y="3657600"/>
            <a:ext cx="800100" cy="1295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2"/>
            <a:endCxn id="13" idx="0"/>
          </p:cNvCxnSpPr>
          <p:nvPr/>
        </p:nvCxnSpPr>
        <p:spPr>
          <a:xfrm flipH="1">
            <a:off x="1485900" y="3657600"/>
            <a:ext cx="114300" cy="1295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2"/>
            <a:endCxn id="18" idx="0"/>
          </p:cNvCxnSpPr>
          <p:nvPr/>
        </p:nvCxnSpPr>
        <p:spPr>
          <a:xfrm flipH="1">
            <a:off x="2171700" y="3657600"/>
            <a:ext cx="1562100" cy="1295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2"/>
            <a:endCxn id="19" idx="0"/>
          </p:cNvCxnSpPr>
          <p:nvPr/>
        </p:nvCxnSpPr>
        <p:spPr>
          <a:xfrm>
            <a:off x="1600200" y="3657600"/>
            <a:ext cx="1257300" cy="1295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20" idx="0"/>
          </p:cNvCxnSpPr>
          <p:nvPr/>
        </p:nvCxnSpPr>
        <p:spPr>
          <a:xfrm flipH="1">
            <a:off x="3543300" y="3657600"/>
            <a:ext cx="190500" cy="1295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86400" y="2743200"/>
            <a:ext cx="275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Virtual Address Translation: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562600" y="3124200"/>
            <a:ext cx="1828800" cy="762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Virtual Address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372100" y="4343400"/>
            <a:ext cx="914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Page</a:t>
            </a:r>
            <a:r>
              <a:rPr lang="en-US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591300" y="4343400"/>
            <a:ext cx="9906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Offset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0" name="Straight Arrow Connector 49"/>
          <p:cNvCxnSpPr>
            <a:endCxn id="45" idx="0"/>
          </p:cNvCxnSpPr>
          <p:nvPr/>
        </p:nvCxnSpPr>
        <p:spPr>
          <a:xfrm flipH="1">
            <a:off x="5829300" y="3886200"/>
            <a:ext cx="2286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6" idx="0"/>
          </p:cNvCxnSpPr>
          <p:nvPr/>
        </p:nvCxnSpPr>
        <p:spPr>
          <a:xfrm>
            <a:off x="6896100" y="3886200"/>
            <a:ext cx="1905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372100" y="5410200"/>
            <a:ext cx="1295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Physical Page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7" name="Straight Arrow Connector 56"/>
          <p:cNvCxnSpPr>
            <a:stCxn id="45" idx="2"/>
          </p:cNvCxnSpPr>
          <p:nvPr/>
        </p:nvCxnSpPr>
        <p:spPr>
          <a:xfrm>
            <a:off x="5829300" y="5029200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7048500" y="5562600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6667500" y="57531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7248225" y="5029200"/>
            <a:ext cx="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429500" y="57531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801275" y="5410200"/>
            <a:ext cx="8382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Phys.</a:t>
            </a:r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Addr</a:t>
            </a:r>
            <a:endParaRPr lang="en-US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953000" y="2971800"/>
            <a:ext cx="0" cy="304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Shared memory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 flipH="1">
            <a:off x="5867400" y="4724400"/>
            <a:ext cx="1295400" cy="6858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Physical Page</a:t>
            </a:r>
            <a:endParaRPr 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6705600" y="1600200"/>
            <a:ext cx="2209800" cy="3124200"/>
            <a:chOff x="4953000" y="2590800"/>
            <a:chExt cx="2209800" cy="3124200"/>
          </a:xfrm>
        </p:grpSpPr>
        <p:sp>
          <p:nvSpPr>
            <p:cNvPr id="8" name="Rectangle 7"/>
            <p:cNvSpPr/>
            <p:nvPr/>
          </p:nvSpPr>
          <p:spPr>
            <a:xfrm flipH="1">
              <a:off x="5143500" y="2590800"/>
              <a:ext cx="1828800" cy="990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Process B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Virtual Address</a:t>
              </a:r>
              <a:endPara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flipH="1">
              <a:off x="6248400" y="4038600"/>
              <a:ext cx="914400" cy="685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Page</a:t>
              </a:r>
              <a:r>
                <a:rPr lang="en-US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#</a:t>
              </a:r>
              <a:endPara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flipH="1">
              <a:off x="4953000" y="4038600"/>
              <a:ext cx="9906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Offset</a:t>
              </a:r>
              <a:endPara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Straight Arrow Connector 10"/>
            <p:cNvCxnSpPr>
              <a:endCxn id="9" idx="0"/>
            </p:cNvCxnSpPr>
            <p:nvPr/>
          </p:nvCxnSpPr>
          <p:spPr>
            <a:xfrm>
              <a:off x="6477000" y="3581400"/>
              <a:ext cx="22860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10" idx="0"/>
            </p:cNvCxnSpPr>
            <p:nvPr/>
          </p:nvCxnSpPr>
          <p:spPr>
            <a:xfrm flipH="1">
              <a:off x="5448300" y="3581400"/>
              <a:ext cx="19050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2"/>
            </p:cNvCxnSpPr>
            <p:nvPr/>
          </p:nvCxnSpPr>
          <p:spPr>
            <a:xfrm flipH="1">
              <a:off x="5410200" y="4724400"/>
              <a:ext cx="129540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 flipH="1">
            <a:off x="4114800" y="1600200"/>
            <a:ext cx="2209800" cy="3124200"/>
            <a:chOff x="838200" y="2590800"/>
            <a:chExt cx="2209800" cy="3124200"/>
          </a:xfrm>
        </p:grpSpPr>
        <p:sp>
          <p:nvSpPr>
            <p:cNvPr id="22" name="Rectangle 21"/>
            <p:cNvSpPr/>
            <p:nvPr/>
          </p:nvSpPr>
          <p:spPr>
            <a:xfrm>
              <a:off x="1028700" y="2590800"/>
              <a:ext cx="1828800" cy="9906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Process A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Virtual Address</a:t>
              </a:r>
              <a:endPara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38200" y="4038600"/>
              <a:ext cx="914400" cy="6858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Page</a:t>
              </a:r>
              <a:r>
                <a:rPr lang="en-US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 </a:t>
              </a:r>
              <a:r>
                <a:rPr lang="en-US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#</a:t>
              </a:r>
              <a:endPara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4038600"/>
              <a:ext cx="990600" cy="685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Offset</a:t>
              </a:r>
              <a:endParaRPr lang="en-US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Straight Arrow Connector 24"/>
            <p:cNvCxnSpPr>
              <a:endCxn id="23" idx="0"/>
            </p:cNvCxnSpPr>
            <p:nvPr/>
          </p:nvCxnSpPr>
          <p:spPr>
            <a:xfrm flipH="1">
              <a:off x="1295400" y="3581400"/>
              <a:ext cx="22860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4" idx="0"/>
            </p:cNvCxnSpPr>
            <p:nvPr/>
          </p:nvCxnSpPr>
          <p:spPr>
            <a:xfrm>
              <a:off x="2362200" y="3581400"/>
              <a:ext cx="19050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2"/>
            </p:cNvCxnSpPr>
            <p:nvPr/>
          </p:nvCxnSpPr>
          <p:spPr>
            <a:xfrm flipH="1">
              <a:off x="914400" y="4724400"/>
              <a:ext cx="381000" cy="990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Same address </a:t>
            </a:r>
            <a:br>
              <a:rPr lang="en-US" sz="2400" dirty="0" smtClean="0"/>
            </a:br>
            <a:r>
              <a:rPr lang="en-US" sz="2400" dirty="0" smtClean="0"/>
              <a:t>translation as usual</a:t>
            </a:r>
            <a:br>
              <a:rPr lang="en-US" sz="2400" dirty="0" smtClean="0"/>
            </a:br>
            <a:r>
              <a:rPr lang="en-US" sz="2400" dirty="0" smtClean="0"/>
              <a:t>(little or no overhead)</a:t>
            </a:r>
          </a:p>
          <a:p>
            <a:r>
              <a:rPr lang="en-US" sz="2400" dirty="0" smtClean="0"/>
              <a:t>Addresses map to</a:t>
            </a:r>
            <a:br>
              <a:rPr lang="en-US" sz="2400" dirty="0" smtClean="0"/>
            </a:br>
            <a:r>
              <a:rPr lang="en-US" sz="2400" dirty="0" smtClean="0"/>
              <a:t>same physical page</a:t>
            </a:r>
          </a:p>
          <a:p>
            <a:r>
              <a:rPr lang="en-US" sz="2400" dirty="0" smtClean="0"/>
              <a:t>Page must be readable/</a:t>
            </a:r>
            <a:br>
              <a:rPr lang="en-US" sz="2400" dirty="0" smtClean="0"/>
            </a:br>
            <a:r>
              <a:rPr lang="en-US" sz="2400" dirty="0" smtClean="0"/>
              <a:t>writable by both processes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 in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Three steps to use shared memory: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Create a shared file descriptor -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shm_create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Resize shared region -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ftruncate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Map region into process -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mmap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/>
            <a:r>
              <a:rPr lang="en-US" sz="2400" dirty="0" smtClean="0"/>
              <a:t>Shared regions identified by name</a:t>
            </a:r>
          </a:p>
          <a:p>
            <a:pPr marL="514350" indent="-514350"/>
            <a:r>
              <a:rPr lang="en-US" sz="2400" dirty="0" smtClean="0"/>
              <a:t>Creator can specify user-level permissions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Shared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Basic interface: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void*</a:t>
            </a:r>
            <a:r>
              <a:rPr lang="en-US" dirty="0" smtClean="0"/>
              <a:t> pointer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Programmer must impose organization on shared memory region:</a:t>
            </a:r>
          </a:p>
          <a:p>
            <a:pPr lvl="1"/>
            <a:r>
              <a:rPr lang="en-US" dirty="0" err="1" smtClean="0"/>
              <a:t>Structs</a:t>
            </a:r>
            <a:endParaRPr lang="en-US" dirty="0" smtClean="0"/>
          </a:p>
          <a:p>
            <a:pPr lvl="1"/>
            <a:r>
              <a:rPr lang="en-US" dirty="0" smtClean="0"/>
              <a:t>Libraries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Provides multi-threaded-like environment </a:t>
            </a:r>
          </a:p>
          <a:p>
            <a:pPr lvl="1"/>
            <a:r>
              <a:rPr lang="en-US" dirty="0" smtClean="0"/>
              <a:t>Concurrency libraries may or may not work when shared across processes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Pthreads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PTHREAD_PROCESS_SHARED</a:t>
            </a:r>
          </a:p>
          <a:p>
            <a:pPr lvl="1"/>
            <a:r>
              <a:rPr lang="en-US" dirty="0" smtClean="0"/>
              <a:t>May need own concurrency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3149</TotalTime>
  <Words>359</Words>
  <Application>Microsoft Office PowerPoint</Application>
  <PresentationFormat>On-screen Show (4:3)</PresentationFormat>
  <Paragraphs>113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Shared Memory</vt:lpstr>
      <vt:lpstr>The Common Theme So Far?</vt:lpstr>
      <vt:lpstr>Kernel’s Involvement in IPC</vt:lpstr>
      <vt:lpstr>Shared Memory Concepts</vt:lpstr>
      <vt:lpstr>Recall - Paging</vt:lpstr>
      <vt:lpstr>Efficient Shared memory</vt:lpstr>
      <vt:lpstr>Shared Memory in Linux</vt:lpstr>
      <vt:lpstr>Using Shared Memory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david_n_laura</cp:lastModifiedBy>
  <cp:revision>79</cp:revision>
  <dcterms:created xsi:type="dcterms:W3CDTF">2016-01-21T02:03:40Z</dcterms:created>
  <dcterms:modified xsi:type="dcterms:W3CDTF">2016-04-12T07:08:25Z</dcterms:modified>
</cp:coreProperties>
</file>