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FF4D"/>
    <a:srgbClr val="720D1A"/>
    <a:srgbClr val="8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648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20D1A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hool_of_Engineering_and_Applied_Science_1line_rev(RGB)1000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715000"/>
            <a:ext cx="4255605" cy="106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Parallel Systems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School_of_Engineering_and_Applied_Science_1line_rev(RGB)1000-01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6131920"/>
            <a:ext cx="3200400" cy="8022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720D1A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Details: Device Drivers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David Ferry, Chris Gill</a:t>
            </a:r>
          </a:p>
          <a:p>
            <a:r>
              <a:rPr lang="en-US" sz="1800" dirty="0" smtClean="0"/>
              <a:t>CSE 522S - Advanced Operating Systems</a:t>
            </a:r>
          </a:p>
          <a:p>
            <a:r>
              <a:rPr lang="en-US" sz="1800" dirty="0" smtClean="0"/>
              <a:t>Washington University in St. Louis</a:t>
            </a:r>
          </a:p>
          <a:p>
            <a:r>
              <a:rPr lang="en-US" sz="1800" dirty="0" smtClean="0"/>
              <a:t>St. Louis, MO 63130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There are whole books about how to write good device drivers, plus lots of example code: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Linux Device Drivers,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ed.</a:t>
            </a:r>
            <a:r>
              <a:rPr lang="en-US" i="1" dirty="0" smtClean="0"/>
              <a:t> </a:t>
            </a:r>
            <a:br>
              <a:rPr lang="en-US" i="1" dirty="0" smtClean="0"/>
            </a:br>
            <a:r>
              <a:rPr lang="en-US" dirty="0" smtClean="0"/>
              <a:t>by </a:t>
            </a:r>
            <a:r>
              <a:rPr lang="en-US" dirty="0" err="1" smtClean="0"/>
              <a:t>Corbet</a:t>
            </a:r>
            <a:r>
              <a:rPr lang="en-US" dirty="0" smtClean="0"/>
              <a:t>, </a:t>
            </a:r>
            <a:r>
              <a:rPr lang="en-US" dirty="0" err="1" smtClean="0"/>
              <a:t>Rubini</a:t>
            </a:r>
            <a:r>
              <a:rPr lang="en-US" dirty="0" smtClean="0"/>
              <a:t>, and </a:t>
            </a:r>
            <a:r>
              <a:rPr lang="en-US" dirty="0" err="1" smtClean="0"/>
              <a:t>Kroah</a:t>
            </a:r>
            <a:r>
              <a:rPr lang="en-US" dirty="0" smtClean="0"/>
              <a:t>-Hartmann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Available online (free) under creative commons license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362200" y="3628725"/>
            <a:ext cx="4267200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a Device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Hide details of how a device works behind a standard interface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52800" y="2971800"/>
            <a:ext cx="20574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Code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52800" y="3886200"/>
            <a:ext cx="2057400" cy="4572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Interface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52800" y="4343400"/>
            <a:ext cx="20574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Black Box</a:t>
            </a:r>
            <a:br>
              <a:rPr lang="en-US" dirty="0" smtClean="0"/>
            </a:br>
            <a:r>
              <a:rPr lang="en-US" dirty="0" smtClean="0"/>
              <a:t>Device Driver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0" y="5715000"/>
            <a:ext cx="2057400" cy="4572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4381500" y="34290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9" idx="0"/>
          </p:cNvCxnSpPr>
          <p:nvPr/>
        </p:nvCxnSpPr>
        <p:spPr>
          <a:xfrm>
            <a:off x="4381500" y="52578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62200" y="5486400"/>
            <a:ext cx="4267200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48400" y="3048000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Space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48400" y="4343400"/>
            <a:ext cx="139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 Space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48400" y="5715000"/>
            <a:ext cx="110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Hardware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 flipV="1">
            <a:off x="1447800" y="3581401"/>
            <a:ext cx="6096000" cy="42066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a Device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Hide details of how a device works behind a standard interface</a:t>
            </a:r>
          </a:p>
          <a:p>
            <a:r>
              <a:rPr lang="en-US" dirty="0" smtClean="0"/>
              <a:t>Be modular and flexible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76400" y="2971800"/>
            <a:ext cx="20574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Code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76400" y="3886200"/>
            <a:ext cx="2057400" cy="4572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Interface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76400" y="4343400"/>
            <a:ext cx="20574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Black Box</a:t>
            </a:r>
            <a:br>
              <a:rPr lang="en-US" dirty="0" smtClean="0"/>
            </a:br>
            <a:r>
              <a:rPr lang="en-US" dirty="0" smtClean="0"/>
              <a:t>Device Driver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76400" y="5715000"/>
            <a:ext cx="2057400" cy="4572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2705100" y="34290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9" idx="0"/>
          </p:cNvCxnSpPr>
          <p:nvPr/>
        </p:nvCxnSpPr>
        <p:spPr>
          <a:xfrm>
            <a:off x="2705100" y="52578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47800" y="5486400"/>
            <a:ext cx="6096000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876800" y="2971800"/>
            <a:ext cx="20574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Code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876800" y="3886200"/>
            <a:ext cx="2057400" cy="4572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Interface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876800" y="4343400"/>
            <a:ext cx="20574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Modified Driver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876800" y="5715000"/>
            <a:ext cx="2057400" cy="4572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(version 2)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>
            <a:off x="5905500" y="34290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2"/>
            <a:endCxn id="27" idx="0"/>
          </p:cNvCxnSpPr>
          <p:nvPr/>
        </p:nvCxnSpPr>
        <p:spPr>
          <a:xfrm>
            <a:off x="5905500" y="52578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Design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953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Support </a:t>
            </a:r>
            <a:r>
              <a:rPr lang="en-US" i="1" dirty="0" smtClean="0">
                <a:solidFill>
                  <a:srgbClr val="FF0000"/>
                </a:solidFill>
              </a:rPr>
              <a:t>mechanism</a:t>
            </a:r>
            <a:r>
              <a:rPr lang="en-US" dirty="0" smtClean="0">
                <a:solidFill>
                  <a:srgbClr val="FF0000"/>
                </a:solidFill>
              </a:rPr>
              <a:t>, not </a:t>
            </a:r>
            <a:r>
              <a:rPr lang="en-US" i="1" dirty="0" smtClean="0">
                <a:solidFill>
                  <a:srgbClr val="FF0000"/>
                </a:solidFill>
              </a:rPr>
              <a:t>policy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Mechanism: technical capabilities</a:t>
            </a:r>
          </a:p>
          <a:p>
            <a:pPr>
              <a:buNone/>
            </a:pPr>
            <a:r>
              <a:rPr lang="en-US" dirty="0" smtClean="0"/>
              <a:t>Policy:	  </a:t>
            </a:r>
            <a:r>
              <a:rPr lang="en-US" sz="1300" dirty="0" smtClean="0"/>
              <a:t> </a:t>
            </a:r>
            <a:r>
              <a:rPr lang="en-US" dirty="0" smtClean="0"/>
              <a:t>how those capabilities are used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Example – sockets:</a:t>
            </a:r>
          </a:p>
          <a:p>
            <a:pPr>
              <a:buNone/>
            </a:pPr>
            <a:r>
              <a:rPr lang="en-US" dirty="0" smtClean="0"/>
              <a:t>Sockets abstract many types of connections</a:t>
            </a:r>
          </a:p>
          <a:p>
            <a:r>
              <a:rPr lang="en-US" dirty="0" smtClean="0"/>
              <a:t>Synchronous or asynchronous access</a:t>
            </a:r>
          </a:p>
          <a:p>
            <a:r>
              <a:rPr lang="en-US" dirty="0" smtClean="0"/>
              <a:t>FTP or UDP</a:t>
            </a:r>
          </a:p>
          <a:p>
            <a:r>
              <a:rPr lang="en-US" dirty="0" smtClean="0"/>
              <a:t>Variety of protocols</a:t>
            </a:r>
          </a:p>
          <a:p>
            <a:pPr>
              <a:buNone/>
            </a:pPr>
            <a:r>
              <a:rPr lang="en-US" dirty="0" smtClean="0"/>
              <a:t>By being flexible, sockets place little constraint on how they are used.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Expect hardware devices to be used in many contexts!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Driver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Character Devices</a:t>
            </a:r>
          </a:p>
          <a:p>
            <a:pPr lvl="1"/>
            <a:r>
              <a:rPr lang="en-US" dirty="0" smtClean="0"/>
              <a:t>Reads and writes a stream of characters</a:t>
            </a:r>
          </a:p>
          <a:p>
            <a:pPr lvl="1"/>
            <a:r>
              <a:rPr lang="en-US" dirty="0" smtClean="0"/>
              <a:t>May only implement </a:t>
            </a:r>
            <a:r>
              <a:rPr lang="en-US" i="1" dirty="0" smtClean="0"/>
              <a:t>read</a:t>
            </a:r>
            <a:r>
              <a:rPr lang="en-US" dirty="0" smtClean="0"/>
              <a:t>, </a:t>
            </a:r>
            <a:r>
              <a:rPr lang="en-US" i="1" dirty="0" smtClean="0"/>
              <a:t>write</a:t>
            </a:r>
            <a:r>
              <a:rPr lang="en-US" dirty="0" smtClean="0"/>
              <a:t>, </a:t>
            </a:r>
            <a:r>
              <a:rPr lang="en-US" i="1" dirty="0" smtClean="0"/>
              <a:t>open</a:t>
            </a:r>
            <a:r>
              <a:rPr lang="en-US" dirty="0" smtClean="0"/>
              <a:t>, </a:t>
            </a:r>
            <a:r>
              <a:rPr lang="en-US" i="1" dirty="0" smtClean="0"/>
              <a:t>close</a:t>
            </a:r>
          </a:p>
          <a:p>
            <a:pPr lvl="1"/>
            <a:r>
              <a:rPr lang="en-US" dirty="0" smtClean="0"/>
              <a:t>Console drivers, keyboard, etc.</a:t>
            </a:r>
          </a:p>
          <a:p>
            <a:pPr>
              <a:buNone/>
            </a:pPr>
            <a:r>
              <a:rPr lang="en-US" dirty="0" smtClean="0"/>
              <a:t>Block Devices</a:t>
            </a:r>
          </a:p>
          <a:p>
            <a:pPr lvl="1"/>
            <a:r>
              <a:rPr lang="en-US" dirty="0" smtClean="0"/>
              <a:t>Reads and writes whole </a:t>
            </a:r>
            <a:r>
              <a:rPr lang="en-US" i="1" dirty="0" smtClean="0"/>
              <a:t>blocks</a:t>
            </a:r>
            <a:r>
              <a:rPr lang="en-US" dirty="0" smtClean="0"/>
              <a:t> of bytes</a:t>
            </a:r>
          </a:p>
          <a:p>
            <a:pPr lvl="1"/>
            <a:r>
              <a:rPr lang="en-US" dirty="0" smtClean="0"/>
              <a:t>E.g. a hard drive only reads and writes 4K bytes at a time</a:t>
            </a:r>
          </a:p>
          <a:p>
            <a:pPr lvl="1"/>
            <a:r>
              <a:rPr lang="en-US" dirty="0" smtClean="0"/>
              <a:t>Hard drives, CD-ROM drives, floppy drives</a:t>
            </a:r>
          </a:p>
          <a:p>
            <a:pPr>
              <a:buNone/>
            </a:pPr>
            <a:r>
              <a:rPr lang="en-US" dirty="0" smtClean="0"/>
              <a:t>Network Devices</a:t>
            </a:r>
          </a:p>
          <a:p>
            <a:pPr lvl="1"/>
            <a:r>
              <a:rPr lang="en-US" dirty="0" smtClean="0"/>
              <a:t>Provides network interfaces (like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eth0</a:t>
            </a:r>
            <a:r>
              <a:rPr lang="en-US" dirty="0" smtClean="0"/>
              <a:t> 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loopback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Packet based read &amp; write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driver typically communicates through</a:t>
            </a:r>
            <a:br>
              <a:rPr lang="en-US" dirty="0" smtClean="0"/>
            </a:br>
            <a:r>
              <a:rPr lang="en-US" dirty="0" smtClean="0"/>
              <a:t>(how else?) a special file.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en-US" sz="2400" dirty="0" smtClean="0"/>
              <a:t> – kernel representation of an open file</a:t>
            </a:r>
            <a:endParaRPr lang="en-US" sz="2400" dirty="0" smtClean="0"/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file_operations</a:t>
            </a:r>
            <a:r>
              <a:rPr lang="en-US" sz="2400" dirty="0" smtClean="0"/>
              <a:t> – list of function pointers to be called when file is accessed via file system calls (i.e. read, write, flush, etc.), used in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file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Hardware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Control over peripheral devices is done by writing and the device’s </a:t>
            </a:r>
            <a:r>
              <a:rPr lang="en-US" i="1" dirty="0" smtClean="0"/>
              <a:t>registers</a:t>
            </a:r>
          </a:p>
          <a:p>
            <a:pPr>
              <a:buNone/>
            </a:pPr>
            <a:r>
              <a:rPr lang="en-US" dirty="0" smtClean="0"/>
              <a:t>How do we read and write those? </a:t>
            </a:r>
          </a:p>
          <a:p>
            <a:pPr lvl="1"/>
            <a:r>
              <a:rPr lang="en-US" dirty="0" smtClean="0"/>
              <a:t>I/O Ports – R/W special processor instructions</a:t>
            </a:r>
          </a:p>
          <a:p>
            <a:pPr lvl="1"/>
            <a:r>
              <a:rPr lang="en-US" dirty="0" smtClean="0"/>
              <a:t>I/O Memory – R/W special memory addresses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Memory mapping is preferred (and faster)!</a:t>
            </a:r>
          </a:p>
          <a:p>
            <a:pPr lvl="1"/>
            <a:r>
              <a:rPr lang="en-US" dirty="0" smtClean="0"/>
              <a:t>Maps large regions (e.g. video frame buffer)</a:t>
            </a:r>
          </a:p>
          <a:p>
            <a:pPr lvl="1"/>
            <a:r>
              <a:rPr lang="en-US" dirty="0" smtClean="0"/>
              <a:t>Some architectures don’t support I/O Ports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Mapped I/O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linux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ioport.h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request_mem_region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 – allocates a memory region suitable for I/O memory map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ioremap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 – maps peripheral physical I/O space into kernel memory space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oread32()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iowrite32()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io_memcpy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 – family of functions for reading and writing memory mapped I/O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 and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Syscalls</a:t>
            </a:r>
            <a:r>
              <a:rPr lang="en-US" dirty="0" smtClean="0"/>
              <a:t> provide a </a:t>
            </a:r>
            <a:r>
              <a:rPr lang="en-US" i="1" dirty="0" smtClean="0"/>
              <a:t>synchronous</a:t>
            </a:r>
            <a:r>
              <a:rPr lang="en-US" dirty="0" smtClean="0"/>
              <a:t> interface to hardware devices</a:t>
            </a:r>
          </a:p>
          <a:p>
            <a:pPr>
              <a:buNone/>
            </a:pPr>
            <a:r>
              <a:rPr lang="en-US" dirty="0" smtClean="0"/>
              <a:t>Interrupts allow </a:t>
            </a:r>
            <a:r>
              <a:rPr lang="en-US" i="1" dirty="0" smtClean="0"/>
              <a:t>asynchronous</a:t>
            </a:r>
            <a:r>
              <a:rPr lang="en-US" dirty="0" smtClean="0"/>
              <a:t> operations</a:t>
            </a:r>
          </a:p>
          <a:p>
            <a:pPr lvl="1"/>
            <a:r>
              <a:rPr lang="en-US" dirty="0" smtClean="0"/>
              <a:t>Many devices are much slower than processor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66800" y="4114800"/>
            <a:ext cx="7162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66800" y="5562600"/>
            <a:ext cx="7162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" y="373380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5638800"/>
            <a:ext cx="118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Hard-drive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47800" y="4114800"/>
            <a:ext cx="381000" cy="1447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9242" y="4267200"/>
            <a:ext cx="11351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1) Writes</a:t>
            </a:r>
            <a:br>
              <a:rPr lang="en-US" dirty="0" smtClean="0"/>
            </a:br>
            <a:r>
              <a:rPr lang="en-US" dirty="0" smtClean="0"/>
              <a:t>requested</a:t>
            </a:r>
            <a:br>
              <a:rPr lang="en-US" dirty="0" smtClean="0"/>
            </a:br>
            <a:r>
              <a:rPr lang="en-US" dirty="0" smtClean="0"/>
              <a:t>block to</a:t>
            </a:r>
            <a:br>
              <a:rPr lang="en-US" dirty="0" smtClean="0"/>
            </a:br>
            <a:r>
              <a:rPr lang="en-US" dirty="0" smtClean="0"/>
              <a:t>device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828800" y="5562600"/>
            <a:ext cx="381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62200" y="5562600"/>
            <a:ext cx="2632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2) Seeks and writes block</a:t>
            </a:r>
            <a:br>
              <a:rPr lang="en-US" dirty="0" smtClean="0"/>
            </a:br>
            <a:r>
              <a:rPr lang="en-US" dirty="0" smtClean="0"/>
              <a:t>into I/O mapped memory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638800" y="4114800"/>
            <a:ext cx="457200" cy="1447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57600" y="4191000"/>
            <a:ext cx="2262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3) Interrupt notifies</a:t>
            </a:r>
            <a:br>
              <a:rPr lang="en-US" dirty="0" smtClean="0"/>
            </a:br>
            <a:r>
              <a:rPr lang="en-US" dirty="0" smtClean="0"/>
              <a:t>CPU that work is done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086600" y="4114800"/>
            <a:ext cx="914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34200" y="4191000"/>
            <a:ext cx="1255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4) Deferred</a:t>
            </a:r>
            <a:br>
              <a:rPr lang="en-US" dirty="0" smtClean="0"/>
            </a:br>
            <a:r>
              <a:rPr lang="en-US" dirty="0" smtClean="0"/>
              <a:t>processing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3899</TotalTime>
  <Words>433</Words>
  <Application>Microsoft Office PowerPoint</Application>
  <PresentationFormat>On-screen Show (4:3)</PresentationFormat>
  <Paragraphs>108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Linux Details: Device Drivers</vt:lpstr>
      <vt:lpstr>Goal of a Device Driver</vt:lpstr>
      <vt:lpstr>Goal of a Device Driver</vt:lpstr>
      <vt:lpstr>Driver Design Philosophy</vt:lpstr>
      <vt:lpstr>Traditional Driver Types</vt:lpstr>
      <vt:lpstr>Driver Interface</vt:lpstr>
      <vt:lpstr>Accessing Hardware Devices</vt:lpstr>
      <vt:lpstr>Memory Mapped I/O Functions</vt:lpstr>
      <vt:lpstr>Devices and Interrupts</vt:lpstr>
      <vt:lpstr>More Details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david_n_laura</cp:lastModifiedBy>
  <cp:revision>96</cp:revision>
  <dcterms:created xsi:type="dcterms:W3CDTF">2016-01-21T02:03:40Z</dcterms:created>
  <dcterms:modified xsi:type="dcterms:W3CDTF">2016-04-19T18:24:40Z</dcterms:modified>
</cp:coreProperties>
</file>