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61" r:id="rId4"/>
    <p:sldId id="263" r:id="rId5"/>
    <p:sldId id="264" r:id="rId6"/>
    <p:sldId id="269" r:id="rId7"/>
    <p:sldId id="291" r:id="rId8"/>
    <p:sldId id="292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84" r:id="rId18"/>
    <p:sldId id="294" r:id="rId19"/>
    <p:sldId id="295" r:id="rId20"/>
    <p:sldId id="296" r:id="rId21"/>
    <p:sldId id="297" r:id="rId22"/>
    <p:sldId id="298" r:id="rId23"/>
    <p:sldId id="285" r:id="rId24"/>
    <p:sldId id="286" r:id="rId25"/>
    <p:sldId id="287" r:id="rId26"/>
    <p:sldId id="288" r:id="rId27"/>
    <p:sldId id="29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FF4D"/>
    <a:srgbClr val="003DA5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139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David Ferry</a:t>
            </a:r>
            <a:br>
              <a:rPr lang="en-US" sz="1800" dirty="0" smtClean="0"/>
            </a:br>
            <a:r>
              <a:rPr lang="en-US" sz="1800" dirty="0" smtClean="0"/>
              <a:t>CSCI 3500 – Operating Systems</a:t>
            </a:r>
          </a:p>
          <a:p>
            <a:r>
              <a:rPr lang="en-US" sz="1800" dirty="0" smtClean="0"/>
              <a:t>Saint Louis University</a:t>
            </a:r>
            <a:br>
              <a:rPr lang="en-US" sz="1800" dirty="0" smtClean="0"/>
            </a:br>
            <a:r>
              <a:rPr lang="en-US" sz="1800" dirty="0" smtClean="0"/>
              <a:t>St. Louis, MO 63103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Single-program function calls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1828800"/>
            <a:ext cx="1600200" cy="388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1905000"/>
            <a:ext cx="1447800" cy="838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95400" y="3200400"/>
            <a:ext cx="1447800" cy="4191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3771900"/>
            <a:ext cx="14478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95400" y="5029200"/>
            <a:ext cx="1447800" cy="342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2895600"/>
            <a:ext cx="289560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" y="2249269"/>
            <a:ext cx="786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</a:t>
            </a:r>
            <a:br>
              <a:rPr lang="en-US" dirty="0" smtClean="0"/>
            </a:br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3767" y="2895600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br>
              <a:rPr lang="en-US" dirty="0" smtClean="0"/>
            </a:br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705600" y="1877109"/>
            <a:ext cx="1676400" cy="39243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819900" y="4810809"/>
            <a:ext cx="14478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.text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810375" y="3982134"/>
            <a:ext cx="1447800" cy="75110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.data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87773" y="359744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.heap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87773" y="1940093"/>
            <a:ext cx="71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.stack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 flipV="1">
            <a:off x="7545916" y="3134409"/>
            <a:ext cx="11641" cy="49530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534274" y="2313026"/>
            <a:ext cx="1" cy="53923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00" y="1447800"/>
            <a:ext cx="31307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Code executing at some</a:t>
            </a:r>
            <a:br>
              <a:rPr lang="en-US" sz="2000" dirty="0" smtClean="0"/>
            </a:br>
            <a:r>
              <a:rPr lang="en-US" sz="2000" dirty="0" smtClean="0"/>
              <a:t>place in .text section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Execution jumps to</a:t>
            </a:r>
            <a:br>
              <a:rPr lang="en-US" sz="2000" dirty="0" smtClean="0"/>
            </a:br>
            <a:r>
              <a:rPr lang="en-US" sz="2000" dirty="0" smtClean="0"/>
              <a:t>another place in .text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Eventually jumps back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10200" y="5486400"/>
            <a:ext cx="140017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295400" y="4486275"/>
            <a:ext cx="1447800" cy="43815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28" name="Arc 27"/>
          <p:cNvSpPr/>
          <p:nvPr/>
        </p:nvSpPr>
        <p:spPr>
          <a:xfrm>
            <a:off x="6547551" y="4924425"/>
            <a:ext cx="426080" cy="448359"/>
          </a:xfrm>
          <a:prstGeom prst="arc">
            <a:avLst>
              <a:gd name="adj1" fmla="val 4949825"/>
              <a:gd name="adj2" fmla="val 16797776"/>
            </a:avLst>
          </a:prstGeom>
          <a:noFill/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410200" y="5432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45865" y="48986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619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Library function calls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1828800"/>
            <a:ext cx="1600200" cy="388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1905000"/>
            <a:ext cx="1447800" cy="838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95400" y="3200400"/>
            <a:ext cx="1447800" cy="4191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3771900"/>
            <a:ext cx="14478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95400" y="5029200"/>
            <a:ext cx="1447800" cy="342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2895600"/>
            <a:ext cx="289560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" y="2249269"/>
            <a:ext cx="786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</a:t>
            </a:r>
            <a:br>
              <a:rPr lang="en-US" dirty="0" smtClean="0"/>
            </a:br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3767" y="2895600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br>
              <a:rPr lang="en-US" dirty="0" smtClean="0"/>
            </a:br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705600" y="1877109"/>
            <a:ext cx="1676400" cy="39243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819900" y="4810809"/>
            <a:ext cx="14478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.text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810375" y="3982134"/>
            <a:ext cx="1447800" cy="75110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.data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87773" y="359744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.heap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87773" y="1940093"/>
            <a:ext cx="71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.stack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 flipV="1">
            <a:off x="7543800" y="3276600"/>
            <a:ext cx="13758" cy="35310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534274" y="2313026"/>
            <a:ext cx="2" cy="35397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00" y="1143000"/>
            <a:ext cx="3130793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Code executing at some</a:t>
            </a:r>
            <a:br>
              <a:rPr lang="en-US" sz="2000" dirty="0" smtClean="0"/>
            </a:br>
            <a:r>
              <a:rPr lang="en-US" sz="2000" dirty="0" smtClean="0"/>
              <a:t>place in .text section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Execution jumps to</a:t>
            </a:r>
            <a:br>
              <a:rPr lang="en-US" sz="2000" dirty="0" smtClean="0"/>
            </a:br>
            <a:r>
              <a:rPr lang="en-US" sz="2000" dirty="0" smtClean="0"/>
              <a:t>.text section of a library</a:t>
            </a:r>
            <a:br>
              <a:rPr lang="en-US" sz="2000" dirty="0" smtClean="0"/>
            </a:br>
            <a:r>
              <a:rPr lang="en-US" sz="2000" dirty="0" smtClean="0"/>
              <a:t>residing in </a:t>
            </a:r>
            <a:r>
              <a:rPr lang="en-US" sz="2000" dirty="0" err="1" smtClean="0"/>
              <a:t>userspace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Eventually jumps back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The library is said</a:t>
            </a:r>
            <a:br>
              <a:rPr lang="en-US" sz="2000" dirty="0" smtClean="0"/>
            </a:br>
            <a:r>
              <a:rPr lang="en-US" sz="2000" dirty="0" smtClean="0"/>
              <a:t>to be mapped</a:t>
            </a:r>
            <a:br>
              <a:rPr lang="en-US" sz="2000" dirty="0" smtClean="0"/>
            </a:br>
            <a:r>
              <a:rPr lang="en-US" sz="2000" dirty="0" smtClean="0"/>
              <a:t>into the program.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1295400" y="4486275"/>
            <a:ext cx="1447800" cy="43815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2819400" y="2743200"/>
            <a:ext cx="3886200" cy="1743076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819400" y="3218765"/>
            <a:ext cx="3886200" cy="1705660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819900" y="2743200"/>
            <a:ext cx="1447800" cy="43815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410200" y="5486400"/>
            <a:ext cx="140017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rc 50"/>
          <p:cNvSpPr/>
          <p:nvPr/>
        </p:nvSpPr>
        <p:spPr>
          <a:xfrm>
            <a:off x="6547551" y="2962275"/>
            <a:ext cx="426080" cy="2410509"/>
          </a:xfrm>
          <a:prstGeom prst="arc">
            <a:avLst>
              <a:gd name="adj1" fmla="val 5447087"/>
              <a:gd name="adj2" fmla="val 16299750"/>
            </a:avLst>
          </a:prstGeom>
          <a:noFill/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410200" y="5432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0350" y="4164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62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1828800"/>
            <a:ext cx="1600200" cy="388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1905000"/>
            <a:ext cx="1447800" cy="838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95400" y="3200400"/>
            <a:ext cx="1447800" cy="4191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3771900"/>
            <a:ext cx="14478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95400" y="5029200"/>
            <a:ext cx="1447800" cy="342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2895600"/>
            <a:ext cx="289560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" y="2249269"/>
            <a:ext cx="786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</a:t>
            </a:r>
            <a:br>
              <a:rPr lang="en-US" dirty="0" smtClean="0"/>
            </a:br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3767" y="2895600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br>
              <a:rPr lang="en-US" dirty="0" smtClean="0"/>
            </a:br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705600" y="1877109"/>
            <a:ext cx="1676400" cy="39243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819900" y="4810809"/>
            <a:ext cx="14478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.text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810375" y="3982134"/>
            <a:ext cx="1447800" cy="75110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.data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87773" y="359744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.heap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87773" y="1940093"/>
            <a:ext cx="71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.stack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 flipV="1">
            <a:off x="7545916" y="3134409"/>
            <a:ext cx="11641" cy="49530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534274" y="2313026"/>
            <a:ext cx="1" cy="53923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00" y="1020762"/>
            <a:ext cx="318760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Code executing at some</a:t>
            </a:r>
            <a:br>
              <a:rPr lang="en-US" sz="2000" dirty="0" smtClean="0"/>
            </a:br>
            <a:r>
              <a:rPr lang="en-US" sz="2000" dirty="0" smtClean="0"/>
              <a:t>place in .text section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Needs to execute code</a:t>
            </a:r>
            <a:br>
              <a:rPr lang="en-US" sz="2000" dirty="0" smtClean="0"/>
            </a:br>
            <a:r>
              <a:rPr lang="en-US" sz="2000" dirty="0" smtClean="0"/>
              <a:t>somewhere in operating</a:t>
            </a:r>
            <a:br>
              <a:rPr lang="en-US" sz="2000" dirty="0" smtClean="0"/>
            </a:br>
            <a:r>
              <a:rPr lang="en-US" sz="2000" dirty="0" smtClean="0"/>
              <a:t>system, crossing the</a:t>
            </a:r>
            <a:br>
              <a:rPr lang="en-US" sz="2000" dirty="0" smtClean="0"/>
            </a:br>
            <a:r>
              <a:rPr lang="en-US" sz="2000" dirty="0" err="1" smtClean="0"/>
              <a:t>kernelspace</a:t>
            </a:r>
            <a:r>
              <a:rPr lang="en-US" sz="2000" dirty="0" smtClean="0"/>
              <a:t> boundary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539794" y="5514975"/>
            <a:ext cx="128111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295400" y="4486275"/>
            <a:ext cx="1447800" cy="43815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2971800" y="2572434"/>
            <a:ext cx="3871912" cy="29139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65437" y="50833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24200" y="2362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608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1828800"/>
            <a:ext cx="1600200" cy="388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1905000"/>
            <a:ext cx="1447800" cy="838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95400" y="3200400"/>
            <a:ext cx="1447800" cy="4191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3771900"/>
            <a:ext cx="14478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95400" y="5029200"/>
            <a:ext cx="1447800" cy="342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2895600"/>
            <a:ext cx="289560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" y="2249269"/>
            <a:ext cx="786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</a:t>
            </a:r>
            <a:br>
              <a:rPr lang="en-US" dirty="0" smtClean="0"/>
            </a:br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3767" y="2895600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br>
              <a:rPr lang="en-US" dirty="0" smtClean="0"/>
            </a:br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705600" y="1877109"/>
            <a:ext cx="1676400" cy="39243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819900" y="4810809"/>
            <a:ext cx="14478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.text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810375" y="3982134"/>
            <a:ext cx="1447800" cy="75110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.data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87773" y="359744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.heap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87773" y="1940093"/>
            <a:ext cx="71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.stack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 flipV="1">
            <a:off x="7545916" y="3134409"/>
            <a:ext cx="11641" cy="49530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534274" y="2313026"/>
            <a:ext cx="1" cy="539234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295400" y="4486275"/>
            <a:ext cx="1447800" cy="43815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200" y="3238380"/>
            <a:ext cx="3429000" cy="2098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Difficulties:</a:t>
            </a:r>
          </a:p>
          <a:p>
            <a:pPr marL="342900" indent="-342900">
              <a:buAutoNum type="arabicParenR"/>
            </a:pPr>
            <a:r>
              <a:rPr lang="en-US" dirty="0" smtClean="0"/>
              <a:t>We can’t give user programs access to OS memory like we can to system libraries</a:t>
            </a:r>
          </a:p>
          <a:p>
            <a:pPr marL="342900" indent="-342900">
              <a:buAutoNum type="arabicParenR"/>
            </a:pPr>
            <a:r>
              <a:rPr lang="en-US" dirty="0" smtClean="0"/>
              <a:t>Need to protect system and other users from unauthorized access</a:t>
            </a:r>
          </a:p>
          <a:p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00400" y="1020762"/>
            <a:ext cx="318760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Code executing at some</a:t>
            </a:r>
            <a:br>
              <a:rPr lang="en-US" sz="2000" dirty="0" smtClean="0"/>
            </a:br>
            <a:r>
              <a:rPr lang="en-US" sz="2000" dirty="0" smtClean="0"/>
              <a:t>place in .text section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Needs to execute code</a:t>
            </a:r>
            <a:br>
              <a:rPr lang="en-US" sz="2000" dirty="0" smtClean="0"/>
            </a:br>
            <a:r>
              <a:rPr lang="en-US" sz="2000" dirty="0" smtClean="0"/>
              <a:t>somewhere in operating</a:t>
            </a:r>
            <a:br>
              <a:rPr lang="en-US" sz="2000" dirty="0" smtClean="0"/>
            </a:br>
            <a:r>
              <a:rPr lang="en-US" sz="2000" dirty="0" smtClean="0"/>
              <a:t>system, crossing the</a:t>
            </a:r>
            <a:br>
              <a:rPr lang="en-US" sz="2000" dirty="0" smtClean="0"/>
            </a:br>
            <a:r>
              <a:rPr lang="en-US" sz="2000" dirty="0" err="1" smtClean="0"/>
              <a:t>kernelspace</a:t>
            </a:r>
            <a:r>
              <a:rPr lang="en-US" sz="2000" dirty="0" smtClean="0"/>
              <a:t> boundary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3412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Being Careful About Access to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What bad things can happen if a user program can read, write, or execute in the OS memory?</a:t>
            </a:r>
          </a:p>
          <a:p>
            <a:r>
              <a:rPr lang="en-US" sz="2400" dirty="0" smtClean="0"/>
              <a:t>The </a:t>
            </a:r>
            <a:r>
              <a:rPr lang="en-US" sz="2400" dirty="0" smtClean="0"/>
              <a:t>OS enforces access control</a:t>
            </a:r>
            <a:br>
              <a:rPr lang="en-US" sz="2400" dirty="0" smtClean="0"/>
            </a:br>
            <a:r>
              <a:rPr lang="en-US" sz="2400" dirty="0" smtClean="0"/>
              <a:t>(e.g. file </a:t>
            </a:r>
            <a:r>
              <a:rPr lang="en-US" sz="2400" dirty="0" smtClean="0"/>
              <a:t>read/write/delete, event permissions)</a:t>
            </a:r>
          </a:p>
          <a:p>
            <a:r>
              <a:rPr lang="en-US" sz="2400" dirty="0"/>
              <a:t>The OS stores and authenticates secrets</a:t>
            </a:r>
            <a:br>
              <a:rPr lang="en-US" sz="2400" dirty="0"/>
            </a:br>
            <a:r>
              <a:rPr lang="en-US" sz="2400" dirty="0"/>
              <a:t>(e.g. password authentication</a:t>
            </a:r>
            <a:r>
              <a:rPr lang="en-US" sz="2400" dirty="0" smtClean="0"/>
              <a:t>)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Allowing unprivileged access circumvents OS security and policies.</a:t>
            </a: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FF0000"/>
                </a:solidFill>
              </a:rPr>
              <a:t>Question: How does a user program </a:t>
            </a:r>
            <a:r>
              <a:rPr lang="en-US" sz="2400" dirty="0" smtClean="0">
                <a:solidFill>
                  <a:srgbClr val="FF0000"/>
                </a:solidFill>
              </a:rPr>
              <a:t>achieve OS 	      	      tasks without </a:t>
            </a:r>
            <a:r>
              <a:rPr lang="en-US" sz="2400" dirty="0" smtClean="0">
                <a:solidFill>
                  <a:srgbClr val="FF0000"/>
                </a:solidFill>
              </a:rPr>
              <a:t>getting access to the OS?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545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User program </a:t>
            </a:r>
            <a:r>
              <a:rPr lang="en-US" sz="2400" dirty="0" smtClean="0">
                <a:solidFill>
                  <a:srgbClr val="FF0000"/>
                </a:solidFill>
              </a:rPr>
              <a:t>requests</a:t>
            </a:r>
            <a:r>
              <a:rPr lang="en-US" sz="2400" dirty="0" smtClean="0"/>
              <a:t> OS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User program stops executing, </a:t>
            </a:r>
            <a:r>
              <a:rPr lang="en-US" sz="2400" dirty="0" smtClean="0">
                <a:solidFill>
                  <a:srgbClr val="FF0000"/>
                </a:solidFill>
              </a:rPr>
              <a:t>hands execution over to OS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OS determines whether request is valid and allowable for 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OS performs service, if valid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OS returns a status code to user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OS stops executing, hands execution back to user </a:t>
            </a:r>
            <a:r>
              <a:rPr lang="en-US" sz="2400" dirty="0" smtClean="0"/>
              <a:t>program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*Main point: OS code determines when/how to run.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74704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Low Level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Low level mechanisms are </a:t>
            </a:r>
            <a:r>
              <a:rPr lang="en-US" dirty="0" smtClean="0"/>
              <a:t>finicky, </a:t>
            </a:r>
            <a:r>
              <a:rPr lang="en-US" dirty="0" smtClean="0"/>
              <a:t>for example, recall how a single function call is implemented in assembly.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z = max( 5, 10 )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Making a function call at the low level…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Arguments stored in registers or on stack</a:t>
            </a:r>
            <a:br>
              <a:rPr lang="en-US" dirty="0" smtClean="0"/>
            </a:br>
            <a:r>
              <a:rPr lang="en-US" dirty="0" smtClean="0"/>
              <a:t>(depends on what ISA you’re using)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Unconditional jump to function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stack and base </a:t>
            </a:r>
            <a:r>
              <a:rPr lang="en-US" dirty="0" smtClean="0"/>
              <a:t>pointers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 function code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return value in known place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Unconditional jump back to calling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Restore stack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143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32-bit x86 ISA Function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z = max( 5, 10 )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Making a function in x86…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Arguments stored on stack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Unconditional jump to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function </a:t>
            </a:r>
            <a:r>
              <a:rPr lang="en-US" sz="2000" dirty="0" smtClean="0"/>
              <a:t>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Update stack and base </a:t>
            </a:r>
            <a:r>
              <a:rPr lang="en-US" sz="2000" dirty="0" smtClean="0"/>
              <a:t>pointers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Execute function code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Store return value in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known </a:t>
            </a:r>
            <a:r>
              <a:rPr lang="en-US" sz="2000" dirty="0" smtClean="0"/>
              <a:t>place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Unconditional jump back to calling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Restore stack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404736" y="1371600"/>
            <a:ext cx="3739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x86: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Courier" pitchFamily="49" charset="0"/>
              </a:rPr>
              <a:t>pushl</a:t>
            </a:r>
            <a:r>
              <a:rPr lang="en-US" b="1" dirty="0" smtClean="0">
                <a:solidFill>
                  <a:srgbClr val="FF0000"/>
                </a:solidFill>
                <a:latin typeface="Courier" pitchFamily="49" charset="0"/>
              </a:rPr>
              <a:t> $10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Courier" pitchFamily="49" charset="0"/>
              </a:rPr>
              <a:t>pushl</a:t>
            </a:r>
            <a:r>
              <a:rPr lang="en-US" b="1" dirty="0" smtClean="0">
                <a:solidFill>
                  <a:srgbClr val="FF0000"/>
                </a:solidFill>
                <a:latin typeface="Courier" pitchFamily="49" charset="0"/>
              </a:rPr>
              <a:t> $5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2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32-bit x86 ISA Function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z = max( 5, 10 )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Making a function in x86…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Arguments stored on stack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Unconditional jump to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function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Update stack and base </a:t>
            </a:r>
            <a:r>
              <a:rPr lang="en-US" sz="2000" dirty="0" smtClean="0"/>
              <a:t>pointers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Execute function code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Store return value in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known </a:t>
            </a:r>
            <a:r>
              <a:rPr lang="en-US" sz="2000" dirty="0" smtClean="0"/>
              <a:t>place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Unconditional jump back to calling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Restore stack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404736" y="1371600"/>
            <a:ext cx="3739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x86: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Courier" pitchFamily="49" charset="0"/>
              </a:rPr>
              <a:t>pushl</a:t>
            </a:r>
            <a:r>
              <a:rPr lang="en-US" b="1" dirty="0" smtClean="0">
                <a:solidFill>
                  <a:srgbClr val="FF0000"/>
                </a:solidFill>
                <a:latin typeface="Courier" pitchFamily="49" charset="0"/>
              </a:rPr>
              <a:t> $10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Courier" pitchFamily="49" charset="0"/>
              </a:rPr>
              <a:t>pushl</a:t>
            </a:r>
            <a:r>
              <a:rPr lang="en-US" b="1" dirty="0" smtClean="0">
                <a:solidFill>
                  <a:srgbClr val="FF0000"/>
                </a:solidFill>
                <a:latin typeface="Courier" pitchFamily="49" charset="0"/>
              </a:rPr>
              <a:t> $5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" pitchFamily="49" charset="0"/>
              </a:rPr>
              <a:t>call  max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32-bit x86 ISA Function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z = max( 5, 10 )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Making a function in x86…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Arguments stored on stack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Unconditional jump to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function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Update stack and base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pointers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Execute function code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Store return value in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known </a:t>
            </a:r>
            <a:r>
              <a:rPr lang="en-US" sz="2000" dirty="0" smtClean="0"/>
              <a:t>place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Unconditional jump back to calling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Restore stack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404736" y="1371600"/>
            <a:ext cx="3739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x86: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Courier" pitchFamily="49" charset="0"/>
              </a:rPr>
              <a:t>pushl</a:t>
            </a:r>
            <a:r>
              <a:rPr lang="en-US" b="1" dirty="0" smtClean="0">
                <a:solidFill>
                  <a:srgbClr val="FF0000"/>
                </a:solidFill>
                <a:latin typeface="Courier" pitchFamily="49" charset="0"/>
              </a:rPr>
              <a:t> $10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Courier" pitchFamily="49" charset="0"/>
              </a:rPr>
              <a:t>pushl</a:t>
            </a:r>
            <a:r>
              <a:rPr lang="en-US" b="1" dirty="0" smtClean="0">
                <a:solidFill>
                  <a:srgbClr val="FF0000"/>
                </a:solidFill>
                <a:latin typeface="Courier" pitchFamily="49" charset="0"/>
              </a:rPr>
              <a:t> $5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" pitchFamily="49" charset="0"/>
              </a:rPr>
              <a:t>call  max</a:t>
            </a:r>
          </a:p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urier" pitchFamily="49" charset="0"/>
              </a:rPr>
              <a:t>pushl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" pitchFamily="49" charset="0"/>
              </a:rPr>
              <a:t> %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urier" pitchFamily="49" charset="0"/>
              </a:rPr>
              <a:t>ebp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Courier" pitchFamily="49" charset="0"/>
            </a:endParaRPr>
          </a:p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urier" pitchFamily="49" charset="0"/>
              </a:rPr>
              <a:t>movl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" pitchFamily="49" charset="0"/>
              </a:rPr>
              <a:t>  %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urier" pitchFamily="49" charset="0"/>
              </a:rPr>
              <a:t>esp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" pitchFamily="49" charset="0"/>
              </a:rPr>
              <a:t>, %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urier" pitchFamily="49" charset="0"/>
              </a:rPr>
              <a:t>ebp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Courier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6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“System” call</a:t>
            </a:r>
            <a:r>
              <a:rPr lang="en-US" dirty="0"/>
              <a:t>?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s opposed to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Consider example program: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max( 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 ){</a:t>
            </a:r>
          </a:p>
          <a:p>
            <a:pPr marL="0" indent="0">
              <a:buNone/>
            </a:pPr>
            <a:r>
              <a:rPr lang="en-US" dirty="0" smtClean="0"/>
              <a:t>	if ( a &gt; b ) return a; else return b;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char* </a:t>
            </a:r>
            <a:r>
              <a:rPr lang="en-US" dirty="0" err="1" smtClean="0"/>
              <a:t>argv</a:t>
            </a:r>
            <a:r>
              <a:rPr lang="en-US" dirty="0" smtClean="0"/>
              <a:t>[] 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z = max( 5, 10 );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char buffer[ </a:t>
            </a:r>
            <a:r>
              <a:rPr lang="en-US" dirty="0" err="1" smtClean="0"/>
              <a:t>bufferSize</a:t>
            </a:r>
            <a:r>
              <a:rPr lang="en-US" dirty="0" smtClean="0"/>
              <a:t> ];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bytes = </a:t>
            </a:r>
            <a:r>
              <a:rPr lang="en-US" dirty="0" err="1" smtClean="0"/>
              <a:t>snprintf</a:t>
            </a:r>
            <a:r>
              <a:rPr lang="en-US" dirty="0" smtClean="0"/>
              <a:t>( buffer, </a:t>
            </a:r>
            <a:r>
              <a:rPr lang="en-US" dirty="0" err="1" smtClean="0"/>
              <a:t>bufferSize</a:t>
            </a:r>
            <a:r>
              <a:rPr lang="en-US" dirty="0" smtClean="0"/>
              <a:t>, “Max is %d”, z 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write( STDOUT_FILENO, buffer, bytes);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690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32-bit x86 ISA Function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z = max( 5, 10 )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Making a function in x86…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Arguments stored on stack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Unconditional jump to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function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Update stack and base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pointers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47FF4D"/>
                </a:solidFill>
              </a:rPr>
              <a:t>Execute function code</a:t>
            </a:r>
            <a:endParaRPr lang="en-US" sz="2000" dirty="0" smtClean="0">
              <a:solidFill>
                <a:srgbClr val="47FF4D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Store return value in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known </a:t>
            </a:r>
            <a:r>
              <a:rPr lang="en-US" sz="2000" dirty="0" smtClean="0"/>
              <a:t>place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Unconditional jump back to calling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Restore stack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404736" y="1371600"/>
            <a:ext cx="3739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x86: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Courier" pitchFamily="49" charset="0"/>
              </a:rPr>
              <a:t>pushl</a:t>
            </a:r>
            <a:r>
              <a:rPr lang="en-US" b="1" dirty="0" smtClean="0">
                <a:solidFill>
                  <a:srgbClr val="FF0000"/>
                </a:solidFill>
                <a:latin typeface="Courier" pitchFamily="49" charset="0"/>
              </a:rPr>
              <a:t> $10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Courier" pitchFamily="49" charset="0"/>
              </a:rPr>
              <a:t>pushl</a:t>
            </a:r>
            <a:r>
              <a:rPr lang="en-US" b="1" dirty="0" smtClean="0">
                <a:solidFill>
                  <a:srgbClr val="FF0000"/>
                </a:solidFill>
                <a:latin typeface="Courier" pitchFamily="49" charset="0"/>
              </a:rPr>
              <a:t> $5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" pitchFamily="49" charset="0"/>
              </a:rPr>
              <a:t>call  max</a:t>
            </a:r>
          </a:p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urier" pitchFamily="49" charset="0"/>
              </a:rPr>
              <a:t>pushl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" pitchFamily="49" charset="0"/>
              </a:rPr>
              <a:t> %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urier" pitchFamily="49" charset="0"/>
              </a:rPr>
              <a:t>ebp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Courier" pitchFamily="49" charset="0"/>
            </a:endParaRPr>
          </a:p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urier" pitchFamily="49" charset="0"/>
              </a:rPr>
              <a:t>movl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" pitchFamily="49" charset="0"/>
              </a:rPr>
              <a:t>  %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urier" pitchFamily="49" charset="0"/>
              </a:rPr>
              <a:t>esp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" pitchFamily="49" charset="0"/>
              </a:rPr>
              <a:t>, %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urier" pitchFamily="49" charset="0"/>
              </a:rPr>
              <a:t>ebp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Courier" pitchFamily="49" charset="0"/>
            </a:endParaRPr>
          </a:p>
          <a:p>
            <a:r>
              <a:rPr lang="en-US" b="1" dirty="0" smtClean="0">
                <a:solidFill>
                  <a:srgbClr val="21FF76"/>
                </a:solidFill>
                <a:latin typeface="Courier" pitchFamily="49" charset="0"/>
              </a:rPr>
              <a:t>&lt;function </a:t>
            </a:r>
            <a:r>
              <a:rPr lang="en-US" b="1" dirty="0" smtClean="0">
                <a:solidFill>
                  <a:srgbClr val="21FF76"/>
                </a:solidFill>
                <a:latin typeface="Courier" pitchFamily="49" charset="0"/>
              </a:rPr>
              <a:t>code </a:t>
            </a:r>
            <a:r>
              <a:rPr lang="en-US" b="1" dirty="0" smtClean="0">
                <a:solidFill>
                  <a:srgbClr val="21FF76"/>
                </a:solidFill>
                <a:latin typeface="Courier" pitchFamily="49" charset="0"/>
              </a:rPr>
              <a:t>executes&gt;</a:t>
            </a:r>
            <a:endParaRPr lang="en-US" b="1" dirty="0" smtClean="0">
              <a:solidFill>
                <a:srgbClr val="21FF76"/>
              </a:solidFill>
              <a:latin typeface="Courier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8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32-bit x86 ISA Function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z = max( 5, 10 )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Making a function in x86…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Arguments stored on stack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Unconditional jump to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function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Update stack and base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pointers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47FF4D"/>
                </a:solidFill>
              </a:rPr>
              <a:t>Execute function code</a:t>
            </a:r>
            <a:endParaRPr lang="en-US" sz="2000" dirty="0" smtClean="0">
              <a:solidFill>
                <a:srgbClr val="47FF4D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00B0F0"/>
                </a:solidFill>
              </a:rPr>
              <a:t>Store return value in </a:t>
            </a:r>
            <a:r>
              <a:rPr lang="en-US" sz="2000" dirty="0" smtClean="0">
                <a:solidFill>
                  <a:srgbClr val="00B0F0"/>
                </a:solidFill>
              </a:rPr>
              <a:t/>
            </a:r>
            <a:br>
              <a:rPr lang="en-US" sz="2000" dirty="0" smtClean="0">
                <a:solidFill>
                  <a:srgbClr val="00B0F0"/>
                </a:solidFill>
              </a:rPr>
            </a:br>
            <a:r>
              <a:rPr lang="en-US" sz="2000" dirty="0" smtClean="0">
                <a:solidFill>
                  <a:srgbClr val="00B0F0"/>
                </a:solidFill>
              </a:rPr>
              <a:t>known </a:t>
            </a:r>
            <a:r>
              <a:rPr lang="en-US" sz="2000" dirty="0" smtClean="0">
                <a:solidFill>
                  <a:srgbClr val="00B0F0"/>
                </a:solidFill>
              </a:rPr>
              <a:t>place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Unconditional jump back to calling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Restore stack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404736" y="1371600"/>
            <a:ext cx="37392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x86: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Courier" pitchFamily="49" charset="0"/>
              </a:rPr>
              <a:t>pushl</a:t>
            </a:r>
            <a:r>
              <a:rPr lang="en-US" b="1" dirty="0" smtClean="0">
                <a:solidFill>
                  <a:srgbClr val="FF0000"/>
                </a:solidFill>
                <a:latin typeface="Courier" pitchFamily="49" charset="0"/>
              </a:rPr>
              <a:t> $10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Courier" pitchFamily="49" charset="0"/>
              </a:rPr>
              <a:t>pushl</a:t>
            </a:r>
            <a:r>
              <a:rPr lang="en-US" b="1" dirty="0" smtClean="0">
                <a:solidFill>
                  <a:srgbClr val="FF0000"/>
                </a:solidFill>
                <a:latin typeface="Courier" pitchFamily="49" charset="0"/>
              </a:rPr>
              <a:t> $5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" pitchFamily="49" charset="0"/>
              </a:rPr>
              <a:t>call  max</a:t>
            </a:r>
          </a:p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urier" pitchFamily="49" charset="0"/>
              </a:rPr>
              <a:t>pushl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" pitchFamily="49" charset="0"/>
              </a:rPr>
              <a:t> %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urier" pitchFamily="49" charset="0"/>
              </a:rPr>
              <a:t>ebp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Courier" pitchFamily="49" charset="0"/>
            </a:endParaRPr>
          </a:p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urier" pitchFamily="49" charset="0"/>
              </a:rPr>
              <a:t>movl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" pitchFamily="49" charset="0"/>
              </a:rPr>
              <a:t>  %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urier" pitchFamily="49" charset="0"/>
              </a:rPr>
              <a:t>esp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" pitchFamily="49" charset="0"/>
              </a:rPr>
              <a:t>, %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urier" pitchFamily="49" charset="0"/>
              </a:rPr>
              <a:t>ebp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Courier" pitchFamily="49" charset="0"/>
            </a:endParaRPr>
          </a:p>
          <a:p>
            <a:r>
              <a:rPr lang="en-US" b="1" dirty="0" smtClean="0">
                <a:solidFill>
                  <a:srgbClr val="21FF76"/>
                </a:solidFill>
                <a:latin typeface="Courier" pitchFamily="49" charset="0"/>
              </a:rPr>
              <a:t>&lt;function </a:t>
            </a:r>
            <a:r>
              <a:rPr lang="en-US" b="1" dirty="0" smtClean="0">
                <a:solidFill>
                  <a:srgbClr val="21FF76"/>
                </a:solidFill>
                <a:latin typeface="Courier" pitchFamily="49" charset="0"/>
              </a:rPr>
              <a:t>code </a:t>
            </a:r>
            <a:r>
              <a:rPr lang="en-US" b="1" dirty="0" smtClean="0">
                <a:solidFill>
                  <a:srgbClr val="21FF76"/>
                </a:solidFill>
                <a:latin typeface="Courier" pitchFamily="49" charset="0"/>
              </a:rPr>
              <a:t>executes&gt;</a:t>
            </a:r>
            <a:endParaRPr lang="en-US" b="1" dirty="0" smtClean="0">
              <a:solidFill>
                <a:srgbClr val="21FF76"/>
              </a:solidFill>
              <a:latin typeface="Courier" pitchFamily="49" charset="0"/>
            </a:endParaRPr>
          </a:p>
          <a:p>
            <a:r>
              <a:rPr lang="en-US" b="1" dirty="0" smtClean="0">
                <a:solidFill>
                  <a:srgbClr val="00B0F0"/>
                </a:solidFill>
                <a:latin typeface="Courier" pitchFamily="49" charset="0"/>
              </a:rPr>
              <a:t>&lt;move </a:t>
            </a:r>
            <a:r>
              <a:rPr lang="en-US" b="1" dirty="0" smtClean="0">
                <a:solidFill>
                  <a:srgbClr val="00B0F0"/>
                </a:solidFill>
                <a:latin typeface="Courier" pitchFamily="49" charset="0"/>
              </a:rPr>
              <a:t>return </a:t>
            </a:r>
            <a:r>
              <a:rPr lang="en-US" b="1" dirty="0" err="1" smtClean="0">
                <a:solidFill>
                  <a:srgbClr val="00B0F0"/>
                </a:solidFill>
                <a:latin typeface="Courier" pitchFamily="49" charset="0"/>
              </a:rPr>
              <a:t>val</a:t>
            </a:r>
            <a:r>
              <a:rPr lang="en-US" b="1" dirty="0" smtClean="0">
                <a:solidFill>
                  <a:srgbClr val="00B0F0"/>
                </a:solidFill>
                <a:latin typeface="Courier" pitchFamily="49" charset="0"/>
              </a:rPr>
              <a:t> to </a:t>
            </a:r>
            <a:r>
              <a:rPr lang="en-US" b="1" dirty="0" err="1" smtClean="0">
                <a:solidFill>
                  <a:srgbClr val="00B0F0"/>
                </a:solidFill>
                <a:latin typeface="Courier" pitchFamily="49" charset="0"/>
              </a:rPr>
              <a:t>eax</a:t>
            </a:r>
            <a:r>
              <a:rPr lang="en-US" b="1" dirty="0" smtClean="0">
                <a:solidFill>
                  <a:srgbClr val="00B0F0"/>
                </a:solidFill>
                <a:latin typeface="Courier" pitchFamily="49" charset="0"/>
              </a:rPr>
              <a:t>&gt;</a:t>
            </a:r>
            <a:endParaRPr lang="en-US" b="1" dirty="0" smtClean="0">
              <a:solidFill>
                <a:srgbClr val="00B0F0"/>
              </a:solidFill>
              <a:latin typeface="Courier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69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32-bit x86 ISA Function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z = max( 5, 10 )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Making a function in x86…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Arguments stored on stack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Unconditional jump to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function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Update stack and base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pointers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47FF4D"/>
                </a:solidFill>
              </a:rPr>
              <a:t>Execute function code</a:t>
            </a:r>
            <a:endParaRPr lang="en-US" sz="2000" dirty="0" smtClean="0">
              <a:solidFill>
                <a:srgbClr val="47FF4D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00B0F0"/>
                </a:solidFill>
              </a:rPr>
              <a:t>Store return value in </a:t>
            </a:r>
            <a:r>
              <a:rPr lang="en-US" sz="2000" dirty="0" smtClean="0">
                <a:solidFill>
                  <a:srgbClr val="00B0F0"/>
                </a:solidFill>
              </a:rPr>
              <a:t/>
            </a:r>
            <a:br>
              <a:rPr lang="en-US" sz="2000" dirty="0" smtClean="0">
                <a:solidFill>
                  <a:srgbClr val="00B0F0"/>
                </a:solidFill>
              </a:rPr>
            </a:br>
            <a:r>
              <a:rPr lang="en-US" sz="2000" dirty="0" smtClean="0">
                <a:solidFill>
                  <a:srgbClr val="00B0F0"/>
                </a:solidFill>
              </a:rPr>
              <a:t>known </a:t>
            </a:r>
            <a:r>
              <a:rPr lang="en-US" sz="2000" dirty="0" smtClean="0">
                <a:solidFill>
                  <a:srgbClr val="00B0F0"/>
                </a:solidFill>
              </a:rPr>
              <a:t>place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0000FF"/>
                </a:solidFill>
              </a:rPr>
              <a:t>Unconditional jump back to calling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FF00FF"/>
                </a:solidFill>
              </a:rPr>
              <a:t>Restore stack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404736" y="1371600"/>
            <a:ext cx="37392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x86: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Courier" pitchFamily="49" charset="0"/>
              </a:rPr>
              <a:t>pushl</a:t>
            </a:r>
            <a:r>
              <a:rPr lang="en-US" b="1" dirty="0" smtClean="0">
                <a:solidFill>
                  <a:srgbClr val="FF0000"/>
                </a:solidFill>
                <a:latin typeface="Courier" pitchFamily="49" charset="0"/>
              </a:rPr>
              <a:t> $10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Courier" pitchFamily="49" charset="0"/>
              </a:rPr>
              <a:t>pushl</a:t>
            </a:r>
            <a:r>
              <a:rPr lang="en-US" b="1" dirty="0" smtClean="0">
                <a:solidFill>
                  <a:srgbClr val="FF0000"/>
                </a:solidFill>
                <a:latin typeface="Courier" pitchFamily="49" charset="0"/>
              </a:rPr>
              <a:t> $5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" pitchFamily="49" charset="0"/>
              </a:rPr>
              <a:t>call  max</a:t>
            </a:r>
          </a:p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urier" pitchFamily="49" charset="0"/>
              </a:rPr>
              <a:t>pushl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" pitchFamily="49" charset="0"/>
              </a:rPr>
              <a:t> %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urier" pitchFamily="49" charset="0"/>
              </a:rPr>
              <a:t>ebp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Courier" pitchFamily="49" charset="0"/>
            </a:endParaRPr>
          </a:p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urier" pitchFamily="49" charset="0"/>
              </a:rPr>
              <a:t>movl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" pitchFamily="49" charset="0"/>
              </a:rPr>
              <a:t>  %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urier" pitchFamily="49" charset="0"/>
              </a:rPr>
              <a:t>esp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" pitchFamily="49" charset="0"/>
              </a:rPr>
              <a:t>, %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urier" pitchFamily="49" charset="0"/>
              </a:rPr>
              <a:t>ebp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Courier" pitchFamily="49" charset="0"/>
            </a:endParaRPr>
          </a:p>
          <a:p>
            <a:r>
              <a:rPr lang="en-US" b="1" dirty="0" smtClean="0">
                <a:solidFill>
                  <a:srgbClr val="21FF76"/>
                </a:solidFill>
                <a:latin typeface="Courier" pitchFamily="49" charset="0"/>
              </a:rPr>
              <a:t>&lt;function </a:t>
            </a:r>
            <a:r>
              <a:rPr lang="en-US" b="1" dirty="0" smtClean="0">
                <a:solidFill>
                  <a:srgbClr val="21FF76"/>
                </a:solidFill>
                <a:latin typeface="Courier" pitchFamily="49" charset="0"/>
              </a:rPr>
              <a:t>code </a:t>
            </a:r>
            <a:r>
              <a:rPr lang="en-US" b="1" dirty="0" smtClean="0">
                <a:solidFill>
                  <a:srgbClr val="21FF76"/>
                </a:solidFill>
                <a:latin typeface="Courier" pitchFamily="49" charset="0"/>
              </a:rPr>
              <a:t>executes&gt;</a:t>
            </a:r>
            <a:endParaRPr lang="en-US" b="1" dirty="0" smtClean="0">
              <a:solidFill>
                <a:srgbClr val="21FF76"/>
              </a:solidFill>
              <a:latin typeface="Courier" pitchFamily="49" charset="0"/>
            </a:endParaRPr>
          </a:p>
          <a:p>
            <a:r>
              <a:rPr lang="en-US" b="1" dirty="0" smtClean="0">
                <a:solidFill>
                  <a:srgbClr val="00B0F0"/>
                </a:solidFill>
                <a:latin typeface="Courier" pitchFamily="49" charset="0"/>
              </a:rPr>
              <a:t>&lt;move </a:t>
            </a:r>
            <a:r>
              <a:rPr lang="en-US" b="1" dirty="0" smtClean="0">
                <a:solidFill>
                  <a:srgbClr val="00B0F0"/>
                </a:solidFill>
                <a:latin typeface="Courier" pitchFamily="49" charset="0"/>
              </a:rPr>
              <a:t>return </a:t>
            </a:r>
            <a:r>
              <a:rPr lang="en-US" b="1" dirty="0" err="1" smtClean="0">
                <a:solidFill>
                  <a:srgbClr val="00B0F0"/>
                </a:solidFill>
                <a:latin typeface="Courier" pitchFamily="49" charset="0"/>
              </a:rPr>
              <a:t>val</a:t>
            </a:r>
            <a:r>
              <a:rPr lang="en-US" b="1" dirty="0" smtClean="0">
                <a:solidFill>
                  <a:srgbClr val="00B0F0"/>
                </a:solidFill>
                <a:latin typeface="Courier" pitchFamily="49" charset="0"/>
              </a:rPr>
              <a:t> to </a:t>
            </a:r>
            <a:r>
              <a:rPr lang="en-US" b="1" dirty="0" err="1" smtClean="0">
                <a:solidFill>
                  <a:srgbClr val="00B0F0"/>
                </a:solidFill>
                <a:latin typeface="Courier" pitchFamily="49" charset="0"/>
              </a:rPr>
              <a:t>eax</a:t>
            </a:r>
            <a:r>
              <a:rPr lang="en-US" b="1" dirty="0" smtClean="0">
                <a:solidFill>
                  <a:srgbClr val="00B0F0"/>
                </a:solidFill>
                <a:latin typeface="Courier" pitchFamily="49" charset="0"/>
              </a:rPr>
              <a:t>&gt;</a:t>
            </a:r>
            <a:endParaRPr lang="en-US" b="1" dirty="0" smtClean="0">
              <a:solidFill>
                <a:srgbClr val="00B0F0"/>
              </a:solidFill>
              <a:latin typeface="Courier" pitchFamily="49" charset="0"/>
            </a:endParaRPr>
          </a:p>
          <a:p>
            <a:r>
              <a:rPr lang="en-US" b="1" dirty="0" err="1" smtClean="0">
                <a:solidFill>
                  <a:srgbClr val="FF00FF"/>
                </a:solidFill>
                <a:latin typeface="Courier" pitchFamily="49" charset="0"/>
              </a:rPr>
              <a:t>popl</a:t>
            </a:r>
            <a:r>
              <a:rPr lang="en-US" b="1" dirty="0" smtClean="0">
                <a:solidFill>
                  <a:srgbClr val="FF00FF"/>
                </a:solidFill>
                <a:latin typeface="Courier" pitchFamily="49" charset="0"/>
              </a:rPr>
              <a:t>  %</a:t>
            </a:r>
            <a:r>
              <a:rPr lang="en-US" b="1" dirty="0" err="1" smtClean="0">
                <a:solidFill>
                  <a:srgbClr val="FF00FF"/>
                </a:solidFill>
                <a:latin typeface="Courier" pitchFamily="49" charset="0"/>
              </a:rPr>
              <a:t>ebp</a:t>
            </a:r>
            <a:endParaRPr lang="en-US" b="1" dirty="0" smtClean="0">
              <a:solidFill>
                <a:srgbClr val="FF00FF"/>
              </a:solidFill>
              <a:latin typeface="Courier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Courier" pitchFamily="49" charset="0"/>
              </a:rPr>
              <a:t>return</a:t>
            </a:r>
          </a:p>
          <a:p>
            <a:r>
              <a:rPr lang="en-US" b="1" dirty="0" err="1" smtClean="0">
                <a:solidFill>
                  <a:srgbClr val="FF00FF"/>
                </a:solidFill>
                <a:latin typeface="Courier" pitchFamily="49" charset="0"/>
              </a:rPr>
              <a:t>popl</a:t>
            </a:r>
            <a:r>
              <a:rPr lang="en-US" b="1" dirty="0" smtClean="0">
                <a:solidFill>
                  <a:srgbClr val="FF00FF"/>
                </a:solidFill>
                <a:latin typeface="Courier" pitchFamily="49" charset="0"/>
              </a:rPr>
              <a:t>  %</a:t>
            </a:r>
            <a:r>
              <a:rPr lang="en-US" b="1" dirty="0" err="1" smtClean="0">
                <a:solidFill>
                  <a:srgbClr val="FF00FF"/>
                </a:solidFill>
                <a:latin typeface="Courier" pitchFamily="49" charset="0"/>
              </a:rPr>
              <a:t>edx</a:t>
            </a:r>
            <a:endParaRPr lang="en-US" b="1" dirty="0" smtClean="0">
              <a:solidFill>
                <a:srgbClr val="FF00FF"/>
              </a:solidFill>
              <a:latin typeface="Courier" pitchFamily="49" charset="0"/>
            </a:endParaRPr>
          </a:p>
          <a:p>
            <a:r>
              <a:rPr lang="en-US" b="1" dirty="0" err="1" smtClean="0">
                <a:solidFill>
                  <a:srgbClr val="FF00FF"/>
                </a:solidFill>
                <a:latin typeface="Courier" pitchFamily="49" charset="0"/>
              </a:rPr>
              <a:t>popl</a:t>
            </a:r>
            <a:r>
              <a:rPr lang="en-US" b="1" dirty="0" smtClean="0">
                <a:solidFill>
                  <a:srgbClr val="FF00FF"/>
                </a:solidFill>
                <a:latin typeface="Courier" pitchFamily="49" charset="0"/>
              </a:rPr>
              <a:t>  %</a:t>
            </a:r>
            <a:r>
              <a:rPr lang="en-US" b="1" dirty="0" err="1" smtClean="0">
                <a:solidFill>
                  <a:srgbClr val="FF00FF"/>
                </a:solidFill>
                <a:latin typeface="Courier" pitchFamily="49" charset="0"/>
              </a:rPr>
              <a:t>edx</a:t>
            </a:r>
            <a:endParaRPr lang="en-US" b="1" dirty="0" smtClean="0">
              <a:solidFill>
                <a:srgbClr val="FF00FF"/>
              </a:solidFill>
              <a:latin typeface="Courier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8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System Call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Particulars vary by OS convention, processor instruction set architecture, and over time.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User program requests OS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User program stops executing, hands execution over to OS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OS determines whether request is valid and allowable for 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OS performs service, if valid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OS returns a status code to user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OS stops executing, hands execution back to user program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1280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System Call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Particulars vary by OS convention, processor instruction set architecture, and over time.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User program requests OS service</a:t>
            </a:r>
          </a:p>
          <a:p>
            <a:pPr marL="914400" lvl="1" indent="-514350"/>
            <a:r>
              <a:rPr lang="en-US" sz="2000" dirty="0" smtClean="0"/>
              <a:t>Need to specify what service and with what arguments, e.g. open() needs to know what file to open and with what permissions</a:t>
            </a:r>
          </a:p>
          <a:p>
            <a:pPr marL="914400" lvl="1" indent="-514350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Done by placing a specific system call number in processor register, and arguments in other registers</a:t>
            </a:r>
          </a:p>
          <a:p>
            <a:pPr marL="914400" lvl="1" indent="-514350"/>
            <a:r>
              <a:rPr lang="en-US" sz="2000" dirty="0" smtClean="0"/>
              <a:t>E.g. on Linux see “man 2 </a:t>
            </a:r>
            <a:r>
              <a:rPr lang="en-US" sz="2000" dirty="0" err="1" smtClean="0"/>
              <a:t>syscall</a:t>
            </a:r>
            <a:r>
              <a:rPr lang="en-US" sz="2000" dirty="0" smtClean="0"/>
              <a:t>” to see architecture calling conventions listed explicitly, see “man 2 </a:t>
            </a:r>
            <a:r>
              <a:rPr lang="en-US" sz="2000" dirty="0" err="1" smtClean="0"/>
              <a:t>syscalls</a:t>
            </a:r>
            <a:r>
              <a:rPr lang="en-US" sz="2000" dirty="0" smtClean="0"/>
              <a:t>” to see a comprehensive list of system calls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9675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System Call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Particulars vary by OS convention, processor instruction set architecture, and over time.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sz="2400" dirty="0" smtClean="0"/>
              <a:t>User program stops executing, hands execution over to OS</a:t>
            </a:r>
          </a:p>
          <a:p>
            <a:pPr marL="914400" lvl="1" indent="-514350"/>
            <a:r>
              <a:rPr lang="en-US" sz="2000" dirty="0" smtClean="0"/>
              <a:t>Executes a special assembly instruction to initiate the system call, see “man 2 </a:t>
            </a:r>
            <a:r>
              <a:rPr lang="en-US" sz="2000" dirty="0" err="1" smtClean="0"/>
              <a:t>syscall</a:t>
            </a:r>
            <a:r>
              <a:rPr lang="en-US" sz="2000" dirty="0" smtClean="0"/>
              <a:t>” for details. Called lots of different things but “software interrupt” and “trap” are common </a:t>
            </a:r>
          </a:p>
          <a:p>
            <a:pPr marL="914400" lvl="1" indent="-514350"/>
            <a:r>
              <a:rPr lang="en-US" sz="2000" dirty="0" smtClean="0"/>
              <a:t>Stops execution of user program,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and transfers execution to a specific known starting point in operating system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400" dirty="0" smtClean="0"/>
              <a:t>OS determines whether request is valid and allowable for user</a:t>
            </a:r>
          </a:p>
          <a:p>
            <a:pPr marL="914400" lvl="1" indent="-514350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OS checks </a:t>
            </a:r>
            <a:r>
              <a:rPr lang="en-US" sz="2000" dirty="0" smtClean="0"/>
              <a:t>what service is requested by looking at processor registers, and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the OS determines </a:t>
            </a:r>
            <a:r>
              <a:rPr lang="en-US" sz="2000" dirty="0" smtClean="0"/>
              <a:t>if the user program is allowed to do what it wants to do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9842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System Call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Particulars vary by OS convention, processor instruction set architecture, and over time.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sz="2400" dirty="0" smtClean="0"/>
              <a:t>OS performs service, if valid</a:t>
            </a:r>
          </a:p>
          <a:p>
            <a:pPr marL="914400" lvl="1" indent="-514350"/>
            <a:r>
              <a:rPr lang="en-US" sz="2000" dirty="0" smtClean="0"/>
              <a:t>OS is in total control at this point, executing OS code only.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This only happens if the OS system call entry point has determined that the actions are valid.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400" dirty="0" smtClean="0"/>
              <a:t>OS returns a status code to user program</a:t>
            </a:r>
          </a:p>
          <a:p>
            <a:pPr marL="914400" lvl="1" indent="-514350"/>
            <a:r>
              <a:rPr lang="en-US" sz="2000" dirty="0" smtClean="0"/>
              <a:t>Loads a single </a:t>
            </a:r>
            <a:r>
              <a:rPr lang="en-US" sz="2000" dirty="0" smtClean="0"/>
              <a:t>integer value </a:t>
            </a:r>
            <a:r>
              <a:rPr lang="en-US" sz="2000" dirty="0" smtClean="0"/>
              <a:t>in a specific </a:t>
            </a:r>
            <a:r>
              <a:rPr lang="en-US" sz="2000" dirty="0" smtClean="0"/>
              <a:t>register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400" dirty="0" smtClean="0"/>
              <a:t>OS stops executing, hands execution back to user program</a:t>
            </a:r>
          </a:p>
          <a:p>
            <a:pPr marL="914400" lvl="1" indent="-514350"/>
            <a:r>
              <a:rPr lang="en-US" sz="2000" dirty="0" smtClean="0"/>
              <a:t>Execution resumes in user program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5447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2239962"/>
            <a:ext cx="1600200" cy="388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2316162"/>
            <a:ext cx="1447800" cy="838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95400" y="3611562"/>
            <a:ext cx="1447800" cy="4191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4183062"/>
            <a:ext cx="14478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95400" y="5440362"/>
            <a:ext cx="1447800" cy="342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3306762"/>
            <a:ext cx="289560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" y="2660431"/>
            <a:ext cx="786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</a:t>
            </a:r>
            <a:br>
              <a:rPr lang="en-US" dirty="0" smtClean="0"/>
            </a:br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3767" y="3306762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br>
              <a:rPr lang="en-US" dirty="0" smtClean="0"/>
            </a:br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705600" y="2288271"/>
            <a:ext cx="1676400" cy="39243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819900" y="5221971"/>
            <a:ext cx="14478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.text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810375" y="4393296"/>
            <a:ext cx="1447800" cy="75110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.data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87773" y="400860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.heap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87773" y="2351255"/>
            <a:ext cx="71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.stack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 flipV="1">
            <a:off x="7545916" y="3545571"/>
            <a:ext cx="11641" cy="49530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534274" y="2724188"/>
            <a:ext cx="1" cy="539234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45378" y="962689"/>
            <a:ext cx="332475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Code executing at some</a:t>
            </a:r>
            <a:br>
              <a:rPr lang="en-US" sz="2000" dirty="0" smtClean="0"/>
            </a:br>
            <a:r>
              <a:rPr lang="en-US" sz="2000" dirty="0" smtClean="0"/>
              <a:t>place in .text section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Code requests system call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OS executes service on</a:t>
            </a:r>
            <a:br>
              <a:rPr lang="en-US" sz="2000" dirty="0" smtClean="0"/>
            </a:br>
            <a:r>
              <a:rPr lang="en-US" sz="2000" dirty="0" smtClean="0"/>
              <a:t>user program’s behalf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OS returns control to</a:t>
            </a:r>
            <a:br>
              <a:rPr lang="en-US" sz="2000" dirty="0" smtClean="0"/>
            </a:br>
            <a:r>
              <a:rPr lang="en-US" sz="2000" dirty="0" smtClean="0"/>
              <a:t>user program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539794" y="5926137"/>
            <a:ext cx="128111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295400" y="4897437"/>
            <a:ext cx="1447800" cy="43815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2971800" y="2983596"/>
            <a:ext cx="3871912" cy="29139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2291395">
            <a:off x="3791058" y="4208630"/>
            <a:ext cx="12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System Call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971800" y="2735262"/>
            <a:ext cx="3838575" cy="28765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13649" y="24396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29507" y="4792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29507" y="54139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88951" y="55405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93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“System” call</a:t>
            </a:r>
            <a:r>
              <a:rPr lang="en-US" dirty="0"/>
              <a:t>?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s opposed to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Consider example program: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max(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a,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b )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if ( a &gt; b ) return a; else return b;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char* </a:t>
            </a:r>
            <a:r>
              <a:rPr lang="en-US" dirty="0" err="1" smtClean="0"/>
              <a:t>argv</a:t>
            </a:r>
            <a:r>
              <a:rPr lang="en-US" dirty="0" smtClean="0"/>
              <a:t>[] 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z = </a:t>
            </a:r>
            <a:r>
              <a:rPr lang="en-US" dirty="0" smtClean="0">
                <a:solidFill>
                  <a:srgbClr val="FF0000"/>
                </a:solidFill>
              </a:rPr>
              <a:t>max( 5, 10 );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char buffer[ </a:t>
            </a:r>
            <a:r>
              <a:rPr lang="en-US" dirty="0" err="1" smtClean="0"/>
              <a:t>bufferSize</a:t>
            </a:r>
            <a:r>
              <a:rPr lang="en-US" dirty="0" smtClean="0"/>
              <a:t> 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bytes = </a:t>
            </a:r>
            <a:r>
              <a:rPr lang="en-US" dirty="0" err="1" smtClean="0"/>
              <a:t>snprintf</a:t>
            </a:r>
            <a:r>
              <a:rPr lang="en-US" dirty="0" smtClean="0"/>
              <a:t>( buffer, </a:t>
            </a:r>
            <a:r>
              <a:rPr lang="en-US" dirty="0" err="1" smtClean="0"/>
              <a:t>bufferSize</a:t>
            </a:r>
            <a:r>
              <a:rPr lang="en-US" dirty="0" smtClean="0"/>
              <a:t>, “Max is %d”, z 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write( STDOUT_FILENO, buffer, bytes);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0" y="3059578"/>
            <a:ext cx="1725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Implemented by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our program.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419600" y="3705909"/>
            <a:ext cx="1600200" cy="3905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36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“System” call</a:t>
            </a:r>
            <a:r>
              <a:rPr lang="en-US" dirty="0"/>
              <a:t>?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s opposed to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Consider example program: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max(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a,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b )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if ( a &gt; b ) return a; else return b;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char* </a:t>
            </a:r>
            <a:r>
              <a:rPr lang="en-US" dirty="0" err="1" smtClean="0"/>
              <a:t>argv</a:t>
            </a:r>
            <a:r>
              <a:rPr lang="en-US" dirty="0" smtClean="0"/>
              <a:t>[] 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z = </a:t>
            </a:r>
            <a:r>
              <a:rPr lang="en-US" dirty="0" smtClean="0">
                <a:solidFill>
                  <a:srgbClr val="FF0000"/>
                </a:solidFill>
              </a:rPr>
              <a:t>max( 5, 10 );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char buffer[ </a:t>
            </a:r>
            <a:r>
              <a:rPr lang="en-US" dirty="0" err="1" smtClean="0"/>
              <a:t>bufferSize</a:t>
            </a:r>
            <a:r>
              <a:rPr lang="en-US" dirty="0" smtClean="0"/>
              <a:t> 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bytes = </a:t>
            </a:r>
            <a:r>
              <a:rPr lang="en-US" dirty="0" err="1" smtClean="0">
                <a:solidFill>
                  <a:srgbClr val="00B0F0"/>
                </a:solidFill>
              </a:rPr>
              <a:t>snprintf</a:t>
            </a:r>
            <a:r>
              <a:rPr lang="en-US" dirty="0" smtClean="0">
                <a:solidFill>
                  <a:srgbClr val="00B0F0"/>
                </a:solidFill>
              </a:rPr>
              <a:t>( buffer, </a:t>
            </a:r>
            <a:r>
              <a:rPr lang="en-US" dirty="0" err="1" smtClean="0">
                <a:solidFill>
                  <a:srgbClr val="00B0F0"/>
                </a:solidFill>
              </a:rPr>
              <a:t>bufferSize</a:t>
            </a:r>
            <a:r>
              <a:rPr lang="en-US" dirty="0" smtClean="0">
                <a:solidFill>
                  <a:srgbClr val="00B0F0"/>
                </a:solidFill>
              </a:rPr>
              <a:t>, “Max is %d”, z 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write( STDOUT_FILENO, buffer, bytes);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34200" y="3730407"/>
            <a:ext cx="1880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Implemented by</a:t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C standard library.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400800" y="4205973"/>
            <a:ext cx="533400" cy="366027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6000" y="3059578"/>
            <a:ext cx="1725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Implemented by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our program.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419600" y="3705909"/>
            <a:ext cx="1600200" cy="3905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757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“System” call</a:t>
            </a:r>
            <a:r>
              <a:rPr lang="en-US" dirty="0"/>
              <a:t>?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s opposed to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Consider example program: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max(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a,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b )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if ( a &gt; b ) return a; else return b;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char* </a:t>
            </a:r>
            <a:r>
              <a:rPr lang="en-US" dirty="0" err="1" smtClean="0"/>
              <a:t>argv</a:t>
            </a:r>
            <a:r>
              <a:rPr lang="en-US" dirty="0" smtClean="0"/>
              <a:t>[] 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z = </a:t>
            </a:r>
            <a:r>
              <a:rPr lang="en-US" dirty="0" smtClean="0">
                <a:solidFill>
                  <a:srgbClr val="FF0000"/>
                </a:solidFill>
              </a:rPr>
              <a:t>max( 5, 10 );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char buffer[ </a:t>
            </a:r>
            <a:r>
              <a:rPr lang="en-US" dirty="0" err="1" smtClean="0"/>
              <a:t>bufferSize</a:t>
            </a:r>
            <a:r>
              <a:rPr lang="en-US" dirty="0" smtClean="0"/>
              <a:t> 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bytes = </a:t>
            </a:r>
            <a:r>
              <a:rPr lang="en-US" dirty="0" err="1" smtClean="0">
                <a:solidFill>
                  <a:srgbClr val="00B0F0"/>
                </a:solidFill>
              </a:rPr>
              <a:t>snprintf</a:t>
            </a:r>
            <a:r>
              <a:rPr lang="en-US" dirty="0" smtClean="0">
                <a:solidFill>
                  <a:srgbClr val="00B0F0"/>
                </a:solidFill>
              </a:rPr>
              <a:t>( buffer, </a:t>
            </a:r>
            <a:r>
              <a:rPr lang="en-US" dirty="0" err="1" smtClean="0">
                <a:solidFill>
                  <a:srgbClr val="00B0F0"/>
                </a:solidFill>
              </a:rPr>
              <a:t>bufferSize</a:t>
            </a:r>
            <a:r>
              <a:rPr lang="en-US" dirty="0" smtClean="0">
                <a:solidFill>
                  <a:srgbClr val="00B0F0"/>
                </a:solidFill>
              </a:rPr>
              <a:t>, “Max is %d”, z 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6"/>
                </a:solidFill>
              </a:rPr>
              <a:t>write( STDOUT_FILENO, buffer, bytes);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43200" y="5405735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Implemented by the operating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Needs OS cooperation to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AKA “System call” – call to the operating system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286000" y="5562600"/>
            <a:ext cx="457200" cy="30480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34200" y="3730407"/>
            <a:ext cx="1880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Implemented by</a:t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C standard library.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400800" y="4205973"/>
            <a:ext cx="533400" cy="366027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059578"/>
            <a:ext cx="1725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Implemented by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our program.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419600" y="3705909"/>
            <a:ext cx="1600200" cy="3905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15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Where </a:t>
            </a:r>
            <a:r>
              <a:rPr lang="en-US" dirty="0" smtClean="0"/>
              <a:t>does each </a:t>
            </a:r>
            <a:r>
              <a:rPr lang="en-US" dirty="0" smtClean="0"/>
              <a:t>code </a:t>
            </a:r>
            <a:r>
              <a:rPr lang="en-US" dirty="0" smtClean="0"/>
              <a:t>fragment reside?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Imagine the entire memory of a machine: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2133600"/>
            <a:ext cx="1600200" cy="388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2209800"/>
            <a:ext cx="1447800" cy="838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71800" y="583513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1948934"/>
            <a:ext cx="97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0xFFFF…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3200400"/>
            <a:ext cx="289560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" y="2554069"/>
            <a:ext cx="786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</a:t>
            </a:r>
            <a:br>
              <a:rPr lang="en-US" dirty="0" smtClean="0"/>
            </a:br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3767" y="3200400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br>
              <a:rPr lang="en-US" dirty="0" smtClean="0"/>
            </a:br>
            <a:r>
              <a:rPr lang="en-US" dirty="0" smtClean="0"/>
              <a:t>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09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Where </a:t>
            </a:r>
            <a:r>
              <a:rPr lang="en-US" dirty="0" smtClean="0"/>
              <a:t>does each </a:t>
            </a:r>
            <a:r>
              <a:rPr lang="en-US" dirty="0" smtClean="0"/>
              <a:t>code </a:t>
            </a:r>
            <a:r>
              <a:rPr lang="en-US" dirty="0" smtClean="0"/>
              <a:t>fragment reside?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Imagine the entire memory of a machine: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2133600"/>
            <a:ext cx="1600200" cy="388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2209800"/>
            <a:ext cx="1447800" cy="838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71800" y="583513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1948934"/>
            <a:ext cx="97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95400" y="3505200"/>
            <a:ext cx="1447800" cy="4191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4076700"/>
            <a:ext cx="14478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95400" y="5334000"/>
            <a:ext cx="1447800" cy="342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3200400"/>
            <a:ext cx="289560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" y="2554069"/>
            <a:ext cx="786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</a:t>
            </a:r>
            <a:br>
              <a:rPr lang="en-US" dirty="0" smtClean="0"/>
            </a:br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3767" y="3200400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br>
              <a:rPr lang="en-US" dirty="0" smtClean="0"/>
            </a:br>
            <a:r>
              <a:rPr lang="en-US" dirty="0" smtClean="0"/>
              <a:t>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305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Where </a:t>
            </a:r>
            <a:r>
              <a:rPr lang="en-US" dirty="0" smtClean="0"/>
              <a:t>does each </a:t>
            </a:r>
            <a:r>
              <a:rPr lang="en-US" dirty="0" smtClean="0"/>
              <a:t>code </a:t>
            </a:r>
            <a:r>
              <a:rPr lang="en-US" dirty="0" smtClean="0"/>
              <a:t>fragment reside?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Imagine the entire memory of a machine: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2133600"/>
            <a:ext cx="1600200" cy="388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2209800"/>
            <a:ext cx="1447800" cy="838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71800" y="583513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1948934"/>
            <a:ext cx="97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95400" y="3505200"/>
            <a:ext cx="1447800" cy="4191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4076700"/>
            <a:ext cx="14478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95400" y="5334000"/>
            <a:ext cx="1447800" cy="342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3200400"/>
            <a:ext cx="289560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" y="2554069"/>
            <a:ext cx="786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</a:t>
            </a:r>
            <a:br>
              <a:rPr lang="en-US" dirty="0" smtClean="0"/>
            </a:br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3767" y="3200400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br>
              <a:rPr lang="en-US" dirty="0" smtClean="0"/>
            </a:br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295400" y="4791075"/>
            <a:ext cx="1447800" cy="43815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7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841810" y="5398571"/>
            <a:ext cx="112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code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841810" y="4411662"/>
            <a:ext cx="1711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scope</a:t>
            </a:r>
            <a:br>
              <a:rPr lang="en-US" dirty="0" smtClean="0"/>
            </a:br>
            <a:r>
              <a:rPr lang="en-US" dirty="0" smtClean="0"/>
              <a:t>(static) variables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841809" y="2264846"/>
            <a:ext cx="168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scope</a:t>
            </a:r>
            <a:br>
              <a:rPr lang="en-US" dirty="0" smtClean="0"/>
            </a:br>
            <a:r>
              <a:rPr lang="en-US" dirty="0" smtClean="0"/>
              <a:t>(stack) variables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841810" y="3276600"/>
            <a:ext cx="1905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Dynamically</a:t>
            </a:r>
          </a:p>
          <a:p>
            <a:r>
              <a:rPr lang="en-US" dirty="0" smtClean="0"/>
              <a:t>Allocated memory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malloc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Where </a:t>
            </a:r>
            <a:r>
              <a:rPr lang="en-US" dirty="0" smtClean="0"/>
              <a:t>does each </a:t>
            </a:r>
            <a:r>
              <a:rPr lang="en-US" dirty="0" smtClean="0"/>
              <a:t>code </a:t>
            </a:r>
            <a:r>
              <a:rPr lang="en-US" dirty="0" smtClean="0"/>
              <a:t>fragment reside?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Imagine the entire memory of a machine: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219200" y="2133600"/>
            <a:ext cx="1600200" cy="388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295400" y="2209800"/>
            <a:ext cx="1447800" cy="838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71800" y="583513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971800" y="1948934"/>
            <a:ext cx="97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0xFFFF…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295400" y="3505200"/>
            <a:ext cx="1447800" cy="4191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295400" y="4076700"/>
            <a:ext cx="14478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295400" y="5334000"/>
            <a:ext cx="1447800" cy="342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228600" y="3200400"/>
            <a:ext cx="289560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8600" y="2554069"/>
            <a:ext cx="786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</a:t>
            </a:r>
            <a:br>
              <a:rPr lang="en-US" dirty="0" smtClean="0"/>
            </a:br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53767" y="3200400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br>
              <a:rPr lang="en-US" dirty="0" smtClean="0"/>
            </a:br>
            <a:r>
              <a:rPr lang="en-US" dirty="0" smtClean="0"/>
              <a:t>Space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2895600" y="2209800"/>
            <a:ext cx="2057400" cy="186690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895600" y="4648200"/>
            <a:ext cx="1981200" cy="144780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029200" y="2171700"/>
            <a:ext cx="1676400" cy="39243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511373" y="389203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.heap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11373" y="2234684"/>
            <a:ext cx="71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.stack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 flipV="1">
            <a:off x="5869516" y="3429000"/>
            <a:ext cx="11641" cy="49530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5857874" y="2607617"/>
            <a:ext cx="1" cy="53923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295400" y="4791075"/>
            <a:ext cx="1447800" cy="43815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143500" y="5105400"/>
            <a:ext cx="14478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.text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133975" y="4276725"/>
            <a:ext cx="1447800" cy="75110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7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1206</Words>
  <Application>Microsoft Office PowerPoint</Application>
  <PresentationFormat>On-screen Show (4:3)</PresentationFormat>
  <Paragraphs>377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System Calls</vt:lpstr>
      <vt:lpstr>“System” call? As opposed to what?</vt:lpstr>
      <vt:lpstr>“System” call? As opposed to what?</vt:lpstr>
      <vt:lpstr>“System” call? As opposed to what?</vt:lpstr>
      <vt:lpstr>“System” call? As opposed to what?</vt:lpstr>
      <vt:lpstr>Where does each code fragment reside?</vt:lpstr>
      <vt:lpstr>Where does each code fragment reside?</vt:lpstr>
      <vt:lpstr>Where does each code fragment reside?</vt:lpstr>
      <vt:lpstr>Where does each code fragment reside?</vt:lpstr>
      <vt:lpstr>Single-program function calls</vt:lpstr>
      <vt:lpstr>Library function calls</vt:lpstr>
      <vt:lpstr>System calls</vt:lpstr>
      <vt:lpstr>System calls</vt:lpstr>
      <vt:lpstr>Being Careful About Access to OS</vt:lpstr>
      <vt:lpstr>System Call Mechanism</vt:lpstr>
      <vt:lpstr>Low Level Implementation</vt:lpstr>
      <vt:lpstr>32-bit x86 ISA Function Call</vt:lpstr>
      <vt:lpstr>32-bit x86 ISA Function Call</vt:lpstr>
      <vt:lpstr>32-bit x86 ISA Function Call</vt:lpstr>
      <vt:lpstr>32-bit x86 ISA Function Call</vt:lpstr>
      <vt:lpstr>32-bit x86 ISA Function Call</vt:lpstr>
      <vt:lpstr>32-bit x86 ISA Function Call</vt:lpstr>
      <vt:lpstr>Implementing System Call Mechanism</vt:lpstr>
      <vt:lpstr>Implementing System Call Mechanism</vt:lpstr>
      <vt:lpstr>Implementing System Call Mechanism</vt:lpstr>
      <vt:lpstr>Implementing System Call Mechanism</vt:lpstr>
      <vt:lpstr>System calls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53</cp:revision>
  <dcterms:created xsi:type="dcterms:W3CDTF">2016-01-21T02:03:40Z</dcterms:created>
  <dcterms:modified xsi:type="dcterms:W3CDTF">2019-01-22T20:02:32Z</dcterms:modified>
</cp:coreProperties>
</file>