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0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Interrupts and</a:t>
            </a:r>
            <a:br>
              <a:rPr lang="en-US" dirty="0" smtClean="0"/>
            </a:br>
            <a:r>
              <a:rPr lang="en-US" dirty="0" smtClean="0"/>
              <a:t>Interrupt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David Ferry, Chris Gill</a:t>
            </a:r>
          </a:p>
          <a:p>
            <a:r>
              <a:rPr lang="en-US" sz="1800" dirty="0" smtClean="0"/>
              <a:t>CSE 522S - Advanced Operating Systems</a:t>
            </a:r>
          </a:p>
          <a:p>
            <a:r>
              <a:rPr lang="en-US" sz="1800" dirty="0" smtClean="0"/>
              <a:t>Washington University in St. Louis</a:t>
            </a:r>
          </a:p>
          <a:p>
            <a:r>
              <a:rPr lang="en-US" sz="1800" dirty="0" smtClean="0"/>
              <a:t>St. Louis, MO 63130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Inter-processor Interrupts (IPIs)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Modern multi-core machines need a way for cores to communicate.</a:t>
            </a:r>
          </a:p>
          <a:p>
            <a:pPr lvl="1"/>
            <a:r>
              <a:rPr lang="en-US" dirty="0" smtClean="0"/>
              <a:t> Start/stop/sleep/wakeup other cores</a:t>
            </a:r>
          </a:p>
          <a:p>
            <a:pPr lvl="1"/>
            <a:r>
              <a:rPr lang="en-US" dirty="0" smtClean="0"/>
              <a:t>Request task migration</a:t>
            </a:r>
          </a:p>
          <a:p>
            <a:pPr lvl="1"/>
            <a:r>
              <a:rPr lang="en-US" dirty="0" smtClean="0"/>
              <a:t>Request remote function call (synchronization)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Implemented differently from traditional interrupts, see </a:t>
            </a:r>
            <a:r>
              <a:rPr lang="en-US" dirty="0" err="1" smtClean="0">
                <a:latin typeface="Courier New"/>
                <a:cs typeface="Courier New"/>
              </a:rPr>
              <a:t>smp_cross_call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Verdana"/>
                <a:cs typeface="Verdana"/>
              </a:rPr>
              <a:t> in</a:t>
            </a:r>
            <a:br>
              <a:rPr lang="en-US" dirty="0" smtClean="0">
                <a:latin typeface="Verdana"/>
                <a:cs typeface="Verdana"/>
              </a:rPr>
            </a:br>
            <a:r>
              <a:rPr lang="en-US" dirty="0" smtClean="0">
                <a:latin typeface="Courier New"/>
                <a:cs typeface="Courier New"/>
              </a:rPr>
              <a:t>arch/arm/kernel/</a:t>
            </a:r>
            <a:r>
              <a:rPr lang="en-US" dirty="0" err="1" smtClean="0">
                <a:latin typeface="Courier New"/>
                <a:cs typeface="Courier New"/>
              </a:rPr>
              <a:t>smp.c</a:t>
            </a:r>
            <a:endParaRPr lang="en-US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6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Interrupts?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Interrupts allow a currently executing process to be preempted</a:t>
            </a:r>
          </a:p>
          <a:p>
            <a:r>
              <a:rPr lang="en-US" sz="2600" dirty="0" smtClean="0"/>
              <a:t>Without interrupts, a process could only be removed from the processor when it ended or voluntarily yielded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Interrupt use cases:</a:t>
            </a:r>
          </a:p>
          <a:p>
            <a:pPr lvl="1"/>
            <a:r>
              <a:rPr lang="en-US" dirty="0" smtClean="0"/>
              <a:t>The timer interrupt controls the scheduling frequency of a system</a:t>
            </a:r>
          </a:p>
          <a:p>
            <a:pPr lvl="1"/>
            <a:r>
              <a:rPr lang="en-US" dirty="0" smtClean="0"/>
              <a:t>Peripheral devices use interrupts to request CPU attention</a:t>
            </a:r>
          </a:p>
          <a:p>
            <a:pPr lvl="1"/>
            <a:r>
              <a:rPr lang="en-US" dirty="0" smtClean="0"/>
              <a:t>Processors use interrupts to communicate in multi-processor systems (e.g. for load balancing or synchronization)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2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On the ARM architecture, there are three physical types of interrupts:</a:t>
            </a:r>
          </a:p>
          <a:p>
            <a:pPr lvl="1"/>
            <a:r>
              <a:rPr lang="en-US" dirty="0" smtClean="0"/>
              <a:t>SWI: software interrupts (i.e. exceptions)</a:t>
            </a:r>
          </a:p>
          <a:p>
            <a:pPr lvl="1"/>
            <a:r>
              <a:rPr lang="en-US" dirty="0" smtClean="0"/>
              <a:t>IRQ: regular hardware interrupts</a:t>
            </a:r>
          </a:p>
          <a:p>
            <a:pPr lvl="1"/>
            <a:r>
              <a:rPr lang="en-US" dirty="0" smtClean="0"/>
              <a:t>FIQ: fast hardware interrupts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Linux has three interrupt semantics:</a:t>
            </a:r>
          </a:p>
          <a:p>
            <a:pPr lvl="1"/>
            <a:r>
              <a:rPr lang="en-US" dirty="0" smtClean="0"/>
              <a:t>Software interrupts routed via SWI table</a:t>
            </a:r>
          </a:p>
          <a:p>
            <a:pPr lvl="1"/>
            <a:r>
              <a:rPr lang="en-US" dirty="0" smtClean="0"/>
              <a:t>Hardware interrupts routed via the IDT</a:t>
            </a:r>
          </a:p>
          <a:p>
            <a:pPr lvl="1"/>
            <a:r>
              <a:rPr lang="en-US" dirty="0" smtClean="0"/>
              <a:t>Inter-</a:t>
            </a:r>
            <a:r>
              <a:rPr lang="en-US" smtClean="0"/>
              <a:t>processor interrupts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vs</a:t>
            </a:r>
            <a:r>
              <a:rPr lang="en-US" dirty="0" smtClean="0"/>
              <a:t> Hardware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Software interrupts we saw before:</a:t>
            </a:r>
          </a:p>
          <a:p>
            <a:pPr lvl="1"/>
            <a:r>
              <a:rPr lang="en-US" dirty="0" smtClean="0"/>
              <a:t>User mode initiates system calls with the SWI instruction (or on x86, the INT instruction)</a:t>
            </a:r>
          </a:p>
          <a:p>
            <a:pPr lvl="1"/>
            <a:r>
              <a:rPr lang="en-US" dirty="0" smtClean="0"/>
              <a:t>Illegal instructions are trapped</a:t>
            </a:r>
          </a:p>
          <a:p>
            <a:pPr lvl="1"/>
            <a:r>
              <a:rPr lang="en-US" dirty="0" smtClean="0"/>
              <a:t>Occurs synchronously with processor instructions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Hardware interrupts are from devices:</a:t>
            </a:r>
          </a:p>
          <a:p>
            <a:pPr lvl="1"/>
            <a:r>
              <a:rPr lang="en-US" dirty="0" smtClean="0"/>
              <a:t>Indicated by an electrical signal to a processor</a:t>
            </a:r>
          </a:p>
          <a:p>
            <a:pPr lvl="1"/>
            <a:r>
              <a:rPr lang="en-US" dirty="0" smtClean="0"/>
              <a:t>On ARM, multiplexed by the Generic Interrupt Controller (GIC)</a:t>
            </a:r>
          </a:p>
          <a:p>
            <a:pPr lvl="1"/>
            <a:r>
              <a:rPr lang="en-US" dirty="0" smtClean="0"/>
              <a:t>Asynchronous with instruction stream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1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Interrupt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</a:t>
            </a:r>
            <a:r>
              <a:rPr lang="en-US" sz="2400" dirty="0" smtClean="0"/>
              <a:t>egister new handlers with </a:t>
            </a:r>
            <a:r>
              <a:rPr lang="en-US" sz="2400" dirty="0" err="1" smtClean="0">
                <a:latin typeface="Courier New"/>
                <a:cs typeface="Courier New"/>
              </a:rPr>
              <a:t>request_irq</a:t>
            </a:r>
            <a:r>
              <a:rPr lang="en-US" sz="2400" dirty="0" smtClean="0">
                <a:latin typeface="Courier New"/>
                <a:cs typeface="Courier New"/>
              </a:rPr>
              <a:t>()</a:t>
            </a:r>
            <a:r>
              <a:rPr lang="en-US" sz="2400" dirty="0" smtClean="0">
                <a:latin typeface="Verdana"/>
                <a:cs typeface="Verdana"/>
              </a:rPr>
              <a:t>, three key attributes:</a:t>
            </a:r>
          </a:p>
          <a:p>
            <a:pPr lvl="1"/>
            <a:r>
              <a:rPr lang="en-US" sz="2000" dirty="0" smtClean="0">
                <a:latin typeface="Verdana"/>
                <a:cs typeface="Verdana"/>
              </a:rPr>
              <a:t>IRQ number</a:t>
            </a:r>
          </a:p>
          <a:p>
            <a:pPr lvl="1"/>
            <a:r>
              <a:rPr lang="en-US" sz="2000" dirty="0" smtClean="0">
                <a:latin typeface="Verdana"/>
                <a:cs typeface="Verdana"/>
              </a:rPr>
              <a:t>IRQ handler function</a:t>
            </a:r>
          </a:p>
          <a:p>
            <a:pPr lvl="1"/>
            <a:r>
              <a:rPr lang="en-US" sz="2000" dirty="0" smtClean="0">
                <a:latin typeface="Verdana"/>
                <a:cs typeface="Verdana"/>
              </a:rPr>
              <a:t>Whether the IRQ is shared</a:t>
            </a:r>
          </a:p>
          <a:p>
            <a:pPr marL="0" indent="0">
              <a:buNone/>
            </a:pPr>
            <a:endParaRPr lang="en-US" sz="2400" dirty="0">
              <a:latin typeface="Verdana"/>
              <a:cs typeface="Verdana"/>
            </a:endParaRPr>
          </a:p>
          <a:p>
            <a:pPr marL="0" indent="0">
              <a:buNone/>
            </a:pPr>
            <a:r>
              <a:rPr lang="en-US" sz="2400" dirty="0">
                <a:latin typeface="Verdana"/>
                <a:cs typeface="Verdana"/>
              </a:rPr>
              <a:t>H</a:t>
            </a:r>
            <a:r>
              <a:rPr lang="en-US" sz="2400" dirty="0" smtClean="0">
                <a:latin typeface="Verdana"/>
                <a:cs typeface="Verdana"/>
              </a:rPr>
              <a:t>andler functions execute in interrupt context:</a:t>
            </a:r>
          </a:p>
          <a:p>
            <a:pPr lvl="1"/>
            <a:r>
              <a:rPr lang="en-US" sz="2000" dirty="0" smtClean="0">
                <a:latin typeface="Verdana"/>
                <a:cs typeface="Verdana"/>
              </a:rPr>
              <a:t>Disables own interrupt line (optionally all interrupts)</a:t>
            </a:r>
          </a:p>
          <a:p>
            <a:pPr lvl="1"/>
            <a:r>
              <a:rPr lang="en-US" sz="2000" dirty="0" smtClean="0">
                <a:latin typeface="Verdana"/>
                <a:cs typeface="Verdana"/>
              </a:rPr>
              <a:t>May be interrupted by other interrupts</a:t>
            </a:r>
          </a:p>
          <a:p>
            <a:pPr lvl="1"/>
            <a:r>
              <a:rPr lang="en-US" sz="2000" dirty="0" smtClean="0">
                <a:latin typeface="Verdana"/>
                <a:cs typeface="Verdana"/>
              </a:rPr>
              <a:t>Does not need to be re-entrant</a:t>
            </a:r>
          </a:p>
          <a:p>
            <a:pPr lvl="1"/>
            <a:r>
              <a:rPr lang="en-US" sz="2000" dirty="0" smtClean="0">
                <a:latin typeface="Verdana"/>
                <a:cs typeface="Verdana"/>
              </a:rPr>
              <a:t>Cannot sleep</a:t>
            </a:r>
          </a:p>
          <a:p>
            <a:pPr marL="0" indent="0">
              <a:buNone/>
            </a:pPr>
            <a:endParaRPr lang="en-US" sz="2400" dirty="0" smtClean="0">
              <a:latin typeface="Verdana"/>
              <a:cs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4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Interrupt Tension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Handlers must be fast no matter what task requires:</a:t>
            </a:r>
          </a:p>
          <a:p>
            <a:pPr lvl="1"/>
            <a:r>
              <a:rPr lang="en-US" dirty="0" smtClean="0"/>
              <a:t>Can preempt more important work</a:t>
            </a:r>
          </a:p>
          <a:p>
            <a:pPr lvl="1"/>
            <a:r>
              <a:rPr lang="en-US" dirty="0" smtClean="0"/>
              <a:t>Disables own interrupt line (bad for shared lines), and may disable all lines</a:t>
            </a:r>
          </a:p>
          <a:p>
            <a:pPr lvl="1"/>
            <a:r>
              <a:rPr lang="en-US" dirty="0" smtClean="0"/>
              <a:t>Must perform potentially large amounts of work to service hardware</a:t>
            </a:r>
          </a:p>
          <a:p>
            <a:pPr lvl="1"/>
            <a:r>
              <a:rPr lang="en-US" dirty="0" smtClean="0"/>
              <a:t>Cannot sleep/block, so cannot call functions that can sleep/block (such as </a:t>
            </a:r>
            <a:r>
              <a:rPr lang="en-US" dirty="0" err="1" smtClean="0">
                <a:latin typeface="Courier New"/>
                <a:cs typeface="Courier New"/>
              </a:rPr>
              <a:t>kmalloc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Strategy: Service hardware immediately but defer as much work as possible till later.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0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Half / Bottom Half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Modern interrupt handlers are split into top half (fast) and bottom half (slow) components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Top half:</a:t>
            </a:r>
          </a:p>
          <a:p>
            <a:pPr lvl="1"/>
            <a:r>
              <a:rPr lang="en-US" dirty="0" smtClean="0"/>
              <a:t>Does minimum work to service hardware</a:t>
            </a:r>
          </a:p>
          <a:p>
            <a:pPr lvl="1"/>
            <a:r>
              <a:rPr lang="en-US" dirty="0" smtClean="0"/>
              <a:t>Sets up future execution of bottom half</a:t>
            </a:r>
          </a:p>
          <a:p>
            <a:pPr lvl="1"/>
            <a:r>
              <a:rPr lang="en-US" dirty="0" smtClean="0"/>
              <a:t>Clears interrupt line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Bottom half:</a:t>
            </a:r>
          </a:p>
          <a:p>
            <a:pPr lvl="1"/>
            <a:r>
              <a:rPr lang="en-US" dirty="0" smtClean="0"/>
              <a:t>Performs deferred processing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Network card – top half clears card buffer while bottom half processes and routes packets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3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Half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Softirqs</a:t>
            </a:r>
            <a:r>
              <a:rPr lang="en-US" dirty="0" smtClean="0"/>
              <a:t> (interrupt context)</a:t>
            </a:r>
          </a:p>
          <a:p>
            <a:pPr lvl="1"/>
            <a:r>
              <a:rPr lang="en-US" dirty="0" smtClean="0"/>
              <a:t>Statically defined</a:t>
            </a:r>
          </a:p>
          <a:p>
            <a:pPr lvl="1"/>
            <a:r>
              <a:rPr lang="en-US" dirty="0" smtClean="0"/>
              <a:t>Most concurrency / performance</a:t>
            </a:r>
          </a:p>
          <a:p>
            <a:pPr lvl="1"/>
            <a:r>
              <a:rPr lang="en-US" dirty="0" smtClean="0"/>
              <a:t>Same </a:t>
            </a:r>
            <a:r>
              <a:rPr lang="en-US" dirty="0" err="1" smtClean="0"/>
              <a:t>softirq</a:t>
            </a:r>
            <a:r>
              <a:rPr lang="en-US" dirty="0" smtClean="0"/>
              <a:t> handler can execute concurrently on different processors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Tasklets</a:t>
            </a:r>
            <a:r>
              <a:rPr lang="en-US" dirty="0" smtClean="0"/>
              <a:t> (interrupt context)</a:t>
            </a:r>
          </a:p>
          <a:p>
            <a:pPr lvl="1"/>
            <a:r>
              <a:rPr lang="en-US" dirty="0" smtClean="0"/>
              <a:t>Should be your default choice over </a:t>
            </a:r>
            <a:r>
              <a:rPr lang="en-US" dirty="0" err="1" smtClean="0"/>
              <a:t>softirqs</a:t>
            </a:r>
            <a:endParaRPr lang="en-US" dirty="0" smtClean="0"/>
          </a:p>
          <a:p>
            <a:pPr lvl="1"/>
            <a:r>
              <a:rPr lang="en-US" dirty="0" err="1" smtClean="0"/>
              <a:t>Tasklet</a:t>
            </a:r>
            <a:r>
              <a:rPr lang="en-US" dirty="0" smtClean="0"/>
              <a:t> handlers of same type do not execute concurrently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Work Queues (process context)</a:t>
            </a:r>
          </a:p>
          <a:p>
            <a:pPr lvl="1"/>
            <a:r>
              <a:rPr lang="en-US" dirty="0" smtClean="0"/>
              <a:t>Defers work to generic kernel threads (</a:t>
            </a:r>
            <a:r>
              <a:rPr lang="en-US" dirty="0" err="1" smtClean="0">
                <a:latin typeface="Courier New"/>
                <a:cs typeface="Courier New"/>
              </a:rPr>
              <a:t>kworker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Can sleep</a:t>
            </a:r>
          </a:p>
          <a:p>
            <a:pPr lvl="1"/>
            <a:r>
              <a:rPr lang="en-US" dirty="0" smtClean="0"/>
              <a:t>Replaces making your own deferred kernel thread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4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Interrupt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Sequence of events:</a:t>
            </a:r>
          </a:p>
          <a:p>
            <a:pPr lvl="1"/>
            <a:r>
              <a:rPr lang="en-US" dirty="0" smtClean="0"/>
              <a:t>Someone registers a handler on specific IRQ line</a:t>
            </a:r>
          </a:p>
          <a:p>
            <a:pPr lvl="1"/>
            <a:r>
              <a:rPr lang="en-US" dirty="0" smtClean="0"/>
              <a:t>Device raises interrupt line with GIC</a:t>
            </a:r>
          </a:p>
          <a:p>
            <a:pPr lvl="1"/>
            <a:r>
              <a:rPr lang="en-US" dirty="0" smtClean="0"/>
              <a:t>GIC de-multiplexes and interrupts CPU</a:t>
            </a:r>
          </a:p>
          <a:p>
            <a:pPr lvl="1"/>
            <a:r>
              <a:rPr lang="en-US" dirty="0" smtClean="0"/>
              <a:t>CPU jumps to interrupt descriptor table (IRQ table or FIQ table) in </a:t>
            </a:r>
            <a:r>
              <a:rPr lang="en-US" dirty="0" err="1" smtClean="0">
                <a:latin typeface="Courier New"/>
                <a:cs typeface="Courier New"/>
              </a:rPr>
              <a:t>entry_armv.S</a:t>
            </a:r>
            <a:r>
              <a:rPr lang="en-US" dirty="0" smtClean="0">
                <a:latin typeface="Verdana"/>
                <a:cs typeface="Verdana"/>
              </a:rPr>
              <a:t> via </a:t>
            </a:r>
            <a:r>
              <a:rPr lang="en-US" dirty="0" err="1" smtClean="0">
                <a:latin typeface="Courier New"/>
                <a:cs typeface="Courier New"/>
              </a:rPr>
              <a:t>svn_entry</a:t>
            </a:r>
            <a:r>
              <a:rPr lang="en-US" dirty="0" smtClean="0">
                <a:latin typeface="Verdana"/>
                <a:cs typeface="Verdana"/>
              </a:rPr>
              <a:t> and </a:t>
            </a:r>
            <a:r>
              <a:rPr lang="en-US" dirty="0" err="1" smtClean="0">
                <a:latin typeface="Courier New"/>
                <a:cs typeface="Courier New"/>
              </a:rPr>
              <a:t>irq_handle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Verdana"/>
                <a:cs typeface="Verdana"/>
              </a:rPr>
              <a:t>C code starts at </a:t>
            </a:r>
            <a:r>
              <a:rPr lang="en-US" dirty="0" err="1" smtClean="0">
                <a:latin typeface="Courier New"/>
                <a:cs typeface="Courier New"/>
              </a:rPr>
              <a:t>asm_do_irq</a:t>
            </a:r>
            <a:r>
              <a:rPr lang="en-US" dirty="0" smtClean="0">
                <a:latin typeface="Courier New"/>
                <a:cs typeface="Courier New"/>
              </a:rPr>
              <a:t>()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generic_handle_irq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>
                <a:latin typeface="Verdana"/>
                <a:cs typeface="Verdana"/>
              </a:rPr>
              <a:t> (arch independent in</a:t>
            </a:r>
            <a:br>
              <a:rPr lang="en-US" dirty="0" smtClean="0">
                <a:latin typeface="Verdana"/>
                <a:cs typeface="Verdana"/>
              </a:rPr>
            </a:br>
            <a:r>
              <a:rPr lang="en-US" dirty="0" smtClean="0">
                <a:latin typeface="Verdana"/>
                <a:cs typeface="Verdana"/>
              </a:rPr>
              <a:t>kernel/</a:t>
            </a:r>
            <a:r>
              <a:rPr lang="en-US" dirty="0" err="1" smtClean="0">
                <a:latin typeface="Verdana"/>
                <a:cs typeface="Verdana"/>
              </a:rPr>
              <a:t>irq</a:t>
            </a:r>
            <a:r>
              <a:rPr lang="en-US" dirty="0" smtClean="0">
                <a:latin typeface="Verdana"/>
                <a:cs typeface="Verdana"/>
              </a:rPr>
              <a:t>/</a:t>
            </a:r>
            <a:r>
              <a:rPr lang="en-US" dirty="0" err="1" smtClean="0">
                <a:latin typeface="Verdana"/>
                <a:cs typeface="Verdana"/>
              </a:rPr>
              <a:t>irqdesc.c</a:t>
            </a:r>
            <a:r>
              <a:rPr lang="en-US" dirty="0" smtClean="0">
                <a:latin typeface="Verdana"/>
                <a:cs typeface="Verdana"/>
              </a:rPr>
              <a:t>)</a:t>
            </a:r>
          </a:p>
          <a:p>
            <a:pPr lvl="1"/>
            <a:r>
              <a:rPr lang="en-US" dirty="0" smtClean="0">
                <a:latin typeface="Verdana"/>
                <a:cs typeface="Verdana"/>
              </a:rPr>
              <a:t>Proceeds to specific handlers from there</a:t>
            </a:r>
          </a:p>
          <a:p>
            <a:pPr lvl="1"/>
            <a:r>
              <a:rPr lang="en-US" dirty="0" smtClean="0">
                <a:latin typeface="Verdana"/>
                <a:cs typeface="Verdana"/>
              </a:rPr>
              <a:t>Return after executing all handlers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5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7597</TotalTime>
  <Words>665</Words>
  <Application>Microsoft Macintosh PowerPoint</Application>
  <PresentationFormat>On-screen Show (4:3)</PresentationFormat>
  <Paragraphs>113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Interrupts and Interrupt Handling</vt:lpstr>
      <vt:lpstr>Why Interrupts?</vt:lpstr>
      <vt:lpstr>Interrupt Mechanisms</vt:lpstr>
      <vt:lpstr>Software vs Hardware Interrupts</vt:lpstr>
      <vt:lpstr>Hardware Interrupt Interface</vt:lpstr>
      <vt:lpstr>Hardware Interrupt Tension </vt:lpstr>
      <vt:lpstr>Top Half / Bottom Half</vt:lpstr>
      <vt:lpstr>Bottom Half Mechanisms</vt:lpstr>
      <vt:lpstr>Hardware Interrupt Implementation</vt:lpstr>
      <vt:lpstr>Inter-processor Interrupts (IPIs)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user</cp:lastModifiedBy>
  <cp:revision>123</cp:revision>
  <dcterms:created xsi:type="dcterms:W3CDTF">2016-01-21T02:03:40Z</dcterms:created>
  <dcterms:modified xsi:type="dcterms:W3CDTF">2016-02-09T17:57:13Z</dcterms:modified>
</cp:coreProperties>
</file>