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7" r:id="rId12"/>
    <p:sldId id="268" r:id="rId13"/>
    <p:sldId id="269" r:id="rId14"/>
    <p:sldId id="266" r:id="rId15"/>
    <p:sldId id="271" r:id="rId16"/>
    <p:sldId id="270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7FF4D"/>
    <a:srgbClr val="720D1A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83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74FB44-D9BB-4AE5-A1A8-90C00510A7C0}" type="datetimeFigureOut">
              <a:rPr lang="en-US" smtClean="0"/>
              <a:pPr/>
              <a:t>2/23/16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DD4BF9-4F82-4169-95B0-797E1744D4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9731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1470025"/>
          </a:xfrm>
        </p:spPr>
        <p:txBody>
          <a:bodyPr>
            <a:normAutofit/>
          </a:bodyPr>
          <a:lstStyle>
            <a:lvl1pPr>
              <a:defRPr sz="4000">
                <a:solidFill>
                  <a:srgbClr val="720D1A"/>
                </a:solidFill>
                <a:latin typeface="Georgia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480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CSE 522S – Advanced Operating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5715000"/>
            <a:ext cx="9144000" cy="11430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School_of_Engineering_and_Applied_Science_1line_rev(RGB)1000-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5715000"/>
            <a:ext cx="4255605" cy="10668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20D1A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522S – Advanced Operating Systems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>
                <a:solidFill>
                  <a:srgbClr val="720D1A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522S – Advanced Operating Systems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CSE 522S – Advanced Operating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720D1A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CSE 522S – Advanced Operating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20D1A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522S – Advanced Operating Systems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20D1A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522S – Advanced Operating Systems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20D1A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522S – Advanced Operating Systems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522S – Advanced Operating Systems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522S – Advanced Operating Systems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522S – Advanced Operating Systems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248400"/>
            <a:ext cx="9144000" cy="6096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14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Parallel Systems Seminar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BFBFBF"/>
                </a:solidFill>
              </a:defRPr>
            </a:lvl1pPr>
          </a:lstStyle>
          <a:p>
            <a:fld id="{A773B20C-5347-4FF9-A9F0-76F937F6021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" name="Picture 3" descr="School_of_Engineering_and_Applied_Science_1line_rev(RGB)1000-01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6131920"/>
            <a:ext cx="3200400" cy="80228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rgbClr val="720D1A"/>
          </a:solidFill>
          <a:latin typeface="Georgia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Kernel Synchronization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David Ferry, Chris Gill</a:t>
            </a:r>
          </a:p>
          <a:p>
            <a:r>
              <a:rPr lang="en-US" sz="1800" dirty="0" smtClean="0"/>
              <a:t>CSE 522S - Advanced Operating Systems</a:t>
            </a:r>
          </a:p>
          <a:p>
            <a:r>
              <a:rPr lang="en-US" sz="1800" dirty="0" smtClean="0"/>
              <a:t>Washington University in St. Louis</a:t>
            </a:r>
          </a:p>
          <a:p>
            <a:r>
              <a:rPr lang="en-US" sz="1800" dirty="0" smtClean="0"/>
              <a:t>St. Louis, MO 63143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Deadlock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Deadlock occurs when a process can never progress while waiting for a lock, e.g.: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522S – Advanced Operating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10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3918909" y="3124200"/>
            <a:ext cx="1219200" cy="2590800"/>
            <a:chOff x="3581400" y="3124200"/>
            <a:chExt cx="1219200" cy="2590800"/>
          </a:xfrm>
        </p:grpSpPr>
        <p:sp>
          <p:nvSpPr>
            <p:cNvPr id="6" name="Rectangle 5"/>
            <p:cNvSpPr/>
            <p:nvPr/>
          </p:nvSpPr>
          <p:spPr>
            <a:xfrm>
              <a:off x="3581400" y="3124200"/>
              <a:ext cx="1219200" cy="685800"/>
            </a:xfrm>
            <a:prstGeom prst="rect">
              <a:avLst/>
            </a:prstGeom>
            <a:solidFill>
              <a:srgbClr val="0000FF"/>
            </a:solidFill>
            <a:ln>
              <a:solidFill>
                <a:srgbClr val="17375E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Lock A</a:t>
              </a:r>
              <a:endParaRPr lang="en-US" sz="28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581400" y="5029200"/>
              <a:ext cx="1219200" cy="685800"/>
            </a:xfrm>
            <a:prstGeom prst="rect">
              <a:avLst/>
            </a:prstGeom>
            <a:solidFill>
              <a:srgbClr val="0000FF"/>
            </a:solidFill>
            <a:ln>
              <a:solidFill>
                <a:srgbClr val="17375E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Lock B</a:t>
              </a:r>
              <a:endParaRPr lang="en-US" sz="2800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533400" y="3048000"/>
            <a:ext cx="2427618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Thread 1:</a:t>
            </a:r>
          </a:p>
          <a:p>
            <a:endParaRPr lang="en-US" sz="2400" dirty="0" smtClean="0"/>
          </a:p>
          <a:p>
            <a:r>
              <a:rPr lang="en-US" sz="2400" dirty="0"/>
              <a:t>l</a:t>
            </a:r>
            <a:r>
              <a:rPr lang="en-US" sz="2400" dirty="0" smtClean="0"/>
              <a:t>ock( A );</a:t>
            </a:r>
          </a:p>
          <a:p>
            <a:r>
              <a:rPr lang="en-US" sz="2400" dirty="0"/>
              <a:t>l</a:t>
            </a:r>
            <a:r>
              <a:rPr lang="en-US" sz="2400" dirty="0" smtClean="0"/>
              <a:t>ock( B );</a:t>
            </a:r>
          </a:p>
          <a:p>
            <a:r>
              <a:rPr lang="en-US" sz="2400" dirty="0" smtClean="0"/>
              <a:t>   //critical section</a:t>
            </a:r>
          </a:p>
          <a:p>
            <a:r>
              <a:rPr lang="en-US" sz="2400" dirty="0" smtClean="0"/>
              <a:t>unlock( A );</a:t>
            </a:r>
          </a:p>
          <a:p>
            <a:r>
              <a:rPr lang="en-US" sz="2400" dirty="0" smtClean="0"/>
              <a:t>unlock( B );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096000" y="3048000"/>
            <a:ext cx="2427618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Thread 2:</a:t>
            </a:r>
          </a:p>
          <a:p>
            <a:endParaRPr lang="en-US" sz="2400" dirty="0" smtClean="0"/>
          </a:p>
          <a:p>
            <a:r>
              <a:rPr lang="en-US" sz="2400" dirty="0"/>
              <a:t>l</a:t>
            </a:r>
            <a:r>
              <a:rPr lang="en-US" sz="2400" dirty="0" smtClean="0"/>
              <a:t>ock( B );</a:t>
            </a:r>
          </a:p>
          <a:p>
            <a:r>
              <a:rPr lang="en-US" sz="2400" dirty="0"/>
              <a:t>l</a:t>
            </a:r>
            <a:r>
              <a:rPr lang="en-US" sz="2400" dirty="0" smtClean="0"/>
              <a:t>ock( A );</a:t>
            </a:r>
          </a:p>
          <a:p>
            <a:r>
              <a:rPr lang="en-US" sz="2400" dirty="0" smtClean="0"/>
              <a:t>   //critical section</a:t>
            </a:r>
          </a:p>
          <a:p>
            <a:r>
              <a:rPr lang="en-US" sz="2400" dirty="0" smtClean="0"/>
              <a:t>unlock( B );</a:t>
            </a:r>
          </a:p>
          <a:p>
            <a:r>
              <a:rPr lang="en-US" sz="2400" dirty="0" smtClean="0"/>
              <a:t>unlock( A );</a:t>
            </a:r>
          </a:p>
        </p:txBody>
      </p:sp>
    </p:spTree>
    <p:extLst>
      <p:ext uri="{BB962C8B-B14F-4D97-AF65-F5344CB8AC3E}">
        <p14:creationId xmlns:p14="http://schemas.microsoft.com/office/powerpoint/2010/main" val="24611537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Deadlock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Deadlock occurs when a process can never progress while waiting for a lock, e.g.: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522S – Advanced Operating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11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3918909" y="3124200"/>
            <a:ext cx="1219200" cy="2590800"/>
            <a:chOff x="3581400" y="3124200"/>
            <a:chExt cx="1219200" cy="2590800"/>
          </a:xfrm>
        </p:grpSpPr>
        <p:sp>
          <p:nvSpPr>
            <p:cNvPr id="6" name="Rectangle 5"/>
            <p:cNvSpPr/>
            <p:nvPr/>
          </p:nvSpPr>
          <p:spPr>
            <a:xfrm>
              <a:off x="3581400" y="3124200"/>
              <a:ext cx="1219200" cy="685800"/>
            </a:xfrm>
            <a:prstGeom prst="rect">
              <a:avLst/>
            </a:prstGeom>
            <a:solidFill>
              <a:srgbClr val="0000FF"/>
            </a:solidFill>
            <a:ln>
              <a:solidFill>
                <a:srgbClr val="17375E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Lock A</a:t>
              </a:r>
              <a:endParaRPr lang="en-US" sz="28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581400" y="5029200"/>
              <a:ext cx="1219200" cy="685800"/>
            </a:xfrm>
            <a:prstGeom prst="rect">
              <a:avLst/>
            </a:prstGeom>
            <a:solidFill>
              <a:srgbClr val="0000FF"/>
            </a:solidFill>
            <a:ln>
              <a:solidFill>
                <a:srgbClr val="17375E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Lock B</a:t>
              </a:r>
              <a:endParaRPr lang="en-US" sz="2800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533400" y="3048000"/>
            <a:ext cx="2427618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Thread 1:</a:t>
            </a:r>
          </a:p>
          <a:p>
            <a:endParaRPr lang="en-US" sz="2400" dirty="0" smtClean="0"/>
          </a:p>
          <a:p>
            <a:r>
              <a:rPr lang="en-US" sz="2400" dirty="0"/>
              <a:t>l</a:t>
            </a:r>
            <a:r>
              <a:rPr lang="en-US" sz="2400" dirty="0" smtClean="0"/>
              <a:t>ock( A );</a:t>
            </a:r>
          </a:p>
          <a:p>
            <a:r>
              <a:rPr lang="en-US" sz="2400" dirty="0"/>
              <a:t>l</a:t>
            </a:r>
            <a:r>
              <a:rPr lang="en-US" sz="2400" dirty="0" smtClean="0"/>
              <a:t>ock( B );</a:t>
            </a:r>
          </a:p>
          <a:p>
            <a:r>
              <a:rPr lang="en-US" sz="2400" dirty="0" smtClean="0"/>
              <a:t>   //critical section</a:t>
            </a:r>
          </a:p>
          <a:p>
            <a:r>
              <a:rPr lang="en-US" sz="2400" dirty="0" smtClean="0"/>
              <a:t>unlock( A );</a:t>
            </a:r>
          </a:p>
          <a:p>
            <a:r>
              <a:rPr lang="en-US" sz="2400" dirty="0" smtClean="0"/>
              <a:t>unlock( B );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096000" y="3048000"/>
            <a:ext cx="2427618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Thread 2:</a:t>
            </a:r>
          </a:p>
          <a:p>
            <a:endParaRPr lang="en-US" sz="2400" dirty="0" smtClean="0"/>
          </a:p>
          <a:p>
            <a:r>
              <a:rPr lang="en-US" sz="2400" dirty="0"/>
              <a:t>l</a:t>
            </a:r>
            <a:r>
              <a:rPr lang="en-US" sz="2400" dirty="0" smtClean="0"/>
              <a:t>ock( B );</a:t>
            </a:r>
          </a:p>
          <a:p>
            <a:r>
              <a:rPr lang="en-US" sz="2400" dirty="0"/>
              <a:t>l</a:t>
            </a:r>
            <a:r>
              <a:rPr lang="en-US" sz="2400" dirty="0" smtClean="0"/>
              <a:t>ock( A );</a:t>
            </a:r>
          </a:p>
          <a:p>
            <a:r>
              <a:rPr lang="en-US" sz="2400" dirty="0" smtClean="0"/>
              <a:t>   //critical section</a:t>
            </a:r>
          </a:p>
          <a:p>
            <a:r>
              <a:rPr lang="en-US" sz="2400" dirty="0" smtClean="0"/>
              <a:t>unlock( B );</a:t>
            </a:r>
          </a:p>
          <a:p>
            <a:r>
              <a:rPr lang="en-US" sz="2400" dirty="0" smtClean="0"/>
              <a:t>unlock( A );</a:t>
            </a:r>
          </a:p>
        </p:txBody>
      </p:sp>
      <p:cxnSp>
        <p:nvCxnSpPr>
          <p:cNvPr id="14" name="Straight Arrow Connector 13"/>
          <p:cNvCxnSpPr>
            <a:endCxn id="6" idx="1"/>
          </p:cNvCxnSpPr>
          <p:nvPr/>
        </p:nvCxnSpPr>
        <p:spPr>
          <a:xfrm flipV="1">
            <a:off x="2939092" y="3467100"/>
            <a:ext cx="979817" cy="3429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89806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Deadlock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Deadlock occurs when a process can never progress while waiting for a lock, e.g.: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522S – Advanced Operating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12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3918909" y="3124200"/>
            <a:ext cx="1219200" cy="2590800"/>
            <a:chOff x="3581400" y="3124200"/>
            <a:chExt cx="1219200" cy="2590800"/>
          </a:xfrm>
        </p:grpSpPr>
        <p:sp>
          <p:nvSpPr>
            <p:cNvPr id="6" name="Rectangle 5"/>
            <p:cNvSpPr/>
            <p:nvPr/>
          </p:nvSpPr>
          <p:spPr>
            <a:xfrm>
              <a:off x="3581400" y="3124200"/>
              <a:ext cx="1219200" cy="685800"/>
            </a:xfrm>
            <a:prstGeom prst="rect">
              <a:avLst/>
            </a:prstGeom>
            <a:solidFill>
              <a:srgbClr val="0000FF"/>
            </a:solidFill>
            <a:ln>
              <a:solidFill>
                <a:srgbClr val="17375E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Lock A</a:t>
              </a:r>
              <a:endParaRPr lang="en-US" sz="28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581400" y="5029200"/>
              <a:ext cx="1219200" cy="685800"/>
            </a:xfrm>
            <a:prstGeom prst="rect">
              <a:avLst/>
            </a:prstGeom>
            <a:solidFill>
              <a:srgbClr val="0000FF"/>
            </a:solidFill>
            <a:ln>
              <a:solidFill>
                <a:srgbClr val="17375E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Lock B</a:t>
              </a:r>
              <a:endParaRPr lang="en-US" sz="2800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533400" y="3048000"/>
            <a:ext cx="2427618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Thread 1:</a:t>
            </a:r>
          </a:p>
          <a:p>
            <a:endParaRPr lang="en-US" sz="2400" dirty="0" smtClean="0"/>
          </a:p>
          <a:p>
            <a:r>
              <a:rPr lang="en-US" sz="2400" dirty="0"/>
              <a:t>l</a:t>
            </a:r>
            <a:r>
              <a:rPr lang="en-US" sz="2400" dirty="0" smtClean="0"/>
              <a:t>ock( A );</a:t>
            </a:r>
          </a:p>
          <a:p>
            <a:r>
              <a:rPr lang="en-US" sz="2400" dirty="0"/>
              <a:t>l</a:t>
            </a:r>
            <a:r>
              <a:rPr lang="en-US" sz="2400" dirty="0" smtClean="0"/>
              <a:t>ock( B );</a:t>
            </a:r>
          </a:p>
          <a:p>
            <a:r>
              <a:rPr lang="en-US" sz="2400" dirty="0" smtClean="0"/>
              <a:t>   //critical section</a:t>
            </a:r>
          </a:p>
          <a:p>
            <a:r>
              <a:rPr lang="en-US" sz="2400" dirty="0" smtClean="0"/>
              <a:t>unlock( A );</a:t>
            </a:r>
          </a:p>
          <a:p>
            <a:r>
              <a:rPr lang="en-US" sz="2400" dirty="0" smtClean="0"/>
              <a:t>unlock( B );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096000" y="3048000"/>
            <a:ext cx="2427618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Thread 2:</a:t>
            </a:r>
          </a:p>
          <a:p>
            <a:endParaRPr lang="en-US" sz="2400" dirty="0" smtClean="0"/>
          </a:p>
          <a:p>
            <a:r>
              <a:rPr lang="en-US" sz="2400" dirty="0"/>
              <a:t>l</a:t>
            </a:r>
            <a:r>
              <a:rPr lang="en-US" sz="2400" dirty="0" smtClean="0"/>
              <a:t>ock( B );</a:t>
            </a:r>
          </a:p>
          <a:p>
            <a:r>
              <a:rPr lang="en-US" sz="2400" dirty="0"/>
              <a:t>l</a:t>
            </a:r>
            <a:r>
              <a:rPr lang="en-US" sz="2400" dirty="0" smtClean="0"/>
              <a:t>ock( A );</a:t>
            </a:r>
          </a:p>
          <a:p>
            <a:r>
              <a:rPr lang="en-US" sz="2400" dirty="0" smtClean="0"/>
              <a:t>   //critical section</a:t>
            </a:r>
          </a:p>
          <a:p>
            <a:r>
              <a:rPr lang="en-US" sz="2400" dirty="0" smtClean="0"/>
              <a:t>unlock( B );</a:t>
            </a:r>
          </a:p>
          <a:p>
            <a:r>
              <a:rPr lang="en-US" sz="2400" dirty="0" smtClean="0"/>
              <a:t>unlock( A );</a:t>
            </a:r>
          </a:p>
        </p:txBody>
      </p:sp>
      <p:cxnSp>
        <p:nvCxnSpPr>
          <p:cNvPr id="13" name="Straight Arrow Connector 12"/>
          <p:cNvCxnSpPr>
            <a:endCxn id="7" idx="3"/>
          </p:cNvCxnSpPr>
          <p:nvPr/>
        </p:nvCxnSpPr>
        <p:spPr>
          <a:xfrm flipH="1">
            <a:off x="5138109" y="4953000"/>
            <a:ext cx="957891" cy="4191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6" idx="1"/>
          </p:cNvCxnSpPr>
          <p:nvPr/>
        </p:nvCxnSpPr>
        <p:spPr>
          <a:xfrm flipV="1">
            <a:off x="2939092" y="3467100"/>
            <a:ext cx="979817" cy="3429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39313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Deadlock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Deadlock occurs when a process can never progress while waiting for a lock, e.g.: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522S – Advanced Operating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13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3918909" y="3124200"/>
            <a:ext cx="1219200" cy="2590800"/>
            <a:chOff x="3581400" y="3124200"/>
            <a:chExt cx="1219200" cy="2590800"/>
          </a:xfrm>
        </p:grpSpPr>
        <p:sp>
          <p:nvSpPr>
            <p:cNvPr id="6" name="Rectangle 5"/>
            <p:cNvSpPr/>
            <p:nvPr/>
          </p:nvSpPr>
          <p:spPr>
            <a:xfrm>
              <a:off x="3581400" y="3124200"/>
              <a:ext cx="1219200" cy="685800"/>
            </a:xfrm>
            <a:prstGeom prst="rect">
              <a:avLst/>
            </a:prstGeom>
            <a:solidFill>
              <a:srgbClr val="0000FF"/>
            </a:solidFill>
            <a:ln>
              <a:solidFill>
                <a:srgbClr val="17375E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Lock A</a:t>
              </a:r>
              <a:endParaRPr lang="en-US" sz="28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581400" y="5029200"/>
              <a:ext cx="1219200" cy="685800"/>
            </a:xfrm>
            <a:prstGeom prst="rect">
              <a:avLst/>
            </a:prstGeom>
            <a:solidFill>
              <a:srgbClr val="0000FF"/>
            </a:solidFill>
            <a:ln>
              <a:solidFill>
                <a:srgbClr val="17375E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Lock B</a:t>
              </a:r>
              <a:endParaRPr lang="en-US" sz="2800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533400" y="3048000"/>
            <a:ext cx="2427618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Thread 1:</a:t>
            </a:r>
          </a:p>
          <a:p>
            <a:endParaRPr lang="en-US" sz="2400" dirty="0" smtClean="0"/>
          </a:p>
          <a:p>
            <a:r>
              <a:rPr lang="en-US" sz="2400" dirty="0"/>
              <a:t>l</a:t>
            </a:r>
            <a:r>
              <a:rPr lang="en-US" sz="2400" dirty="0" smtClean="0"/>
              <a:t>ock( A );</a:t>
            </a:r>
          </a:p>
          <a:p>
            <a:r>
              <a:rPr lang="en-US" sz="2400" dirty="0"/>
              <a:t>l</a:t>
            </a:r>
            <a:r>
              <a:rPr lang="en-US" sz="2400" dirty="0" smtClean="0"/>
              <a:t>ock( B );</a:t>
            </a:r>
          </a:p>
          <a:p>
            <a:r>
              <a:rPr lang="en-US" sz="2400" dirty="0" smtClean="0"/>
              <a:t>   //critical section</a:t>
            </a:r>
          </a:p>
          <a:p>
            <a:r>
              <a:rPr lang="en-US" sz="2400" dirty="0" smtClean="0"/>
              <a:t>unlock( A );</a:t>
            </a:r>
          </a:p>
          <a:p>
            <a:r>
              <a:rPr lang="en-US" sz="2400" dirty="0" smtClean="0"/>
              <a:t>unlock( B );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096000" y="3048000"/>
            <a:ext cx="2427618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Thread 2:</a:t>
            </a:r>
          </a:p>
          <a:p>
            <a:endParaRPr lang="en-US" sz="2400" dirty="0" smtClean="0"/>
          </a:p>
          <a:p>
            <a:r>
              <a:rPr lang="en-US" sz="2400" dirty="0"/>
              <a:t>l</a:t>
            </a:r>
            <a:r>
              <a:rPr lang="en-US" sz="2400" dirty="0" smtClean="0"/>
              <a:t>ock( B );</a:t>
            </a:r>
          </a:p>
          <a:p>
            <a:r>
              <a:rPr lang="en-US" sz="2400" dirty="0"/>
              <a:t>l</a:t>
            </a:r>
            <a:r>
              <a:rPr lang="en-US" sz="2400" dirty="0" smtClean="0"/>
              <a:t>ock( A );</a:t>
            </a:r>
          </a:p>
          <a:p>
            <a:r>
              <a:rPr lang="en-US" sz="2400" dirty="0" smtClean="0"/>
              <a:t>   //critical section</a:t>
            </a:r>
          </a:p>
          <a:p>
            <a:r>
              <a:rPr lang="en-US" sz="2400" dirty="0" smtClean="0"/>
              <a:t>unlock( B );</a:t>
            </a:r>
          </a:p>
          <a:p>
            <a:r>
              <a:rPr lang="en-US" sz="2400" dirty="0" smtClean="0"/>
              <a:t>unlock( A );</a:t>
            </a:r>
          </a:p>
        </p:txBody>
      </p:sp>
      <p:cxnSp>
        <p:nvCxnSpPr>
          <p:cNvPr id="13" name="Straight Arrow Connector 12"/>
          <p:cNvCxnSpPr>
            <a:endCxn id="7" idx="3"/>
          </p:cNvCxnSpPr>
          <p:nvPr/>
        </p:nvCxnSpPr>
        <p:spPr>
          <a:xfrm flipH="1">
            <a:off x="5138109" y="4953000"/>
            <a:ext cx="957891" cy="4191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6" idx="1"/>
          </p:cNvCxnSpPr>
          <p:nvPr/>
        </p:nvCxnSpPr>
        <p:spPr>
          <a:xfrm flipV="1">
            <a:off x="2939092" y="3467100"/>
            <a:ext cx="979817" cy="3429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505200" y="4114800"/>
            <a:ext cx="20669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Deadlock!</a:t>
            </a:r>
            <a:endParaRPr 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42344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Lock Ordering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Always acquire and release locks in the same order! (Does not solve all deadlocks, but it’s a good place to start.)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522S – Advanced Operating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14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3918909" y="3124200"/>
            <a:ext cx="1219200" cy="2590800"/>
            <a:chOff x="3581400" y="3124200"/>
            <a:chExt cx="1219200" cy="2590800"/>
          </a:xfrm>
        </p:grpSpPr>
        <p:sp>
          <p:nvSpPr>
            <p:cNvPr id="6" name="Rectangle 5"/>
            <p:cNvSpPr/>
            <p:nvPr/>
          </p:nvSpPr>
          <p:spPr>
            <a:xfrm>
              <a:off x="3581400" y="3124200"/>
              <a:ext cx="1219200" cy="685800"/>
            </a:xfrm>
            <a:prstGeom prst="rect">
              <a:avLst/>
            </a:prstGeom>
            <a:solidFill>
              <a:srgbClr val="0000FF"/>
            </a:solidFill>
            <a:ln>
              <a:solidFill>
                <a:srgbClr val="17375E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Lock A</a:t>
              </a:r>
              <a:endParaRPr lang="en-US" sz="28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581400" y="5029200"/>
              <a:ext cx="1219200" cy="685800"/>
            </a:xfrm>
            <a:prstGeom prst="rect">
              <a:avLst/>
            </a:prstGeom>
            <a:solidFill>
              <a:srgbClr val="0000FF"/>
            </a:solidFill>
            <a:ln>
              <a:solidFill>
                <a:srgbClr val="17375E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Lock B</a:t>
              </a:r>
              <a:endParaRPr lang="en-US" sz="2800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533400" y="3048000"/>
            <a:ext cx="2427618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Thread 1:</a:t>
            </a:r>
          </a:p>
          <a:p>
            <a:endParaRPr lang="en-US" sz="2400" dirty="0" smtClean="0"/>
          </a:p>
          <a:p>
            <a:r>
              <a:rPr lang="en-US" sz="2400" dirty="0"/>
              <a:t>l</a:t>
            </a:r>
            <a:r>
              <a:rPr lang="en-US" sz="2400" dirty="0" smtClean="0"/>
              <a:t>ock( A );</a:t>
            </a:r>
          </a:p>
          <a:p>
            <a:r>
              <a:rPr lang="en-US" sz="2400" dirty="0"/>
              <a:t>l</a:t>
            </a:r>
            <a:r>
              <a:rPr lang="en-US" sz="2400" dirty="0" smtClean="0"/>
              <a:t>ock( B );</a:t>
            </a:r>
          </a:p>
          <a:p>
            <a:r>
              <a:rPr lang="en-US" sz="2400" dirty="0" smtClean="0"/>
              <a:t>   //critical section</a:t>
            </a:r>
          </a:p>
          <a:p>
            <a:r>
              <a:rPr lang="en-US" sz="2400" dirty="0" smtClean="0"/>
              <a:t>unlock( B );</a:t>
            </a:r>
          </a:p>
          <a:p>
            <a:r>
              <a:rPr lang="en-US" sz="2400" dirty="0" smtClean="0"/>
              <a:t>unlock( A );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096000" y="3048000"/>
            <a:ext cx="2427618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Thread 2:</a:t>
            </a:r>
          </a:p>
          <a:p>
            <a:endParaRPr lang="en-US" sz="2400" dirty="0" smtClean="0"/>
          </a:p>
          <a:p>
            <a:r>
              <a:rPr lang="en-US" sz="2400" dirty="0"/>
              <a:t>l</a:t>
            </a:r>
            <a:r>
              <a:rPr lang="en-US" sz="2400" dirty="0" smtClean="0"/>
              <a:t>ock( A );</a:t>
            </a:r>
          </a:p>
          <a:p>
            <a:r>
              <a:rPr lang="en-US" sz="2400" dirty="0"/>
              <a:t>l</a:t>
            </a:r>
            <a:r>
              <a:rPr lang="en-US" sz="2400" dirty="0" smtClean="0"/>
              <a:t>ock( B );</a:t>
            </a:r>
          </a:p>
          <a:p>
            <a:r>
              <a:rPr lang="en-US" sz="2400" dirty="0" smtClean="0"/>
              <a:t>   //critical section</a:t>
            </a:r>
          </a:p>
          <a:p>
            <a:r>
              <a:rPr lang="en-US" sz="2400" dirty="0" smtClean="0"/>
              <a:t>unlock( B );</a:t>
            </a:r>
          </a:p>
          <a:p>
            <a:r>
              <a:rPr lang="en-US" sz="2400" dirty="0" smtClean="0"/>
              <a:t>unlock( A );</a:t>
            </a:r>
          </a:p>
        </p:txBody>
      </p:sp>
    </p:spTree>
    <p:extLst>
      <p:ext uri="{BB962C8B-B14F-4D97-AF65-F5344CB8AC3E}">
        <p14:creationId xmlns:p14="http://schemas.microsoft.com/office/powerpoint/2010/main" val="39302573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Lock Ordering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Always acquire and release locks in the same order! (Does not solve all deadlocks, but it’s a good place to start.)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522S – Advanced Operating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15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3918909" y="3124200"/>
            <a:ext cx="1219200" cy="2590800"/>
            <a:chOff x="3581400" y="3124200"/>
            <a:chExt cx="1219200" cy="2590800"/>
          </a:xfrm>
        </p:grpSpPr>
        <p:sp>
          <p:nvSpPr>
            <p:cNvPr id="6" name="Rectangle 5"/>
            <p:cNvSpPr/>
            <p:nvPr/>
          </p:nvSpPr>
          <p:spPr>
            <a:xfrm>
              <a:off x="3581400" y="3124200"/>
              <a:ext cx="1219200" cy="685800"/>
            </a:xfrm>
            <a:prstGeom prst="rect">
              <a:avLst/>
            </a:prstGeom>
            <a:solidFill>
              <a:srgbClr val="0000FF"/>
            </a:solidFill>
            <a:ln>
              <a:solidFill>
                <a:srgbClr val="17375E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Lock A</a:t>
              </a:r>
              <a:endParaRPr lang="en-US" sz="28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581400" y="5029200"/>
              <a:ext cx="1219200" cy="685800"/>
            </a:xfrm>
            <a:prstGeom prst="rect">
              <a:avLst/>
            </a:prstGeom>
            <a:solidFill>
              <a:srgbClr val="0000FF"/>
            </a:solidFill>
            <a:ln>
              <a:solidFill>
                <a:srgbClr val="17375E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Lock B</a:t>
              </a:r>
              <a:endParaRPr lang="en-US" sz="2800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533400" y="3048000"/>
            <a:ext cx="2427618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Thread 1:</a:t>
            </a:r>
          </a:p>
          <a:p>
            <a:endParaRPr lang="en-US" sz="2400" dirty="0" smtClean="0"/>
          </a:p>
          <a:p>
            <a:r>
              <a:rPr lang="en-US" sz="2400" dirty="0"/>
              <a:t>l</a:t>
            </a:r>
            <a:r>
              <a:rPr lang="en-US" sz="2400" dirty="0" smtClean="0"/>
              <a:t>ock( A );</a:t>
            </a:r>
          </a:p>
          <a:p>
            <a:r>
              <a:rPr lang="en-US" sz="2400" dirty="0"/>
              <a:t>l</a:t>
            </a:r>
            <a:r>
              <a:rPr lang="en-US" sz="2400" dirty="0" smtClean="0"/>
              <a:t>ock( B );</a:t>
            </a:r>
          </a:p>
          <a:p>
            <a:r>
              <a:rPr lang="en-US" sz="2400" dirty="0" smtClean="0"/>
              <a:t>   //critical section</a:t>
            </a:r>
          </a:p>
          <a:p>
            <a:r>
              <a:rPr lang="en-US" sz="2400" dirty="0" smtClean="0"/>
              <a:t>unlock( B );</a:t>
            </a:r>
          </a:p>
          <a:p>
            <a:r>
              <a:rPr lang="en-US" sz="2400" dirty="0" smtClean="0"/>
              <a:t>unlock( A );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096000" y="3048000"/>
            <a:ext cx="2427618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Thread 2:</a:t>
            </a:r>
          </a:p>
          <a:p>
            <a:endParaRPr lang="en-US" sz="2400" dirty="0" smtClean="0"/>
          </a:p>
          <a:p>
            <a:r>
              <a:rPr lang="en-US" sz="2400" dirty="0"/>
              <a:t>l</a:t>
            </a:r>
            <a:r>
              <a:rPr lang="en-US" sz="2400" dirty="0" smtClean="0"/>
              <a:t>ock( A );</a:t>
            </a:r>
          </a:p>
          <a:p>
            <a:r>
              <a:rPr lang="en-US" sz="2400" dirty="0"/>
              <a:t>l</a:t>
            </a:r>
            <a:r>
              <a:rPr lang="en-US" sz="2400" dirty="0" smtClean="0"/>
              <a:t>ock( B );</a:t>
            </a:r>
          </a:p>
          <a:p>
            <a:r>
              <a:rPr lang="en-US" sz="2400" dirty="0" smtClean="0"/>
              <a:t>   //critical section</a:t>
            </a:r>
          </a:p>
          <a:p>
            <a:r>
              <a:rPr lang="en-US" sz="2400" dirty="0" smtClean="0"/>
              <a:t>unlock( B );</a:t>
            </a:r>
          </a:p>
          <a:p>
            <a:r>
              <a:rPr lang="en-US" sz="2400" dirty="0" smtClean="0"/>
              <a:t>unlock( A );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2939092" y="3467100"/>
            <a:ext cx="979817" cy="342900"/>
          </a:xfrm>
          <a:prstGeom prst="straightConnector1">
            <a:avLst/>
          </a:prstGeom>
          <a:ln w="38100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6" idx="3"/>
          </p:cNvCxnSpPr>
          <p:nvPr/>
        </p:nvCxnSpPr>
        <p:spPr>
          <a:xfrm flipH="1" flipV="1">
            <a:off x="5138109" y="3467100"/>
            <a:ext cx="957892" cy="342900"/>
          </a:xfrm>
          <a:prstGeom prst="straightConnector1">
            <a:avLst/>
          </a:prstGeom>
          <a:ln w="38100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85937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Lock Ordering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Always acquire and release locks in the same order! (Does not solve all deadlocks, but it’s a good place to start.)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522S – Advanced Operating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16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3918909" y="3124200"/>
            <a:ext cx="1219200" cy="2590800"/>
            <a:chOff x="3581400" y="3124200"/>
            <a:chExt cx="1219200" cy="2590800"/>
          </a:xfrm>
        </p:grpSpPr>
        <p:sp>
          <p:nvSpPr>
            <p:cNvPr id="6" name="Rectangle 5"/>
            <p:cNvSpPr/>
            <p:nvPr/>
          </p:nvSpPr>
          <p:spPr>
            <a:xfrm>
              <a:off x="3581400" y="3124200"/>
              <a:ext cx="1219200" cy="685800"/>
            </a:xfrm>
            <a:prstGeom prst="rect">
              <a:avLst/>
            </a:prstGeom>
            <a:solidFill>
              <a:srgbClr val="0000FF"/>
            </a:solidFill>
            <a:ln>
              <a:solidFill>
                <a:srgbClr val="17375E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Lock A</a:t>
              </a:r>
              <a:endParaRPr lang="en-US" sz="28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581400" y="5029200"/>
              <a:ext cx="1219200" cy="685800"/>
            </a:xfrm>
            <a:prstGeom prst="rect">
              <a:avLst/>
            </a:prstGeom>
            <a:solidFill>
              <a:srgbClr val="0000FF"/>
            </a:solidFill>
            <a:ln>
              <a:solidFill>
                <a:srgbClr val="17375E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Lock B</a:t>
              </a:r>
              <a:endParaRPr lang="en-US" sz="2800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533400" y="3048000"/>
            <a:ext cx="2427618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Thread 1:</a:t>
            </a:r>
          </a:p>
          <a:p>
            <a:endParaRPr lang="en-US" sz="2400" dirty="0" smtClean="0"/>
          </a:p>
          <a:p>
            <a:r>
              <a:rPr lang="en-US" sz="2400" dirty="0"/>
              <a:t>l</a:t>
            </a:r>
            <a:r>
              <a:rPr lang="en-US" sz="2400" dirty="0" smtClean="0"/>
              <a:t>ock( A );</a:t>
            </a:r>
          </a:p>
          <a:p>
            <a:r>
              <a:rPr lang="en-US" sz="2400" dirty="0"/>
              <a:t>l</a:t>
            </a:r>
            <a:r>
              <a:rPr lang="en-US" sz="2400" dirty="0" smtClean="0"/>
              <a:t>ock( B );</a:t>
            </a:r>
          </a:p>
          <a:p>
            <a:r>
              <a:rPr lang="en-US" sz="2400" dirty="0" smtClean="0"/>
              <a:t>   //critical section</a:t>
            </a:r>
          </a:p>
          <a:p>
            <a:r>
              <a:rPr lang="en-US" sz="2400" dirty="0" smtClean="0"/>
              <a:t>unlock( B );</a:t>
            </a:r>
          </a:p>
          <a:p>
            <a:r>
              <a:rPr lang="en-US" sz="2400" dirty="0" smtClean="0"/>
              <a:t>unlock( A );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096000" y="3048000"/>
            <a:ext cx="2427618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Thread 2:</a:t>
            </a:r>
          </a:p>
          <a:p>
            <a:endParaRPr lang="en-US" sz="2400" dirty="0" smtClean="0"/>
          </a:p>
          <a:p>
            <a:r>
              <a:rPr lang="en-US" sz="2400" dirty="0"/>
              <a:t>l</a:t>
            </a:r>
            <a:r>
              <a:rPr lang="en-US" sz="2400" dirty="0" smtClean="0"/>
              <a:t>ock( A );</a:t>
            </a:r>
          </a:p>
          <a:p>
            <a:r>
              <a:rPr lang="en-US" sz="2400" dirty="0"/>
              <a:t>l</a:t>
            </a:r>
            <a:r>
              <a:rPr lang="en-US" sz="2400" dirty="0" smtClean="0"/>
              <a:t>ock( B );</a:t>
            </a:r>
          </a:p>
          <a:p>
            <a:r>
              <a:rPr lang="en-US" sz="2400" dirty="0" smtClean="0"/>
              <a:t>   //critical section</a:t>
            </a:r>
          </a:p>
          <a:p>
            <a:r>
              <a:rPr lang="en-US" sz="2400" dirty="0" smtClean="0"/>
              <a:t>unlock( B );</a:t>
            </a:r>
          </a:p>
          <a:p>
            <a:r>
              <a:rPr lang="en-US" sz="2400" dirty="0" smtClean="0"/>
              <a:t>unlock( A );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2939092" y="3467100"/>
            <a:ext cx="979817" cy="3429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6" idx="3"/>
          </p:cNvCxnSpPr>
          <p:nvPr/>
        </p:nvCxnSpPr>
        <p:spPr>
          <a:xfrm flipH="1" flipV="1">
            <a:off x="5138109" y="3467100"/>
            <a:ext cx="957892" cy="342900"/>
          </a:xfrm>
          <a:prstGeom prst="straightConnector1">
            <a:avLst/>
          </a:prstGeom>
          <a:ln w="38100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22019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Lock Ordering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Always acquire and release locks in the same order! (Does not solve all deadlocks, but it’s a good place to start.)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522S – Advanced Operating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17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3918909" y="3124200"/>
            <a:ext cx="1219200" cy="2590800"/>
            <a:chOff x="3581400" y="3124200"/>
            <a:chExt cx="1219200" cy="2590800"/>
          </a:xfrm>
        </p:grpSpPr>
        <p:sp>
          <p:nvSpPr>
            <p:cNvPr id="6" name="Rectangle 5"/>
            <p:cNvSpPr/>
            <p:nvPr/>
          </p:nvSpPr>
          <p:spPr>
            <a:xfrm>
              <a:off x="3581400" y="3124200"/>
              <a:ext cx="1219200" cy="685800"/>
            </a:xfrm>
            <a:prstGeom prst="rect">
              <a:avLst/>
            </a:prstGeom>
            <a:solidFill>
              <a:srgbClr val="0000FF"/>
            </a:solidFill>
            <a:ln>
              <a:solidFill>
                <a:srgbClr val="17375E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Lock A</a:t>
              </a:r>
              <a:endParaRPr lang="en-US" sz="28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581400" y="5029200"/>
              <a:ext cx="1219200" cy="685800"/>
            </a:xfrm>
            <a:prstGeom prst="rect">
              <a:avLst/>
            </a:prstGeom>
            <a:solidFill>
              <a:srgbClr val="0000FF"/>
            </a:solidFill>
            <a:ln>
              <a:solidFill>
                <a:srgbClr val="17375E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Lock B</a:t>
              </a:r>
              <a:endParaRPr lang="en-US" sz="2800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533400" y="3048000"/>
            <a:ext cx="2427618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Thread 1:</a:t>
            </a:r>
          </a:p>
          <a:p>
            <a:endParaRPr lang="en-US" sz="2400" dirty="0" smtClean="0"/>
          </a:p>
          <a:p>
            <a:r>
              <a:rPr lang="en-US" sz="2400" dirty="0"/>
              <a:t>l</a:t>
            </a:r>
            <a:r>
              <a:rPr lang="en-US" sz="2400" dirty="0" smtClean="0"/>
              <a:t>ock( A );</a:t>
            </a:r>
          </a:p>
          <a:p>
            <a:r>
              <a:rPr lang="en-US" sz="2400" dirty="0"/>
              <a:t>l</a:t>
            </a:r>
            <a:r>
              <a:rPr lang="en-US" sz="2400" dirty="0" smtClean="0"/>
              <a:t>ock( B );</a:t>
            </a:r>
          </a:p>
          <a:p>
            <a:r>
              <a:rPr lang="en-US" sz="2400" dirty="0" smtClean="0"/>
              <a:t>   //critical section</a:t>
            </a:r>
          </a:p>
          <a:p>
            <a:r>
              <a:rPr lang="en-US" sz="2400" dirty="0" smtClean="0"/>
              <a:t>unlock( B );</a:t>
            </a:r>
          </a:p>
          <a:p>
            <a:r>
              <a:rPr lang="en-US" sz="2400" dirty="0" smtClean="0"/>
              <a:t>unlock( A );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096000" y="3048000"/>
            <a:ext cx="2427618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Thread 2:</a:t>
            </a:r>
          </a:p>
          <a:p>
            <a:endParaRPr lang="en-US" sz="2400" dirty="0" smtClean="0"/>
          </a:p>
          <a:p>
            <a:r>
              <a:rPr lang="en-US" sz="2400" dirty="0"/>
              <a:t>l</a:t>
            </a:r>
            <a:r>
              <a:rPr lang="en-US" sz="2400" dirty="0" smtClean="0"/>
              <a:t>ock( A );</a:t>
            </a:r>
          </a:p>
          <a:p>
            <a:r>
              <a:rPr lang="en-US" sz="2400" dirty="0"/>
              <a:t>l</a:t>
            </a:r>
            <a:r>
              <a:rPr lang="en-US" sz="2400" dirty="0" smtClean="0"/>
              <a:t>ock( B );</a:t>
            </a:r>
          </a:p>
          <a:p>
            <a:r>
              <a:rPr lang="en-US" sz="2400" dirty="0" smtClean="0"/>
              <a:t>   //critical section</a:t>
            </a:r>
          </a:p>
          <a:p>
            <a:r>
              <a:rPr lang="en-US" sz="2400" dirty="0" smtClean="0"/>
              <a:t>unlock( B );</a:t>
            </a:r>
          </a:p>
          <a:p>
            <a:r>
              <a:rPr lang="en-US" sz="2400" dirty="0" smtClean="0"/>
              <a:t>unlock( A );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2939092" y="3467100"/>
            <a:ext cx="979817" cy="3429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6" idx="3"/>
          </p:cNvCxnSpPr>
          <p:nvPr/>
        </p:nvCxnSpPr>
        <p:spPr>
          <a:xfrm flipH="1" flipV="1">
            <a:off x="5138109" y="3467100"/>
            <a:ext cx="957892" cy="342900"/>
          </a:xfrm>
          <a:prstGeom prst="straightConnector1">
            <a:avLst/>
          </a:prstGeom>
          <a:ln w="38100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7" idx="1"/>
          </p:cNvCxnSpPr>
          <p:nvPr/>
        </p:nvCxnSpPr>
        <p:spPr>
          <a:xfrm>
            <a:off x="2971800" y="5029200"/>
            <a:ext cx="947109" cy="3429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34350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Lock Ordering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Always acquire and release locks in the same order! (Does not solve all deadlocks, but it’s a good place to start.)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522S – Advanced Operating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18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3918909" y="3124200"/>
            <a:ext cx="1219200" cy="2590800"/>
            <a:chOff x="3581400" y="3124200"/>
            <a:chExt cx="1219200" cy="2590800"/>
          </a:xfrm>
        </p:grpSpPr>
        <p:sp>
          <p:nvSpPr>
            <p:cNvPr id="6" name="Rectangle 5"/>
            <p:cNvSpPr/>
            <p:nvPr/>
          </p:nvSpPr>
          <p:spPr>
            <a:xfrm>
              <a:off x="3581400" y="3124200"/>
              <a:ext cx="1219200" cy="685800"/>
            </a:xfrm>
            <a:prstGeom prst="rect">
              <a:avLst/>
            </a:prstGeom>
            <a:solidFill>
              <a:srgbClr val="0000FF"/>
            </a:solidFill>
            <a:ln>
              <a:solidFill>
                <a:srgbClr val="17375E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Lock A</a:t>
              </a:r>
              <a:endParaRPr lang="en-US" sz="28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581400" y="5029200"/>
              <a:ext cx="1219200" cy="685800"/>
            </a:xfrm>
            <a:prstGeom prst="rect">
              <a:avLst/>
            </a:prstGeom>
            <a:solidFill>
              <a:srgbClr val="0000FF"/>
            </a:solidFill>
            <a:ln>
              <a:solidFill>
                <a:srgbClr val="17375E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Lock B</a:t>
              </a:r>
              <a:endParaRPr lang="en-US" sz="2800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533400" y="3048000"/>
            <a:ext cx="2427618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Thread 1:</a:t>
            </a:r>
          </a:p>
          <a:p>
            <a:endParaRPr lang="en-US" sz="2400" dirty="0" smtClean="0"/>
          </a:p>
          <a:p>
            <a:r>
              <a:rPr lang="en-US" sz="2400" dirty="0"/>
              <a:t>l</a:t>
            </a:r>
            <a:r>
              <a:rPr lang="en-US" sz="2400" dirty="0" smtClean="0"/>
              <a:t>ock( A );</a:t>
            </a:r>
          </a:p>
          <a:p>
            <a:r>
              <a:rPr lang="en-US" sz="2400" dirty="0"/>
              <a:t>l</a:t>
            </a:r>
            <a:r>
              <a:rPr lang="en-US" sz="2400" dirty="0" smtClean="0"/>
              <a:t>ock( B );</a:t>
            </a:r>
          </a:p>
          <a:p>
            <a:r>
              <a:rPr lang="en-US" sz="2400" dirty="0" smtClean="0"/>
              <a:t>   //critical section</a:t>
            </a:r>
          </a:p>
          <a:p>
            <a:r>
              <a:rPr lang="en-US" sz="2400" dirty="0" smtClean="0"/>
              <a:t>unlock( B );</a:t>
            </a:r>
          </a:p>
          <a:p>
            <a:r>
              <a:rPr lang="en-US" sz="2400" dirty="0" smtClean="0"/>
              <a:t>unlock( A );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096000" y="3048000"/>
            <a:ext cx="2427618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Thread 2:</a:t>
            </a:r>
          </a:p>
          <a:p>
            <a:endParaRPr lang="en-US" sz="2400" dirty="0" smtClean="0"/>
          </a:p>
          <a:p>
            <a:r>
              <a:rPr lang="en-US" sz="2400" dirty="0"/>
              <a:t>l</a:t>
            </a:r>
            <a:r>
              <a:rPr lang="en-US" sz="2400" dirty="0" smtClean="0"/>
              <a:t>ock( A );</a:t>
            </a:r>
          </a:p>
          <a:p>
            <a:r>
              <a:rPr lang="en-US" sz="2400" dirty="0"/>
              <a:t>l</a:t>
            </a:r>
            <a:r>
              <a:rPr lang="en-US" sz="2400" dirty="0" smtClean="0"/>
              <a:t>ock( B );</a:t>
            </a:r>
          </a:p>
          <a:p>
            <a:r>
              <a:rPr lang="en-US" sz="2400" dirty="0" smtClean="0"/>
              <a:t>   //critical section</a:t>
            </a:r>
          </a:p>
          <a:p>
            <a:r>
              <a:rPr lang="en-US" sz="2400" dirty="0" smtClean="0"/>
              <a:t>unlock( B );</a:t>
            </a:r>
          </a:p>
          <a:p>
            <a:r>
              <a:rPr lang="en-US" sz="2400" dirty="0" smtClean="0"/>
              <a:t>unlock( A );</a:t>
            </a:r>
          </a:p>
        </p:txBody>
      </p:sp>
      <p:cxnSp>
        <p:nvCxnSpPr>
          <p:cNvPr id="16" name="Straight Arrow Connector 15"/>
          <p:cNvCxnSpPr>
            <a:endCxn id="6" idx="3"/>
          </p:cNvCxnSpPr>
          <p:nvPr/>
        </p:nvCxnSpPr>
        <p:spPr>
          <a:xfrm flipH="1" flipV="1">
            <a:off x="5138109" y="3467100"/>
            <a:ext cx="957892" cy="3429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7" idx="3"/>
          </p:cNvCxnSpPr>
          <p:nvPr/>
        </p:nvCxnSpPr>
        <p:spPr>
          <a:xfrm flipH="1">
            <a:off x="5138109" y="5029200"/>
            <a:ext cx="957892" cy="3429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41227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BKL is No Longer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 Big Kernel Lock (BKL) was the first lock introduced to the kernel</a:t>
            </a:r>
          </a:p>
          <a:p>
            <a:r>
              <a:rPr lang="en-US" dirty="0" smtClean="0"/>
              <a:t>Locks the entire kernel</a:t>
            </a:r>
          </a:p>
          <a:p>
            <a:r>
              <a:rPr lang="en-US" dirty="0" smtClean="0"/>
              <a:t>Provides correctness, but very slow</a:t>
            </a:r>
          </a:p>
          <a:p>
            <a:r>
              <a:rPr lang="en-US" dirty="0" smtClean="0"/>
              <a:t>New uses are prohibited</a:t>
            </a:r>
          </a:p>
          <a:p>
            <a:r>
              <a:rPr lang="en-US" dirty="0" smtClean="0"/>
              <a:t>Gradually replaced with finer-grained locking schemes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522S – Advanced Operating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03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Linux is a Preemptive Kernel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 Linux kernel executes concurrently with itself:</a:t>
            </a:r>
          </a:p>
          <a:p>
            <a:r>
              <a:rPr lang="en-US" dirty="0" smtClean="0"/>
              <a:t>Multiple processors (</a:t>
            </a:r>
            <a:r>
              <a:rPr lang="en-US" dirty="0" smtClean="0">
                <a:latin typeface="Consolas"/>
                <a:cs typeface="Consolas"/>
              </a:rPr>
              <a:t>CONFIG_SMP</a:t>
            </a:r>
            <a:r>
              <a:rPr lang="en-US" dirty="0" smtClean="0"/>
              <a:t>)</a:t>
            </a:r>
          </a:p>
          <a:p>
            <a:r>
              <a:rPr lang="en-US" dirty="0" smtClean="0"/>
              <a:t>Interrupts</a:t>
            </a:r>
          </a:p>
          <a:p>
            <a:r>
              <a:rPr lang="en-US" dirty="0" smtClean="0"/>
              <a:t>Kernel Threads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Many data structures can be accessed concurrently from different contexts, which may cause concurrency bugs.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522S – Advanced Operating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958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Variable Race Condition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19400"/>
            <a:ext cx="8229600" cy="3306763"/>
          </a:xfrm>
        </p:spPr>
        <p:txBody>
          <a:bodyPr numCol="2"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Thread 1: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load X</a:t>
            </a:r>
          </a:p>
          <a:p>
            <a:pPr marL="0" indent="0">
              <a:buNone/>
            </a:pP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X = X + 1</a:t>
            </a:r>
          </a:p>
          <a:p>
            <a:pPr marL="0" indent="0">
              <a:buNone/>
            </a:pP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store X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/>
            </a:r>
            <a:br>
              <a:rPr lang="en-US" dirty="0" smtClean="0">
                <a:latin typeface="Consolas"/>
                <a:cs typeface="Consolas"/>
              </a:rPr>
            </a:br>
            <a:r>
              <a:rPr lang="en-US" dirty="0" smtClean="0">
                <a:latin typeface="+mn-lt"/>
                <a:cs typeface="Consolas"/>
              </a:rPr>
              <a:t>Thread 2:</a:t>
            </a:r>
          </a:p>
          <a:p>
            <a:pPr marL="0" indent="0">
              <a:buNone/>
            </a:pP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l</a:t>
            </a:r>
            <a:r>
              <a:rPr lang="en-US" dirty="0" smtClean="0">
                <a:latin typeface="Consolas"/>
                <a:cs typeface="Consolas"/>
              </a:rPr>
              <a:t>oad X</a:t>
            </a: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X = X + 1</a:t>
            </a: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store X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522S – Advanced Operating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1000" y="1219200"/>
            <a:ext cx="859361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Suppose two concurrent processes are accessing a</a:t>
            </a:r>
            <a:br>
              <a:rPr lang="en-US" sz="3200" dirty="0" smtClean="0"/>
            </a:br>
            <a:r>
              <a:rPr lang="en-US" sz="3200" dirty="0" smtClean="0"/>
              <a:t>variable X with initial value of 1, what is the final </a:t>
            </a:r>
            <a:br>
              <a:rPr lang="en-US" sz="3200" dirty="0" smtClean="0"/>
            </a:br>
            <a:r>
              <a:rPr lang="en-US" sz="3200" dirty="0" smtClean="0"/>
              <a:t>value of X?:</a:t>
            </a:r>
            <a:endParaRPr lang="en-US" sz="320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00445" y="3276600"/>
            <a:ext cx="89154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6844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 Race Condition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382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Suppose two threads are accessing a list: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522S – Advanced Operating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4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457200" y="2514600"/>
            <a:ext cx="2209800" cy="990600"/>
            <a:chOff x="457200" y="2514600"/>
            <a:chExt cx="2209800" cy="990600"/>
          </a:xfrm>
        </p:grpSpPr>
        <p:sp>
          <p:nvSpPr>
            <p:cNvPr id="6" name="Rectangle 5"/>
            <p:cNvSpPr/>
            <p:nvPr/>
          </p:nvSpPr>
          <p:spPr>
            <a:xfrm>
              <a:off x="457200" y="2514600"/>
              <a:ext cx="1295400" cy="9906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Node A</a:t>
              </a:r>
              <a:endParaRPr lang="en-US" sz="28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752600" y="2514600"/>
              <a:ext cx="914400" cy="990600"/>
            </a:xfrm>
            <a:prstGeom prst="rect">
              <a:avLst/>
            </a:prstGeom>
            <a:solidFill>
              <a:srgbClr val="0000FF"/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Next</a:t>
              </a:r>
              <a:endParaRPr lang="en-US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390900" y="2514600"/>
            <a:ext cx="2209800" cy="990600"/>
            <a:chOff x="457200" y="2514600"/>
            <a:chExt cx="2209800" cy="990600"/>
          </a:xfrm>
        </p:grpSpPr>
        <p:sp>
          <p:nvSpPr>
            <p:cNvPr id="12" name="Rectangle 11"/>
            <p:cNvSpPr/>
            <p:nvPr/>
          </p:nvSpPr>
          <p:spPr>
            <a:xfrm>
              <a:off x="457200" y="2514600"/>
              <a:ext cx="1295400" cy="9906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Node B</a:t>
              </a:r>
              <a:endParaRPr lang="en-US" sz="2800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752600" y="2514600"/>
              <a:ext cx="914400" cy="990600"/>
            </a:xfrm>
            <a:prstGeom prst="rect">
              <a:avLst/>
            </a:prstGeom>
            <a:solidFill>
              <a:srgbClr val="0000FF"/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Next</a:t>
              </a:r>
              <a:endParaRPr lang="en-US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324600" y="2514600"/>
            <a:ext cx="2209800" cy="990600"/>
            <a:chOff x="457200" y="2514600"/>
            <a:chExt cx="2209800" cy="990600"/>
          </a:xfrm>
        </p:grpSpPr>
        <p:sp>
          <p:nvSpPr>
            <p:cNvPr id="15" name="Rectangle 14"/>
            <p:cNvSpPr/>
            <p:nvPr/>
          </p:nvSpPr>
          <p:spPr>
            <a:xfrm>
              <a:off x="457200" y="2514600"/>
              <a:ext cx="1295400" cy="9906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Node C</a:t>
              </a:r>
              <a:endParaRPr lang="en-US" sz="2800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752600" y="2514600"/>
              <a:ext cx="914400" cy="990600"/>
            </a:xfrm>
            <a:prstGeom prst="rect">
              <a:avLst/>
            </a:prstGeom>
            <a:solidFill>
              <a:srgbClr val="0000FF"/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Next</a:t>
              </a:r>
              <a:endParaRPr lang="en-US" dirty="0"/>
            </a:p>
          </p:txBody>
        </p:sp>
      </p:grpSp>
      <p:cxnSp>
        <p:nvCxnSpPr>
          <p:cNvPr id="18" name="Straight Arrow Connector 17"/>
          <p:cNvCxnSpPr>
            <a:stCxn id="7" idx="3"/>
            <a:endCxn id="12" idx="1"/>
          </p:cNvCxnSpPr>
          <p:nvPr/>
        </p:nvCxnSpPr>
        <p:spPr>
          <a:xfrm>
            <a:off x="2667000" y="3009900"/>
            <a:ext cx="7239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3" idx="3"/>
            <a:endCxn id="15" idx="1"/>
          </p:cNvCxnSpPr>
          <p:nvPr/>
        </p:nvCxnSpPr>
        <p:spPr>
          <a:xfrm>
            <a:off x="5600700" y="3009900"/>
            <a:ext cx="7239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2"/>
          <p:cNvSpPr txBox="1">
            <a:spLocks/>
          </p:cNvSpPr>
          <p:nvPr/>
        </p:nvSpPr>
        <p:spPr>
          <a:xfrm>
            <a:off x="381000" y="3733800"/>
            <a:ext cx="8229600" cy="2514600"/>
          </a:xfrm>
          <a:prstGeom prst="rect">
            <a:avLst/>
          </a:prstGeom>
        </p:spPr>
        <p:txBody>
          <a:bodyPr vert="horz" lIns="91440" tIns="45720" rIns="91440" bIns="45720" numCol="2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 err="1" smtClean="0">
                <a:latin typeface="+mn-lt"/>
                <a:cs typeface="Consolas"/>
              </a:rPr>
              <a:t>Deleter</a:t>
            </a:r>
            <a:r>
              <a:rPr lang="en-US" dirty="0" smtClean="0">
                <a:latin typeface="+mn-lt"/>
                <a:cs typeface="Consolas"/>
              </a:rPr>
              <a:t>: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>
                <a:latin typeface="Consolas"/>
                <a:cs typeface="Consolas"/>
              </a:rPr>
              <a:t>Node* = A-&gt;Next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>
                <a:latin typeface="Consolas"/>
                <a:cs typeface="Consolas"/>
              </a:rPr>
              <a:t>A-&gt;Next = B-&gt;Next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err="1" smtClean="0">
                <a:latin typeface="Consolas"/>
                <a:cs typeface="Consolas"/>
              </a:rPr>
              <a:t>Kfree</a:t>
            </a:r>
            <a:r>
              <a:rPr lang="en-US" dirty="0" smtClean="0">
                <a:latin typeface="Consolas"/>
                <a:cs typeface="Consolas"/>
              </a:rPr>
              <a:t>(Node);</a:t>
            </a:r>
          </a:p>
          <a:p>
            <a:pPr marL="0" indent="0">
              <a:buFont typeface="Arial" pitchFamily="34" charset="0"/>
              <a:buNone/>
            </a:pPr>
            <a:endParaRPr lang="en-US" dirty="0">
              <a:latin typeface="Consolas"/>
              <a:cs typeface="Consolas"/>
            </a:endParaRPr>
          </a:p>
          <a:p>
            <a:pPr marL="0" indent="0">
              <a:buFont typeface="Arial" pitchFamily="34" charset="0"/>
              <a:buNone/>
            </a:pPr>
            <a:r>
              <a:rPr lang="en-US" dirty="0" smtClean="0">
                <a:latin typeface="+mn-lt"/>
                <a:cs typeface="Consolas"/>
              </a:rPr>
              <a:t>Reader: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>
                <a:latin typeface="Consolas"/>
                <a:cs typeface="Consolas"/>
              </a:rPr>
              <a:t>Node* = A-&gt;Next</a:t>
            </a:r>
          </a:p>
          <a:p>
            <a:pPr marL="0" indent="0">
              <a:buFont typeface="Arial" pitchFamily="34" charset="0"/>
              <a:buNone/>
            </a:pPr>
            <a:endParaRPr lang="en-US" dirty="0" smtClean="0">
              <a:latin typeface="Consolas"/>
              <a:cs typeface="Consolas"/>
            </a:endParaRPr>
          </a:p>
          <a:p>
            <a:pPr marL="0" indent="0">
              <a:buFont typeface="Arial" pitchFamily="34" charset="0"/>
              <a:buNone/>
            </a:pPr>
            <a:endParaRPr lang="en-US" dirty="0" smtClean="0">
              <a:latin typeface="Consolas"/>
              <a:cs typeface="Consolas"/>
            </a:endParaRPr>
          </a:p>
          <a:p>
            <a:pPr marL="0" indent="0">
              <a:buFont typeface="Arial" pitchFamily="34" charset="0"/>
              <a:buNone/>
            </a:pPr>
            <a:r>
              <a:rPr lang="en-US" dirty="0" smtClean="0">
                <a:latin typeface="Consolas"/>
                <a:cs typeface="Consolas"/>
              </a:rPr>
              <a:t>Value = Node-&gt;</a:t>
            </a:r>
            <a:r>
              <a:rPr lang="en-US" dirty="0" err="1" smtClean="0">
                <a:latin typeface="Consolas"/>
                <a:cs typeface="Consolas"/>
              </a:rPr>
              <a:t>val</a:t>
            </a:r>
            <a:endParaRPr lang="en-US" dirty="0" smtClean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248770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Shared Data Synchronization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Accessing shared data requires appropriate synchronization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i="1" dirty="0" smtClean="0"/>
              <a:t>Protect data, not code!</a:t>
            </a:r>
          </a:p>
          <a:p>
            <a:pPr marL="0" indent="0" algn="ctr">
              <a:buNone/>
            </a:pPr>
            <a:endParaRPr lang="en-US" i="1" dirty="0"/>
          </a:p>
          <a:p>
            <a:pPr marL="0" indent="0">
              <a:buNone/>
            </a:pPr>
            <a:r>
              <a:rPr lang="en-US" dirty="0" smtClean="0"/>
              <a:t>A region of code that accesses shared data is called a </a:t>
            </a:r>
            <a:r>
              <a:rPr lang="en-US" i="1" dirty="0" smtClean="0"/>
              <a:t>critical section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522S – Advanced Operating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245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Kernel Synchronization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 Linux kernel supports most of the same synchronization primitives as </a:t>
            </a:r>
            <a:r>
              <a:rPr lang="en-US" dirty="0" err="1" smtClean="0"/>
              <a:t>userspace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Atomic variables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Spin locks (non-</a:t>
            </a:r>
            <a:r>
              <a:rPr lang="en-US" dirty="0" err="1" smtClean="0"/>
              <a:t>sleepable</a:t>
            </a:r>
            <a:r>
              <a:rPr lang="en-US" dirty="0" smtClean="0"/>
              <a:t> locks)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Mutexes</a:t>
            </a:r>
            <a:r>
              <a:rPr lang="en-US" dirty="0" smtClean="0"/>
              <a:t> (</a:t>
            </a:r>
            <a:r>
              <a:rPr lang="en-US" dirty="0" err="1" smtClean="0"/>
              <a:t>sleepable</a:t>
            </a:r>
            <a:r>
              <a:rPr lang="en-US" dirty="0" smtClean="0"/>
              <a:t> locks)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Reader-writer locks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Semaphores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522S – Advanced Operating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175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Locking Example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522S – Advanced Operating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7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457200" y="1447800"/>
            <a:ext cx="2209800" cy="990600"/>
            <a:chOff x="457200" y="2514600"/>
            <a:chExt cx="2209800" cy="990600"/>
          </a:xfrm>
        </p:grpSpPr>
        <p:sp>
          <p:nvSpPr>
            <p:cNvPr id="8" name="Rectangle 7"/>
            <p:cNvSpPr/>
            <p:nvPr/>
          </p:nvSpPr>
          <p:spPr>
            <a:xfrm>
              <a:off x="457200" y="2514600"/>
              <a:ext cx="1295400" cy="9906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Node A</a:t>
              </a:r>
              <a:endParaRPr lang="en-US" sz="2800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752600" y="2514600"/>
              <a:ext cx="914400" cy="990600"/>
            </a:xfrm>
            <a:prstGeom prst="rect">
              <a:avLst/>
            </a:prstGeom>
            <a:solidFill>
              <a:srgbClr val="0000FF"/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Next</a:t>
              </a:r>
              <a:endParaRPr lang="en-US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390900" y="1447800"/>
            <a:ext cx="2209800" cy="990600"/>
            <a:chOff x="457200" y="2514600"/>
            <a:chExt cx="2209800" cy="990600"/>
          </a:xfrm>
        </p:grpSpPr>
        <p:sp>
          <p:nvSpPr>
            <p:cNvPr id="11" name="Rectangle 10"/>
            <p:cNvSpPr/>
            <p:nvPr/>
          </p:nvSpPr>
          <p:spPr>
            <a:xfrm>
              <a:off x="457200" y="2514600"/>
              <a:ext cx="1295400" cy="9906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Node B</a:t>
              </a:r>
              <a:endParaRPr lang="en-US" sz="2800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752600" y="2514600"/>
              <a:ext cx="914400" cy="990600"/>
            </a:xfrm>
            <a:prstGeom prst="rect">
              <a:avLst/>
            </a:prstGeom>
            <a:solidFill>
              <a:srgbClr val="0000FF"/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Next</a:t>
              </a:r>
              <a:endParaRPr lang="en-US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324600" y="1447800"/>
            <a:ext cx="2209800" cy="990600"/>
            <a:chOff x="457200" y="2514600"/>
            <a:chExt cx="2209800" cy="990600"/>
          </a:xfrm>
        </p:grpSpPr>
        <p:sp>
          <p:nvSpPr>
            <p:cNvPr id="14" name="Rectangle 13"/>
            <p:cNvSpPr/>
            <p:nvPr/>
          </p:nvSpPr>
          <p:spPr>
            <a:xfrm>
              <a:off x="457200" y="2514600"/>
              <a:ext cx="1295400" cy="9906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Node C</a:t>
              </a:r>
              <a:endParaRPr lang="en-US" sz="2800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752600" y="2514600"/>
              <a:ext cx="914400" cy="990600"/>
            </a:xfrm>
            <a:prstGeom prst="rect">
              <a:avLst/>
            </a:prstGeom>
            <a:solidFill>
              <a:srgbClr val="0000FF"/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Next</a:t>
              </a:r>
              <a:endParaRPr lang="en-US" dirty="0"/>
            </a:p>
          </p:txBody>
        </p:sp>
      </p:grpSp>
      <p:cxnSp>
        <p:nvCxnSpPr>
          <p:cNvPr id="16" name="Straight Arrow Connector 15"/>
          <p:cNvCxnSpPr>
            <a:stCxn id="9" idx="3"/>
            <a:endCxn id="11" idx="1"/>
          </p:cNvCxnSpPr>
          <p:nvPr/>
        </p:nvCxnSpPr>
        <p:spPr>
          <a:xfrm>
            <a:off x="2667000" y="1943100"/>
            <a:ext cx="7239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2" idx="3"/>
            <a:endCxn id="14" idx="1"/>
          </p:cNvCxnSpPr>
          <p:nvPr/>
        </p:nvCxnSpPr>
        <p:spPr>
          <a:xfrm>
            <a:off x="5600700" y="1943100"/>
            <a:ext cx="7239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2"/>
          <p:cNvSpPr txBox="1">
            <a:spLocks/>
          </p:cNvSpPr>
          <p:nvPr/>
        </p:nvSpPr>
        <p:spPr>
          <a:xfrm>
            <a:off x="381000" y="2667000"/>
            <a:ext cx="8229600" cy="3429000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 err="1" smtClean="0">
                <a:latin typeface="+mn-lt"/>
                <a:cs typeface="Consolas"/>
              </a:rPr>
              <a:t>Deleter</a:t>
            </a:r>
            <a:r>
              <a:rPr lang="en-US" dirty="0" smtClean="0">
                <a:latin typeface="+mn-lt"/>
                <a:cs typeface="Consolas"/>
              </a:rPr>
              <a:t>:</a:t>
            </a:r>
          </a:p>
          <a:p>
            <a:pPr marL="0" indent="0">
              <a:buFont typeface="Arial" pitchFamily="34" charset="0"/>
              <a:buNone/>
            </a:pPr>
            <a:r>
              <a:rPr lang="en-US" dirty="0">
                <a:latin typeface="Consolas"/>
                <a:cs typeface="Consolas"/>
              </a:rPr>
              <a:t>l</a:t>
            </a:r>
            <a:r>
              <a:rPr lang="en-US" dirty="0" smtClean="0">
                <a:latin typeface="Consolas"/>
                <a:cs typeface="Consolas"/>
              </a:rPr>
              <a:t>ock( </a:t>
            </a:r>
            <a:r>
              <a:rPr lang="en-US" dirty="0" err="1" smtClean="0">
                <a:latin typeface="Consolas"/>
                <a:cs typeface="Consolas"/>
              </a:rPr>
              <a:t>list_lock</a:t>
            </a:r>
            <a:r>
              <a:rPr lang="en-US" dirty="0" smtClean="0">
                <a:latin typeface="Consolas"/>
                <a:cs typeface="Consolas"/>
              </a:rPr>
              <a:t> );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>
                <a:latin typeface="Consolas"/>
                <a:cs typeface="Consolas"/>
              </a:rPr>
              <a:t>Node* = A-&gt;Next;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>
                <a:latin typeface="Consolas"/>
                <a:cs typeface="Consolas"/>
              </a:rPr>
              <a:t>A-&gt;Next = B-&gt;Next;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err="1" smtClean="0">
                <a:latin typeface="Consolas"/>
                <a:cs typeface="Consolas"/>
              </a:rPr>
              <a:t>Kfree</a:t>
            </a:r>
            <a:r>
              <a:rPr lang="en-US" dirty="0" smtClean="0">
                <a:latin typeface="Consolas"/>
                <a:cs typeface="Consolas"/>
              </a:rPr>
              <a:t>(Node);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>
                <a:latin typeface="Consolas"/>
                <a:cs typeface="Consolas"/>
              </a:rPr>
              <a:t>Unlock(</a:t>
            </a:r>
            <a:r>
              <a:rPr lang="en-US" dirty="0" err="1" smtClean="0">
                <a:latin typeface="Consolas"/>
                <a:cs typeface="Consolas"/>
              </a:rPr>
              <a:t>list_lock</a:t>
            </a:r>
            <a:r>
              <a:rPr lang="en-US" dirty="0" smtClean="0">
                <a:latin typeface="Consolas"/>
                <a:cs typeface="Consolas"/>
              </a:rPr>
              <a:t>);</a:t>
            </a:r>
            <a:endParaRPr lang="en-US" dirty="0">
              <a:latin typeface="+mn-lt"/>
              <a:cs typeface="Consolas"/>
            </a:endParaRPr>
          </a:p>
          <a:p>
            <a:pPr marL="0" indent="0">
              <a:buFont typeface="Arial" pitchFamily="34" charset="0"/>
              <a:buNone/>
            </a:pPr>
            <a:r>
              <a:rPr lang="en-US" dirty="0" smtClean="0">
                <a:latin typeface="+mn-lt"/>
                <a:cs typeface="Consolas"/>
              </a:rPr>
              <a:t>Reader: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>
                <a:latin typeface="Consolas"/>
                <a:cs typeface="Consolas"/>
              </a:rPr>
              <a:t>lock( </a:t>
            </a:r>
            <a:r>
              <a:rPr lang="en-US" dirty="0" err="1" smtClean="0">
                <a:latin typeface="Consolas"/>
                <a:cs typeface="Consolas"/>
              </a:rPr>
              <a:t>list_lock</a:t>
            </a:r>
            <a:r>
              <a:rPr lang="en-US" dirty="0" smtClean="0">
                <a:latin typeface="Consolas"/>
                <a:cs typeface="Consolas"/>
              </a:rPr>
              <a:t> );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>
                <a:latin typeface="Consolas"/>
                <a:cs typeface="Consolas"/>
              </a:rPr>
              <a:t>Node* = A-&gt;Next;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>
                <a:latin typeface="Consolas"/>
                <a:cs typeface="Consolas"/>
              </a:rPr>
              <a:t>Value = Node-&gt;</a:t>
            </a:r>
            <a:r>
              <a:rPr lang="en-US" dirty="0" err="1" smtClean="0">
                <a:latin typeface="Consolas"/>
                <a:cs typeface="Consolas"/>
              </a:rPr>
              <a:t>val</a:t>
            </a:r>
            <a:r>
              <a:rPr lang="en-US" dirty="0" smtClean="0">
                <a:latin typeface="Consolas"/>
                <a:cs typeface="Consolas"/>
              </a:rPr>
              <a:t>;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>
                <a:latin typeface="Consolas"/>
                <a:cs typeface="Consolas"/>
              </a:rPr>
              <a:t>unlock( </a:t>
            </a:r>
            <a:r>
              <a:rPr lang="en-US" dirty="0" err="1" smtClean="0">
                <a:latin typeface="Consolas"/>
                <a:cs typeface="Consolas"/>
              </a:rPr>
              <a:t>list_lock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8140787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When to Use Different Types of 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Spin locks - very short lock durations and/or very low overhead requirements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Mutexes</a:t>
            </a:r>
            <a:r>
              <a:rPr lang="en-US" dirty="0" smtClean="0"/>
              <a:t> - Long lock duration and/or process needs to sleep while holding lock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Atomics - When shared data fits inside a single word of memory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Other locks - special cases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522S – Advanced Operating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9651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Sleeping With 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Sleeping with a lock is generally a bad idea unless absolutely necessary</a:t>
            </a:r>
          </a:p>
          <a:p>
            <a:r>
              <a:rPr lang="en-US" dirty="0" smtClean="0"/>
              <a:t>Delays other processes</a:t>
            </a:r>
          </a:p>
          <a:p>
            <a:r>
              <a:rPr lang="en-US" dirty="0" smtClean="0"/>
              <a:t>Deadlock risk: is it guaranteed to eventually wake up and release the lock?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A process </a:t>
            </a:r>
            <a:r>
              <a:rPr lang="en-US" i="1" dirty="0" smtClean="0"/>
              <a:t>cannot sleep</a:t>
            </a:r>
            <a:r>
              <a:rPr lang="en-US" dirty="0" smtClean="0"/>
              <a:t> holding a spinlock.</a:t>
            </a:r>
          </a:p>
          <a:p>
            <a:r>
              <a:rPr lang="en-US" dirty="0" smtClean="0"/>
              <a:t>Restructure code to back out of lock</a:t>
            </a:r>
          </a:p>
          <a:p>
            <a:r>
              <a:rPr lang="en-US" dirty="0" smtClean="0"/>
              <a:t>Use a </a:t>
            </a:r>
            <a:r>
              <a:rPr lang="en-US" dirty="0" err="1" smtClean="0"/>
              <a:t>mutex</a:t>
            </a:r>
            <a:r>
              <a:rPr lang="en-US" dirty="0" smtClean="0"/>
              <a:t> instead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522S – Advanced Operating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2353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1605</TotalTime>
  <Words>1320</Words>
  <Application>Microsoft Macintosh PowerPoint</Application>
  <PresentationFormat>On-screen Show (4:3)</PresentationFormat>
  <Paragraphs>317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Kernel Synchronization</vt:lpstr>
      <vt:lpstr>Linux is a Preemptive Kernel</vt:lpstr>
      <vt:lpstr>Single Variable Race Condition</vt:lpstr>
      <vt:lpstr>Data Structure Race Condition</vt:lpstr>
      <vt:lpstr>Shared Data Synchronization</vt:lpstr>
      <vt:lpstr>Basic Kernel Synchronization</vt:lpstr>
      <vt:lpstr>Locking Example</vt:lpstr>
      <vt:lpstr>When to Use Different Types of Locks</vt:lpstr>
      <vt:lpstr>Sleeping With Locks</vt:lpstr>
      <vt:lpstr>Deadlock</vt:lpstr>
      <vt:lpstr>Deadlock</vt:lpstr>
      <vt:lpstr>Deadlock</vt:lpstr>
      <vt:lpstr>Deadlock</vt:lpstr>
      <vt:lpstr>Lock Ordering</vt:lpstr>
      <vt:lpstr>Lock Ordering</vt:lpstr>
      <vt:lpstr>Lock Ordering</vt:lpstr>
      <vt:lpstr>Lock Ordering</vt:lpstr>
      <vt:lpstr>Lock Ordering</vt:lpstr>
      <vt:lpstr>The BKL is No Longer Used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david_n_laura</dc:creator>
  <cp:lastModifiedBy>user</cp:lastModifiedBy>
  <cp:revision>49</cp:revision>
  <dcterms:created xsi:type="dcterms:W3CDTF">2016-01-21T02:03:40Z</dcterms:created>
  <dcterms:modified xsi:type="dcterms:W3CDTF">2016-02-23T15:16:51Z</dcterms:modified>
</cp:coreProperties>
</file>