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3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DA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process</a:t>
            </a:r>
            <a:r>
              <a:rPr lang="en-US" sz="2400" dirty="0" smtClean="0"/>
              <a:t> is a program in execution</a:t>
            </a:r>
          </a:p>
          <a:p>
            <a:pPr lvl="1"/>
            <a:r>
              <a:rPr lang="en-US" sz="2000" dirty="0" smtClean="0"/>
              <a:t>A process has internal state that evolves, a program on the hard drive does not</a:t>
            </a:r>
          </a:p>
          <a:p>
            <a:pPr lvl="1"/>
            <a:r>
              <a:rPr lang="en-US" sz="2000" dirty="0" smtClean="0"/>
              <a:t>You can have multiple copies of the same program executing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Processes are the fundamental abstraction for managing a key computer resource: processor time</a:t>
            </a:r>
          </a:p>
          <a:p>
            <a:pPr lvl="1"/>
            <a:r>
              <a:rPr lang="en-US" sz="2000" dirty="0" smtClean="0"/>
              <a:t>Each process runs independently</a:t>
            </a:r>
          </a:p>
          <a:p>
            <a:pPr lvl="1"/>
            <a:r>
              <a:rPr lang="en-US" sz="2000" dirty="0" smtClean="0"/>
              <a:t>Allows for </a:t>
            </a:r>
            <a:r>
              <a:rPr lang="en-US" sz="2000" i="1" dirty="0" smtClean="0"/>
              <a:t>pseudo-concurrency</a:t>
            </a:r>
            <a:r>
              <a:rPr lang="en-US" sz="2000" dirty="0" smtClean="0"/>
              <a:t> by allowing multiple programs to execute “concurrently”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Process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OS must keep track of all running processes.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70373"/>
              </p:ext>
            </p:extLst>
          </p:nvPr>
        </p:nvGraphicFramePr>
        <p:xfrm>
          <a:off x="380999" y="2727960"/>
          <a:ext cx="3733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3277"/>
                <a:gridCol w="1350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Number (PID)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PCB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7093" y="44144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2234021"/>
            <a:ext cx="1861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Table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21134"/>
              </p:ext>
            </p:extLst>
          </p:nvPr>
        </p:nvGraphicFramePr>
        <p:xfrm>
          <a:off x="5562600" y="2695686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Accounting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29400" y="44144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47204" y="2234019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Control Block (PCB)</a:t>
            </a:r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09568"/>
              </p:ext>
            </p:extLst>
          </p:nvPr>
        </p:nvGraphicFramePr>
        <p:xfrm>
          <a:off x="5553772" y="5257800"/>
          <a:ext cx="2590800" cy="2225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Accounting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/>
          <p:nvPr/>
        </p:nvCxnSpPr>
        <p:spPr>
          <a:xfrm flipV="1">
            <a:off x="3429000" y="2895600"/>
            <a:ext cx="2133600" cy="381000"/>
          </a:xfrm>
          <a:prstGeom prst="bentConnector3">
            <a:avLst>
              <a:gd name="adj1" fmla="val 7506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29000" y="3670540"/>
            <a:ext cx="2133600" cy="1739660"/>
          </a:xfrm>
          <a:prstGeom prst="bentConnector3">
            <a:avLst>
              <a:gd name="adj1" fmla="val 7506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376808" y="5120007"/>
            <a:ext cx="3399785" cy="1295400"/>
          </a:xfrm>
          <a:prstGeom prst="bentConnector3">
            <a:avLst>
              <a:gd name="adj1" fmla="val -239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2411373" y="5432052"/>
            <a:ext cx="3053177" cy="1017922"/>
          </a:xfrm>
          <a:prstGeom prst="bentConnector3">
            <a:avLst>
              <a:gd name="adj1" fmla="val -292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5936" y="5202349"/>
            <a:ext cx="3343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PCB is the largest individual data</a:t>
            </a:r>
            <a:br>
              <a:rPr lang="en-US" dirty="0" smtClean="0"/>
            </a:br>
            <a:r>
              <a:rPr lang="en-US" dirty="0" smtClean="0"/>
              <a:t>structure in the Linux kernel, with</a:t>
            </a:r>
            <a:br>
              <a:rPr lang="en-US" dirty="0" smtClean="0"/>
            </a:br>
            <a:r>
              <a:rPr lang="en-US" dirty="0" smtClean="0"/>
              <a:t>over a thousand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Tracks everything done at a </a:t>
            </a:r>
            <a:br>
              <a:rPr lang="en-US" dirty="0" smtClean="0"/>
            </a:br>
            <a:r>
              <a:rPr lang="en-US" dirty="0" smtClean="0"/>
              <a:t>per-process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 Diagram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36610" y="1689663"/>
            <a:ext cx="5753100" cy="4734141"/>
            <a:chOff x="1371600" y="1683912"/>
            <a:chExt cx="5753100" cy="4734141"/>
          </a:xfrm>
        </p:grpSpPr>
        <p:sp>
          <p:nvSpPr>
            <p:cNvPr id="6" name="Rounded Rectangle 5"/>
            <p:cNvSpPr/>
            <p:nvPr/>
          </p:nvSpPr>
          <p:spPr>
            <a:xfrm>
              <a:off x="1676400" y="1989826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Blocked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62600" y="1984075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Ready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00450" y="4191000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Running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71600" y="5486400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Initialize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300" y="5503653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Finalize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2971800" y="2441275"/>
              <a:ext cx="2590800" cy="575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91646" y="3012055"/>
              <a:ext cx="708804" cy="117894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933450" cy="6268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972050" y="4876800"/>
              <a:ext cx="857250" cy="6268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972050" y="3012055"/>
              <a:ext cx="857250" cy="133997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724400" y="2898475"/>
              <a:ext cx="828675" cy="129252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64561" y="1683912"/>
              <a:ext cx="167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Available/</a:t>
              </a:r>
              <a:br>
                <a:rPr lang="en-US" dirty="0" smtClean="0"/>
              </a:br>
              <a:r>
                <a:rPr lang="en-US" dirty="0" smtClean="0"/>
                <a:t>Event Finished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5564" y="4782233"/>
              <a:ext cx="894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</a:t>
              </a:r>
              <a:br>
                <a:rPr lang="en-US" dirty="0" smtClean="0"/>
              </a:br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1716" y="4665453"/>
              <a:ext cx="894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</a:t>
              </a:r>
              <a:br>
                <a:rPr lang="en-US" dirty="0" smtClean="0"/>
              </a:br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8398" y="3358874"/>
              <a:ext cx="1005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Blocks</a:t>
              </a:r>
              <a:br>
                <a:rPr lang="en-US" dirty="0" smtClean="0"/>
              </a:br>
              <a:r>
                <a:rPr lang="en-US" dirty="0" smtClean="0"/>
                <a:t>for Input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00675" y="3521988"/>
              <a:ext cx="1650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Scheduled onto</a:t>
              </a:r>
              <a:br>
                <a:rPr lang="en-US" dirty="0" smtClean="0"/>
              </a:br>
              <a:r>
                <a:rPr lang="en-US" dirty="0" smtClean="0"/>
                <a:t>processor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58864" y="3035709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Scheduler</a:t>
              </a:r>
              <a:br>
                <a:rPr lang="en-US" dirty="0" smtClean="0"/>
              </a:br>
              <a:r>
                <a:rPr lang="en-US" dirty="0" smtClean="0"/>
                <a:t>swaps off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248400" y="1689663"/>
            <a:ext cx="26967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Lifecycle of a process: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Spends most of its life</a:t>
            </a:r>
            <a:br>
              <a:rPr lang="en-US" sz="2000" dirty="0" smtClean="0"/>
            </a:br>
            <a:r>
              <a:rPr lang="en-US" sz="2000" dirty="0" smtClean="0"/>
              <a:t>between ready and</a:t>
            </a:r>
            <a:br>
              <a:rPr lang="en-US" sz="2000" dirty="0" smtClean="0"/>
            </a:br>
            <a:r>
              <a:rPr lang="en-US" sz="2000" dirty="0" smtClean="0"/>
              <a:t>running.</a:t>
            </a:r>
          </a:p>
          <a:p>
            <a:endParaRPr lang="en-US" sz="2000" dirty="0"/>
          </a:p>
          <a:p>
            <a:r>
              <a:rPr lang="en-US" sz="2000" dirty="0" smtClean="0"/>
              <a:t>When a process can’t</a:t>
            </a:r>
            <a:br>
              <a:rPr lang="en-US" sz="2000" dirty="0" smtClean="0"/>
            </a:br>
            <a:r>
              <a:rPr lang="en-US" sz="2000" dirty="0" smtClean="0"/>
              <a:t>continue it </a:t>
            </a:r>
            <a:r>
              <a:rPr lang="en-US" sz="2000" b="1" i="1" dirty="0" smtClean="0"/>
              <a:t>blocks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Blocking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“Press any key to</a:t>
            </a:r>
            <a:br>
              <a:rPr lang="en-US" sz="2000" dirty="0" smtClean="0"/>
            </a:br>
            <a:r>
              <a:rPr lang="en-US" sz="2000" dirty="0" smtClean="0"/>
              <a:t>continue”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Wait for hard drive</a:t>
            </a:r>
            <a:br>
              <a:rPr lang="en-US" sz="2000" dirty="0" smtClean="0"/>
            </a:br>
            <a:r>
              <a:rPr lang="en-US" sz="2000" dirty="0" smtClean="0"/>
              <a:t>to become available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Wait for lock/</a:t>
            </a:r>
            <a:r>
              <a:rPr lang="en-US" sz="2000" dirty="0" err="1" smtClean="0"/>
              <a:t>mutex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become available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6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CPU scheduler</a:t>
            </a:r>
            <a:r>
              <a:rPr lang="en-US" sz="2400" dirty="0" smtClean="0"/>
              <a:t> shares the processor among running processes</a:t>
            </a:r>
          </a:p>
          <a:p>
            <a:r>
              <a:rPr lang="en-US" sz="2400" dirty="0" smtClean="0"/>
              <a:t>Single processor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Multi-processor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8200" y="495300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62564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934" y="4419600"/>
            <a:ext cx="1143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7304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9674" y="4419600"/>
            <a:ext cx="1143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2045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8200" y="586740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2564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14934" y="53340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67304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19674" y="53340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72045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38200" y="2905780"/>
            <a:ext cx="7192589" cy="599420"/>
            <a:chOff x="838200" y="2905780"/>
            <a:chExt cx="7192589" cy="59942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91245" y="43535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1245" y="52679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5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1706940"/>
            <a:ext cx="7192589" cy="599420"/>
            <a:chOff x="838200" y="2905780"/>
            <a:chExt cx="7192589" cy="59942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76887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6600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2547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620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i="1" dirty="0" smtClean="0"/>
              <a:t>context switch </a:t>
            </a:r>
            <a:r>
              <a:rPr lang="en-US" sz="2000" dirty="0" smtClean="0"/>
              <a:t>occurs when the process currently executing on a processor changes.</a:t>
            </a:r>
          </a:p>
          <a:p>
            <a:r>
              <a:rPr lang="en-US" sz="2000" dirty="0" smtClean="0"/>
              <a:t>So called because the processor context (program counter, register file) is swapped out.</a:t>
            </a:r>
          </a:p>
          <a:p>
            <a:r>
              <a:rPr lang="en-US" sz="2000" b="1" dirty="0" smtClean="0"/>
              <a:t>Not apparent from the process point of view.</a:t>
            </a:r>
          </a:p>
          <a:p>
            <a:r>
              <a:rPr lang="en-US" sz="2000" dirty="0" smtClean="0"/>
              <a:t>On desktop Linux, commonly happens 1000 times per second. Slower on mobile devices for better battery life.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91134" y="2344947"/>
            <a:ext cx="571501" cy="550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67562" y="2393831"/>
            <a:ext cx="394838" cy="50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8200" y="2393831"/>
            <a:ext cx="342901" cy="50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86400" y="2393831"/>
            <a:ext cx="676095" cy="550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 Mechanism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51334"/>
              </p:ext>
            </p:extLst>
          </p:nvPr>
        </p:nvGraphicFramePr>
        <p:xfrm>
          <a:off x="5576977" y="1706880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Accounting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1581" y="1245213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Control Block (PCB)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4427" y="1947591"/>
            <a:ext cx="1657120" cy="1219200"/>
            <a:chOff x="762000" y="1600200"/>
            <a:chExt cx="1657120" cy="1219200"/>
          </a:xfrm>
        </p:grpSpPr>
        <p:sp>
          <p:nvSpPr>
            <p:cNvPr id="8" name="Oval 7"/>
            <p:cNvSpPr/>
            <p:nvPr/>
          </p:nvSpPr>
          <p:spPr>
            <a:xfrm>
              <a:off x="1143000" y="1905000"/>
              <a:ext cx="914400" cy="9144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00200" y="19050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617453" y="2348319"/>
              <a:ext cx="287547" cy="1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2000" y="1600200"/>
              <a:ext cx="165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Hardware Clock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1838" y="1706878"/>
            <a:ext cx="914400" cy="1977664"/>
            <a:chOff x="3200400" y="3202168"/>
            <a:chExt cx="914400" cy="1977664"/>
          </a:xfrm>
        </p:grpSpPr>
        <p:sp>
          <p:nvSpPr>
            <p:cNvPr id="18" name="Rectangle 17"/>
            <p:cNvSpPr/>
            <p:nvPr/>
          </p:nvSpPr>
          <p:spPr>
            <a:xfrm>
              <a:off x="3200400" y="32021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CPU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0400" y="4116568"/>
              <a:ext cx="914400" cy="53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Program Counter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400" y="4648200"/>
              <a:ext cx="914400" cy="53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Register</a:t>
              </a:r>
              <a:br>
                <a:rPr lang="en-US" sz="1600" dirty="0" smtClean="0"/>
              </a:br>
              <a:r>
                <a:rPr lang="en-US" sz="1600" dirty="0" smtClean="0"/>
                <a:t>File</a:t>
              </a:r>
              <a:endParaRPr lang="en-US" sz="16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2021457" y="2695710"/>
            <a:ext cx="1180381" cy="694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6238" y="1871391"/>
            <a:ext cx="1460740" cy="9395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30615" y="2340795"/>
            <a:ext cx="1460740" cy="9395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35916" y="3810000"/>
            <a:ext cx="8229600" cy="2514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CPU is executing process in </a:t>
            </a:r>
            <a:r>
              <a:rPr lang="en-US" sz="1600" dirty="0" err="1" smtClean="0"/>
              <a:t>userspace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Hardware timer interrupt occurs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CPU saves PC and register file in PCB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Jumps to Interrupt Service Routine (ISR)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ISR saves other process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ISR passes control to OS scheduler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OS Scheduler picks next process to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Loads next process state from PCB to processor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7558" y="4648199"/>
            <a:ext cx="2810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Process never knows</a:t>
            </a:r>
            <a:br>
              <a:rPr lang="en-US" sz="2400" b="1" i="1" dirty="0" smtClean="0"/>
            </a:br>
            <a:r>
              <a:rPr lang="en-US" sz="2400" b="1" i="1" dirty="0" smtClean="0"/>
              <a:t>it was interrupted!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663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375</Words>
  <Application>Microsoft Office PowerPoint</Application>
  <PresentationFormat>On-screen Show 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Processes</vt:lpstr>
      <vt:lpstr>Definition</vt:lpstr>
      <vt:lpstr>Kernel Process Data Structures</vt:lpstr>
      <vt:lpstr>Process State Diagram</vt:lpstr>
      <vt:lpstr>Multi-Programming</vt:lpstr>
      <vt:lpstr>Context Switch</vt:lpstr>
      <vt:lpstr>Context Switch Mechanism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65</cp:revision>
  <dcterms:created xsi:type="dcterms:W3CDTF">2016-01-21T02:03:40Z</dcterms:created>
  <dcterms:modified xsi:type="dcterms:W3CDTF">2019-01-25T20:25:40Z</dcterms:modified>
</cp:coreProperties>
</file>