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B4CF-CC22-42A4-A096-D6B4FAFB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ELF Files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3141-8B71-481D-AF7C-18A9E862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Try opening a binary file in a text editor such as vi or emacs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>
                <a:latin typeface="Consolas" panose="020B0609020204030204" pitchFamily="49" charset="0"/>
              </a:rPr>
              <a:t>readelf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I’ve been lying to you about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the canonical layout of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programs in memory… still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basically correct, but there’s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a lot more there too.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710FD-74AE-4D4D-842F-43A1B5C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0079-11A0-4A91-BA1B-CC923C56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F99508-E04F-4776-9D13-8AAC3D6A0324}"/>
              </a:ext>
            </a:extLst>
          </p:cNvPr>
          <p:cNvGrpSpPr/>
          <p:nvPr/>
        </p:nvGrpSpPr>
        <p:grpSpPr>
          <a:xfrm>
            <a:off x="6096000" y="2514600"/>
            <a:ext cx="1676400" cy="2951191"/>
            <a:chOff x="5029200" y="2108979"/>
            <a:chExt cx="1676400" cy="39870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A5BFFD-3790-425A-A2BA-30EE31C65B67}"/>
                </a:ext>
              </a:extLst>
            </p:cNvPr>
            <p:cNvSpPr/>
            <p:nvPr/>
          </p:nvSpPr>
          <p:spPr>
            <a:xfrm>
              <a:off x="5029200" y="2171700"/>
              <a:ext cx="1676400" cy="39243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943A1B-E312-4CAE-AB33-FE4C144B3A67}"/>
                </a:ext>
              </a:extLst>
            </p:cNvPr>
            <p:cNvSpPr txBox="1"/>
            <p:nvPr/>
          </p:nvSpPr>
          <p:spPr>
            <a:xfrm>
              <a:off x="5511373" y="378790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.heap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E316EB-CEDE-468F-89D2-40B2A618419F}"/>
                </a:ext>
              </a:extLst>
            </p:cNvPr>
            <p:cNvSpPr txBox="1"/>
            <p:nvPr/>
          </p:nvSpPr>
          <p:spPr>
            <a:xfrm>
              <a:off x="5511373" y="2108979"/>
              <a:ext cx="716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.stack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A33061-16F8-42B5-B184-2191DC25E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7876" y="3325033"/>
              <a:ext cx="1" cy="59926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747F6D-739B-4A67-962F-3D99675F4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876" y="2607616"/>
              <a:ext cx="1" cy="71741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4C3599-A8E3-4251-8EBD-1D3840A2CF49}"/>
                </a:ext>
              </a:extLst>
            </p:cNvPr>
            <p:cNvSpPr/>
            <p:nvPr/>
          </p:nvSpPr>
          <p:spPr>
            <a:xfrm>
              <a:off x="5143500" y="5105400"/>
              <a:ext cx="1447800" cy="9144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.text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D648C7-6EE0-470F-93AA-6DCE6B667F6D}"/>
                </a:ext>
              </a:extLst>
            </p:cNvPr>
            <p:cNvSpPr/>
            <p:nvPr/>
          </p:nvSpPr>
          <p:spPr>
            <a:xfrm>
              <a:off x="5143500" y="4276725"/>
              <a:ext cx="1447800" cy="7511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82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7201-4DCB-4EC2-A80C-62C94FF3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8166-FB9C-4A12-81E2-63D2674F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Early machines did not have file systems!</a:t>
            </a:r>
          </a:p>
          <a:p>
            <a:r>
              <a:rPr lang="en-US" sz="2400" dirty="0"/>
              <a:t>Data was input manually</a:t>
            </a:r>
          </a:p>
          <a:p>
            <a:r>
              <a:rPr lang="en-US" sz="2400" dirty="0"/>
              <a:t>Output was printed to hardcopy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Physical process memory is insufficient:</a:t>
            </a:r>
          </a:p>
          <a:p>
            <a:r>
              <a:rPr lang="en-US" sz="2400" dirty="0"/>
              <a:t>Limited to size of RAM</a:t>
            </a:r>
          </a:p>
          <a:p>
            <a:r>
              <a:rPr lang="en-US" sz="2400" dirty="0"/>
              <a:t>RAM is volatile</a:t>
            </a:r>
          </a:p>
          <a:p>
            <a:r>
              <a:rPr lang="en-US" sz="2400" dirty="0"/>
              <a:t>Process memory is isolated- how to share information between processes?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E8D9-143B-4CED-9445-EA64DFEB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4A054-0848-4A0A-951D-3891BB1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F691-E611-48F8-976C-C11218C9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File Storage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CBD5-D72D-4783-87CB-8CEF3D63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/>
              <a:t>Hard drives / Solid-state drives / Flash </a:t>
            </a:r>
          </a:p>
          <a:p>
            <a:r>
              <a:rPr lang="en-US" sz="2000" dirty="0"/>
              <a:t>CD / DVD / etc.</a:t>
            </a:r>
          </a:p>
          <a:p>
            <a:r>
              <a:rPr lang="en-US" sz="2000" dirty="0"/>
              <a:t>Reel-to-reel magnetic tape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are abstracted as </a:t>
            </a:r>
            <a:r>
              <a:rPr lang="en-US" sz="2000" i="1" dirty="0"/>
              <a:t>block devices</a:t>
            </a:r>
            <a:r>
              <a:rPr lang="en-US" sz="2000" dirty="0"/>
              <a:t>:</a:t>
            </a:r>
          </a:p>
          <a:p>
            <a:r>
              <a:rPr lang="en-US" sz="2000" dirty="0"/>
              <a:t>Conceptually a large array of fixed size blocks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Supports two operations</a:t>
            </a:r>
            <a:r>
              <a:rPr lang="en-US" sz="2000"/>
              <a:t>: read </a:t>
            </a:r>
            <a:r>
              <a:rPr lang="en-US" sz="2000" dirty="0"/>
              <a:t>block, write block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i="1" dirty="0"/>
              <a:t>file system</a:t>
            </a:r>
            <a:r>
              <a:rPr lang="en-US" sz="2000" dirty="0"/>
              <a:t> imposes a </a:t>
            </a:r>
            <a:r>
              <a:rPr lang="en-US" sz="2000" i="1" dirty="0"/>
              <a:t>file</a:t>
            </a:r>
            <a:r>
              <a:rPr lang="en-US" sz="2000" dirty="0"/>
              <a:t> structure on these devices: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find information you need?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enforce protection?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find free blocks and create new files?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063713-8795-4514-8D39-0C254849C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373756"/>
              </p:ext>
            </p:extLst>
          </p:nvPr>
        </p:nvGraphicFramePr>
        <p:xfrm>
          <a:off x="971550" y="32980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959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0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3E93DDEB-6A0B-46BA-9305-3B1A27B7AF50}"/>
              </a:ext>
            </a:extLst>
          </p:cNvPr>
          <p:cNvSpPr/>
          <p:nvPr/>
        </p:nvSpPr>
        <p:spPr>
          <a:xfrm rot="5400000">
            <a:off x="1192597" y="3516071"/>
            <a:ext cx="154472" cy="62865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8D59D-A8BB-4285-9C19-5BDD0DD44F16}"/>
              </a:ext>
            </a:extLst>
          </p:cNvPr>
          <p:cNvSpPr txBox="1"/>
          <p:nvPr/>
        </p:nvSpPr>
        <p:spPr>
          <a:xfrm>
            <a:off x="738738" y="3910135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bytes</a:t>
            </a:r>
          </a:p>
        </p:txBody>
      </p:sp>
    </p:spTree>
    <p:extLst>
      <p:ext uri="{BB962C8B-B14F-4D97-AF65-F5344CB8AC3E}">
        <p14:creationId xmlns:p14="http://schemas.microsoft.com/office/powerpoint/2010/main" val="215964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6911-F0CE-4E50-982D-FC0FAE1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90FE-72D6-414B-8445-1FA33753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a lot of different use cases!</a:t>
            </a:r>
          </a:p>
          <a:p>
            <a:r>
              <a:rPr lang="en-US" sz="2000" dirty="0"/>
              <a:t>Normal files</a:t>
            </a:r>
          </a:p>
          <a:p>
            <a:r>
              <a:rPr lang="en-US" sz="2000" dirty="0"/>
              <a:t>Virtual files</a:t>
            </a:r>
          </a:p>
          <a:p>
            <a:pPr lvl="1"/>
            <a:r>
              <a:rPr lang="en-US" sz="1600" dirty="0"/>
              <a:t>E.g. process-to-process communication</a:t>
            </a:r>
          </a:p>
          <a:p>
            <a:pPr lvl="1"/>
            <a:r>
              <a:rPr lang="en-US" sz="1600" dirty="0"/>
              <a:t>E.g. “cat /proc/</a:t>
            </a:r>
            <a:r>
              <a:rPr lang="en-US" sz="1600" dirty="0" err="1"/>
              <a:t>cpuinfo</a:t>
            </a:r>
            <a:r>
              <a:rPr lang="en-US" sz="1600" dirty="0"/>
              <a:t>”</a:t>
            </a:r>
          </a:p>
          <a:p>
            <a:r>
              <a:rPr lang="en-US" sz="2000" dirty="0"/>
              <a:t>Hardware device I/O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files have at least: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Unique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Attributes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30D7-B783-4BF6-ACBC-04847E87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3A59-E8C5-44D4-9FA0-3C8E5B78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378-C102-4532-A227-FF56F649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F49C-574A-4876-8473-CD2645D6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real standards</a:t>
            </a:r>
          </a:p>
          <a:p>
            <a:pPr lvl="1"/>
            <a:r>
              <a:rPr lang="en-US" sz="1800" dirty="0"/>
              <a:t>Early systems only had space for 8-byte names</a:t>
            </a:r>
          </a:p>
          <a:p>
            <a:pPr lvl="1"/>
            <a:r>
              <a:rPr lang="en-US" sz="1800" dirty="0"/>
              <a:t>Length has grown over time, support for special characters, etc. </a:t>
            </a:r>
          </a:p>
          <a:p>
            <a:pPr lvl="1"/>
            <a:r>
              <a:rPr lang="en-US" sz="1800" dirty="0"/>
              <a:t>Modern systems support links/shortcuts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File extensions? (E.g.- .txt .exe .pdf .docx etc.)</a:t>
            </a:r>
          </a:p>
          <a:p>
            <a:pPr lvl="1"/>
            <a:r>
              <a:rPr lang="en-US" sz="1800" dirty="0"/>
              <a:t>Not enforced on Unix- programs are identified by contents and not by name (e.g. magic bytes)</a:t>
            </a:r>
          </a:p>
          <a:p>
            <a:pPr lvl="1"/>
            <a:r>
              <a:rPr lang="en-US" sz="1800" dirty="0"/>
              <a:t>Some programs may care</a:t>
            </a:r>
          </a:p>
          <a:p>
            <a:pPr lvl="1"/>
            <a:r>
              <a:rPr lang="en-US" sz="1800" dirty="0"/>
              <a:t>Windows cares a lot about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1915-08C2-4681-8BB7-8A2310F8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211A6-A3A9-488E-B9DF-E26230AF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EAD-9AD3-4839-A361-D8F0CC72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E9EC-C4BA-4603-94C5-50E49B84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Strong modern convention:</a:t>
            </a:r>
          </a:p>
          <a:p>
            <a:r>
              <a:rPr lang="en-US" sz="2000" dirty="0"/>
              <a:t>Files are byte-addressable</a:t>
            </a:r>
          </a:p>
          <a:p>
            <a:r>
              <a:rPr lang="en-US" sz="2000" dirty="0"/>
              <a:t>An open file starts with a </a:t>
            </a:r>
            <a:r>
              <a:rPr lang="en-US" sz="2000" i="1" dirty="0"/>
              <a:t>file pointer</a:t>
            </a:r>
            <a:r>
              <a:rPr lang="en-US" sz="2000" dirty="0"/>
              <a:t> at the start, but this file pointer moves based on read(), write(), seek(), etc.</a:t>
            </a:r>
          </a:p>
          <a:p>
            <a:pPr marL="285750" indent="-285750"/>
            <a:r>
              <a:rPr lang="en-US" sz="2000" dirty="0"/>
              <a:t>File contents are not organized by the OS</a:t>
            </a:r>
          </a:p>
          <a:p>
            <a:pPr marL="285750" indent="-285750"/>
            <a:r>
              <a:rPr lang="en-US" sz="2000" dirty="0"/>
              <a:t>Some C library functions like </a:t>
            </a:r>
            <a:r>
              <a:rPr lang="en-US" sz="2000" dirty="0" err="1"/>
              <a:t>fgetl</a:t>
            </a:r>
            <a:r>
              <a:rPr lang="en-US" sz="2000" dirty="0"/>
              <a:t>() will have</a:t>
            </a:r>
            <a:br>
              <a:rPr lang="en-US" sz="2000" dirty="0"/>
            </a:br>
            <a:r>
              <a:rPr lang="en-US" sz="2000" dirty="0"/>
              <a:t>content-dependent behavior, but these are</a:t>
            </a:r>
            <a:br>
              <a:rPr lang="en-US" sz="2000" dirty="0"/>
            </a:br>
            <a:r>
              <a:rPr lang="en-US" sz="2000" dirty="0"/>
              <a:t>written on top of the read() system call.</a:t>
            </a:r>
          </a:p>
          <a:p>
            <a:pPr marL="285750" indent="-285750"/>
            <a:r>
              <a:rPr lang="en-US" sz="2000" dirty="0"/>
              <a:t>Gives a lot of flexibility to application</a:t>
            </a:r>
            <a:br>
              <a:rPr lang="en-US" sz="2000" dirty="0"/>
            </a:br>
            <a:r>
              <a:rPr lang="en-US" sz="2000" dirty="0"/>
              <a:t>developers, but is not particularly efficient.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87662-1066-4B57-8ABC-82FC0E5A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CEF38-EEAD-4A36-BC29-DAFDCD9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4CA4DD-BAA8-4B1B-81BE-10370C14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84765"/>
              </p:ext>
            </p:extLst>
          </p:nvPr>
        </p:nvGraphicFramePr>
        <p:xfrm>
          <a:off x="6985479" y="3159443"/>
          <a:ext cx="838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83340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774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14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9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24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095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7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17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0374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CAD90E-47F0-4B4E-9B26-F498305056DB}"/>
              </a:ext>
            </a:extLst>
          </p:cNvPr>
          <p:cNvCxnSpPr>
            <a:cxnSpLocks/>
          </p:cNvCxnSpPr>
          <p:nvPr/>
        </p:nvCxnSpPr>
        <p:spPr>
          <a:xfrm flipH="1">
            <a:off x="7823679" y="3733800"/>
            <a:ext cx="558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DF86A2-A55B-4E7C-A917-FE1C28E0807F}"/>
              </a:ext>
            </a:extLst>
          </p:cNvPr>
          <p:cNvSpPr txBox="1"/>
          <p:nvPr/>
        </p:nvSpPr>
        <p:spPr>
          <a:xfrm>
            <a:off x="7827587" y="3429000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</a:t>
            </a:r>
            <a:br>
              <a:rPr lang="en-US" dirty="0"/>
            </a:br>
            <a:r>
              <a:rPr lang="en-US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6331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A6FA-AF1B-42D7-9E8A-09C8848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C253-BE54-451B-BE78-27D4CF51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427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doesn’t have to be that way…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DF0D5-A160-4746-BFED-876AC514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214D-7621-4A33-88DF-8CB525C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5107-8FC6-4CF3-90B0-CBBFA2B1D886}"/>
              </a:ext>
            </a:extLst>
          </p:cNvPr>
          <p:cNvSpPr txBox="1"/>
          <p:nvPr/>
        </p:nvSpPr>
        <p:spPr>
          <a:xfrm>
            <a:off x="457200" y="2438400"/>
            <a:ext cx="4264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OS-level file interactions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take place as larger block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E.g. A popular early system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80-byte punch cards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3DCAD-851A-4206-B61B-D6379E86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99888"/>
              </p:ext>
            </p:extLst>
          </p:nvPr>
        </p:nvGraphicFramePr>
        <p:xfrm>
          <a:off x="1066800" y="4377392"/>
          <a:ext cx="914400" cy="183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33408708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7749720"/>
                  </a:ext>
                </a:extLst>
              </a:tr>
              <a:tr h="4889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1488569"/>
                  </a:ext>
                </a:extLst>
              </a:tr>
              <a:tr h="4889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958251"/>
                  </a:ext>
                </a:extLst>
              </a:tr>
              <a:tr h="4889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213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6BA4A41C-14B2-4BE5-91F3-B79EDEDE319C}"/>
              </a:ext>
            </a:extLst>
          </p:cNvPr>
          <p:cNvSpPr/>
          <p:nvPr/>
        </p:nvSpPr>
        <p:spPr>
          <a:xfrm>
            <a:off x="2057400" y="4724400"/>
            <a:ext cx="236415" cy="4697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A78C1-EEB8-4F19-B86B-99FACA1C9677}"/>
              </a:ext>
            </a:extLst>
          </p:cNvPr>
          <p:cNvSpPr txBox="1"/>
          <p:nvPr/>
        </p:nvSpPr>
        <p:spPr>
          <a:xfrm>
            <a:off x="2293815" y="4647399"/>
            <a:ext cx="95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80-byte </a:t>
            </a:r>
            <a:br>
              <a:rPr lang="en-US" dirty="0"/>
            </a:br>
            <a:r>
              <a:rPr lang="en-US" dirty="0"/>
              <a:t>blocks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6B08-FBF0-4919-B6A6-994513B4C47D}"/>
              </a:ext>
            </a:extLst>
          </p:cNvPr>
          <p:cNvSpPr txBox="1"/>
          <p:nvPr/>
        </p:nvSpPr>
        <p:spPr>
          <a:xfrm>
            <a:off x="4698063" y="2438400"/>
            <a:ext cx="43663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Keyed Data or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Content-Addressable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is organized by file &amp;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key rather than file &amp;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E.g. database systems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528DDA8-A7F8-4ADA-8A61-403862FF1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66667"/>
              </p:ext>
            </p:extLst>
          </p:nvPr>
        </p:nvGraphicFramePr>
        <p:xfrm>
          <a:off x="5867400" y="4191972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15202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70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89175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61A5C3A7-AC94-4FEA-A2EF-C8E108E3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53700"/>
              </p:ext>
            </p:extLst>
          </p:nvPr>
        </p:nvGraphicFramePr>
        <p:xfrm>
          <a:off x="6211277" y="5593891"/>
          <a:ext cx="1371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15202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709998"/>
                    </a:ext>
                  </a:extLst>
                </a:gridCol>
              </a:tblGrid>
              <a:tr h="3259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89175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E1B61724-EDDA-424E-8F75-216751FB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54602"/>
              </p:ext>
            </p:extLst>
          </p:nvPr>
        </p:nvGraphicFramePr>
        <p:xfrm>
          <a:off x="4495800" y="4922890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15202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70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89175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F76F8CBD-F920-4CC6-B8E9-C790A7AC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57729"/>
              </p:ext>
            </p:extLst>
          </p:nvPr>
        </p:nvGraphicFramePr>
        <p:xfrm>
          <a:off x="7069992" y="4922890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15202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70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89175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646796B3-55F5-425E-B58A-B1F2CB96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31475"/>
              </p:ext>
            </p:extLst>
          </p:nvPr>
        </p:nvGraphicFramePr>
        <p:xfrm>
          <a:off x="7692787" y="5593891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15202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270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9891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D1CB0B-24C2-4208-83DC-8939D5A4B275}"/>
              </a:ext>
            </a:extLst>
          </p:cNvPr>
          <p:cNvCxnSpPr>
            <a:cxnSpLocks/>
          </p:cNvCxnSpPr>
          <p:nvPr/>
        </p:nvCxnSpPr>
        <p:spPr>
          <a:xfrm flipH="1">
            <a:off x="4876800" y="4562812"/>
            <a:ext cx="1219201" cy="329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DEE379-B3B2-4C16-BC71-B3B704BA8E3A}"/>
              </a:ext>
            </a:extLst>
          </p:cNvPr>
          <p:cNvCxnSpPr>
            <a:cxnSpLocks/>
          </p:cNvCxnSpPr>
          <p:nvPr/>
        </p:nvCxnSpPr>
        <p:spPr>
          <a:xfrm flipH="1">
            <a:off x="6477000" y="5309312"/>
            <a:ext cx="838201" cy="250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4F6ABB-C17C-46AB-BDA2-5EA3BF734443}"/>
              </a:ext>
            </a:extLst>
          </p:cNvPr>
          <p:cNvCxnSpPr>
            <a:cxnSpLocks/>
          </p:cNvCxnSpPr>
          <p:nvPr/>
        </p:nvCxnSpPr>
        <p:spPr>
          <a:xfrm>
            <a:off x="6096001" y="4578107"/>
            <a:ext cx="1142999" cy="31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F43F3-936A-4480-AA54-5A058112886E}"/>
              </a:ext>
            </a:extLst>
          </p:cNvPr>
          <p:cNvCxnSpPr>
            <a:cxnSpLocks/>
          </p:cNvCxnSpPr>
          <p:nvPr/>
        </p:nvCxnSpPr>
        <p:spPr>
          <a:xfrm>
            <a:off x="7315201" y="5293731"/>
            <a:ext cx="440591" cy="261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2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37D9-EEE2-441C-BA7D-4E3284BE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EAA9-1C70-4799-AE49-990CD252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Most files take their structure by convention: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ELF – Executable and Linkable Format</a:t>
            </a:r>
          </a:p>
          <a:p>
            <a:r>
              <a:rPr lang="en-US" sz="2000" dirty="0"/>
              <a:t>Binary file format for programs, </a:t>
            </a:r>
            <a:br>
              <a:rPr lang="en-US" sz="2000" dirty="0"/>
            </a:br>
            <a:r>
              <a:rPr lang="en-US" sz="2000" dirty="0"/>
              <a:t>object files, and libraries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Contents: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Magic Number – 4-byte </a:t>
            </a:r>
            <a:br>
              <a:rPr lang="en-US" sz="2000" dirty="0"/>
            </a:br>
            <a:r>
              <a:rPr lang="en-US" sz="2000" dirty="0"/>
              <a:t>sequence 0x7F ‘E’ ‘L’ ‘F’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Text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BSS (uninitialized data)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Symbol table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Entry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0AF81-45D7-4969-A788-D6A5802C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9CC84-0EDD-40CE-9740-2D35E756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DCF2CF-E1A2-4652-B433-799B1364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71052"/>
              </p:ext>
            </p:extLst>
          </p:nvPr>
        </p:nvGraphicFramePr>
        <p:xfrm>
          <a:off x="6705600" y="1981200"/>
          <a:ext cx="1447800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685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Magic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3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7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13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BSS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79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 Table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4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19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3709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0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9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3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6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E169-4AC1-43CF-B029-7104796D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BSS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D3C6-DB93-42B3-99EE-C80C3D6E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Initialized vs. Uninitialized Data: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Initialized: 	int x = 12;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Uninitialized: 	int x;</a:t>
            </a:r>
          </a:p>
          <a:p>
            <a:pPr marL="0" indent="0">
              <a:buNone/>
            </a:pPr>
            <a:r>
              <a:rPr lang="en-US" sz="2000" dirty="0"/>
              <a:t>		int array [1000];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Initialized data has to be saved by the compiler, uninitialized data does not.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5EAE8-0C86-4A97-9783-1F9F0C8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1C6D-6D4E-4662-8FC3-2FF1A170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699</Words>
  <Application>Microsoft Office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Georgia</vt:lpstr>
      <vt:lpstr>Verdana</vt:lpstr>
      <vt:lpstr>Office Theme</vt:lpstr>
      <vt:lpstr>File Systems</vt:lpstr>
      <vt:lpstr>Motivation</vt:lpstr>
      <vt:lpstr>File Storage Media</vt:lpstr>
      <vt:lpstr>What is a File?</vt:lpstr>
      <vt:lpstr>File Naming</vt:lpstr>
      <vt:lpstr>File Contents</vt:lpstr>
      <vt:lpstr>Content Alternatives</vt:lpstr>
      <vt:lpstr>Example File Format</vt:lpstr>
      <vt:lpstr>BSS Segment</vt:lpstr>
      <vt:lpstr>See ELF Files for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59</cp:revision>
  <dcterms:created xsi:type="dcterms:W3CDTF">2016-01-21T02:03:40Z</dcterms:created>
  <dcterms:modified xsi:type="dcterms:W3CDTF">2020-04-02T16:42:31Z</dcterms:modified>
</cp:coreProperties>
</file>