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86" y="8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3500 – Operating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D81C-CE9E-431F-8A1A-DF16F931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Large Drives -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EE96-91A7-4163-8604-624584B7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Linked list allocation is extensible, and FAT allocation is efficient: how can we get both attributes at once?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 inode is a collection of pointers</a:t>
            </a:r>
          </a:p>
          <a:p>
            <a:r>
              <a:rPr lang="en-US" sz="2000" dirty="0"/>
              <a:t>Some are pointers to file data</a:t>
            </a:r>
          </a:p>
          <a:p>
            <a:r>
              <a:rPr lang="en-US" sz="2000" dirty="0"/>
              <a:t>Some are pointers to other pointers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If a file can be described using only the</a:t>
            </a:r>
            <a:br>
              <a:rPr lang="en-US" sz="2000" dirty="0"/>
            </a:br>
            <a:r>
              <a:rPr lang="en-US" sz="2000" dirty="0"/>
              <a:t>data pointers in the top-level table, then</a:t>
            </a:r>
            <a:br>
              <a:rPr lang="en-US" sz="2000" dirty="0"/>
            </a:br>
            <a:r>
              <a:rPr lang="en-US" sz="2000" dirty="0"/>
              <a:t>we are done.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not, we use indirect pointers.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0977E-AF53-4E70-8469-CB2735E7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4B432-D615-409E-9BFC-EDF9EF18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8E3972-E254-44F7-B2EB-1141A9F4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19174"/>
              </p:ext>
            </p:extLst>
          </p:nvPr>
        </p:nvGraphicFramePr>
        <p:xfrm>
          <a:off x="6400800" y="2590800"/>
          <a:ext cx="173157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1579">
                  <a:extLst>
                    <a:ext uri="{9D8B030D-6E8A-4147-A177-3AD203B41FA5}">
                      <a16:colId xmlns:a16="http://schemas.microsoft.com/office/drawing/2014/main" val="732445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8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Block 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087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Block 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5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Block 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4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Block </a:t>
                      </a:r>
                      <a:r>
                        <a:rPr lang="en-US" dirty="0" err="1"/>
                        <a:t>Ptr</a:t>
                      </a:r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8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Indirect </a:t>
                      </a:r>
                      <a:r>
                        <a:rPr lang="en-US" dirty="0" err="1"/>
                        <a:t>Ptr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7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Indirect </a:t>
                      </a:r>
                      <a:r>
                        <a:rPr lang="en-US" dirty="0" err="1"/>
                        <a:t>Ptr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0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Indirect </a:t>
                      </a:r>
                      <a:r>
                        <a:rPr lang="en-US" dirty="0" err="1"/>
                        <a:t>Ptr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2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4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B0D0-43A3-401D-8CCB-4B673F34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inode Pointer Structure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2430C98-A439-45E8-A647-AE02FB727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98007"/>
              </p:ext>
            </p:extLst>
          </p:nvPr>
        </p:nvGraphicFramePr>
        <p:xfrm>
          <a:off x="444062" y="1417638"/>
          <a:ext cx="1371599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73244573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827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08792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5725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4131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8108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Single Indirect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077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Double Indirect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0198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Triple Indirect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223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BF079A4-6B4D-4A15-A6A4-27D6717D6DC8}"/>
              </a:ext>
            </a:extLst>
          </p:cNvPr>
          <p:cNvSpPr/>
          <p:nvPr/>
        </p:nvSpPr>
        <p:spPr>
          <a:xfrm>
            <a:off x="2286000" y="1417638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92089-E2BA-4F1B-9531-749728F1EE3F}"/>
              </a:ext>
            </a:extLst>
          </p:cNvPr>
          <p:cNvSpPr/>
          <p:nvPr/>
        </p:nvSpPr>
        <p:spPr>
          <a:xfrm>
            <a:off x="2286000" y="1960179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16081-C86A-4B42-A4F6-43ACD1942608}"/>
              </a:ext>
            </a:extLst>
          </p:cNvPr>
          <p:cNvCxnSpPr>
            <a:endCxn id="7" idx="1"/>
          </p:cNvCxnSpPr>
          <p:nvPr/>
        </p:nvCxnSpPr>
        <p:spPr>
          <a:xfrm flipV="1">
            <a:off x="1828800" y="1646238"/>
            <a:ext cx="457200" cy="2286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8E06A3C7-762D-4F31-AB54-E56F04900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73497"/>
              </p:ext>
            </p:extLst>
          </p:nvPr>
        </p:nvGraphicFramePr>
        <p:xfrm>
          <a:off x="4101661" y="1658118"/>
          <a:ext cx="1371599" cy="121920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732445736"/>
                    </a:ext>
                  </a:extLst>
                </a:gridCol>
              </a:tblGrid>
              <a:tr h="2968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827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08792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5725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2235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1BC95-D3FB-4109-864E-3E14075A68A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828800" y="2183635"/>
            <a:ext cx="457200" cy="51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8C8280-D902-4CA9-9B0D-B93BC6514857}"/>
              </a:ext>
            </a:extLst>
          </p:cNvPr>
          <p:cNvSpPr/>
          <p:nvPr/>
        </p:nvSpPr>
        <p:spPr>
          <a:xfrm>
            <a:off x="5943600" y="1298822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6669FF-5F14-4EC5-B3B8-90BB5DD45425}"/>
              </a:ext>
            </a:extLst>
          </p:cNvPr>
          <p:cNvSpPr/>
          <p:nvPr/>
        </p:nvSpPr>
        <p:spPr>
          <a:xfrm>
            <a:off x="5943600" y="1883091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CF5583-6EA8-4160-BF40-D08E6F03F741}"/>
              </a:ext>
            </a:extLst>
          </p:cNvPr>
          <p:cNvSpPr/>
          <p:nvPr/>
        </p:nvSpPr>
        <p:spPr>
          <a:xfrm>
            <a:off x="5943600" y="2467360"/>
            <a:ext cx="457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B90B2-2D37-453D-84B9-1AE6664903D1}"/>
              </a:ext>
            </a:extLst>
          </p:cNvPr>
          <p:cNvCxnSpPr>
            <a:cxnSpLocks/>
          </p:cNvCxnSpPr>
          <p:nvPr/>
        </p:nvCxnSpPr>
        <p:spPr>
          <a:xfrm>
            <a:off x="5473260" y="2098923"/>
            <a:ext cx="457200" cy="388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9A1201-FEE4-4BEE-876B-AB1E4275397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473260" y="1527422"/>
            <a:ext cx="470340" cy="31337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903A62-6EC2-49B2-B2D7-E548FE17BACA}"/>
              </a:ext>
            </a:extLst>
          </p:cNvPr>
          <p:cNvCxnSpPr>
            <a:cxnSpLocks/>
          </p:cNvCxnSpPr>
          <p:nvPr/>
        </p:nvCxnSpPr>
        <p:spPr>
          <a:xfrm>
            <a:off x="5473260" y="2743200"/>
            <a:ext cx="457200" cy="388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6C12042A-317B-4B21-943E-69F85CF8E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12113"/>
              </p:ext>
            </p:extLst>
          </p:nvPr>
        </p:nvGraphicFramePr>
        <p:xfrm>
          <a:off x="4267200" y="3780557"/>
          <a:ext cx="1447800" cy="12192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732445736"/>
                    </a:ext>
                  </a:extLst>
                </a:gridCol>
              </a:tblGrid>
              <a:tr h="2968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Pointer Block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827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Pointer Block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08792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5725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Pointer Block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22357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B9B2C778-B1D7-4778-B6AB-ABD2BF68E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46491"/>
              </p:ext>
            </p:extLst>
          </p:nvPr>
        </p:nvGraphicFramePr>
        <p:xfrm>
          <a:off x="6582102" y="3287630"/>
          <a:ext cx="1371599" cy="12192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732445736"/>
                    </a:ext>
                  </a:extLst>
                </a:gridCol>
              </a:tblGrid>
              <a:tr h="2968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827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08792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5725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22357"/>
                  </a:ext>
                </a:extLst>
              </a:tr>
            </a:tbl>
          </a:graphicData>
        </a:graphic>
      </p:graphicFrame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EEF16753-D6C7-4D73-A988-1483A7D9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57221"/>
              </p:ext>
            </p:extLst>
          </p:nvPr>
        </p:nvGraphicFramePr>
        <p:xfrm>
          <a:off x="6582102" y="4794552"/>
          <a:ext cx="1371599" cy="12192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732445736"/>
                    </a:ext>
                  </a:extLst>
                </a:gridCol>
              </a:tblGrid>
              <a:tr h="2968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2827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08792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5725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22357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8F52228E-18C9-4C23-81DE-EC29D5745CF8}"/>
              </a:ext>
            </a:extLst>
          </p:cNvPr>
          <p:cNvSpPr/>
          <p:nvPr/>
        </p:nvSpPr>
        <p:spPr>
          <a:xfrm>
            <a:off x="8458200" y="2897766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097CE0-5B55-4243-BE0B-9D823E4560BF}"/>
              </a:ext>
            </a:extLst>
          </p:cNvPr>
          <p:cNvSpPr/>
          <p:nvPr/>
        </p:nvSpPr>
        <p:spPr>
          <a:xfrm>
            <a:off x="8458200" y="3473219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9271FB-9F12-4E71-837E-C8BC12CFAE3B}"/>
              </a:ext>
            </a:extLst>
          </p:cNvPr>
          <p:cNvSpPr/>
          <p:nvPr/>
        </p:nvSpPr>
        <p:spPr>
          <a:xfrm>
            <a:off x="8458200" y="4048672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113EA6-6468-40D2-AD48-6956B486AD0B}"/>
              </a:ext>
            </a:extLst>
          </p:cNvPr>
          <p:cNvCxnSpPr>
            <a:cxnSpLocks/>
          </p:cNvCxnSpPr>
          <p:nvPr/>
        </p:nvCxnSpPr>
        <p:spPr>
          <a:xfrm>
            <a:off x="7987860" y="3697867"/>
            <a:ext cx="457200" cy="38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BA10BC-FA5A-468F-B140-88E1D165B8C8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987860" y="3126366"/>
            <a:ext cx="470340" cy="3133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96A516-F0B1-4971-B24C-13A0BBC6E8FF}"/>
              </a:ext>
            </a:extLst>
          </p:cNvPr>
          <p:cNvCxnSpPr>
            <a:cxnSpLocks/>
          </p:cNvCxnSpPr>
          <p:nvPr/>
        </p:nvCxnSpPr>
        <p:spPr>
          <a:xfrm>
            <a:off x="7987860" y="4342144"/>
            <a:ext cx="457200" cy="38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A45A4A4-5DEF-4BF3-911D-C6CB64DD9247}"/>
              </a:ext>
            </a:extLst>
          </p:cNvPr>
          <p:cNvSpPr/>
          <p:nvPr/>
        </p:nvSpPr>
        <p:spPr>
          <a:xfrm>
            <a:off x="8458200" y="4624125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7090A5-D67A-4FB4-99F2-EC9CF18413DC}"/>
              </a:ext>
            </a:extLst>
          </p:cNvPr>
          <p:cNvSpPr/>
          <p:nvPr/>
        </p:nvSpPr>
        <p:spPr>
          <a:xfrm>
            <a:off x="8458200" y="5199578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E4245E-E1B5-4804-9361-AB90452FA150}"/>
              </a:ext>
            </a:extLst>
          </p:cNvPr>
          <p:cNvSpPr/>
          <p:nvPr/>
        </p:nvSpPr>
        <p:spPr>
          <a:xfrm>
            <a:off x="8458200" y="5775032"/>
            <a:ext cx="4572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AFB0E6-CBF4-4A37-8DDC-D249FE0718F5}"/>
              </a:ext>
            </a:extLst>
          </p:cNvPr>
          <p:cNvCxnSpPr>
            <a:cxnSpLocks/>
          </p:cNvCxnSpPr>
          <p:nvPr/>
        </p:nvCxnSpPr>
        <p:spPr>
          <a:xfrm>
            <a:off x="7977350" y="5279656"/>
            <a:ext cx="467710" cy="1308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57CB71-96AA-459E-AF1F-429704F059D6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7953701" y="4852725"/>
            <a:ext cx="504499" cy="9866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86E5BE-8F61-4747-A523-086FDF13D474}"/>
              </a:ext>
            </a:extLst>
          </p:cNvPr>
          <p:cNvCxnSpPr>
            <a:cxnSpLocks/>
          </p:cNvCxnSpPr>
          <p:nvPr/>
        </p:nvCxnSpPr>
        <p:spPr>
          <a:xfrm>
            <a:off x="7977350" y="5897261"/>
            <a:ext cx="467710" cy="15749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695543-FA8D-408C-9E08-5B3F74EE3C50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5739959" y="3897230"/>
            <a:ext cx="842143" cy="427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406A04-FFB8-4FAC-BA56-683570D9C4CB}"/>
              </a:ext>
            </a:extLst>
          </p:cNvPr>
          <p:cNvCxnSpPr>
            <a:cxnSpLocks/>
          </p:cNvCxnSpPr>
          <p:nvPr/>
        </p:nvCxnSpPr>
        <p:spPr>
          <a:xfrm>
            <a:off x="5750468" y="4210283"/>
            <a:ext cx="811923" cy="9892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7AC6DA-9B26-4D2B-8054-A322FEB5943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802520" y="3371083"/>
            <a:ext cx="2464680" cy="101907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485060-13EA-4E62-94AD-A8EB230F3C17}"/>
              </a:ext>
            </a:extLst>
          </p:cNvPr>
          <p:cNvCxnSpPr>
            <a:cxnSpLocks/>
          </p:cNvCxnSpPr>
          <p:nvPr/>
        </p:nvCxnSpPr>
        <p:spPr>
          <a:xfrm>
            <a:off x="1815660" y="3727980"/>
            <a:ext cx="3706870" cy="313002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EE2183D-92B9-4775-B229-D39402F67A11}"/>
              </a:ext>
            </a:extLst>
          </p:cNvPr>
          <p:cNvCxnSpPr>
            <a:cxnSpLocks/>
          </p:cNvCxnSpPr>
          <p:nvPr/>
        </p:nvCxnSpPr>
        <p:spPr>
          <a:xfrm>
            <a:off x="5739959" y="4888294"/>
            <a:ext cx="1009649" cy="19697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B175AE5-2F6A-4E09-ABB3-0C0E8C582515}"/>
              </a:ext>
            </a:extLst>
          </p:cNvPr>
          <p:cNvSpPr/>
          <p:nvPr/>
        </p:nvSpPr>
        <p:spPr>
          <a:xfrm>
            <a:off x="2279430" y="2514600"/>
            <a:ext cx="457200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C6E2A0-F2D8-4E6F-9C5B-59F3DAED2A9A}"/>
              </a:ext>
            </a:extLst>
          </p:cNvPr>
          <p:cNvCxnSpPr>
            <a:cxnSpLocks/>
          </p:cNvCxnSpPr>
          <p:nvPr/>
        </p:nvCxnSpPr>
        <p:spPr>
          <a:xfrm>
            <a:off x="1849328" y="2819400"/>
            <a:ext cx="41614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FD77F1C-4F3F-4205-AA6E-FBE83471CF82}"/>
              </a:ext>
            </a:extLst>
          </p:cNvPr>
          <p:cNvCxnSpPr>
            <a:endCxn id="14" idx="1"/>
          </p:cNvCxnSpPr>
          <p:nvPr/>
        </p:nvCxnSpPr>
        <p:spPr>
          <a:xfrm flipV="1">
            <a:off x="1815660" y="2267718"/>
            <a:ext cx="2286001" cy="858648"/>
          </a:xfrm>
          <a:prstGeom prst="bentConnector3">
            <a:avLst>
              <a:gd name="adj1" fmla="val 64713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11ADD00-6131-4051-8958-7277D84C40DE}"/>
              </a:ext>
            </a:extLst>
          </p:cNvPr>
          <p:cNvSpPr txBox="1"/>
          <p:nvPr/>
        </p:nvSpPr>
        <p:spPr>
          <a:xfrm>
            <a:off x="52782" y="5323582"/>
            <a:ext cx="539840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Top level indexes 12 data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Single indirect indexes 128 data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Double indirect indexes 128</a:t>
            </a:r>
            <a:r>
              <a:rPr lang="en-US" sz="16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= 16K data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Triple indirect indexes 128</a:t>
            </a:r>
            <a:r>
              <a:rPr lang="en-US" sz="1600" baseline="300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= 2M data blocks</a:t>
            </a:r>
          </a:p>
        </p:txBody>
      </p:sp>
    </p:spTree>
    <p:extLst>
      <p:ext uri="{BB962C8B-B14F-4D97-AF65-F5344CB8AC3E}">
        <p14:creationId xmlns:p14="http://schemas.microsoft.com/office/powerpoint/2010/main" val="185955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8C63-3978-407B-9475-FB9D90F7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inode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20774-D2B0-400A-9FE4-CA5E9C37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 level </a:t>
            </a:r>
            <a:r>
              <a:rPr lang="en-US" sz="2000" dirty="0" err="1"/>
              <a:t>inodes</a:t>
            </a:r>
            <a:r>
              <a:rPr lang="en-US" sz="2000" dirty="0"/>
              <a:t> are stored in a big table on drive and created at filesystem creation time</a:t>
            </a:r>
          </a:p>
          <a:p>
            <a:pPr lvl="1"/>
            <a:r>
              <a:rPr lang="en-US" sz="1600" dirty="0"/>
              <a:t>The total number of </a:t>
            </a:r>
            <a:r>
              <a:rPr lang="en-US" sz="1600" dirty="0" err="1"/>
              <a:t>inodes</a:t>
            </a:r>
            <a:r>
              <a:rPr lang="en-US" sz="1600" dirty="0"/>
              <a:t> is limited on traditional systems, it’s possible to run out of </a:t>
            </a:r>
            <a:r>
              <a:rPr lang="en-US" sz="1600" dirty="0" err="1"/>
              <a:t>inodes</a:t>
            </a:r>
            <a:r>
              <a:rPr lang="en-US" sz="1600" dirty="0"/>
              <a:t> before you run out of drive space…</a:t>
            </a:r>
          </a:p>
          <a:p>
            <a:r>
              <a:rPr lang="en-US" sz="2000" dirty="0"/>
              <a:t>Single indirect pointer is a pointer to a hard drive block- </a:t>
            </a:r>
            <a:br>
              <a:rPr lang="en-US" sz="2000" dirty="0"/>
            </a:br>
            <a:r>
              <a:rPr lang="en-US" sz="2000" dirty="0"/>
              <a:t>e.g. if the HD block is 1024B and the pointer size is 48 bits, that’s room for 170 single indirect pointers</a:t>
            </a:r>
          </a:p>
          <a:p>
            <a:r>
              <a:rPr lang="en-US" sz="2000" dirty="0"/>
              <a:t>Double and triple indirect pointers follow the same pattern, but with two or three chained pointers to hard drive blocks</a:t>
            </a:r>
          </a:p>
          <a:p>
            <a:r>
              <a:rPr lang="en-US" sz="2000" dirty="0"/>
              <a:t>Single, double, and triple indirect blocks don’t need to be created if the file is small</a:t>
            </a:r>
          </a:p>
          <a:p>
            <a:r>
              <a:rPr lang="en-US" sz="2000" dirty="0"/>
              <a:t>Attributes data is stored in the top level inode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E0ACA-D71E-4A5D-855E-9BD0BCD9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49740-FEC5-43CE-8E8E-2F285345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21D7-EAC5-4941-9A3C-EE4B4890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inode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D482-C169-409C-A020-4A6AC9E28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76800"/>
          </a:xfrm>
        </p:spPr>
        <p:txBody>
          <a:bodyPr>
            <a:normAutofit/>
          </a:bodyPr>
          <a:lstStyle/>
          <a:p>
            <a:r>
              <a:rPr lang="en-US" sz="2000" dirty="0"/>
              <a:t>Access time is commensurate with file size- small files are fast, large files are slow</a:t>
            </a:r>
          </a:p>
          <a:p>
            <a:pPr lvl="1"/>
            <a:r>
              <a:rPr lang="en-US" sz="1600" dirty="0"/>
              <a:t>Can access blocks 1-12 with one drive access to get the top level inode</a:t>
            </a:r>
          </a:p>
          <a:p>
            <a:pPr lvl="1"/>
            <a:r>
              <a:rPr lang="en-US" sz="1600" dirty="0"/>
              <a:t>Can access blocks 13-140 with two drive accesses</a:t>
            </a:r>
          </a:p>
          <a:p>
            <a:pPr lvl="1"/>
            <a:r>
              <a:rPr lang="en-US" sz="1600" dirty="0"/>
              <a:t>Can access blocks 141-16,524 with three drive accesses</a:t>
            </a:r>
          </a:p>
          <a:p>
            <a:pPr lvl="1"/>
            <a:r>
              <a:rPr lang="en-US" sz="1600" dirty="0"/>
              <a:t>Can access triply indirect blocks with four drive accesses</a:t>
            </a:r>
          </a:p>
          <a:p>
            <a:r>
              <a:rPr lang="en-US" sz="2000" dirty="0"/>
              <a:t>Storage size is commensurate with file size- small files have small overhead, large files have more (but still small)</a:t>
            </a:r>
          </a:p>
          <a:p>
            <a:pPr lvl="1"/>
            <a:r>
              <a:rPr lang="en-US" sz="1600" dirty="0"/>
              <a:t>Files that fit in blocks 1-12 only need the top level inode, which is typically around 128 bytes or less</a:t>
            </a:r>
          </a:p>
          <a:p>
            <a:pPr lvl="1"/>
            <a:r>
              <a:rPr lang="en-US" sz="1600" dirty="0"/>
              <a:t>Files that need up to 140 data blocks allocate a single extra hard drive block for single indirect pointers, less than 1% overhead</a:t>
            </a:r>
          </a:p>
          <a:p>
            <a:pPr lvl="1"/>
            <a:r>
              <a:rPr lang="en-US" sz="1600" dirty="0"/>
              <a:t>Files that need up to 16,524 data blocks allocate up to 130 extra hard drive blocks for single and double indirect pointers, still &lt; 1% overhead</a:t>
            </a:r>
          </a:p>
          <a:p>
            <a:r>
              <a:rPr lang="en-US" sz="2000" dirty="0"/>
              <a:t>File blocks don’t need to be contiguous, as each data block has its own pointer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6966D-DDAC-47C0-AF04-82C616C9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21BF8-D00E-4CAC-B878-3B51E353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2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F724-2A70-48D5-A426-044E0DA6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1DB2-F13D-4646-BC61-98D44B4BA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Contiguous</a:t>
            </a:r>
          </a:p>
          <a:p>
            <a:pPr lvl="1"/>
            <a:r>
              <a:rPr lang="en-US" sz="1600" dirty="0"/>
              <a:t>Simple, high throughput</a:t>
            </a:r>
          </a:p>
          <a:p>
            <a:pPr lvl="1"/>
            <a:r>
              <a:rPr lang="en-US" sz="1600" dirty="0"/>
              <a:t>Inflexible for file placement and resizing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Linked List</a:t>
            </a:r>
          </a:p>
          <a:p>
            <a:pPr lvl="1"/>
            <a:r>
              <a:rPr lang="en-US" sz="1600" dirty="0"/>
              <a:t>Simple, flexible for file placement and sizing</a:t>
            </a:r>
          </a:p>
          <a:p>
            <a:pPr lvl="1"/>
            <a:r>
              <a:rPr lang="en-US" sz="1600" dirty="0"/>
              <a:t>Slow for large files, accessing block 20 requires 20 hard drive seeks</a:t>
            </a: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FAT</a:t>
            </a:r>
          </a:p>
          <a:p>
            <a:pPr lvl="1"/>
            <a:r>
              <a:rPr lang="en-US" sz="1600" dirty="0"/>
              <a:t>Flexible for placement and sizing, fast (one seek per access)</a:t>
            </a:r>
          </a:p>
          <a:p>
            <a:pPr lvl="1"/>
            <a:r>
              <a:rPr lang="en-US" sz="1600" dirty="0"/>
              <a:t>Large FAT size limits usefulness for large volumes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inode</a:t>
            </a:r>
          </a:p>
          <a:p>
            <a:pPr lvl="1"/>
            <a:r>
              <a:rPr lang="en-US" sz="1600" dirty="0"/>
              <a:t>Flexible for placement and sizing, fast according to file size, storage overhead grows according to file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54747-A0B2-4C81-B4CA-70F3A5F9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64678-9CF4-4D5D-B177-523FDD0D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9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4231-9674-452D-B734-A1008440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-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7B92-57EB-4114-A98C-EDF01302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disk (flash drive, etc.) is a large contiguous array of blocks: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Q: How does the file system translate a variable-sized file into a collection of blocks? </a:t>
            </a:r>
          </a:p>
          <a:p>
            <a:pPr marL="0" indent="0">
              <a:buNone/>
            </a:pPr>
            <a:r>
              <a:rPr lang="en-US" sz="2000" dirty="0"/>
              <a:t>Q: How are the read() and write() operations supported?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5567C-A909-4268-9832-7E03D344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A16D5-63E2-4BA5-AD6B-E258C42B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AD7705-D3E5-416F-893A-9BDFB4D98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68484"/>
              </p:ext>
            </p:extLst>
          </p:nvPr>
        </p:nvGraphicFramePr>
        <p:xfrm>
          <a:off x="97155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8879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9727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37303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0225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7949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72333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4733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05105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8959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0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74134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B3362133-5310-485D-9938-714D62D940A0}"/>
              </a:ext>
            </a:extLst>
          </p:cNvPr>
          <p:cNvSpPr/>
          <p:nvPr/>
        </p:nvSpPr>
        <p:spPr>
          <a:xfrm rot="5400000">
            <a:off x="1192597" y="2504039"/>
            <a:ext cx="154472" cy="628650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9581F-76A0-426D-A21D-1BB39733EA34}"/>
              </a:ext>
            </a:extLst>
          </p:cNvPr>
          <p:cNvSpPr txBox="1"/>
          <p:nvPr/>
        </p:nvSpPr>
        <p:spPr>
          <a:xfrm>
            <a:off x="738738" y="2898103"/>
            <a:ext cx="10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bytes</a:t>
            </a:r>
          </a:p>
        </p:txBody>
      </p:sp>
    </p:spTree>
    <p:extLst>
      <p:ext uri="{BB962C8B-B14F-4D97-AF65-F5344CB8AC3E}">
        <p14:creationId xmlns:p14="http://schemas.microsoft.com/office/powerpoint/2010/main" val="422099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5C3F-19AE-4C72-8A30-7A2141F2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7C682-FCE5-40A9-8B04-EDFF0F05B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Again! Recall contiguous allocation of memory.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Filesystem associates each file name with a starting block and a file length, stored in some efficient data structure.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+ High throughput</a:t>
            </a:r>
          </a:p>
          <a:p>
            <a:pPr marL="0" indent="0">
              <a:buNone/>
            </a:pPr>
            <a:r>
              <a:rPr lang="en-US" sz="2000" dirty="0"/>
              <a:t>– Need to specify size of file at creation time</a:t>
            </a:r>
          </a:p>
          <a:p>
            <a:pPr marL="0" indent="0">
              <a:buNone/>
            </a:pPr>
            <a:r>
              <a:rPr lang="en-US" sz="2000" dirty="0"/>
              <a:t>– Hard to modify file size</a:t>
            </a:r>
          </a:p>
          <a:p>
            <a:pPr marL="0" indent="0">
              <a:buNone/>
            </a:pPr>
            <a:r>
              <a:rPr lang="en-US" sz="2000" dirty="0"/>
              <a:t>– Fragmentation</a:t>
            </a:r>
          </a:p>
          <a:p>
            <a:r>
              <a:rPr lang="en-US" sz="2000" dirty="0"/>
              <a:t>Still used in things like CD/DVD ROMs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68F3-1C09-4A70-B3BA-F4DE2B4A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A51E8-EF91-49C7-B10F-F947261A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19936CD-23DB-44F2-A85C-A459BC286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743677"/>
              </p:ext>
            </p:extLst>
          </p:nvPr>
        </p:nvGraphicFramePr>
        <p:xfrm>
          <a:off x="971550" y="213360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8879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9727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37303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0225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7949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72333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4733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05105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8959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0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74134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DB94B5B8-082F-4474-8510-1E21D83643F5}"/>
              </a:ext>
            </a:extLst>
          </p:cNvPr>
          <p:cNvSpPr/>
          <p:nvPr/>
        </p:nvSpPr>
        <p:spPr>
          <a:xfrm rot="5400000">
            <a:off x="1808966" y="1735269"/>
            <a:ext cx="156975" cy="186389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63799-5743-40B0-A6BE-EC4AFB5325A2}"/>
              </a:ext>
            </a:extLst>
          </p:cNvPr>
          <p:cNvSpPr txBox="1"/>
          <p:nvPr/>
        </p:nvSpPr>
        <p:spPr>
          <a:xfrm>
            <a:off x="3670736" y="27457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DA5"/>
                </a:solidFill>
              </a:rPr>
              <a:t>File 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B9FAD77-E3F0-4406-AA4D-7F6F963E090E}"/>
              </a:ext>
            </a:extLst>
          </p:cNvPr>
          <p:cNvSpPr/>
          <p:nvPr/>
        </p:nvSpPr>
        <p:spPr>
          <a:xfrm rot="5400000">
            <a:off x="5466566" y="1735269"/>
            <a:ext cx="156975" cy="1863892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C66B4B1-A33D-4076-8B4A-AE551F3BE2F7}"/>
              </a:ext>
            </a:extLst>
          </p:cNvPr>
          <p:cNvSpPr/>
          <p:nvPr/>
        </p:nvSpPr>
        <p:spPr>
          <a:xfrm rot="5400000">
            <a:off x="3922012" y="2095715"/>
            <a:ext cx="156975" cy="1143000"/>
          </a:xfrm>
          <a:prstGeom prst="rightBrace">
            <a:avLst/>
          </a:prstGeom>
          <a:ln w="38100">
            <a:solidFill>
              <a:srgbClr val="003DA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26B0-4F1C-4C58-865A-87792345541A}"/>
              </a:ext>
            </a:extLst>
          </p:cNvPr>
          <p:cNvSpPr txBox="1"/>
          <p:nvPr/>
        </p:nvSpPr>
        <p:spPr>
          <a:xfrm>
            <a:off x="1538639" y="27457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B1EFB-208F-44E2-893E-9B728118C662}"/>
              </a:ext>
            </a:extLst>
          </p:cNvPr>
          <p:cNvSpPr txBox="1"/>
          <p:nvPr/>
        </p:nvSpPr>
        <p:spPr>
          <a:xfrm>
            <a:off x="5196239" y="274570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File C</a:t>
            </a:r>
          </a:p>
        </p:txBody>
      </p:sp>
    </p:spTree>
    <p:extLst>
      <p:ext uri="{BB962C8B-B14F-4D97-AF65-F5344CB8AC3E}">
        <p14:creationId xmlns:p14="http://schemas.microsoft.com/office/powerpoint/2010/main" val="238549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36BE-2737-4799-B65F-81EC3D45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Notion of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DF17C-F495-4D50-B9D4-2DB3E90C5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Under contiguous allocation there can be little “holes” on the disk that are only one or two blocks long as there were with contiguous allocation of process memory.</a:t>
            </a:r>
          </a:p>
          <a:p>
            <a:r>
              <a:rPr lang="en-US" sz="2000" dirty="0"/>
              <a:t>You could have many free blocks and a lot of free space on the drive, but if it’s all tied up in little holes we couldn’t allocate a large file.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These are less problematic than our holes from memory allocation, because they can’t be arbitrarily small.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6B29F-0B5C-4DF5-8FAB-BEB1F652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C3B20-7935-4C5F-A1B3-FB27D973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67A6E8-F534-482F-9B8B-D3171C5CE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8545"/>
              </p:ext>
            </p:extLst>
          </p:nvPr>
        </p:nvGraphicFramePr>
        <p:xfrm>
          <a:off x="971550" y="469683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8879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9727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37303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0225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7949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72333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4733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05105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8959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1018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A5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74134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C25BAF78-08B3-4AC3-AADE-9A0F5B79C9C2}"/>
              </a:ext>
            </a:extLst>
          </p:cNvPr>
          <p:cNvSpPr/>
          <p:nvPr/>
        </p:nvSpPr>
        <p:spPr>
          <a:xfrm rot="5400000">
            <a:off x="1808966" y="4298503"/>
            <a:ext cx="156975" cy="186389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9E128-0B10-46AB-8286-84E3CAAAB7E7}"/>
              </a:ext>
            </a:extLst>
          </p:cNvPr>
          <p:cNvSpPr txBox="1"/>
          <p:nvPr/>
        </p:nvSpPr>
        <p:spPr>
          <a:xfrm>
            <a:off x="3670736" y="53089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DA5"/>
                </a:solidFill>
              </a:rPr>
              <a:t>File B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590CA95-8DB4-4276-9978-6299A939DAE4}"/>
              </a:ext>
            </a:extLst>
          </p:cNvPr>
          <p:cNvSpPr/>
          <p:nvPr/>
        </p:nvSpPr>
        <p:spPr>
          <a:xfrm rot="5400000">
            <a:off x="5466566" y="4298503"/>
            <a:ext cx="156975" cy="1863892"/>
          </a:xfrm>
          <a:prstGeom prst="righ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E92EA7-E6FD-4F73-BEC7-2DD4A46EF30D}"/>
              </a:ext>
            </a:extLst>
          </p:cNvPr>
          <p:cNvSpPr/>
          <p:nvPr/>
        </p:nvSpPr>
        <p:spPr>
          <a:xfrm rot="5400000">
            <a:off x="3922012" y="4658949"/>
            <a:ext cx="156975" cy="1143000"/>
          </a:xfrm>
          <a:prstGeom prst="rightBrace">
            <a:avLst/>
          </a:prstGeom>
          <a:ln w="38100">
            <a:solidFill>
              <a:srgbClr val="003DA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96278-B607-459D-BEAD-6DAA126DF6EC}"/>
              </a:ext>
            </a:extLst>
          </p:cNvPr>
          <p:cNvSpPr txBox="1"/>
          <p:nvPr/>
        </p:nvSpPr>
        <p:spPr>
          <a:xfrm>
            <a:off x="1538639" y="53089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1686F-EFF0-4A50-99E8-D874A1922C03}"/>
              </a:ext>
            </a:extLst>
          </p:cNvPr>
          <p:cNvSpPr txBox="1"/>
          <p:nvPr/>
        </p:nvSpPr>
        <p:spPr>
          <a:xfrm>
            <a:off x="5196239" y="53089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File 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7AE8D0-FB82-41C4-ABB9-3741EFBE512B}"/>
              </a:ext>
            </a:extLst>
          </p:cNvPr>
          <p:cNvCxnSpPr>
            <a:cxnSpLocks/>
          </p:cNvCxnSpPr>
          <p:nvPr/>
        </p:nvCxnSpPr>
        <p:spPr>
          <a:xfrm flipV="1">
            <a:off x="3124199" y="5067675"/>
            <a:ext cx="1" cy="543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716602-E295-4516-AF02-6F3C09E1D6A4}"/>
              </a:ext>
            </a:extLst>
          </p:cNvPr>
          <p:cNvSpPr txBox="1"/>
          <p:nvPr/>
        </p:nvSpPr>
        <p:spPr>
          <a:xfrm>
            <a:off x="2599327" y="5562600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Hard to </a:t>
            </a:r>
            <a:br>
              <a:rPr lang="en-US" dirty="0"/>
            </a:br>
            <a:r>
              <a:rPr lang="en-US" dirty="0"/>
              <a:t>use hole</a:t>
            </a:r>
          </a:p>
        </p:txBody>
      </p:sp>
    </p:spTree>
    <p:extLst>
      <p:ext uri="{BB962C8B-B14F-4D97-AF65-F5344CB8AC3E}">
        <p14:creationId xmlns:p14="http://schemas.microsoft.com/office/powerpoint/2010/main" val="86643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C8F6-BB55-46FF-BD13-598077BA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Notion of Fragmentation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5C5058-1FB8-479B-B8A1-F1EED61B3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51" y="1735137"/>
            <a:ext cx="4481049" cy="32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01C2F-D704-4885-8695-E7D7BCCF9580}"/>
              </a:ext>
            </a:extLst>
          </p:cNvPr>
          <p:cNvSpPr txBox="1"/>
          <p:nvPr/>
        </p:nvSpPr>
        <p:spPr>
          <a:xfrm>
            <a:off x="457200" y="1295400"/>
            <a:ext cx="814460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“Traditional” notion: when a 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file is not contiguous on the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drive and split into pieces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Hard drive </a:t>
            </a:r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</a:rPr>
              <a:t>seek time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takes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 non-negligible amount of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Having files all together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means fewer read head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movements.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SSDs still suffer from 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fragmentation, but to a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much lesser degree.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There is OS and device overhead in having many small I/O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operations vs a few large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E.g. 3,500 MB/s sequential read vs 900 MB/s random read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on a recent SSD review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0969-DC85-4C1E-9EEE-74353523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F825-F0B0-444E-82F9-6F9B27E3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Contiguous allocation suffered from:</a:t>
            </a:r>
            <a:endParaRPr lang="en-US" sz="1600" dirty="0"/>
          </a:p>
          <a:p>
            <a:r>
              <a:rPr lang="en-US" sz="1600" dirty="0"/>
              <a:t>Couldn’t use small holes effectively</a:t>
            </a:r>
          </a:p>
          <a:p>
            <a:r>
              <a:rPr lang="en-US" sz="1600" dirty="0"/>
              <a:t>Couldn’t resize files effectively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000" dirty="0"/>
              <a:t>Let’s drop the requirement that files are contiguous on disk…</a:t>
            </a:r>
          </a:p>
          <a:p>
            <a:r>
              <a:rPr lang="en-US" sz="1600" dirty="0"/>
              <a:t>OS stores a pointer to the first block of a file</a:t>
            </a:r>
          </a:p>
          <a:p>
            <a:r>
              <a:rPr lang="en-US" sz="1600" dirty="0"/>
              <a:t>Each block in the file stores a pointer to the next block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D7495-B88A-415D-84D3-BDE0F996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A4C45-E3A6-4492-AF89-ED29FB94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47FAA-52CC-4ABE-A178-39EAFCC68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47844"/>
              </p:ext>
            </p:extLst>
          </p:nvPr>
        </p:nvGraphicFramePr>
        <p:xfrm>
          <a:off x="457200" y="4507631"/>
          <a:ext cx="4876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8879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9727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37303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0225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7949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72333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4733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051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7413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6AFA30-E6F8-4657-AD6D-B0347A658B35}"/>
              </a:ext>
            </a:extLst>
          </p:cNvPr>
          <p:cNvCxnSpPr>
            <a:cxnSpLocks/>
          </p:cNvCxnSpPr>
          <p:nvPr/>
        </p:nvCxnSpPr>
        <p:spPr>
          <a:xfrm flipV="1">
            <a:off x="4419600" y="4890194"/>
            <a:ext cx="1" cy="543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086A6E-82A8-46B5-BD39-5F39F98C6CCE}"/>
              </a:ext>
            </a:extLst>
          </p:cNvPr>
          <p:cNvSpPr txBox="1"/>
          <p:nvPr/>
        </p:nvSpPr>
        <p:spPr>
          <a:xfrm>
            <a:off x="3913500" y="5382974"/>
            <a:ext cx="10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 Start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313F4137-470F-46FD-BB21-F41EE694F0CB}"/>
              </a:ext>
            </a:extLst>
          </p:cNvPr>
          <p:cNvSpPr/>
          <p:nvPr/>
        </p:nvSpPr>
        <p:spPr>
          <a:xfrm>
            <a:off x="1371600" y="4176687"/>
            <a:ext cx="1162538" cy="525596"/>
          </a:xfrm>
          <a:prstGeom prst="arc">
            <a:avLst>
              <a:gd name="adj1" fmla="val 10936822"/>
              <a:gd name="adj2" fmla="val 0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C605F63-5E34-422E-998A-070B006B0A74}"/>
              </a:ext>
            </a:extLst>
          </p:cNvPr>
          <p:cNvSpPr/>
          <p:nvPr/>
        </p:nvSpPr>
        <p:spPr>
          <a:xfrm>
            <a:off x="2838938" y="4176687"/>
            <a:ext cx="1752600" cy="582563"/>
          </a:xfrm>
          <a:prstGeom prst="arc">
            <a:avLst>
              <a:gd name="adj1" fmla="val 10936822"/>
              <a:gd name="adj2" fmla="val 0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302ACFD-35FC-4739-BBF3-2BB532B42B02}"/>
              </a:ext>
            </a:extLst>
          </p:cNvPr>
          <p:cNvSpPr/>
          <p:nvPr/>
        </p:nvSpPr>
        <p:spPr>
          <a:xfrm rot="10800000">
            <a:off x="1423350" y="4691737"/>
            <a:ext cx="2234246" cy="517678"/>
          </a:xfrm>
          <a:prstGeom prst="arc">
            <a:avLst>
              <a:gd name="adj1" fmla="val 10936822"/>
              <a:gd name="adj2" fmla="val 0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0E7352-1A5D-4EB5-8970-65AC65F3EA50}"/>
              </a:ext>
            </a:extLst>
          </p:cNvPr>
          <p:cNvCxnSpPr>
            <a:cxnSpLocks/>
          </p:cNvCxnSpPr>
          <p:nvPr/>
        </p:nvCxnSpPr>
        <p:spPr>
          <a:xfrm flipH="1">
            <a:off x="3499945" y="4918144"/>
            <a:ext cx="365573" cy="649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540907-A40A-4F7E-957E-62DB9526DB92}"/>
              </a:ext>
            </a:extLst>
          </p:cNvPr>
          <p:cNvSpPr txBox="1"/>
          <p:nvPr/>
        </p:nvSpPr>
        <p:spPr>
          <a:xfrm>
            <a:off x="2924842" y="54980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F4E8D-88BC-4061-BB1F-390F6C1B01D9}"/>
              </a:ext>
            </a:extLst>
          </p:cNvPr>
          <p:cNvSpPr txBox="1"/>
          <p:nvPr/>
        </p:nvSpPr>
        <p:spPr>
          <a:xfrm>
            <a:off x="5538958" y="4424585"/>
            <a:ext cx="35900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+ Holes don’t matter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(remember fixed block size)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+ Files can grow or shrink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– Need to seek to find the</a:t>
            </a:r>
            <a:b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next block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=&gt; Slow, esp. seeking large files</a:t>
            </a:r>
          </a:p>
        </p:txBody>
      </p:sp>
    </p:spTree>
    <p:extLst>
      <p:ext uri="{BB962C8B-B14F-4D97-AF65-F5344CB8AC3E}">
        <p14:creationId xmlns:p14="http://schemas.microsoft.com/office/powerpoint/2010/main" val="168718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88E5-B279-494D-BCC1-71DCB33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– File Allocation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5A60-75DA-4A2B-BE9A-B2465C05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Can we have the flexibility of linked list allocation without having to seek through blocks of the hard drive to find data?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Soln</a:t>
            </a:r>
            <a:r>
              <a:rPr lang="en-US" sz="2000" dirty="0"/>
              <a:t>: Store list structure in a table, not as a chain of pointers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D79B7-E6C5-413A-B71A-3BB7D766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4378-D8D4-44FB-9249-75A84759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F05B04C-0108-4F14-8643-177413962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78500"/>
              </p:ext>
            </p:extLst>
          </p:nvPr>
        </p:nvGraphicFramePr>
        <p:xfrm>
          <a:off x="304800" y="4234614"/>
          <a:ext cx="4876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8879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9727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37303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0225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7949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72333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4733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051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7413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6DCDC8-B605-40D9-9F53-BB6D8ADB4BAE}"/>
              </a:ext>
            </a:extLst>
          </p:cNvPr>
          <p:cNvCxnSpPr>
            <a:cxnSpLocks/>
          </p:cNvCxnSpPr>
          <p:nvPr/>
        </p:nvCxnSpPr>
        <p:spPr>
          <a:xfrm flipH="1">
            <a:off x="4486315" y="3885858"/>
            <a:ext cx="515245" cy="309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6021B6-2F49-4BFB-A2B0-973A1B932D4B}"/>
              </a:ext>
            </a:extLst>
          </p:cNvPr>
          <p:cNvSpPr txBox="1"/>
          <p:nvPr/>
        </p:nvSpPr>
        <p:spPr>
          <a:xfrm>
            <a:off x="4906941" y="3586099"/>
            <a:ext cx="10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 Start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8CD8999F-53EE-4139-89CD-FD2A6B3239DC}"/>
              </a:ext>
            </a:extLst>
          </p:cNvPr>
          <p:cNvSpPr/>
          <p:nvPr/>
        </p:nvSpPr>
        <p:spPr>
          <a:xfrm>
            <a:off x="1219200" y="3903670"/>
            <a:ext cx="1162538" cy="525596"/>
          </a:xfrm>
          <a:prstGeom prst="arc">
            <a:avLst>
              <a:gd name="adj1" fmla="val 10936822"/>
              <a:gd name="adj2" fmla="val 0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D4B64DC-32FC-4CA5-A15C-7B063395A599}"/>
              </a:ext>
            </a:extLst>
          </p:cNvPr>
          <p:cNvSpPr/>
          <p:nvPr/>
        </p:nvSpPr>
        <p:spPr>
          <a:xfrm>
            <a:off x="2686538" y="3903670"/>
            <a:ext cx="1752600" cy="582563"/>
          </a:xfrm>
          <a:prstGeom prst="arc">
            <a:avLst>
              <a:gd name="adj1" fmla="val 10936822"/>
              <a:gd name="adj2" fmla="val 0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1B8426F1-1F07-41DF-8440-39F47A08F501}"/>
              </a:ext>
            </a:extLst>
          </p:cNvPr>
          <p:cNvSpPr/>
          <p:nvPr/>
        </p:nvSpPr>
        <p:spPr>
          <a:xfrm>
            <a:off x="1113298" y="3663303"/>
            <a:ext cx="2599815" cy="1010514"/>
          </a:xfrm>
          <a:prstGeom prst="arc">
            <a:avLst>
              <a:gd name="adj1" fmla="val 10936822"/>
              <a:gd name="adj2" fmla="val 0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E3A136-D417-4572-B19D-464F407F940F}"/>
              </a:ext>
            </a:extLst>
          </p:cNvPr>
          <p:cNvCxnSpPr>
            <a:cxnSpLocks/>
          </p:cNvCxnSpPr>
          <p:nvPr/>
        </p:nvCxnSpPr>
        <p:spPr>
          <a:xfrm flipV="1">
            <a:off x="3865514" y="3673483"/>
            <a:ext cx="543237" cy="491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AE1F0C-96BB-4435-B0AD-6B11BF53BADC}"/>
              </a:ext>
            </a:extLst>
          </p:cNvPr>
          <p:cNvSpPr txBox="1"/>
          <p:nvPr/>
        </p:nvSpPr>
        <p:spPr>
          <a:xfrm>
            <a:off x="4124949" y="338556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NULL</a:t>
            </a: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E855C791-1612-4498-BC50-86C97C1A7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34788"/>
              </p:ext>
            </p:extLst>
          </p:nvPr>
        </p:nvGraphicFramePr>
        <p:xfrm>
          <a:off x="304800" y="4582160"/>
          <a:ext cx="48768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88793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97271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137303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00225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7949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72333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354733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051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4774134"/>
                  </a:ext>
                </a:extLst>
              </a:tr>
            </a:tbl>
          </a:graphicData>
        </a:graphic>
      </p:graphicFrame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8C4FC6D4-A2A9-45CB-BD74-06B9A841E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26232"/>
              </p:ext>
            </p:extLst>
          </p:nvPr>
        </p:nvGraphicFramePr>
        <p:xfrm>
          <a:off x="7522200" y="3159443"/>
          <a:ext cx="10122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2200">
                  <a:extLst>
                    <a:ext uri="{9D8B030D-6E8A-4147-A177-3AD203B41FA5}">
                      <a16:colId xmlns:a16="http://schemas.microsoft.com/office/drawing/2014/main" val="417555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4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0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8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1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8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61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0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291799"/>
                  </a:ext>
                </a:extLst>
              </a:tr>
            </a:tbl>
          </a:graphicData>
        </a:graphic>
      </p:graphicFrame>
      <p:graphicFrame>
        <p:nvGraphicFramePr>
          <p:cNvPr id="21" name="Table 19">
            <a:extLst>
              <a:ext uri="{FF2B5EF4-FFF2-40B4-BE49-F238E27FC236}">
                <a16:creationId xmlns:a16="http://schemas.microsoft.com/office/drawing/2014/main" id="{5FCF336A-B3DF-4CB5-8A3C-941E9C3A2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71003"/>
              </p:ext>
            </p:extLst>
          </p:nvPr>
        </p:nvGraphicFramePr>
        <p:xfrm>
          <a:off x="7071130" y="3158388"/>
          <a:ext cx="451069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069">
                  <a:extLst>
                    <a:ext uri="{9D8B030D-6E8A-4147-A177-3AD203B41FA5}">
                      <a16:colId xmlns:a16="http://schemas.microsoft.com/office/drawing/2014/main" val="4175552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4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0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687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21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48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61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0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29179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EF5447-5C66-4925-95A3-8FBF53B763E4}"/>
              </a:ext>
            </a:extLst>
          </p:cNvPr>
          <p:cNvCxnSpPr>
            <a:cxnSpLocks/>
          </p:cNvCxnSpPr>
          <p:nvPr/>
        </p:nvCxnSpPr>
        <p:spPr>
          <a:xfrm>
            <a:off x="6607193" y="5943600"/>
            <a:ext cx="524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DB024B-8C20-4630-837E-BE7259642BCC}"/>
              </a:ext>
            </a:extLst>
          </p:cNvPr>
          <p:cNvSpPr txBox="1"/>
          <p:nvPr/>
        </p:nvSpPr>
        <p:spPr>
          <a:xfrm>
            <a:off x="6172200" y="5574268"/>
            <a:ext cx="101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 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CEA6B8-5D2B-4446-8A2E-D60AE4847467}"/>
              </a:ext>
            </a:extLst>
          </p:cNvPr>
          <p:cNvSpPr txBox="1"/>
          <p:nvPr/>
        </p:nvSpPr>
        <p:spPr>
          <a:xfrm>
            <a:off x="103510" y="5188803"/>
            <a:ext cx="5840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OS still needs to store the starting block of each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No need to seek through list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poiners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to find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However, now we must maintain this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FAT size scales linearly with size of disks</a:t>
            </a:r>
          </a:p>
        </p:txBody>
      </p:sp>
    </p:spTree>
    <p:extLst>
      <p:ext uri="{BB962C8B-B14F-4D97-AF65-F5344CB8AC3E}">
        <p14:creationId xmlns:p14="http://schemas.microsoft.com/office/powerpoint/2010/main" val="339746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B252-5019-4CA7-BAA8-267099BA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2DEE-9E21-492D-B73F-841C3FFF3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Q: How many entries are needed in the FAT?</a:t>
            </a:r>
          </a:p>
          <a:p>
            <a:pPr marL="0" indent="0">
              <a:buNone/>
            </a:pPr>
            <a:r>
              <a:rPr lang="en-US" sz="2000" dirty="0"/>
              <a:t>A: One per block on the storage drive.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Q: How big is an entry in the FAT?</a:t>
            </a:r>
          </a:p>
          <a:p>
            <a:pPr marL="0" indent="0">
              <a:buNone/>
            </a:pPr>
            <a:r>
              <a:rPr lang="en-US" sz="2000" dirty="0"/>
              <a:t>A: Big enough to address every block on the device.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example, a 1GB disk with 1KB blocks: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Number of blocks = 2</a:t>
            </a:r>
            <a:r>
              <a:rPr lang="en-US" sz="2000" baseline="30000" dirty="0"/>
              <a:t>30</a:t>
            </a:r>
            <a:r>
              <a:rPr lang="en-US" sz="2000" dirty="0"/>
              <a:t> / 2</a:t>
            </a:r>
            <a:r>
              <a:rPr lang="en-US" sz="2000" baseline="30000" dirty="0"/>
              <a:t>10</a:t>
            </a:r>
            <a:r>
              <a:rPr lang="en-US" sz="2000" dirty="0"/>
              <a:t> = 2</a:t>
            </a:r>
            <a:r>
              <a:rPr lang="en-US" sz="2000" baseline="30000" dirty="0"/>
              <a:t>20</a:t>
            </a:r>
            <a:r>
              <a:rPr lang="en-US" sz="2000" dirty="0"/>
              <a:t> blocks = 2</a:t>
            </a:r>
            <a:r>
              <a:rPr lang="en-US" sz="2000" baseline="30000" dirty="0"/>
              <a:t>20</a:t>
            </a:r>
            <a:r>
              <a:rPr lang="en-US" sz="2000" dirty="0"/>
              <a:t> FAT entries</a:t>
            </a:r>
            <a:br>
              <a:rPr lang="en-US" sz="2000" dirty="0"/>
            </a:br>
            <a:r>
              <a:rPr lang="en-US" sz="2000" dirty="0"/>
              <a:t>Bits per entry = 20  or 2.5 bytes per block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Size of FAT = 2</a:t>
            </a:r>
            <a:r>
              <a:rPr lang="en-US" sz="2000" baseline="30000" dirty="0"/>
              <a:t>20</a:t>
            </a:r>
            <a:r>
              <a:rPr lang="en-US" sz="2000" dirty="0"/>
              <a:t> * 2.5 bytes = 2.5 megabytes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7C4C6-941E-4200-B4D5-8C4273A5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18518-9C54-4702-9B5B-7DCC800F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4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B252-5019-4CA7-BAA8-267099BA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Size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12DEE-9E21-492D-B73F-841C3FFF3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Not bad for a 1GB disk, what about a 1TB disk?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example, a 1TB disk with 1KB blocks: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Number of blocks = 2</a:t>
            </a:r>
            <a:r>
              <a:rPr lang="en-US" sz="2000" baseline="30000" dirty="0"/>
              <a:t>40</a:t>
            </a:r>
            <a:r>
              <a:rPr lang="en-US" sz="2000" dirty="0"/>
              <a:t> / 2</a:t>
            </a:r>
            <a:r>
              <a:rPr lang="en-US" sz="2000" baseline="30000" dirty="0"/>
              <a:t>10</a:t>
            </a:r>
            <a:r>
              <a:rPr lang="en-US" sz="2000" dirty="0"/>
              <a:t> = 2</a:t>
            </a:r>
            <a:r>
              <a:rPr lang="en-US" sz="2000" baseline="30000" dirty="0"/>
              <a:t>30</a:t>
            </a:r>
            <a:r>
              <a:rPr lang="en-US" sz="2000" dirty="0"/>
              <a:t> blocks = 2</a:t>
            </a:r>
            <a:r>
              <a:rPr lang="en-US" sz="2000" baseline="30000" dirty="0"/>
              <a:t>30</a:t>
            </a:r>
            <a:r>
              <a:rPr lang="en-US" sz="2000" dirty="0"/>
              <a:t> FAT entries</a:t>
            </a:r>
            <a:br>
              <a:rPr lang="en-US" sz="2000" dirty="0"/>
            </a:br>
            <a:r>
              <a:rPr lang="en-US" sz="2000" dirty="0"/>
              <a:t>Bits per entry = 30  or 3.75 bytes per block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Size of FAT = 2</a:t>
            </a:r>
            <a:r>
              <a:rPr lang="en-US" sz="2000" baseline="30000" dirty="0"/>
              <a:t>30</a:t>
            </a:r>
            <a:r>
              <a:rPr lang="en-US" sz="2000" dirty="0"/>
              <a:t> * 3.75 bytes = </a:t>
            </a:r>
            <a:r>
              <a:rPr lang="en-US" sz="2000" b="1" dirty="0"/>
              <a:t>3.75 gigabytes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All of which needs to be stored on disk and stay in RAM for efficient operation. </a:t>
            </a:r>
          </a:p>
          <a:p>
            <a:pPr marL="0" indent="0">
              <a:buNone/>
            </a:pPr>
            <a:r>
              <a:rPr lang="en-US" sz="2000" dirty="0"/>
              <a:t>For this reason the FAT approach is not used for large disks today- generally the limit is 32GB.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7C4C6-941E-4200-B4D5-8C4273A5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18518-9C54-4702-9B5B-7DCC800F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0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1398</Words>
  <Application>Microsoft Office PowerPoint</Application>
  <PresentationFormat>On-screen Show (4:3)</PresentationFormat>
  <Paragraphs>241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Verdana</vt:lpstr>
      <vt:lpstr>Office Theme</vt:lpstr>
      <vt:lpstr>File Systems</vt:lpstr>
      <vt:lpstr>Recall - Disks</vt:lpstr>
      <vt:lpstr>Contiguous Allocation</vt:lpstr>
      <vt:lpstr>First Notion of Fragmentation</vt:lpstr>
      <vt:lpstr>Second Notion of Fragmentation</vt:lpstr>
      <vt:lpstr>Linked List Allocation</vt:lpstr>
      <vt:lpstr>FAT – File Allocation Table</vt:lpstr>
      <vt:lpstr>FAT Size</vt:lpstr>
      <vt:lpstr>FAT Size 2</vt:lpstr>
      <vt:lpstr>Indexing Large Drives - inodes</vt:lpstr>
      <vt:lpstr>inode Pointer Structure</vt:lpstr>
      <vt:lpstr>inode File System</vt:lpstr>
      <vt:lpstr>inode Performance</vt:lpstr>
      <vt:lpstr>File System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58</cp:revision>
  <dcterms:created xsi:type="dcterms:W3CDTF">2016-01-21T02:03:40Z</dcterms:created>
  <dcterms:modified xsi:type="dcterms:W3CDTF">2020-04-03T17:14:50Z</dcterms:modified>
</cp:coreProperties>
</file>