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smtClean="0"/>
              <a:t>Fundamental process abstraction:</a:t>
            </a:r>
            <a:endParaRPr lang="en-US" sz="2600" dirty="0" smtClean="0"/>
          </a:p>
          <a:p>
            <a:pPr lvl="1"/>
            <a:r>
              <a:rPr lang="en-US" dirty="0" smtClean="0"/>
              <a:t>Original: Each process behaves as though it has total control over the system</a:t>
            </a:r>
          </a:p>
          <a:p>
            <a:pPr lvl="1"/>
            <a:r>
              <a:rPr lang="en-US" dirty="0" smtClean="0"/>
              <a:t>Modern: Threads still execute as though they monopolize the system, but the process abstraction also facilitates multi-threading, signals, and inter-process communication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10000"/>
            <a:ext cx="8229600" cy="239236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More features:</a:t>
            </a:r>
          </a:p>
          <a:p>
            <a:pPr lvl="1"/>
            <a:r>
              <a:rPr lang="en-US" sz="2000" dirty="0" smtClean="0"/>
              <a:t>Scheduling</a:t>
            </a:r>
          </a:p>
          <a:p>
            <a:pPr lvl="1"/>
            <a:r>
              <a:rPr lang="en-US" sz="2000" dirty="0" smtClean="0"/>
              <a:t>Virtual Memory</a:t>
            </a:r>
          </a:p>
          <a:p>
            <a:pPr lvl="1"/>
            <a:r>
              <a:rPr lang="en-US" sz="2000" dirty="0" smtClean="0"/>
              <a:t>Process accounting</a:t>
            </a:r>
          </a:p>
          <a:p>
            <a:pPr lvl="1"/>
            <a:r>
              <a:rPr lang="en-US" sz="2000" dirty="0" smtClean="0"/>
              <a:t>Signals</a:t>
            </a:r>
          </a:p>
          <a:p>
            <a:pPr lvl="1"/>
            <a:r>
              <a:rPr lang="en-US" sz="2000" dirty="0" smtClean="0"/>
              <a:t>Process groups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Synchronization</a:t>
            </a:r>
          </a:p>
          <a:p>
            <a:pPr lvl="1"/>
            <a:r>
              <a:rPr lang="en-US" sz="2000" dirty="0" smtClean="0"/>
              <a:t>Multi-threading</a:t>
            </a:r>
          </a:p>
          <a:p>
            <a:pPr lvl="1"/>
            <a:r>
              <a:rPr lang="en-US" sz="2000" dirty="0" smtClean="0"/>
              <a:t>Shared memory</a:t>
            </a:r>
          </a:p>
          <a:p>
            <a:pPr lvl="1"/>
            <a:r>
              <a:rPr lang="en-US" sz="2000" dirty="0" smtClean="0"/>
              <a:t>Sockets</a:t>
            </a:r>
          </a:p>
          <a:p>
            <a:pPr lvl="1"/>
            <a:r>
              <a:rPr lang="en-US" sz="2000" dirty="0" smtClean="0"/>
              <a:t>etc.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995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process is an </a:t>
            </a:r>
            <a:r>
              <a:rPr lang="en-US" i="1" dirty="0" smtClean="0"/>
              <a:t>execution stack </a:t>
            </a:r>
            <a:r>
              <a:rPr lang="en-US" dirty="0" smtClean="0"/>
              <a:t>together with </a:t>
            </a:r>
            <a:r>
              <a:rPr lang="en-US" i="1" dirty="0" smtClean="0"/>
              <a:t>data</a:t>
            </a:r>
            <a:r>
              <a:rPr lang="en-US" dirty="0" smtClean="0"/>
              <a:t> that describes the process state. </a:t>
            </a:r>
            <a:br>
              <a:rPr lang="en-US" dirty="0" smtClean="0"/>
            </a:br>
            <a:r>
              <a:rPr lang="en-US" dirty="0" smtClean="0"/>
              <a:t>(also describes threads)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Two stacks:</a:t>
            </a:r>
            <a:endParaRPr lang="en-US" dirty="0"/>
          </a:p>
          <a:p>
            <a:pPr lvl="1"/>
            <a:r>
              <a:rPr lang="en-US" dirty="0" smtClean="0"/>
              <a:t>Kernel mode</a:t>
            </a:r>
          </a:p>
          <a:p>
            <a:pPr lvl="1"/>
            <a:r>
              <a:rPr lang="en-US" dirty="0" smtClean="0"/>
              <a:t>User mode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thread_info</a:t>
            </a:r>
            <a:r>
              <a:rPr lang="en-US" dirty="0"/>
              <a:t>:</a:t>
            </a:r>
            <a:r>
              <a:rPr lang="en-US" dirty="0" smtClean="0"/>
              <a:t> small, efficient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task_struct</a:t>
            </a:r>
            <a:r>
              <a:rPr lang="en-US" dirty="0"/>
              <a:t>:</a:t>
            </a:r>
            <a:r>
              <a:rPr lang="en-US" dirty="0" smtClean="0"/>
              <a:t> large, statically allocated by </a:t>
            </a:r>
            <a:br>
              <a:rPr lang="en-US" dirty="0" smtClean="0"/>
            </a:br>
            <a:r>
              <a:rPr lang="en-US" dirty="0" smtClean="0"/>
              <a:t>slab allocator, points to other data </a:t>
            </a:r>
            <a:r>
              <a:rPr lang="en-US" dirty="0" err="1" smtClean="0"/>
              <a:t>structs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Process, Really?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43800" y="2438400"/>
            <a:ext cx="128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side: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281333" y="2438400"/>
            <a:ext cx="0" cy="266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88948" y="2819400"/>
            <a:ext cx="1371600" cy="990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88948" y="3810000"/>
            <a:ext cx="13716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 New"/>
                <a:cs typeface="Courier New"/>
              </a:rPr>
              <a:t>.</a:t>
            </a:r>
            <a:r>
              <a:rPr lang="en-US" sz="1400" dirty="0" err="1" smtClean="0">
                <a:latin typeface="Courier New"/>
                <a:cs typeface="Courier New"/>
              </a:rPr>
              <a:t>bss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91200" y="2819400"/>
            <a:ext cx="116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User Stack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9343" y="3200400"/>
            <a:ext cx="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688948" y="4267200"/>
            <a:ext cx="13716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 New"/>
                <a:cs typeface="Courier New"/>
              </a:rPr>
              <a:t>.data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88948" y="4724400"/>
            <a:ext cx="13716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urier New"/>
                <a:cs typeface="Courier New"/>
              </a:rPr>
              <a:t>.text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2438400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side: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7620000" y="2971800"/>
            <a:ext cx="1371600" cy="3048000"/>
            <a:chOff x="7620000" y="2971800"/>
            <a:chExt cx="1371600" cy="304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7620000" y="2971800"/>
              <a:ext cx="1371600" cy="1447800"/>
              <a:chOff x="7494121" y="2971800"/>
              <a:chExt cx="1371600" cy="1447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494121" y="2971800"/>
                <a:ext cx="1371600" cy="990600"/>
              </a:xfrm>
              <a:prstGeom prst="rect">
                <a:avLst/>
              </a:prstGeom>
              <a:solidFill>
                <a:srgbClr val="95373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494121" y="3962400"/>
                <a:ext cx="1371600" cy="457200"/>
              </a:xfrm>
              <a:prstGeom prst="rect">
                <a:avLst/>
              </a:prstGeom>
              <a:solidFill>
                <a:srgbClr val="95373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latin typeface="Courier New"/>
                    <a:cs typeface="Courier New"/>
                  </a:rPr>
                  <a:t>thread_info</a:t>
                </a:r>
                <a:endParaRPr lang="en-US" sz="1400" dirty="0">
                  <a:latin typeface="Courier New"/>
                  <a:cs typeface="Courier New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543800" y="2971800"/>
                <a:ext cx="1321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Kernel stack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8179921" y="3352800"/>
                <a:ext cx="0" cy="45720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7620000" y="4648200"/>
              <a:ext cx="1371600" cy="1371600"/>
              <a:chOff x="7620000" y="4648200"/>
              <a:chExt cx="1371600" cy="13716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620000" y="4648200"/>
                <a:ext cx="1371600" cy="13716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620000" y="4648200"/>
                <a:ext cx="13697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FFFFFF"/>
                    </a:solidFill>
                    <a:latin typeface="Courier New"/>
                    <a:cs typeface="Courier New"/>
                  </a:rPr>
                  <a:t>t</a:t>
                </a:r>
                <a:r>
                  <a:rPr lang="en-US" sz="1400" dirty="0" err="1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ask_struct</a:t>
                </a:r>
                <a:endParaRPr lang="en-US" sz="1400" dirty="0">
                  <a:solidFill>
                    <a:srgbClr val="FFFFFF"/>
                  </a:solidFill>
                  <a:latin typeface="Courier New"/>
                  <a:cs typeface="Courier New"/>
                </a:endParaRPr>
              </a:p>
            </p:txBody>
          </p:sp>
        </p:grpSp>
        <p:cxnSp>
          <p:nvCxnSpPr>
            <p:cNvPr id="50" name="Elbow Connector 49"/>
            <p:cNvCxnSpPr>
              <a:stCxn id="7" idx="1"/>
              <a:endCxn id="14" idx="1"/>
            </p:cNvCxnSpPr>
            <p:nvPr/>
          </p:nvCxnSpPr>
          <p:spPr>
            <a:xfrm rot="10800000" flipV="1">
              <a:off x="7620000" y="4190999"/>
              <a:ext cx="12700" cy="611089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83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New Process: 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fork()</a:t>
            </a:r>
            <a:r>
              <a:rPr lang="en-US" dirty="0" smtClean="0">
                <a:latin typeface="Verdana"/>
                <a:cs typeface="Verdana"/>
              </a:rPr>
              <a:t> and </a:t>
            </a:r>
            <a:r>
              <a:rPr lang="en-US" dirty="0" smtClean="0">
                <a:latin typeface="Courier New"/>
                <a:cs typeface="Courier New"/>
              </a:rPr>
              <a:t>clone()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Duplicate existing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Initialize per-PID data</a:t>
            </a:r>
          </a:p>
          <a:p>
            <a:pPr lvl="1"/>
            <a:r>
              <a:rPr lang="en-US" sz="2000" dirty="0" smtClean="0"/>
              <a:t>PID, </a:t>
            </a:r>
            <a:r>
              <a:rPr lang="en-US" sz="2000" dirty="0" err="1" smtClean="0"/>
              <a:t>real_parent</a:t>
            </a:r>
            <a:r>
              <a:rPr lang="en-US" sz="2000" dirty="0" smtClean="0"/>
              <a:t>,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new process:</a:t>
            </a:r>
          </a:p>
          <a:p>
            <a:pPr lvl="1"/>
            <a:r>
              <a:rPr lang="en-US" sz="2000" dirty="0" smtClean="0"/>
              <a:t>Copies file handles,</a:t>
            </a:r>
            <a:br>
              <a:rPr lang="en-US" sz="2000" dirty="0" smtClean="0"/>
            </a:br>
            <a:r>
              <a:rPr lang="en-US" sz="2000" dirty="0" smtClean="0"/>
              <a:t>signal handlers, process</a:t>
            </a:r>
            <a:br>
              <a:rPr lang="en-US" sz="2000" dirty="0" smtClean="0"/>
            </a:br>
            <a:r>
              <a:rPr lang="en-US" sz="2000" dirty="0" smtClean="0"/>
              <a:t>address space, etc.</a:t>
            </a:r>
          </a:p>
          <a:p>
            <a:pPr lvl="1"/>
            <a:r>
              <a:rPr lang="en-US" sz="2000" dirty="0" smtClean="0"/>
              <a:t>Resources shared via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page-level lazy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copy-on-write</a:t>
            </a:r>
            <a:r>
              <a:rPr lang="en-US" sz="2000" dirty="0" smtClean="0"/>
              <a:t>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new thread:</a:t>
            </a:r>
          </a:p>
          <a:p>
            <a:pPr lvl="1"/>
            <a:r>
              <a:rPr lang="en-US" sz="2000" dirty="0" smtClean="0"/>
              <a:t>Shares pointers to above</a:t>
            </a:r>
            <a:br>
              <a:rPr lang="en-US" sz="2000" dirty="0" smtClean="0"/>
            </a:br>
            <a:r>
              <a:rPr lang="en-US" sz="2000" dirty="0" smtClean="0"/>
              <a:t>resources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181600" y="1828800"/>
            <a:ext cx="1371600" cy="3048000"/>
            <a:chOff x="7620000" y="2971800"/>
            <a:chExt cx="1371600" cy="3048000"/>
          </a:xfrm>
        </p:grpSpPr>
        <p:grpSp>
          <p:nvGrpSpPr>
            <p:cNvPr id="7" name="Group 6"/>
            <p:cNvGrpSpPr/>
            <p:nvPr/>
          </p:nvGrpSpPr>
          <p:grpSpPr>
            <a:xfrm>
              <a:off x="7620000" y="2971800"/>
              <a:ext cx="1371600" cy="1447800"/>
              <a:chOff x="7494121" y="2971800"/>
              <a:chExt cx="1371600" cy="1447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494121" y="2971800"/>
                <a:ext cx="1371600" cy="990600"/>
              </a:xfrm>
              <a:prstGeom prst="rect">
                <a:avLst/>
              </a:prstGeom>
              <a:solidFill>
                <a:srgbClr val="95373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494121" y="3962400"/>
                <a:ext cx="1371600" cy="457200"/>
              </a:xfrm>
              <a:prstGeom prst="rect">
                <a:avLst/>
              </a:prstGeom>
              <a:solidFill>
                <a:srgbClr val="95373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latin typeface="Courier New"/>
                    <a:cs typeface="Courier New"/>
                  </a:rPr>
                  <a:t>thread_info</a:t>
                </a:r>
                <a:endParaRPr lang="en-US" sz="1400" dirty="0">
                  <a:latin typeface="Courier New"/>
                  <a:cs typeface="Courier New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543800" y="2971800"/>
                <a:ext cx="1321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Kernel stack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179921" y="3352800"/>
                <a:ext cx="0" cy="45720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620000" y="4648200"/>
              <a:ext cx="1371600" cy="1371600"/>
              <a:chOff x="7620000" y="4648200"/>
              <a:chExt cx="1371600" cy="13716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620000" y="4648200"/>
                <a:ext cx="1371600" cy="13716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620000" y="4648200"/>
                <a:ext cx="1369799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task_struct</a:t>
                </a:r>
                <a:endParaRPr lang="en-US" sz="1400" dirty="0" smtClean="0">
                  <a:solidFill>
                    <a:srgbClr val="FFFFFF"/>
                  </a:solidFill>
                  <a:latin typeface="Courier New"/>
                  <a:cs typeface="Courier New"/>
                </a:endParaRPr>
              </a:p>
              <a:p>
                <a:endParaRPr lang="en-US" sz="1400" dirty="0">
                  <a:solidFill>
                    <a:srgbClr val="FFFFFF"/>
                  </a:solidFill>
                  <a:latin typeface="Courier New"/>
                  <a:cs typeface="Courier New"/>
                </a:endParaRPr>
              </a:p>
              <a:p>
                <a:r>
                  <a:rPr lang="en-US" sz="1400" dirty="0" err="1">
                    <a:solidFill>
                      <a:srgbClr val="FFFFFF"/>
                    </a:solidFill>
                    <a:latin typeface="Courier New"/>
                    <a:cs typeface="Courier New"/>
                  </a:rPr>
                  <a:t>p</a:t>
                </a:r>
                <a:r>
                  <a:rPr lang="en-US" sz="1400" dirty="0" err="1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tr</a:t>
                </a:r>
                <a:r>
                  <a:rPr lang="en-US" sz="1400" dirty="0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* 0x1</a:t>
                </a:r>
              </a:p>
              <a:p>
                <a:r>
                  <a:rPr lang="en-US" sz="1400" dirty="0" err="1">
                    <a:solidFill>
                      <a:srgbClr val="FFFFFF"/>
                    </a:solidFill>
                    <a:latin typeface="Courier New"/>
                    <a:cs typeface="Courier New"/>
                  </a:rPr>
                  <a:t>p</a:t>
                </a:r>
                <a:r>
                  <a:rPr lang="en-US" sz="1400" dirty="0" err="1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tr</a:t>
                </a:r>
                <a:r>
                  <a:rPr lang="en-US" sz="1400" dirty="0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* 0x2</a:t>
                </a:r>
              </a:p>
              <a:p>
                <a:r>
                  <a:rPr lang="en-US" sz="1400" dirty="0" err="1">
                    <a:solidFill>
                      <a:srgbClr val="FFFFFF"/>
                    </a:solidFill>
                    <a:latin typeface="Courier New"/>
                    <a:cs typeface="Courier New"/>
                  </a:rPr>
                  <a:t>p</a:t>
                </a:r>
                <a:r>
                  <a:rPr lang="en-US" sz="1400" dirty="0" err="1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tr</a:t>
                </a:r>
                <a:r>
                  <a:rPr lang="en-US" sz="1400" dirty="0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* 0x3</a:t>
                </a:r>
                <a:endParaRPr lang="en-US" sz="1400" dirty="0">
                  <a:solidFill>
                    <a:srgbClr val="FFFFFF"/>
                  </a:solidFill>
                  <a:latin typeface="Courier New"/>
                  <a:cs typeface="Courier New"/>
                </a:endParaRPr>
              </a:p>
            </p:txBody>
          </p:sp>
        </p:grpSp>
        <p:cxnSp>
          <p:nvCxnSpPr>
            <p:cNvPr id="9" name="Elbow Connector 8"/>
            <p:cNvCxnSpPr>
              <a:stCxn id="13" idx="1"/>
              <a:endCxn id="11" idx="1"/>
            </p:cNvCxnSpPr>
            <p:nvPr/>
          </p:nvCxnSpPr>
          <p:spPr>
            <a:xfrm rot="10800000" flipV="1">
              <a:off x="7620000" y="4191000"/>
              <a:ext cx="12700" cy="1041976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162800" y="1828800"/>
            <a:ext cx="1371600" cy="3048000"/>
            <a:chOff x="7620000" y="2971800"/>
            <a:chExt cx="1371600" cy="3048000"/>
          </a:xfrm>
        </p:grpSpPr>
        <p:grpSp>
          <p:nvGrpSpPr>
            <p:cNvPr id="17" name="Group 16"/>
            <p:cNvGrpSpPr/>
            <p:nvPr/>
          </p:nvGrpSpPr>
          <p:grpSpPr>
            <a:xfrm>
              <a:off x="7620000" y="2971800"/>
              <a:ext cx="1371600" cy="1447800"/>
              <a:chOff x="7494121" y="2971800"/>
              <a:chExt cx="1371600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494121" y="2971800"/>
                <a:ext cx="1371600" cy="990600"/>
              </a:xfrm>
              <a:prstGeom prst="rect">
                <a:avLst/>
              </a:prstGeom>
              <a:solidFill>
                <a:srgbClr val="95373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494121" y="3962400"/>
                <a:ext cx="1371600" cy="457200"/>
              </a:xfrm>
              <a:prstGeom prst="rect">
                <a:avLst/>
              </a:prstGeom>
              <a:solidFill>
                <a:srgbClr val="953735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latin typeface="Courier New"/>
                    <a:cs typeface="Courier New"/>
                  </a:rPr>
                  <a:t>thread_info</a:t>
                </a:r>
                <a:endParaRPr lang="en-US" sz="1400" dirty="0">
                  <a:latin typeface="Courier New"/>
                  <a:cs typeface="Courier New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43800" y="2971800"/>
                <a:ext cx="1321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Kernel stack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8179921" y="3352800"/>
                <a:ext cx="0" cy="45720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7620000" y="4648200"/>
              <a:ext cx="1371600" cy="1371600"/>
              <a:chOff x="7620000" y="4648200"/>
              <a:chExt cx="1371600" cy="13716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620000" y="4648200"/>
                <a:ext cx="1371600" cy="13716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20000" y="4648200"/>
                <a:ext cx="1369799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task_struct</a:t>
                </a:r>
                <a:endParaRPr lang="en-US" sz="1400" dirty="0" smtClean="0">
                  <a:solidFill>
                    <a:srgbClr val="FFFFFF"/>
                  </a:solidFill>
                  <a:latin typeface="Courier New"/>
                  <a:cs typeface="Courier New"/>
                </a:endParaRPr>
              </a:p>
              <a:p>
                <a:endParaRPr lang="en-US" sz="1400" dirty="0">
                  <a:solidFill>
                    <a:srgbClr val="FFFFFF"/>
                  </a:solidFill>
                  <a:latin typeface="Courier New"/>
                  <a:cs typeface="Courier New"/>
                </a:endParaRPr>
              </a:p>
              <a:p>
                <a:r>
                  <a:rPr lang="en-US" sz="1400" dirty="0" err="1">
                    <a:solidFill>
                      <a:srgbClr val="FFFFFF"/>
                    </a:solidFill>
                    <a:latin typeface="Courier New"/>
                    <a:cs typeface="Courier New"/>
                  </a:rPr>
                  <a:t>p</a:t>
                </a:r>
                <a:r>
                  <a:rPr lang="en-US" sz="1400" dirty="0" err="1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tr</a:t>
                </a:r>
                <a:r>
                  <a:rPr lang="en-US" sz="1400" dirty="0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* 0x1</a:t>
                </a:r>
              </a:p>
              <a:p>
                <a:r>
                  <a:rPr lang="en-US" sz="1400" dirty="0" err="1">
                    <a:solidFill>
                      <a:srgbClr val="FFFFFF"/>
                    </a:solidFill>
                    <a:latin typeface="Courier New"/>
                    <a:cs typeface="Courier New"/>
                  </a:rPr>
                  <a:t>p</a:t>
                </a:r>
                <a:r>
                  <a:rPr lang="en-US" sz="1400" dirty="0" err="1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tr</a:t>
                </a:r>
                <a:r>
                  <a:rPr lang="en-US" sz="1400" dirty="0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* 0x2</a:t>
                </a:r>
              </a:p>
              <a:p>
                <a:r>
                  <a:rPr lang="en-US" sz="1400" dirty="0" err="1">
                    <a:solidFill>
                      <a:srgbClr val="FFFFFF"/>
                    </a:solidFill>
                    <a:latin typeface="Courier New"/>
                    <a:cs typeface="Courier New"/>
                  </a:rPr>
                  <a:t>p</a:t>
                </a:r>
                <a:r>
                  <a:rPr lang="en-US" sz="1400" dirty="0" err="1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tr</a:t>
                </a:r>
                <a:r>
                  <a:rPr lang="en-US" sz="1400" dirty="0" smtClean="0">
                    <a:solidFill>
                      <a:srgbClr val="FFFFFF"/>
                    </a:solidFill>
                    <a:latin typeface="Courier New"/>
                    <a:cs typeface="Courier New"/>
                  </a:rPr>
                  <a:t>* 0x3</a:t>
                </a:r>
                <a:endParaRPr lang="en-US" sz="1400" dirty="0">
                  <a:solidFill>
                    <a:srgbClr val="FFFFFF"/>
                  </a:solidFill>
                  <a:latin typeface="Courier New"/>
                  <a:cs typeface="Courier New"/>
                </a:endParaRPr>
              </a:p>
            </p:txBody>
          </p:sp>
        </p:grpSp>
        <p:cxnSp>
          <p:nvCxnSpPr>
            <p:cNvPr id="19" name="Elbow Connector 18"/>
            <p:cNvCxnSpPr>
              <a:stCxn id="23" idx="1"/>
              <a:endCxn id="21" idx="1"/>
            </p:cNvCxnSpPr>
            <p:nvPr/>
          </p:nvCxnSpPr>
          <p:spPr>
            <a:xfrm rot="10800000" flipV="1">
              <a:off x="7620000" y="4191000"/>
              <a:ext cx="12700" cy="1041976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029200" y="5449669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*E.g. Every process in the system shares </a:t>
            </a:r>
            <a:br>
              <a:rPr lang="en-US" dirty="0" smtClean="0"/>
            </a:br>
            <a:r>
              <a:rPr lang="en-US" dirty="0" smtClean="0"/>
              <a:t>  the same “copy” of the C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0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Alive states: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TASK_RUNNING</a:t>
            </a:r>
            <a:r>
              <a:rPr lang="en-US" sz="2000" dirty="0" smtClean="0"/>
              <a:t>: running </a:t>
            </a:r>
            <a:r>
              <a:rPr lang="en-US" sz="2000" dirty="0" smtClean="0">
                <a:solidFill>
                  <a:srgbClr val="FF0000"/>
                </a:solidFill>
              </a:rPr>
              <a:t>or runnable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TASK_INTERRUPTIBLE</a:t>
            </a:r>
            <a:r>
              <a:rPr lang="en-US" sz="2000" dirty="0" smtClean="0"/>
              <a:t>: blocked on wait queue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TASK_UNINTERRUPTIBLE</a:t>
            </a:r>
            <a:r>
              <a:rPr lang="en-US" sz="2000" dirty="0" smtClean="0"/>
              <a:t>: short duration blocking, can’t receive signals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__TASK_TRACED</a:t>
            </a:r>
            <a:r>
              <a:rPr lang="en-US" sz="2000" dirty="0" smtClean="0"/>
              <a:t>: being traced with </a:t>
            </a:r>
            <a:r>
              <a:rPr lang="en-US" sz="2000" dirty="0" err="1" smtClean="0"/>
              <a:t>syscall</a:t>
            </a:r>
            <a:r>
              <a:rPr lang="en-US" sz="2000" dirty="0" smtClean="0"/>
              <a:t> </a:t>
            </a:r>
            <a:r>
              <a:rPr lang="en-US" sz="2000" dirty="0" err="1" smtClean="0"/>
              <a:t>ptrace</a:t>
            </a:r>
            <a:endParaRPr lang="en-US" sz="2000" dirty="0" smtClean="0"/>
          </a:p>
          <a:p>
            <a:r>
              <a:rPr lang="en-US" sz="2000" dirty="0" smtClean="0">
                <a:latin typeface="Courier New"/>
                <a:cs typeface="Courier New"/>
              </a:rPr>
              <a:t>__TASK_STOPPED</a:t>
            </a:r>
            <a:r>
              <a:rPr lang="en-US" sz="2000" dirty="0" smtClean="0"/>
              <a:t>: cannot execute (</a:t>
            </a:r>
            <a:r>
              <a:rPr lang="en-US" sz="2000" dirty="0" smtClean="0">
                <a:latin typeface="Courier New"/>
                <a:cs typeface="Courier New"/>
              </a:rPr>
              <a:t>SIGSTOP</a:t>
            </a:r>
            <a:r>
              <a:rPr lang="en-US" sz="2000" dirty="0" smtClean="0"/>
              <a:t>, debugger)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dirty="0" smtClean="0"/>
              <a:t>Exit states: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EXIT_ZOMBIE</a:t>
            </a:r>
            <a:r>
              <a:rPr lang="en-US" sz="2000" dirty="0" smtClean="0"/>
              <a:t>: exited but has not been waited for (kernel structures still exit)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EXIT_DEAD</a:t>
            </a:r>
            <a:r>
              <a:rPr lang="en-US" sz="2000" dirty="0" smtClean="0"/>
              <a:t>: exited and has been waited for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8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Processes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Linux uses many containers to ensure efficient access to processes:</a:t>
            </a:r>
          </a:p>
          <a:p>
            <a:pPr lvl="1"/>
            <a:r>
              <a:rPr lang="en-US" dirty="0" smtClean="0"/>
              <a:t>Linked list of all processes</a:t>
            </a:r>
          </a:p>
          <a:p>
            <a:pPr lvl="1"/>
            <a:r>
              <a:rPr lang="en-US" dirty="0" smtClean="0"/>
              <a:t>Lists of child processes</a:t>
            </a:r>
          </a:p>
          <a:p>
            <a:pPr lvl="1"/>
            <a:r>
              <a:rPr lang="en-US" dirty="0" smtClean="0"/>
              <a:t>PID hash table</a:t>
            </a:r>
          </a:p>
          <a:p>
            <a:pPr lvl="1"/>
            <a:r>
              <a:rPr lang="en-US" dirty="0" smtClean="0"/>
              <a:t>Processor run queues </a:t>
            </a:r>
          </a:p>
          <a:p>
            <a:pPr lvl="1"/>
            <a:r>
              <a:rPr lang="en-US" dirty="0" smtClean="0"/>
              <a:t>Blocking I/O wait queues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Helper functions: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or_each_process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ist_for_each</a:t>
            </a:r>
            <a:r>
              <a:rPr lang="en-US" dirty="0" smtClean="0">
                <a:latin typeface="Courier New"/>
                <a:cs typeface="Courier New"/>
              </a:rPr>
              <a:t>(list, task-&gt;children)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886200" y="3733800"/>
            <a:ext cx="866422" cy="838200"/>
            <a:chOff x="7573818" y="4648200"/>
            <a:chExt cx="1417782" cy="1371600"/>
          </a:xfrm>
        </p:grpSpPr>
        <p:sp>
          <p:nvSpPr>
            <p:cNvPr id="11" name="Rectangle 10"/>
            <p:cNvSpPr/>
            <p:nvPr/>
          </p:nvSpPr>
          <p:spPr>
            <a:xfrm>
              <a:off x="7620000" y="4648200"/>
              <a:ext cx="1371600" cy="1371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3818" y="4648200"/>
              <a:ext cx="946537" cy="784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task_struct</a:t>
              </a:r>
              <a:endParaRPr lang="en-US" sz="900" dirty="0" smtClean="0">
                <a:solidFill>
                  <a:srgbClr val="FFFFFF"/>
                </a:solidFill>
                <a:latin typeface="Courier New"/>
                <a:cs typeface="Courier New"/>
              </a:endParaRPr>
            </a:p>
            <a:p>
              <a:endParaRPr lang="en-US" sz="900" dirty="0">
                <a:solidFill>
                  <a:srgbClr val="FFFFFF"/>
                </a:solidFill>
                <a:latin typeface="Courier New"/>
                <a:cs typeface="Courier New"/>
              </a:endParaRP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0x1</a:t>
              </a: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0x2</a:t>
              </a: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0x3</a:t>
              </a:r>
              <a:endParaRPr lang="en-US" sz="900" dirty="0">
                <a:solidFill>
                  <a:srgbClr val="FFFFFF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77178" y="3733800"/>
            <a:ext cx="866422" cy="838200"/>
            <a:chOff x="7573818" y="4648200"/>
            <a:chExt cx="1417782" cy="1371600"/>
          </a:xfrm>
        </p:grpSpPr>
        <p:sp>
          <p:nvSpPr>
            <p:cNvPr id="18" name="Rectangle 17"/>
            <p:cNvSpPr/>
            <p:nvPr/>
          </p:nvSpPr>
          <p:spPr>
            <a:xfrm>
              <a:off x="7620000" y="4648200"/>
              <a:ext cx="1371600" cy="1371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73818" y="4648200"/>
              <a:ext cx="946537" cy="784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task_struct</a:t>
              </a:r>
              <a:endParaRPr lang="en-US" sz="900" dirty="0" smtClean="0">
                <a:solidFill>
                  <a:srgbClr val="FFFFFF"/>
                </a:solidFill>
                <a:latin typeface="Courier New"/>
                <a:cs typeface="Courier New"/>
              </a:endParaRPr>
            </a:p>
            <a:p>
              <a:endParaRPr lang="en-US" sz="900" dirty="0">
                <a:solidFill>
                  <a:srgbClr val="FFFFFF"/>
                </a:solidFill>
                <a:latin typeface="Courier New"/>
                <a:cs typeface="Courier New"/>
              </a:endParaRP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0x1</a:t>
              </a: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0x2</a:t>
              </a: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0x3</a:t>
              </a:r>
              <a:endParaRPr lang="en-US" sz="900" dirty="0">
                <a:solidFill>
                  <a:srgbClr val="FFFFFF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15578" y="3733800"/>
            <a:ext cx="866422" cy="838200"/>
            <a:chOff x="7573818" y="4648200"/>
            <a:chExt cx="1417782" cy="1371600"/>
          </a:xfrm>
        </p:grpSpPr>
        <p:sp>
          <p:nvSpPr>
            <p:cNvPr id="27" name="Rectangle 26"/>
            <p:cNvSpPr/>
            <p:nvPr/>
          </p:nvSpPr>
          <p:spPr>
            <a:xfrm>
              <a:off x="7620000" y="4648200"/>
              <a:ext cx="1371600" cy="1371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73818" y="4648200"/>
              <a:ext cx="946537" cy="784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task_struct</a:t>
              </a:r>
              <a:endParaRPr lang="en-US" sz="900" dirty="0" smtClean="0">
                <a:solidFill>
                  <a:srgbClr val="FFFFFF"/>
                </a:solidFill>
                <a:latin typeface="Courier New"/>
                <a:cs typeface="Courier New"/>
              </a:endParaRPr>
            </a:p>
            <a:p>
              <a:endParaRPr lang="en-US" sz="900" dirty="0">
                <a:solidFill>
                  <a:srgbClr val="FFFFFF"/>
                </a:solidFill>
                <a:latin typeface="Courier New"/>
                <a:cs typeface="Courier New"/>
              </a:endParaRP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0x1</a:t>
              </a: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0x2</a:t>
              </a: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0x3</a:t>
              </a:r>
              <a:endParaRPr lang="en-US" sz="900" dirty="0">
                <a:solidFill>
                  <a:srgbClr val="FFFFFF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96378" y="3733800"/>
            <a:ext cx="866422" cy="838200"/>
            <a:chOff x="7573818" y="4648200"/>
            <a:chExt cx="1417782" cy="1371600"/>
          </a:xfrm>
        </p:grpSpPr>
        <p:sp>
          <p:nvSpPr>
            <p:cNvPr id="30" name="Rectangle 29"/>
            <p:cNvSpPr/>
            <p:nvPr/>
          </p:nvSpPr>
          <p:spPr>
            <a:xfrm>
              <a:off x="7620000" y="4648200"/>
              <a:ext cx="1371600" cy="1371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3818" y="4648200"/>
              <a:ext cx="946537" cy="784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task_struct</a:t>
              </a:r>
              <a:endParaRPr lang="en-US" sz="900" dirty="0" smtClean="0">
                <a:solidFill>
                  <a:srgbClr val="FFFFFF"/>
                </a:solidFill>
                <a:latin typeface="Courier New"/>
                <a:cs typeface="Courier New"/>
              </a:endParaRPr>
            </a:p>
            <a:p>
              <a:endParaRPr lang="en-US" sz="900" dirty="0">
                <a:solidFill>
                  <a:srgbClr val="FFFFFF"/>
                </a:solidFill>
                <a:latin typeface="Courier New"/>
                <a:cs typeface="Courier New"/>
              </a:endParaRP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0x1</a:t>
              </a: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0x2</a:t>
              </a: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0x3</a:t>
              </a:r>
              <a:endParaRPr lang="en-US" sz="900" dirty="0">
                <a:solidFill>
                  <a:srgbClr val="FFFFFF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667000" y="3733800"/>
            <a:ext cx="866422" cy="838200"/>
            <a:chOff x="7573818" y="4648200"/>
            <a:chExt cx="1417782" cy="1371600"/>
          </a:xfrm>
        </p:grpSpPr>
        <p:sp>
          <p:nvSpPr>
            <p:cNvPr id="35" name="Rectangle 34"/>
            <p:cNvSpPr/>
            <p:nvPr/>
          </p:nvSpPr>
          <p:spPr>
            <a:xfrm>
              <a:off x="7620000" y="4648200"/>
              <a:ext cx="1371600" cy="1371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73818" y="4648200"/>
              <a:ext cx="946537" cy="784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task_struct</a:t>
              </a:r>
              <a:endParaRPr lang="en-US" sz="900" dirty="0" smtClean="0">
                <a:solidFill>
                  <a:srgbClr val="FFFFFF"/>
                </a:solidFill>
                <a:latin typeface="Courier New"/>
                <a:cs typeface="Courier New"/>
              </a:endParaRPr>
            </a:p>
            <a:p>
              <a:endParaRPr lang="en-US" sz="900" dirty="0">
                <a:solidFill>
                  <a:srgbClr val="FFFFFF"/>
                </a:solidFill>
                <a:latin typeface="Courier New"/>
                <a:cs typeface="Courier New"/>
              </a:endParaRP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0x1</a:t>
              </a: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0x2</a:t>
              </a: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0x3</a:t>
              </a:r>
              <a:endParaRPr lang="en-US" sz="900" dirty="0">
                <a:solidFill>
                  <a:srgbClr val="FFFFFF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47800" y="3733800"/>
            <a:ext cx="866424" cy="838200"/>
            <a:chOff x="7573818" y="4648200"/>
            <a:chExt cx="1417786" cy="1371600"/>
          </a:xfrm>
        </p:grpSpPr>
        <p:sp>
          <p:nvSpPr>
            <p:cNvPr id="38" name="Rectangle 37"/>
            <p:cNvSpPr/>
            <p:nvPr/>
          </p:nvSpPr>
          <p:spPr>
            <a:xfrm>
              <a:off x="7620003" y="4648200"/>
              <a:ext cx="1371601" cy="1371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73818" y="4648200"/>
              <a:ext cx="946537" cy="784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task_struct</a:t>
              </a:r>
              <a:endParaRPr lang="en-US" sz="900" dirty="0" smtClean="0">
                <a:solidFill>
                  <a:srgbClr val="FFFFFF"/>
                </a:solidFill>
                <a:latin typeface="Courier New"/>
                <a:cs typeface="Courier New"/>
              </a:endParaRPr>
            </a:p>
            <a:p>
              <a:endParaRPr lang="en-US" sz="900" dirty="0">
                <a:solidFill>
                  <a:srgbClr val="FFFFFF"/>
                </a:solidFill>
                <a:latin typeface="Courier New"/>
                <a:cs typeface="Courier New"/>
              </a:endParaRP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0x1</a:t>
              </a: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0x2</a:t>
              </a:r>
            </a:p>
            <a:p>
              <a:r>
                <a:rPr lang="en-US" sz="900" dirty="0" err="1">
                  <a:solidFill>
                    <a:srgbClr val="FFFFFF"/>
                  </a:solidFill>
                  <a:latin typeface="Courier New"/>
                  <a:cs typeface="Courier New"/>
                </a:rPr>
                <a:t>p</a:t>
              </a:r>
              <a:r>
                <a:rPr lang="en-US" sz="900" dirty="0" err="1" smtClean="0">
                  <a:solidFill>
                    <a:srgbClr val="FFFFFF"/>
                  </a:solidFill>
                  <a:latin typeface="Courier New"/>
                  <a:cs typeface="Courier New"/>
                </a:rPr>
                <a:t>tr</a:t>
              </a:r>
              <a:r>
                <a:rPr lang="en-US" sz="9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* 0x3</a:t>
              </a:r>
              <a:endParaRPr lang="en-US" sz="900" dirty="0">
                <a:solidFill>
                  <a:srgbClr val="FFFFFF"/>
                </a:solidFill>
                <a:latin typeface="Courier New"/>
                <a:cs typeface="Courier New"/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2302934" y="4191000"/>
            <a:ext cx="3810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530601" y="4191000"/>
            <a:ext cx="3810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741334" y="4191000"/>
            <a:ext cx="3810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943600" y="4191000"/>
            <a:ext cx="3810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162800" y="4191000"/>
            <a:ext cx="3810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8" idx="2"/>
            <a:endCxn id="11" idx="2"/>
          </p:cNvCxnSpPr>
          <p:nvPr/>
        </p:nvCxnSpPr>
        <p:spPr>
          <a:xfrm rot="16200000" flipH="1">
            <a:off x="3114323" y="3352801"/>
            <a:ext cx="12700" cy="2438398"/>
          </a:xfrm>
          <a:prstGeom prst="curvedConnector3">
            <a:avLst>
              <a:gd name="adj1" fmla="val 2847614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11" idx="2"/>
            <a:endCxn id="30" idx="2"/>
          </p:cNvCxnSpPr>
          <p:nvPr/>
        </p:nvCxnSpPr>
        <p:spPr>
          <a:xfrm rot="16200000" flipH="1">
            <a:off x="5538611" y="3366911"/>
            <a:ext cx="12700" cy="2410178"/>
          </a:xfrm>
          <a:prstGeom prst="curvedConnector3">
            <a:avLst>
              <a:gd name="adj1" fmla="val 2752378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0" idx="2"/>
            <a:endCxn id="27" idx="2"/>
          </p:cNvCxnSpPr>
          <p:nvPr/>
        </p:nvCxnSpPr>
        <p:spPr>
          <a:xfrm rot="16200000" flipH="1">
            <a:off x="7353300" y="3962400"/>
            <a:ext cx="12700" cy="1219200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35" idx="2"/>
            <a:endCxn id="18" idx="2"/>
          </p:cNvCxnSpPr>
          <p:nvPr/>
        </p:nvCxnSpPr>
        <p:spPr>
          <a:xfrm rot="16200000" flipH="1">
            <a:off x="4319411" y="3366911"/>
            <a:ext cx="12700" cy="2410178"/>
          </a:xfrm>
          <a:prstGeom prst="curvedConnector3">
            <a:avLst>
              <a:gd name="adj1" fmla="val 399048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63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Size Fits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Processes, threads, and kernel threads are all implemented with the same data structures (</a:t>
            </a:r>
            <a:r>
              <a:rPr lang="en-US" sz="2000" dirty="0" err="1" smtClean="0">
                <a:latin typeface="Courier New"/>
                <a:cs typeface="Courier New"/>
              </a:rPr>
              <a:t>thread_info</a:t>
            </a:r>
            <a:r>
              <a:rPr lang="en-US" sz="2000" dirty="0" smtClean="0"/>
              <a:t> and </a:t>
            </a:r>
            <a:r>
              <a:rPr lang="en-US" sz="2000" dirty="0" err="1" smtClean="0">
                <a:latin typeface="Courier New"/>
                <a:cs typeface="Courier New"/>
              </a:rPr>
              <a:t>task_struct</a:t>
            </a:r>
            <a:r>
              <a:rPr lang="en-US" sz="2000" dirty="0" smtClean="0"/>
              <a:t>) and functions.</a:t>
            </a:r>
          </a:p>
          <a:p>
            <a:r>
              <a:rPr lang="en-US" sz="2000" dirty="0" smtClean="0"/>
              <a:t>C has limited classes / polymorphism</a:t>
            </a:r>
          </a:p>
          <a:p>
            <a:r>
              <a:rPr lang="en-US" sz="2000" dirty="0" smtClean="0"/>
              <a:t>Logic and code for handling all runnable objects is the same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Threads are like user processes but they share their parent’s address space.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Kernel threads don’t have a user-side address space (i.e. </a:t>
            </a:r>
            <a:r>
              <a:rPr lang="en-US" sz="2000" dirty="0" err="1" smtClean="0">
                <a:latin typeface="Courier New"/>
                <a:cs typeface="Courier New"/>
              </a:rPr>
              <a:t>mm_struct</a:t>
            </a:r>
            <a:r>
              <a:rPr lang="en-US" sz="2000" dirty="0" smtClean="0"/>
              <a:t> pointer is </a:t>
            </a:r>
            <a:r>
              <a:rPr lang="en-US" sz="2000" dirty="0" smtClean="0">
                <a:latin typeface="Courier New"/>
                <a:cs typeface="Courier New"/>
              </a:rPr>
              <a:t>NULL</a:t>
            </a:r>
            <a:r>
              <a:rPr lang="en-US" sz="2000" dirty="0" smtClean="0"/>
              <a:t>) and not all data values are used.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8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499</Words>
  <Application>Microsoft Macintosh PowerPoint</Application>
  <PresentationFormat>On-screen Show (4:3)</PresentationFormat>
  <Paragraphs>141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Processes</vt:lpstr>
      <vt:lpstr>Processes in Linux</vt:lpstr>
      <vt:lpstr>What is a Process, Really?</vt:lpstr>
      <vt:lpstr>Creating a New Process:  fork() and clone()</vt:lpstr>
      <vt:lpstr>Process States</vt:lpstr>
      <vt:lpstr>Handling Processes in Linux</vt:lpstr>
      <vt:lpstr>One Size Fits 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user</cp:lastModifiedBy>
  <cp:revision>62</cp:revision>
  <dcterms:created xsi:type="dcterms:W3CDTF">2016-01-21T02:03:40Z</dcterms:created>
  <dcterms:modified xsi:type="dcterms:W3CDTF">2016-02-11T20:28:37Z</dcterms:modified>
</cp:coreProperties>
</file>