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Scheduling Classes and </a:t>
            </a:r>
            <a:br>
              <a:rPr lang="en-US" dirty="0" smtClean="0"/>
            </a:br>
            <a:r>
              <a:rPr lang="en-US" dirty="0" smtClean="0"/>
              <a:t>Real-Time Scheduling in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SCHED_FIFO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First-in, First-out </a:t>
            </a:r>
            <a:r>
              <a:rPr lang="en-US" dirty="0" smtClean="0"/>
              <a:t>scheduling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 smtClean="0"/>
              <a:t>The first </a:t>
            </a:r>
            <a:r>
              <a:rPr lang="en-US" dirty="0" err="1" smtClean="0"/>
              <a:t>enqued</a:t>
            </a:r>
            <a:r>
              <a:rPr lang="en-US" dirty="0"/>
              <a:t> </a:t>
            </a:r>
            <a:r>
              <a:rPr lang="en-US" dirty="0" smtClean="0"/>
              <a:t>task of highest priority executes to completion</a:t>
            </a:r>
          </a:p>
          <a:p>
            <a:r>
              <a:rPr lang="en-US" dirty="0" smtClean="0"/>
              <a:t>A task will only relinquish a processor </a:t>
            </a:r>
            <a:br>
              <a:rPr lang="en-US" dirty="0" smtClean="0"/>
            </a:br>
            <a:r>
              <a:rPr lang="en-US" dirty="0" smtClean="0"/>
              <a:t>when it completes, yields, or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9600" y="4800600"/>
            <a:ext cx="7735974" cy="1055132"/>
            <a:chOff x="990600" y="4495800"/>
            <a:chExt cx="7735974" cy="10551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990600" y="5065890"/>
              <a:ext cx="7696200" cy="395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90600" y="4495800"/>
              <a:ext cx="2514599" cy="4988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Task 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4495800"/>
              <a:ext cx="2514600" cy="49882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Task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4495800"/>
              <a:ext cx="2531533" cy="49882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Task 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77200" y="5181600"/>
              <a:ext cx="6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Time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63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SCHED_DEADLINE</a:t>
            </a:r>
            <a:r>
              <a:rPr lang="en-US" dirty="0" smtClean="0">
                <a:latin typeface="Verdana"/>
                <a:cs typeface="Verdana"/>
              </a:rPr>
              <a:t> </a:t>
            </a:r>
            <a:br>
              <a:rPr lang="en-US" dirty="0" smtClean="0">
                <a:latin typeface="Verdana"/>
                <a:cs typeface="Verdana"/>
              </a:rPr>
            </a:br>
            <a:endParaRPr lang="en-US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Earliest Deadline First</a:t>
            </a:r>
            <a:r>
              <a:rPr lang="en-US" dirty="0" smtClean="0"/>
              <a:t> (EDF)</a:t>
            </a:r>
            <a:r>
              <a:rPr lang="en-US" i="1" dirty="0" smtClean="0"/>
              <a:t> </a:t>
            </a:r>
            <a:r>
              <a:rPr lang="en-US" dirty="0" smtClean="0"/>
              <a:t>scheduling</a:t>
            </a:r>
            <a:endParaRPr lang="en-US" sz="800" dirty="0" smtClean="0"/>
          </a:p>
          <a:p>
            <a:pPr marL="0" indent="0">
              <a:buNone/>
            </a:pPr>
            <a:endParaRPr lang="en-US" sz="800" i="1" dirty="0"/>
          </a:p>
          <a:p>
            <a:r>
              <a:rPr lang="en-US" dirty="0" smtClean="0"/>
              <a:t>Whichever </a:t>
            </a:r>
            <a:r>
              <a:rPr lang="en-US" dirty="0" smtClean="0"/>
              <a:t>task has next deadline gets </a:t>
            </a:r>
            <a:r>
              <a:rPr lang="en-US" dirty="0" smtClean="0"/>
              <a:t>to run</a:t>
            </a:r>
            <a:endParaRPr lang="en-US" sz="4400" dirty="0" smtClean="0"/>
          </a:p>
          <a:p>
            <a:endParaRPr lang="en-US" sz="4400" dirty="0"/>
          </a:p>
          <a:p>
            <a:r>
              <a:rPr lang="en-US" dirty="0" smtClean="0"/>
              <a:t>Theory exists to analyze such systems</a:t>
            </a:r>
          </a:p>
          <a:p>
            <a:r>
              <a:rPr lang="en-US" dirty="0" smtClean="0"/>
              <a:t>Linux implements </a:t>
            </a:r>
            <a:r>
              <a:rPr lang="en-US" i="1" dirty="0" smtClean="0"/>
              <a:t>bandwidth reservation</a:t>
            </a:r>
            <a:r>
              <a:rPr lang="en-US" dirty="0" smtClean="0"/>
              <a:t> to prevent deadline abuse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85800" y="2858869"/>
            <a:ext cx="7797793" cy="646331"/>
            <a:chOff x="533401" y="3124200"/>
            <a:chExt cx="7797793" cy="646331"/>
          </a:xfrm>
        </p:grpSpPr>
        <p:grpSp>
          <p:nvGrpSpPr>
            <p:cNvPr id="10" name="Group 9"/>
            <p:cNvGrpSpPr/>
            <p:nvPr/>
          </p:nvGrpSpPr>
          <p:grpSpPr>
            <a:xfrm>
              <a:off x="6172200" y="3124200"/>
              <a:ext cx="2158994" cy="646331"/>
              <a:chOff x="5410200" y="3124200"/>
              <a:chExt cx="2158994" cy="64633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410200" y="3200400"/>
                <a:ext cx="838200" cy="49882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Task 3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248400" y="3124200"/>
                <a:ext cx="13207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Deadline: 8</a:t>
                </a:r>
                <a:br>
                  <a:rPr lang="en-US" dirty="0" smtClean="0">
                    <a:solidFill>
                      <a:srgbClr val="000000"/>
                    </a:solidFill>
                  </a:rPr>
                </a:br>
                <a:r>
                  <a:rPr lang="en-US" dirty="0" smtClean="0">
                    <a:solidFill>
                      <a:srgbClr val="000000"/>
                    </a:solidFill>
                  </a:rPr>
                  <a:t>Exec time: 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331498" y="3124200"/>
              <a:ext cx="2201599" cy="646331"/>
              <a:chOff x="2971800" y="3124200"/>
              <a:chExt cx="2201599" cy="64633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971800" y="3200400"/>
                <a:ext cx="838200" cy="49882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Task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00" y="3124200"/>
                <a:ext cx="13633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Deadline: 12</a:t>
                </a:r>
                <a:br>
                  <a:rPr lang="en-US" dirty="0" smtClean="0">
                    <a:solidFill>
                      <a:srgbClr val="000000"/>
                    </a:solidFill>
                  </a:rPr>
                </a:br>
                <a:r>
                  <a:rPr lang="en-US" dirty="0" smtClean="0">
                    <a:solidFill>
                      <a:srgbClr val="000000"/>
                    </a:solidFill>
                  </a:rPr>
                  <a:t>Exec time: 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33401" y="3124200"/>
              <a:ext cx="2158993" cy="646331"/>
              <a:chOff x="533401" y="3124200"/>
              <a:chExt cx="2158993" cy="64633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33401" y="3200400"/>
                <a:ext cx="838200" cy="49882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Task 1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71600" y="3124200"/>
                <a:ext cx="13207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Deadline: 5</a:t>
                </a:r>
                <a:br>
                  <a:rPr lang="en-US" dirty="0" smtClean="0">
                    <a:solidFill>
                      <a:srgbClr val="000000"/>
                    </a:solidFill>
                  </a:rPr>
                </a:br>
                <a:r>
                  <a:rPr lang="en-US" dirty="0" smtClean="0">
                    <a:solidFill>
                      <a:srgbClr val="000000"/>
                    </a:solidFill>
                  </a:rPr>
                  <a:t>Exec time: 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609600" y="5128736"/>
            <a:ext cx="7696200" cy="1119664"/>
            <a:chOff x="609600" y="4888468"/>
            <a:chExt cx="7696200" cy="1119664"/>
          </a:xfrm>
        </p:grpSpPr>
        <p:sp>
          <p:nvSpPr>
            <p:cNvPr id="14" name="TextBox 13"/>
            <p:cNvSpPr txBox="1"/>
            <p:nvPr/>
          </p:nvSpPr>
          <p:spPr>
            <a:xfrm>
              <a:off x="609600" y="5638800"/>
              <a:ext cx="818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Time 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09600" y="4888468"/>
              <a:ext cx="7696200" cy="978932"/>
              <a:chOff x="609600" y="4888468"/>
              <a:chExt cx="7696200" cy="978932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09600" y="5458558"/>
                <a:ext cx="7696200" cy="395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609600" y="4888468"/>
                <a:ext cx="1981200" cy="49882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Task 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590800" y="4888468"/>
                <a:ext cx="1676400" cy="49882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Task 2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267200" y="4888468"/>
                <a:ext cx="1143000" cy="49882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Task 3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609600" y="5498068"/>
                <a:ext cx="1485" cy="3693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3124200" y="5498068"/>
                <a:ext cx="1485" cy="3693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4800600" y="5498068"/>
                <a:ext cx="1485" cy="3693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010400" y="5498068"/>
                <a:ext cx="1485" cy="3693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124200" y="56388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00600" y="56388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8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0400" y="5638800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12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03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Multiple schedulers are implemented as different </a:t>
            </a:r>
            <a:r>
              <a:rPr lang="en-US" i="1" dirty="0" smtClean="0"/>
              <a:t>scheduling classes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Normal: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SCHED_NORMAL</a:t>
            </a:r>
            <a:r>
              <a:rPr lang="en-US" dirty="0" smtClean="0"/>
              <a:t>: regular, interactive CFS tasks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SCHED_BATCH</a:t>
            </a:r>
            <a:r>
              <a:rPr lang="en-US" dirty="0" smtClean="0"/>
              <a:t>: low priority, non-interactive CFS tasks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SCHED_IDLE</a:t>
            </a:r>
            <a:r>
              <a:rPr lang="en-US" dirty="0" smtClean="0"/>
              <a:t>: very low priority tasks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Real-time: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SCHED_RR</a:t>
            </a:r>
            <a:r>
              <a:rPr lang="en-US" dirty="0" smtClean="0">
                <a:latin typeface="Verdana"/>
                <a:cs typeface="Verdana"/>
              </a:rPr>
              <a:t>: round-robin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SCHED_FIFO</a:t>
            </a:r>
            <a:r>
              <a:rPr lang="en-US" dirty="0" smtClean="0">
                <a:latin typeface="Verdana"/>
                <a:cs typeface="Verdana"/>
              </a:rPr>
              <a:t>: first-in, first-out 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SCHED_DEADLINE</a:t>
            </a:r>
            <a:r>
              <a:rPr lang="en-US" dirty="0" smtClean="0">
                <a:latin typeface="Verdana"/>
                <a:cs typeface="Verdana"/>
              </a:rPr>
              <a:t>: earliest deadline first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sched_class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Screen shot 2016-02-18 at 9.53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839200" cy="2818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524000"/>
            <a:ext cx="3020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few major functions: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953000"/>
            <a:ext cx="7086600" cy="1200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400" dirty="0" smtClean="0"/>
              <a:t>Other functions: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Task migration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Task yielding</a:t>
            </a:r>
          </a:p>
          <a:p>
            <a:pPr marL="800100" lvl="1" indent="-342900">
              <a:buFont typeface="Arial"/>
              <a:buChar char="•"/>
            </a:pPr>
            <a:endParaRPr lang="en-US" sz="2400" dirty="0" smtClean="0"/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Task state queries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Other utilities</a:t>
            </a:r>
          </a:p>
        </p:txBody>
      </p:sp>
    </p:spTree>
    <p:extLst>
      <p:ext uri="{BB962C8B-B14F-4D97-AF65-F5344CB8AC3E}">
        <p14:creationId xmlns:p14="http://schemas.microsoft.com/office/powerpoint/2010/main" val="306852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Scheduling Classes</a:t>
            </a:r>
            <a:br>
              <a:rPr lang="en-US" dirty="0" smtClean="0"/>
            </a:br>
            <a:r>
              <a:rPr lang="en-US" dirty="0" smtClean="0"/>
              <a:t>and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stop_sched_class</a:t>
            </a:r>
            <a:r>
              <a:rPr lang="en-US" dirty="0" smtClean="0"/>
              <a:t> //for halting processors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dl_sched_class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rt_sched_class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fair_sched_class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idle_sched_class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Declared in /kernel/</a:t>
            </a:r>
            <a:r>
              <a:rPr lang="en-US" dirty="0" err="1" smtClean="0"/>
              <a:t>sched</a:t>
            </a:r>
            <a:r>
              <a:rPr lang="en-US" dirty="0" smtClean="0"/>
              <a:t>/</a:t>
            </a:r>
            <a:r>
              <a:rPr lang="en-US" dirty="0" err="1" smtClean="0"/>
              <a:t>sched.h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3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2-18 at 10.04.46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20"/>
          <a:stretch/>
        </p:blipFill>
        <p:spPr>
          <a:xfrm>
            <a:off x="2590800" y="1295400"/>
            <a:ext cx="5997844" cy="4943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>
                <a:latin typeface="Courier New"/>
                <a:cs typeface="Courier New"/>
              </a:rPr>
              <a:t>sched_class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190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From:</a:t>
            </a:r>
          </a:p>
          <a:p>
            <a:r>
              <a:rPr lang="en-US" dirty="0" smtClean="0"/>
              <a:t>/kernel/</a:t>
            </a:r>
            <a:r>
              <a:rPr lang="en-US" dirty="0" err="1" smtClean="0"/>
              <a:t>sched</a:t>
            </a:r>
            <a:r>
              <a:rPr lang="en-US" dirty="0" smtClean="0"/>
              <a:t>/</a:t>
            </a:r>
            <a:r>
              <a:rPr lang="en-US" dirty="0" err="1" smtClean="0"/>
              <a:t>rt.c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6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the Next Runnable Task is Picked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Screen shot 2016-02-18 at 10.15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78867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5181600"/>
            <a:ext cx="8712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all scheduling classes try to pick a new task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last class, </a:t>
            </a:r>
            <a:r>
              <a:rPr lang="en-US" sz="2400" dirty="0" smtClean="0">
                <a:latin typeface="Courier New"/>
                <a:cs typeface="Courier New"/>
              </a:rPr>
              <a:t>SCHED_IDLE</a:t>
            </a:r>
            <a:r>
              <a:rPr lang="en-US" sz="2400" dirty="0" smtClean="0"/>
              <a:t>, should always return some idle task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600200"/>
            <a:ext cx="8857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</a:t>
            </a:r>
            <a:r>
              <a:rPr lang="en-US" sz="2400" dirty="0" err="1" smtClean="0">
                <a:latin typeface="Courier New"/>
                <a:cs typeface="Courier New"/>
              </a:rPr>
              <a:t>pick_next_task</a:t>
            </a:r>
            <a:r>
              <a:rPr lang="en-US" sz="2400" dirty="0" smtClean="0">
                <a:latin typeface="Courier New"/>
                <a:cs typeface="Courier New"/>
              </a:rPr>
              <a:t>()</a:t>
            </a:r>
            <a:r>
              <a:rPr lang="en-US" sz="2400" dirty="0" smtClean="0">
                <a:latin typeface="Verdana"/>
                <a:cs typeface="Verdana"/>
              </a:rPr>
              <a:t> </a:t>
            </a:r>
            <a:r>
              <a:rPr lang="en-US" sz="2400" dirty="0" smtClean="0"/>
              <a:t>from </a:t>
            </a:r>
            <a:r>
              <a:rPr lang="en-US" sz="2400" dirty="0" smtClean="0">
                <a:latin typeface="Courier New"/>
                <a:cs typeface="Courier New"/>
              </a:rPr>
              <a:t>/kernel/</a:t>
            </a:r>
            <a:r>
              <a:rPr lang="en-US" sz="2400" dirty="0" err="1" smtClean="0">
                <a:latin typeface="Courier New"/>
                <a:cs typeface="Courier New"/>
              </a:rPr>
              <a:t>sched</a:t>
            </a:r>
            <a:r>
              <a:rPr lang="en-US" sz="2400" dirty="0" smtClean="0">
                <a:latin typeface="Courier New"/>
                <a:cs typeface="Courier New"/>
              </a:rPr>
              <a:t>/</a:t>
            </a:r>
            <a:r>
              <a:rPr lang="en-US" sz="2400" dirty="0" err="1" smtClean="0">
                <a:latin typeface="Courier New"/>
                <a:cs typeface="Courier New"/>
              </a:rPr>
              <a:t>core.c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47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57199" y="1600200"/>
            <a:ext cx="8374185" cy="114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1" smtClean="0"/>
              <a:t>Real-time tasks</a:t>
            </a:r>
            <a:r>
              <a:rPr lang="en-US" smtClean="0"/>
              <a:t> execute repeatedly (usually are </a:t>
            </a:r>
            <a:r>
              <a:rPr lang="en-US" i="1" smtClean="0"/>
              <a:t>periodic</a:t>
            </a:r>
            <a:r>
              <a:rPr lang="en-US" smtClean="0"/>
              <a:t>) under some time constraint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735409" y="2714621"/>
            <a:ext cx="3684794" cy="1282700"/>
            <a:chOff x="860425" y="2847975"/>
            <a:chExt cx="3940175" cy="1371600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60425" y="3457575"/>
              <a:ext cx="3940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860425" y="2847975"/>
              <a:ext cx="914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518319" y="3875881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1791494" y="3875881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H="1" flipV="1">
              <a:off x="3086894" y="3875881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2133600" y="2847975"/>
              <a:ext cx="914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29000" y="2847975"/>
              <a:ext cx="914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</a:t>
              </a: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457200" y="3995733"/>
            <a:ext cx="8229600" cy="2405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E.g., a task is </a:t>
            </a:r>
            <a:r>
              <a:rPr lang="en-US" sz="2800" i="1" dirty="0"/>
              <a:t>released</a:t>
            </a:r>
            <a:r>
              <a:rPr lang="en-US" sz="2800" dirty="0"/>
              <a:t> to execute every 5 </a:t>
            </a:r>
            <a:r>
              <a:rPr lang="en-US" sz="2800" dirty="0" err="1" smtClean="0"/>
              <a:t>msec</a:t>
            </a:r>
            <a:r>
              <a:rPr lang="en-US" sz="2800" dirty="0"/>
              <a:t>,</a:t>
            </a:r>
            <a:endParaRPr lang="en-US" sz="2800" dirty="0" smtClean="0"/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and each invocation has a </a:t>
            </a:r>
            <a:r>
              <a:rPr lang="en-US" sz="2800" i="1" dirty="0" smtClean="0"/>
              <a:t>deadline</a:t>
            </a:r>
            <a:r>
              <a:rPr lang="en-US" sz="2800" dirty="0" smtClean="0"/>
              <a:t> of 5 </a:t>
            </a:r>
            <a:r>
              <a:rPr lang="en-US" sz="2800" dirty="0" err="1" smtClean="0"/>
              <a:t>msec</a:t>
            </a:r>
            <a:endParaRPr lang="en-US" sz="1000" dirty="0" smtClean="0"/>
          </a:p>
          <a:p>
            <a:pPr marL="0" indent="0">
              <a:buFont typeface="Arial" pitchFamily="34" charset="0"/>
              <a:buNone/>
            </a:pPr>
            <a:endParaRPr lang="en-US" sz="1000" dirty="0" smtClean="0"/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Separate priority range from nice:</a:t>
            </a:r>
          </a:p>
          <a:p>
            <a:r>
              <a:rPr lang="en-US" sz="2800" dirty="0" smtClean="0"/>
              <a:t>Priorities range from 1 (low) to 99 (high)</a:t>
            </a:r>
            <a:endParaRPr 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2777539" y="362798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0ms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57818" y="362798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5ms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68784" y="36279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10ms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0203" y="3355970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Time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5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OS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Goal is to achieve predictable execution: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Sources of uncertainty (and solutions):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Scheduling </a:t>
            </a:r>
            <a:r>
              <a:rPr lang="en-US" dirty="0" smtClean="0">
                <a:solidFill>
                  <a:srgbClr val="FF0000"/>
                </a:solidFill>
              </a:rPr>
              <a:t>preemptions (real-time scheduling)</a:t>
            </a:r>
          </a:p>
          <a:p>
            <a:pPr lvl="1"/>
            <a:r>
              <a:rPr lang="en-US" dirty="0" smtClean="0"/>
              <a:t>Interrupts (can mask interrupts)</a:t>
            </a:r>
          </a:p>
          <a:p>
            <a:pPr lvl="1"/>
            <a:r>
              <a:rPr lang="en-US" dirty="0" smtClean="0"/>
              <a:t>Migrations (can pin tasks to cores)</a:t>
            </a:r>
          </a:p>
          <a:p>
            <a:pPr lvl="1"/>
            <a:r>
              <a:rPr lang="en-US" dirty="0" smtClean="0"/>
              <a:t>OS latency &amp; jitter (RT_PREEMPT patch set)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9600" y="2590800"/>
            <a:ext cx="7575006" cy="1322958"/>
            <a:chOff x="576179" y="2457508"/>
            <a:chExt cx="7575006" cy="1322958"/>
          </a:xfrm>
        </p:grpSpPr>
        <p:sp>
          <p:nvSpPr>
            <p:cNvPr id="29" name="TextBox 28"/>
            <p:cNvSpPr txBox="1"/>
            <p:nvPr/>
          </p:nvSpPr>
          <p:spPr>
            <a:xfrm>
              <a:off x="576179" y="2457508"/>
              <a:ext cx="70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Ideal: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37578" y="2457508"/>
              <a:ext cx="1243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Real world:</a:t>
              </a:r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85800" y="2895600"/>
              <a:ext cx="3300291" cy="876178"/>
              <a:chOff x="860425" y="2847975"/>
              <a:chExt cx="3940175" cy="1046058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>
                <a:off x="860425" y="3457575"/>
                <a:ext cx="3940175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860425" y="2847975"/>
                <a:ext cx="607536" cy="5334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rot="5400000" flipH="1" flipV="1">
                <a:off x="681090" y="3713110"/>
                <a:ext cx="360258" cy="158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rot="5400000" flipH="1" flipV="1">
                <a:off x="1954266" y="3713110"/>
                <a:ext cx="360258" cy="158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rot="5400000" flipH="1" flipV="1">
                <a:off x="3249665" y="3713110"/>
                <a:ext cx="360258" cy="158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2133600" y="2847975"/>
                <a:ext cx="627250" cy="5334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28999" y="2847975"/>
                <a:ext cx="624741" cy="5334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842730" y="2904287"/>
              <a:ext cx="3308455" cy="876179"/>
              <a:chOff x="5937747" y="2447252"/>
              <a:chExt cx="2573046" cy="681420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5944096" y="2844356"/>
                <a:ext cx="2566697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5400000" flipH="1" flipV="1">
                <a:off x="5827273" y="3010816"/>
                <a:ext cx="234678" cy="103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6656643" y="3010816"/>
                <a:ext cx="234678" cy="103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5400000" flipH="1" flipV="1">
                <a:off x="7500488" y="3010816"/>
                <a:ext cx="234678" cy="103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6991226" y="2447252"/>
                <a:ext cx="408601" cy="347466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 smtClean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047505" y="2447253"/>
                <a:ext cx="406967" cy="347466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 smtClean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132975" y="2447252"/>
                <a:ext cx="547084" cy="34746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Preempt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493403" y="2447252"/>
                <a:ext cx="547084" cy="34746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Migrate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686409" y="2447252"/>
                <a:ext cx="188878" cy="347466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 smtClean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937747" y="2447252"/>
                <a:ext cx="188878" cy="347466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094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SCHED_RR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 smtClean="0"/>
              <a:t>Round-robin </a:t>
            </a:r>
            <a:r>
              <a:rPr lang="en-US" dirty="0" smtClean="0"/>
              <a:t>scheduling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Among tasks of equal priority:</a:t>
            </a:r>
          </a:p>
          <a:p>
            <a:r>
              <a:rPr lang="en-US" dirty="0" smtClean="0"/>
              <a:t>Rotate through all tasks</a:t>
            </a:r>
          </a:p>
          <a:p>
            <a:r>
              <a:rPr lang="en-US" dirty="0" smtClean="0"/>
              <a:t>Each task gets a fixed time slice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Cannot run if higher priority tasks are runnable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9600" y="4355068"/>
            <a:ext cx="7735974" cy="1055132"/>
            <a:chOff x="990600" y="4495800"/>
            <a:chExt cx="7735974" cy="10551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990600" y="5065890"/>
              <a:ext cx="7696200" cy="395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90600" y="4495800"/>
              <a:ext cx="855133" cy="4988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4495800"/>
              <a:ext cx="855133" cy="49882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67000" y="4495800"/>
              <a:ext cx="855133" cy="49882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 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77200" y="5181600"/>
              <a:ext cx="6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4495800"/>
              <a:ext cx="855133" cy="4988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43400" y="4495800"/>
              <a:ext cx="855133" cy="49882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4495800"/>
              <a:ext cx="855133" cy="49882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 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9800" y="4495800"/>
              <a:ext cx="855133" cy="4988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58000" y="4495800"/>
              <a:ext cx="855133" cy="49882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96200" y="4495800"/>
              <a:ext cx="855133" cy="49882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10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509</Words>
  <Application>Microsoft Macintosh PowerPoint</Application>
  <PresentationFormat>On-screen Show (4:3)</PresentationFormat>
  <Paragraphs>139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Scheduling Classes and  Real-Time Scheduling in Linux</vt:lpstr>
      <vt:lpstr>Scheduling Classes</vt:lpstr>
      <vt:lpstr>struct sched_class</vt:lpstr>
      <vt:lpstr>Current Scheduling Classes and Ordering</vt:lpstr>
      <vt:lpstr>Example sched_class Definition</vt:lpstr>
      <vt:lpstr>How the Next Runnable Task is Picked</vt:lpstr>
      <vt:lpstr>Real-Time Scheduling</vt:lpstr>
      <vt:lpstr>Real-Time OS Support</vt:lpstr>
      <vt:lpstr>SCHED_RR</vt:lpstr>
      <vt:lpstr>SCHED_FIFO</vt:lpstr>
      <vt:lpstr>SCHED_DEADLINE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user</cp:lastModifiedBy>
  <cp:revision>60</cp:revision>
  <dcterms:created xsi:type="dcterms:W3CDTF">2016-01-21T02:03:40Z</dcterms:created>
  <dcterms:modified xsi:type="dcterms:W3CDTF">2016-02-18T16:47:01Z</dcterms:modified>
</cp:coreProperties>
</file>