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r>
              <a:rPr lang="en-US" dirty="0">
                <a:cs typeface="Consolas" panose="020B0609020204030204" pitchFamily="49" charset="0"/>
              </a:rPr>
              <a:t> 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Two functions to create and initialize a new process: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fork() </a:t>
            </a:r>
            <a:r>
              <a:rPr lang="en-US" sz="2200" dirty="0" smtClean="0"/>
              <a:t>– creates an identical clone of the calling process</a:t>
            </a:r>
          </a:p>
          <a:p>
            <a:r>
              <a:rPr lang="en-US" sz="2200" dirty="0" smtClean="0"/>
              <a:t>Creates a parent-child relationship</a:t>
            </a:r>
          </a:p>
          <a:p>
            <a:r>
              <a:rPr lang="en-US" sz="2200" dirty="0" smtClean="0"/>
              <a:t>Child is identical to the parent except for a new </a:t>
            </a:r>
            <a:r>
              <a:rPr lang="en-US" sz="2200" dirty="0" smtClean="0"/>
              <a:t>PID</a:t>
            </a:r>
            <a:r>
              <a:rPr lang="en-US" sz="2200" dirty="0"/>
              <a:t> </a:t>
            </a:r>
            <a:r>
              <a:rPr lang="en-US" sz="2200" dirty="0" smtClean="0"/>
              <a:t>and the</a:t>
            </a:r>
            <a:r>
              <a:rPr lang="en-US" sz="2200" dirty="0" smtClean="0"/>
              <a:t> return value from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r>
              <a:rPr lang="en-US" sz="2200" dirty="0" smtClean="0"/>
              <a:t>. Some process-specific info is modified as well (e.g. accounting). </a:t>
            </a:r>
            <a:r>
              <a:rPr lang="en-US" sz="2200" dirty="0" smtClean="0"/>
              <a:t>See docs for details.</a:t>
            </a:r>
          </a:p>
          <a:p>
            <a:r>
              <a:rPr lang="en-US" sz="2200" dirty="0" smtClean="0"/>
              <a:t>Implemented efficiently with lazy copy-on-write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US" sz="2200" dirty="0" smtClean="0"/>
              <a:t>– replaces existing process with another program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I.e. a fork in the road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20;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fork();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child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30;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07034" y="1994355"/>
            <a:ext cx="3232166" cy="3583661"/>
            <a:chOff x="5429259" y="1994355"/>
            <a:chExt cx="3232166" cy="358366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5947" y="2425243"/>
              <a:ext cx="0" cy="914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77140" y="3415843"/>
              <a:ext cx="11176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fork()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926347" y="3922930"/>
              <a:ext cx="444260" cy="914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33164" y="3894175"/>
              <a:ext cx="431320" cy="914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74331" y="1994355"/>
              <a:ext cx="941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cs typeface="Consolas" panose="020B0609020204030204" pitchFamily="49" charset="0"/>
                </a:rPr>
                <a:t>parent</a:t>
              </a:r>
              <a:endParaRPr lang="en-US" sz="2200" dirty="0"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9259" y="4808575"/>
              <a:ext cx="9413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cs typeface="Consolas" panose="020B0609020204030204" pitchFamily="49" charset="0"/>
                </a:rPr>
                <a:t>parent</a:t>
              </a:r>
              <a:br>
                <a:rPr lang="en-US" sz="2200" dirty="0" smtClean="0">
                  <a:cs typeface="Consolas" panose="020B0609020204030204" pitchFamily="49" charset="0"/>
                </a:rPr>
              </a:br>
              <a:r>
                <a:rPr lang="en-US" sz="2200" dirty="0" smtClean="0">
                  <a:cs typeface="Consolas" panose="020B0609020204030204" pitchFamily="49" charset="0"/>
                </a:rPr>
                <a:t>x = 10</a:t>
              </a:r>
              <a:endParaRPr lang="en-US" sz="2200" dirty="0"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25426" y="4808574"/>
              <a:ext cx="8611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cs typeface="Consolas" panose="020B0609020204030204" pitchFamily="49" charset="0"/>
                </a:rPr>
                <a:t>child</a:t>
              </a:r>
              <a:br>
                <a:rPr lang="en-US" sz="2200" dirty="0" smtClean="0">
                  <a:cs typeface="Consolas" panose="020B0609020204030204" pitchFamily="49" charset="0"/>
                </a:rPr>
              </a:br>
              <a:r>
                <a:rPr lang="en-US" sz="2200" dirty="0" smtClean="0">
                  <a:cs typeface="Consolas" panose="020B0609020204030204" pitchFamily="49" charset="0"/>
                </a:rPr>
                <a:t>x = 30</a:t>
              </a:r>
              <a:endParaRPr lang="en-US" sz="2200" dirty="0">
                <a:cs typeface="Consolas" panose="020B06090202040302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886795" y="2142007"/>
              <a:ext cx="0" cy="302966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950974" y="4704404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accent2">
                      <a:lumMod val="75000"/>
                    </a:schemeClr>
                  </a:solidFill>
                  <a:cs typeface="Consolas" panose="020B0609020204030204" pitchFamily="49" charset="0"/>
                </a:rPr>
                <a:t>time</a:t>
              </a:r>
              <a:endParaRPr lang="en-US" sz="2200" dirty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673555" y="38363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cs typeface="Consolas" panose="020B0609020204030204" pitchFamily="49" charset="0"/>
              </a:rPr>
              <a:t>x = 10</a:t>
            </a: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29615" y="3836312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cs typeface="Consolas" panose="020B0609020204030204" pitchFamily="49" charset="0"/>
              </a:rPr>
              <a:t>x = 10</a:t>
            </a:r>
            <a:endParaRPr lang="en-US" sz="2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fork() </a:t>
            </a:r>
            <a:r>
              <a:rPr lang="en-US" dirty="0" smtClean="0"/>
              <a:t>is a unique function</a:t>
            </a:r>
          </a:p>
          <a:p>
            <a:r>
              <a:rPr lang="en-US" sz="2400" dirty="0" smtClean="0"/>
              <a:t>Called once, returns twice</a:t>
            </a:r>
          </a:p>
          <a:p>
            <a:r>
              <a:rPr lang="en-US" sz="2400" dirty="0" smtClean="0"/>
              <a:t>Return value in parent is</a:t>
            </a:r>
            <a:br>
              <a:rPr lang="en-US" sz="2400" dirty="0" smtClean="0"/>
            </a:br>
            <a:r>
              <a:rPr lang="en-US" sz="2400" dirty="0" smtClean="0"/>
              <a:t>the PID of the child</a:t>
            </a:r>
          </a:p>
          <a:p>
            <a:r>
              <a:rPr lang="en-US" sz="2400" dirty="0" smtClean="0"/>
              <a:t>Return value in the child</a:t>
            </a:r>
            <a:br>
              <a:rPr lang="en-US" sz="2400" dirty="0" smtClean="0"/>
            </a:br>
            <a:r>
              <a:rPr lang="en-US" sz="2400" dirty="0" smtClean="0"/>
              <a:t>is </a:t>
            </a:r>
            <a:r>
              <a:rPr lang="en-US" sz="2400" dirty="0" smtClean="0"/>
              <a:t>zero</a:t>
            </a:r>
            <a:endParaRPr lang="en-US" sz="2400" dirty="0" smtClean="0"/>
          </a:p>
          <a:p>
            <a:r>
              <a:rPr lang="en-US" sz="2400" dirty="0" smtClean="0"/>
              <a:t>Can be useful for concurrent</a:t>
            </a:r>
            <a:br>
              <a:rPr lang="en-US" sz="2400" dirty="0" smtClean="0"/>
            </a:br>
            <a:r>
              <a:rPr lang="en-US" sz="2400" dirty="0" smtClean="0"/>
              <a:t>programming – two loosely</a:t>
            </a:r>
            <a:br>
              <a:rPr lang="en-US" sz="2400" dirty="0" smtClean="0"/>
            </a:br>
            <a:r>
              <a:rPr lang="en-US" sz="2400" dirty="0" smtClean="0"/>
              <a:t>related processes executing</a:t>
            </a:r>
            <a:br>
              <a:rPr lang="en-US" sz="2400" dirty="0" smtClean="0"/>
            </a:br>
            <a:r>
              <a:rPr lang="en-US" sz="2400" dirty="0" smtClean="0"/>
              <a:t>alongside one another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13722" y="2425243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7499" y="3415843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 = fork()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04122" y="3922930"/>
            <a:ext cx="44426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10939" y="3894175"/>
            <a:ext cx="43132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2106" y="1994355"/>
            <a:ext cx="941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cs typeface="Consolas" panose="020B0609020204030204" pitchFamily="49" charset="0"/>
              </a:rPr>
              <a:t>parent</a:t>
            </a: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5321" y="4808575"/>
            <a:ext cx="177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cs typeface="Consolas" panose="020B0609020204030204" pitchFamily="49" charset="0"/>
              </a:rPr>
              <a:t>parent</a:t>
            </a:r>
          </a:p>
          <a:p>
            <a:pPr algn="ctr"/>
            <a:r>
              <a:rPr lang="en-US" sz="2200" dirty="0" smtClean="0">
                <a:cs typeface="Consolas" panose="020B0609020204030204" pitchFamily="49" charset="0"/>
              </a:rPr>
              <a:t>ret = </a:t>
            </a:r>
            <a:r>
              <a:rPr lang="en-US" sz="2200" dirty="0" smtClean="0">
                <a:cs typeface="Consolas" panose="020B0609020204030204" pitchFamily="49" charset="0"/>
              </a:rPr>
              <a:t>child PID</a:t>
            </a: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6195" y="4808574"/>
            <a:ext cx="924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cs typeface="Consolas" panose="020B0609020204030204" pitchFamily="49" charset="0"/>
              </a:rPr>
              <a:t>child</a:t>
            </a:r>
          </a:p>
          <a:p>
            <a:pPr algn="ctr"/>
            <a:r>
              <a:rPr lang="en-US" sz="2200" dirty="0" smtClean="0">
                <a:cs typeface="Consolas" panose="020B0609020204030204" pitchFamily="49" charset="0"/>
              </a:rPr>
              <a:t>ret = 0</a:t>
            </a:r>
            <a:endParaRPr lang="en-US" sz="2200" dirty="0"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64570" y="2142007"/>
            <a:ext cx="0" cy="30296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28749" y="4704404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time</a:t>
            </a:r>
            <a:endParaRPr lang="en-US" sz="2200" dirty="0">
              <a:solidFill>
                <a:schemeClr val="accent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229600" cy="513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“cloning” behavior of fork() </a:t>
            </a:r>
            <a:br>
              <a:rPr lang="en-US" sz="2400" dirty="0" smtClean="0"/>
            </a:br>
            <a:r>
              <a:rPr lang="en-US" sz="2400" dirty="0" smtClean="0"/>
              <a:t>makes it very efficient to implement.</a:t>
            </a:r>
          </a:p>
          <a:p>
            <a:r>
              <a:rPr lang="en-US" sz="2000" dirty="0" smtClean="0"/>
              <a:t>Very little needs to be </a:t>
            </a:r>
            <a:br>
              <a:rPr lang="en-US" sz="2000" dirty="0" smtClean="0"/>
            </a:br>
            <a:r>
              <a:rPr lang="en-US" sz="2000" dirty="0" smtClean="0"/>
              <a:t>changed immediately.</a:t>
            </a:r>
          </a:p>
          <a:p>
            <a:r>
              <a:rPr lang="en-US" sz="2000" dirty="0" smtClean="0"/>
              <a:t>Some things might </a:t>
            </a:r>
            <a:br>
              <a:rPr lang="en-US" sz="2000" dirty="0" smtClean="0"/>
            </a:br>
            <a:r>
              <a:rPr lang="en-US" sz="2000" dirty="0" smtClean="0"/>
              <a:t>never need to be changed.</a:t>
            </a:r>
          </a:p>
          <a:p>
            <a:r>
              <a:rPr lang="en-US" sz="2000" dirty="0" smtClean="0"/>
              <a:t>Use existing data until a</a:t>
            </a:r>
            <a:br>
              <a:rPr lang="en-US" sz="2000" dirty="0" smtClean="0"/>
            </a:br>
            <a:r>
              <a:rPr lang="en-US" sz="2000" dirty="0" smtClean="0"/>
              <a:t>write operation modifies </a:t>
            </a:r>
            <a:r>
              <a:rPr lang="en-US" sz="2000" dirty="0" smtClean="0"/>
              <a:t>it,</a:t>
            </a:r>
            <a:br>
              <a:rPr lang="en-US" sz="2000" dirty="0" smtClean="0"/>
            </a:br>
            <a:r>
              <a:rPr lang="en-US" sz="2000" dirty="0" smtClean="0"/>
              <a:t>then make a copy and </a:t>
            </a:r>
            <a:br>
              <a:rPr lang="en-US" sz="2000" dirty="0" smtClean="0"/>
            </a:br>
            <a:r>
              <a:rPr lang="en-US" sz="2000" dirty="0" smtClean="0"/>
              <a:t>modify</a:t>
            </a:r>
            <a:r>
              <a:rPr lang="en-US" sz="2000" dirty="0"/>
              <a:t> </a:t>
            </a:r>
            <a:r>
              <a:rPr lang="en-US" sz="2000" dirty="0" smtClean="0"/>
              <a:t>the copy</a:t>
            </a:r>
            <a:endParaRPr lang="en-US" sz="2000" dirty="0" smtClean="0"/>
          </a:p>
          <a:p>
            <a:r>
              <a:rPr lang="en-US" sz="2000" dirty="0" smtClean="0"/>
              <a:t>If you want to execute a</a:t>
            </a:r>
            <a:br>
              <a:rPr lang="en-US" sz="2000" dirty="0" smtClean="0"/>
            </a:br>
            <a:r>
              <a:rPr lang="en-US" sz="2000" dirty="0" smtClean="0"/>
              <a:t>whole new program, exec()</a:t>
            </a:r>
            <a:br>
              <a:rPr lang="en-US" sz="2000" dirty="0" smtClean="0"/>
            </a:br>
            <a:r>
              <a:rPr lang="en-US" sz="2000" dirty="0" smtClean="0"/>
              <a:t>will overwrite everything</a:t>
            </a:r>
            <a:br>
              <a:rPr lang="en-US" sz="2000" dirty="0" smtClean="0"/>
            </a:br>
            <a:r>
              <a:rPr lang="en-US" sz="2000" dirty="0" smtClean="0"/>
              <a:t>anyway, </a:t>
            </a:r>
            <a:r>
              <a:rPr lang="en-US" sz="2000" dirty="0" smtClean="0"/>
              <a:t>and we don’t want</a:t>
            </a:r>
            <a:br>
              <a:rPr lang="en-US" sz="2000" dirty="0" smtClean="0"/>
            </a:br>
            <a:r>
              <a:rPr lang="en-US" sz="2000" dirty="0" smtClean="0"/>
              <a:t>to do </a:t>
            </a:r>
            <a:r>
              <a:rPr lang="en-US" sz="2000" dirty="0" smtClean="0"/>
              <a:t>that twice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2733924"/>
            <a:ext cx="1676400" cy="328587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6373" y="3815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.heap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732" y="2886165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.stack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8500" y="5029200"/>
            <a:ext cx="1447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.text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8975" y="4200525"/>
            <a:ext cx="1447800" cy="751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.data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2733924"/>
            <a:ext cx="1676400" cy="328587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6573" y="3815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3907" y="2733924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38700" y="50292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29175" y="4200525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86500" y="4624961"/>
            <a:ext cx="752476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96024" y="5486400"/>
            <a:ext cx="752476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Replaces process space with that of a</a:t>
            </a:r>
            <a:br>
              <a:rPr lang="en-US" sz="2400" dirty="0" smtClean="0"/>
            </a:br>
            <a:r>
              <a:rPr lang="en-US" sz="2400" dirty="0" smtClean="0"/>
              <a:t>new program</a:t>
            </a:r>
          </a:p>
          <a:p>
            <a:r>
              <a:rPr lang="en-US" sz="2400" dirty="0" smtClean="0"/>
              <a:t>Replaces contents </a:t>
            </a:r>
            <a:r>
              <a:rPr lang="en-US" sz="2400" dirty="0" smtClean="0"/>
              <a:t>of</a:t>
            </a:r>
            <a:br>
              <a:rPr lang="en-US" sz="2400" dirty="0" smtClean="0"/>
            </a:br>
            <a:r>
              <a:rPr lang="en-US" sz="2400" dirty="0" smtClean="0"/>
              <a:t>program </a:t>
            </a:r>
            <a:r>
              <a:rPr lang="en-US" sz="2400" dirty="0" smtClean="0"/>
              <a:t>with a </a:t>
            </a:r>
            <a:r>
              <a:rPr lang="en-US" sz="2400" dirty="0" smtClean="0"/>
              <a:t>new</a:t>
            </a:r>
            <a:br>
              <a:rPr lang="en-US" sz="2400" dirty="0" smtClean="0"/>
            </a:br>
            <a:r>
              <a:rPr lang="en-US" sz="2400" dirty="0" smtClean="0"/>
              <a:t>binary </a:t>
            </a:r>
            <a:r>
              <a:rPr lang="en-US" sz="2400" dirty="0" smtClean="0"/>
              <a:t>image</a:t>
            </a:r>
          </a:p>
          <a:p>
            <a:r>
              <a:rPr lang="en-US" sz="2400" dirty="0" smtClean="0"/>
              <a:t>Despite name, only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makes </a:t>
            </a:r>
            <a:r>
              <a:rPr lang="en-US" sz="2400" dirty="0" smtClean="0"/>
              <a:t>a program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eligible</a:t>
            </a:r>
            <a:r>
              <a:rPr lang="en-US" sz="2400" dirty="0" smtClean="0"/>
              <a:t> </a:t>
            </a:r>
            <a:r>
              <a:rPr lang="en-US" sz="2400" dirty="0" smtClean="0"/>
              <a:t>for execution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3429000"/>
            <a:ext cx="460254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 Usage: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fork();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 ret == 0 ){ //child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newCmd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newArgv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exec(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newCmd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newArgv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7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/>
              <a:t>and related functions wait for a child to finish executing: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fork();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 ret  == 0 ){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//child stuff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ret, NULL, 0 );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Prevents parent from progressing until the child terminates.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General purpose function for sending </a:t>
            </a:r>
            <a:r>
              <a:rPr lang="en-US" sz="2400" i="1" dirty="0" smtClean="0"/>
              <a:t>signals</a:t>
            </a:r>
          </a:p>
          <a:p>
            <a:r>
              <a:rPr lang="en-US" sz="2400" dirty="0" smtClean="0"/>
              <a:t>Good for event notification, but carry no information.</a:t>
            </a:r>
          </a:p>
          <a:p>
            <a:r>
              <a:rPr lang="en-US" sz="2400" dirty="0" smtClean="0"/>
              <a:t>Originally used to forcibly stop processes, but now an established method for inter-process communication. </a:t>
            </a:r>
          </a:p>
          <a:p>
            <a:r>
              <a:rPr lang="en-US" sz="2400" dirty="0" smtClean="0"/>
              <a:t>Many different signals with different meanings, see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 7 signal</a:t>
            </a:r>
            <a:r>
              <a:rPr lang="en-US" sz="2400" dirty="0" smtClean="0"/>
              <a:t> for details.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kill(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child_pid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SIGINT )</a:t>
            </a:r>
            <a:r>
              <a:rPr lang="en-US" sz="2400" dirty="0" smtClean="0"/>
              <a:t> is same as CTRL-C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323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fork() and exec() </vt:lpstr>
      <vt:lpstr>Process Creation</vt:lpstr>
      <vt:lpstr>fork()</vt:lpstr>
      <vt:lpstr>fork()</vt:lpstr>
      <vt:lpstr>Lazy Copy-On-Write</vt:lpstr>
      <vt:lpstr>exec()</vt:lpstr>
      <vt:lpstr>wait()</vt:lpstr>
      <vt:lpstr>kill()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65</cp:revision>
  <dcterms:created xsi:type="dcterms:W3CDTF">2016-01-21T02:03:40Z</dcterms:created>
  <dcterms:modified xsi:type="dcterms:W3CDTF">2019-02-28T03:15:15Z</dcterms:modified>
</cp:coreProperties>
</file>