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291" r:id="rId4"/>
    <p:sldId id="293" r:id="rId5"/>
    <p:sldId id="259" r:id="rId6"/>
    <p:sldId id="292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0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Access Time:</a:t>
            </a:r>
            <a:r>
              <a:rPr lang="en-US" baseline="0"/>
              <a:t> </a:t>
            </a:r>
            <a:r>
              <a:rPr lang="en-US"/>
              <a:t>Microseconds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Microseconds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66666666666666E-2"/>
                  <c:y val="-5.0300300300300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07-4AF7-9288-27C357C63FB6}"/>
                </c:ext>
              </c:extLst>
            </c:dLbl>
            <c:dLbl>
              <c:idx val="1"/>
              <c:layout>
                <c:manualLayout>
                  <c:x val="2.2222222222222223E-2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07-4AF7-9288-27C357C63FB6}"/>
                </c:ext>
              </c:extLst>
            </c:dLbl>
            <c:dLbl>
              <c:idx val="2"/>
              <c:layout>
                <c:manualLayout>
                  <c:x val="1.9444444444444445E-2"/>
                  <c:y val="-4.1666666666666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07-4AF7-9288-27C357C63FB6}"/>
                </c:ext>
              </c:extLst>
            </c:dLbl>
            <c:dLbl>
              <c:idx val="3"/>
              <c:layout>
                <c:manualLayout>
                  <c:x val="1.6666666666666566E-2"/>
                  <c:y val="-4.1666666666666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07-4AF7-9288-27C357C63F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Sheet1!$F$7:$I$7</c:f>
              <c:strCache>
                <c:ptCount val="4"/>
                <c:pt idx="0">
                  <c:v>Low-End HDD</c:v>
                </c:pt>
                <c:pt idx="1">
                  <c:v>High-End HDD</c:v>
                </c:pt>
                <c:pt idx="2">
                  <c:v>SSD</c:v>
                </c:pt>
                <c:pt idx="3">
                  <c:v>Memory</c:v>
                </c:pt>
              </c:strCache>
            </c:strRef>
          </c:cat>
          <c:val>
            <c:numRef>
              <c:f>Sheet1!$F$6:$I$6</c:f>
              <c:numCache>
                <c:formatCode>General</c:formatCode>
                <c:ptCount val="4"/>
                <c:pt idx="0">
                  <c:v>12000</c:v>
                </c:pt>
                <c:pt idx="1">
                  <c:v>3000</c:v>
                </c:pt>
                <c:pt idx="2">
                  <c:v>100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07-4AF7-9288-27C357C63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1133536"/>
        <c:axId val="451135832"/>
        <c:axId val="0"/>
      </c:bar3DChart>
      <c:catAx>
        <c:axId val="45113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135832"/>
        <c:crosses val="autoZero"/>
        <c:auto val="1"/>
        <c:lblAlgn val="ctr"/>
        <c:lblOffset val="100"/>
        <c:noMultiLvlLbl val="0"/>
      </c:catAx>
      <c:valAx>
        <c:axId val="45113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13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A3A7-C3E1-4978-B515-547CF3B3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Clarivoyant</a:t>
            </a:r>
            <a:r>
              <a:rPr lang="en-US" dirty="0"/>
              <a:t>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A7D5-A16D-438F-96A2-D8D8F584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a sequence of page accesses: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B C B D B E A B 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And a memory with three page frames:</a:t>
            </a:r>
          </a:p>
          <a:p>
            <a:pPr marL="0" indent="0">
              <a:buNone/>
            </a:pPr>
            <a:r>
              <a:rPr lang="en-US" sz="2000" dirty="0"/>
              <a:t>(page faults in </a:t>
            </a:r>
            <a:r>
              <a:rPr lang="en-US" sz="2000" b="1" dirty="0"/>
              <a:t>bold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Clarivoyant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Compulsory misses: 5</a:t>
            </a:r>
            <a:br>
              <a:rPr lang="en-US" sz="2000" dirty="0"/>
            </a:br>
            <a:r>
              <a:rPr lang="en-US" sz="2000" dirty="0"/>
              <a:t>Conflict misses: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89AE5-8712-4E39-9C00-A26D12B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9D4B-256C-449E-9663-72038975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435E39-A629-4E61-AA4B-CD407F37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7978"/>
              </p:ext>
            </p:extLst>
          </p:nvPr>
        </p:nvGraphicFramePr>
        <p:xfrm>
          <a:off x="6705600" y="2514600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56582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7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36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D64259-50E2-4F32-B117-72A25086B2B6}"/>
              </a:ext>
            </a:extLst>
          </p:cNvPr>
          <p:cNvSpPr/>
          <p:nvPr/>
        </p:nvSpPr>
        <p:spPr>
          <a:xfrm>
            <a:off x="7194442" y="288694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50B7B-CE64-4A61-8B7C-0AF6A06D6B9B}"/>
              </a:ext>
            </a:extLst>
          </p:cNvPr>
          <p:cNvSpPr/>
          <p:nvPr/>
        </p:nvSpPr>
        <p:spPr>
          <a:xfrm>
            <a:off x="7202458" y="32443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9E3DC-034D-42EF-B8E6-337DA880FBB6}"/>
              </a:ext>
            </a:extLst>
          </p:cNvPr>
          <p:cNvSpPr/>
          <p:nvPr/>
        </p:nvSpPr>
        <p:spPr>
          <a:xfrm>
            <a:off x="7204060" y="362862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ED97E-CD8E-4415-8034-11B09695D746}"/>
              </a:ext>
            </a:extLst>
          </p:cNvPr>
          <p:cNvSpPr/>
          <p:nvPr/>
        </p:nvSpPr>
        <p:spPr>
          <a:xfrm>
            <a:off x="7364057" y="362862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EDB29-1B72-4210-8F86-ECBD603C0858}"/>
              </a:ext>
            </a:extLst>
          </p:cNvPr>
          <p:cNvSpPr/>
          <p:nvPr/>
        </p:nvSpPr>
        <p:spPr>
          <a:xfrm>
            <a:off x="7211843" y="362862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D1717-D366-4C3C-9629-051E204C51E2}"/>
              </a:ext>
            </a:extLst>
          </p:cNvPr>
          <p:cNvSpPr/>
          <p:nvPr/>
        </p:nvSpPr>
        <p:spPr>
          <a:xfrm>
            <a:off x="7375735" y="363013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64511-1761-42E3-A1D3-E2CD24100E84}"/>
              </a:ext>
            </a:extLst>
          </p:cNvPr>
          <p:cNvSpPr/>
          <p:nvPr/>
        </p:nvSpPr>
        <p:spPr>
          <a:xfrm>
            <a:off x="7527724" y="362862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864E6-E843-4B70-8F24-515B57EFB48D}"/>
              </a:ext>
            </a:extLst>
          </p:cNvPr>
          <p:cNvSpPr/>
          <p:nvPr/>
        </p:nvSpPr>
        <p:spPr>
          <a:xfrm>
            <a:off x="2196626" y="396240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EC903-12FE-4299-8875-A7B8B2F88FA6}"/>
              </a:ext>
            </a:extLst>
          </p:cNvPr>
          <p:cNvSpPr/>
          <p:nvPr/>
        </p:nvSpPr>
        <p:spPr>
          <a:xfrm>
            <a:off x="2582141" y="396240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0E50C-F1E2-4A1C-9052-DFA9E78D15A6}"/>
              </a:ext>
            </a:extLst>
          </p:cNvPr>
          <p:cNvSpPr/>
          <p:nvPr/>
        </p:nvSpPr>
        <p:spPr>
          <a:xfrm>
            <a:off x="2964450" y="396240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55B38-3F37-4AF1-BDAA-E34F34C3C7CC}"/>
              </a:ext>
            </a:extLst>
          </p:cNvPr>
          <p:cNvSpPr/>
          <p:nvPr/>
        </p:nvSpPr>
        <p:spPr>
          <a:xfrm>
            <a:off x="3337141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92DA4-B2BB-4F36-BEA1-BFF745074F0C}"/>
              </a:ext>
            </a:extLst>
          </p:cNvPr>
          <p:cNvSpPr/>
          <p:nvPr/>
        </p:nvSpPr>
        <p:spPr>
          <a:xfrm>
            <a:off x="3700214" y="39624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20FA6-98F7-4306-8B0D-DDF1C3908119}"/>
              </a:ext>
            </a:extLst>
          </p:cNvPr>
          <p:cNvSpPr/>
          <p:nvPr/>
        </p:nvSpPr>
        <p:spPr>
          <a:xfrm>
            <a:off x="4100157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52A0B-C5CD-4FD1-8EA6-42AFF916C1BB}"/>
              </a:ext>
            </a:extLst>
          </p:cNvPr>
          <p:cNvSpPr/>
          <p:nvPr/>
        </p:nvSpPr>
        <p:spPr>
          <a:xfrm>
            <a:off x="4463230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0E2693-6B8F-4C45-834F-C4DC3B2CBC6C}"/>
              </a:ext>
            </a:extLst>
          </p:cNvPr>
          <p:cNvSpPr/>
          <p:nvPr/>
        </p:nvSpPr>
        <p:spPr>
          <a:xfrm>
            <a:off x="4824701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9E041-0F34-4A1B-9249-46C296CFF477}"/>
              </a:ext>
            </a:extLst>
          </p:cNvPr>
          <p:cNvSpPr/>
          <p:nvPr/>
        </p:nvSpPr>
        <p:spPr>
          <a:xfrm>
            <a:off x="5186172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0D0D14-18B2-431F-9422-EA36B6123C0E}"/>
              </a:ext>
            </a:extLst>
          </p:cNvPr>
          <p:cNvSpPr/>
          <p:nvPr/>
        </p:nvSpPr>
        <p:spPr>
          <a:xfrm>
            <a:off x="5549248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52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A3A7-C3E1-4978-B515-547CF3B3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A7D5-A16D-438F-96A2-D8D8F584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a sequence of page accesses: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B C B D B E A B 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And a memory with three page frames:</a:t>
            </a:r>
          </a:p>
          <a:p>
            <a:pPr marL="0" indent="0">
              <a:buNone/>
            </a:pPr>
            <a:r>
              <a:rPr lang="en-US" sz="2000" dirty="0"/>
              <a:t>(page faults in </a:t>
            </a:r>
            <a:r>
              <a:rPr lang="en-US" sz="2000" b="1" dirty="0"/>
              <a:t>bold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FIFO: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Compulsory misses: 5</a:t>
            </a:r>
            <a:br>
              <a:rPr lang="en-US" sz="2000" dirty="0"/>
            </a:br>
            <a:r>
              <a:rPr lang="en-US" sz="2000" dirty="0"/>
              <a:t>Conflict misses: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89AE5-8712-4E39-9C00-A26D12B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9D4B-256C-449E-9663-72038975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435E39-A629-4E61-AA4B-CD407F37D1D1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2514600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56582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7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36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D64259-50E2-4F32-B117-72A25086B2B6}"/>
              </a:ext>
            </a:extLst>
          </p:cNvPr>
          <p:cNvSpPr/>
          <p:nvPr/>
        </p:nvSpPr>
        <p:spPr>
          <a:xfrm>
            <a:off x="7194442" y="288694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50B7B-CE64-4A61-8B7C-0AF6A06D6B9B}"/>
              </a:ext>
            </a:extLst>
          </p:cNvPr>
          <p:cNvSpPr/>
          <p:nvPr/>
        </p:nvSpPr>
        <p:spPr>
          <a:xfrm>
            <a:off x="7202458" y="32443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9E3DC-034D-42EF-B8E6-337DA880FBB6}"/>
              </a:ext>
            </a:extLst>
          </p:cNvPr>
          <p:cNvSpPr/>
          <p:nvPr/>
        </p:nvSpPr>
        <p:spPr>
          <a:xfrm>
            <a:off x="7204060" y="362862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ED97E-CD8E-4415-8034-11B09695D746}"/>
              </a:ext>
            </a:extLst>
          </p:cNvPr>
          <p:cNvSpPr/>
          <p:nvPr/>
        </p:nvSpPr>
        <p:spPr>
          <a:xfrm>
            <a:off x="7364057" y="28869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EDB29-1B72-4210-8F86-ECBD603C0858}"/>
              </a:ext>
            </a:extLst>
          </p:cNvPr>
          <p:cNvSpPr/>
          <p:nvPr/>
        </p:nvSpPr>
        <p:spPr>
          <a:xfrm>
            <a:off x="7202458" y="289442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D1717-D366-4C3C-9629-051E204C51E2}"/>
              </a:ext>
            </a:extLst>
          </p:cNvPr>
          <p:cNvSpPr/>
          <p:nvPr/>
        </p:nvSpPr>
        <p:spPr>
          <a:xfrm>
            <a:off x="7210008" y="32409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64511-1761-42E3-A1D3-E2CD24100E84}"/>
              </a:ext>
            </a:extLst>
          </p:cNvPr>
          <p:cNvSpPr/>
          <p:nvPr/>
        </p:nvSpPr>
        <p:spPr>
          <a:xfrm>
            <a:off x="7379286" y="32443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864E6-E843-4B70-8F24-515B57EFB48D}"/>
              </a:ext>
            </a:extLst>
          </p:cNvPr>
          <p:cNvSpPr/>
          <p:nvPr/>
        </p:nvSpPr>
        <p:spPr>
          <a:xfrm>
            <a:off x="1371600" y="396240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EC903-12FE-4299-8875-A7B8B2F88FA6}"/>
              </a:ext>
            </a:extLst>
          </p:cNvPr>
          <p:cNvSpPr/>
          <p:nvPr/>
        </p:nvSpPr>
        <p:spPr>
          <a:xfrm>
            <a:off x="1757115" y="396240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0E50C-F1E2-4A1C-9052-DFA9E78D15A6}"/>
              </a:ext>
            </a:extLst>
          </p:cNvPr>
          <p:cNvSpPr/>
          <p:nvPr/>
        </p:nvSpPr>
        <p:spPr>
          <a:xfrm>
            <a:off x="2139424" y="396240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55B38-3F37-4AF1-BDAA-E34F34C3C7CC}"/>
              </a:ext>
            </a:extLst>
          </p:cNvPr>
          <p:cNvSpPr/>
          <p:nvPr/>
        </p:nvSpPr>
        <p:spPr>
          <a:xfrm>
            <a:off x="2512115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92DA4-B2BB-4F36-BEA1-BFF745074F0C}"/>
              </a:ext>
            </a:extLst>
          </p:cNvPr>
          <p:cNvSpPr/>
          <p:nvPr/>
        </p:nvSpPr>
        <p:spPr>
          <a:xfrm>
            <a:off x="2875188" y="39624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20FA6-98F7-4306-8B0D-DDF1C3908119}"/>
              </a:ext>
            </a:extLst>
          </p:cNvPr>
          <p:cNvSpPr/>
          <p:nvPr/>
        </p:nvSpPr>
        <p:spPr>
          <a:xfrm>
            <a:off x="3275131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52A0B-C5CD-4FD1-8EA6-42AFF916C1BB}"/>
              </a:ext>
            </a:extLst>
          </p:cNvPr>
          <p:cNvSpPr/>
          <p:nvPr/>
        </p:nvSpPr>
        <p:spPr>
          <a:xfrm>
            <a:off x="3638204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0E2693-6B8F-4C45-834F-C4DC3B2CBC6C}"/>
              </a:ext>
            </a:extLst>
          </p:cNvPr>
          <p:cNvSpPr/>
          <p:nvPr/>
        </p:nvSpPr>
        <p:spPr>
          <a:xfrm>
            <a:off x="3999675" y="396240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9E041-0F34-4A1B-9249-46C296CFF477}"/>
              </a:ext>
            </a:extLst>
          </p:cNvPr>
          <p:cNvSpPr/>
          <p:nvPr/>
        </p:nvSpPr>
        <p:spPr>
          <a:xfrm>
            <a:off x="4361146" y="396240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0D0D14-18B2-431F-9422-EA36B6123C0E}"/>
              </a:ext>
            </a:extLst>
          </p:cNvPr>
          <p:cNvSpPr/>
          <p:nvPr/>
        </p:nvSpPr>
        <p:spPr>
          <a:xfrm>
            <a:off x="4724222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A5DF0-1AA7-485B-BFC3-BC936408A37A}"/>
              </a:ext>
            </a:extLst>
          </p:cNvPr>
          <p:cNvSpPr/>
          <p:nvPr/>
        </p:nvSpPr>
        <p:spPr>
          <a:xfrm>
            <a:off x="7215954" y="36253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1590A-27DE-4C7B-B38B-B9E2CF706084}"/>
              </a:ext>
            </a:extLst>
          </p:cNvPr>
          <p:cNvSpPr/>
          <p:nvPr/>
        </p:nvSpPr>
        <p:spPr>
          <a:xfrm>
            <a:off x="7373675" y="36189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7F5E79-7E83-4091-96C5-07BD495B2E2A}"/>
              </a:ext>
            </a:extLst>
          </p:cNvPr>
          <p:cNvSpPr/>
          <p:nvPr/>
        </p:nvSpPr>
        <p:spPr>
          <a:xfrm>
            <a:off x="7540084" y="288694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0ACF29-37AC-4416-9139-51D2E51485F9}"/>
              </a:ext>
            </a:extLst>
          </p:cNvPr>
          <p:cNvSpPr/>
          <p:nvPr/>
        </p:nvSpPr>
        <p:spPr>
          <a:xfrm>
            <a:off x="7375936" y="28901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66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A3A7-C3E1-4978-B515-547CF3B3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A7D5-A16D-438F-96A2-D8D8F584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a sequence of page accesses: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B C B D B E A B 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And a memory with three page frames:</a:t>
            </a:r>
          </a:p>
          <a:p>
            <a:pPr marL="0" indent="0">
              <a:buNone/>
            </a:pPr>
            <a:r>
              <a:rPr lang="en-US" sz="2000" dirty="0"/>
              <a:t>(page faults in </a:t>
            </a:r>
            <a:r>
              <a:rPr lang="en-US" sz="2000" b="1" dirty="0"/>
              <a:t>bold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LRU: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Compulsory misses: 5</a:t>
            </a:r>
            <a:br>
              <a:rPr lang="en-US" sz="2000" dirty="0"/>
            </a:br>
            <a:r>
              <a:rPr lang="en-US" sz="2000" dirty="0"/>
              <a:t>Conflict misses: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89AE5-8712-4E39-9C00-A26D12B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9D4B-256C-449E-9663-72038975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435E39-A629-4E61-AA4B-CD407F37D1D1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2514600"/>
          <a:ext cx="129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56582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7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36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D64259-50E2-4F32-B117-72A25086B2B6}"/>
              </a:ext>
            </a:extLst>
          </p:cNvPr>
          <p:cNvSpPr/>
          <p:nvPr/>
        </p:nvSpPr>
        <p:spPr>
          <a:xfrm>
            <a:off x="7194442" y="288694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50B7B-CE64-4A61-8B7C-0AF6A06D6B9B}"/>
              </a:ext>
            </a:extLst>
          </p:cNvPr>
          <p:cNvSpPr/>
          <p:nvPr/>
        </p:nvSpPr>
        <p:spPr>
          <a:xfrm>
            <a:off x="7202458" y="32443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9E3DC-034D-42EF-B8E6-337DA880FBB6}"/>
              </a:ext>
            </a:extLst>
          </p:cNvPr>
          <p:cNvSpPr/>
          <p:nvPr/>
        </p:nvSpPr>
        <p:spPr>
          <a:xfrm>
            <a:off x="7204060" y="362862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ED97E-CD8E-4415-8034-11B09695D746}"/>
              </a:ext>
            </a:extLst>
          </p:cNvPr>
          <p:cNvSpPr/>
          <p:nvPr/>
        </p:nvSpPr>
        <p:spPr>
          <a:xfrm>
            <a:off x="7364057" y="28869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EDB29-1B72-4210-8F86-ECBD603C0858}"/>
              </a:ext>
            </a:extLst>
          </p:cNvPr>
          <p:cNvSpPr/>
          <p:nvPr/>
        </p:nvSpPr>
        <p:spPr>
          <a:xfrm>
            <a:off x="7202458" y="289442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D1717-D366-4C3C-9629-051E204C51E2}"/>
              </a:ext>
            </a:extLst>
          </p:cNvPr>
          <p:cNvSpPr/>
          <p:nvPr/>
        </p:nvSpPr>
        <p:spPr>
          <a:xfrm>
            <a:off x="7212670" y="362936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64511-1761-42E3-A1D3-E2CD24100E84}"/>
              </a:ext>
            </a:extLst>
          </p:cNvPr>
          <p:cNvSpPr/>
          <p:nvPr/>
        </p:nvSpPr>
        <p:spPr>
          <a:xfrm>
            <a:off x="7381948" y="363280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864E6-E843-4B70-8F24-515B57EFB48D}"/>
              </a:ext>
            </a:extLst>
          </p:cNvPr>
          <p:cNvSpPr/>
          <p:nvPr/>
        </p:nvSpPr>
        <p:spPr>
          <a:xfrm>
            <a:off x="1295400" y="396240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EC903-12FE-4299-8875-A7B8B2F88FA6}"/>
              </a:ext>
            </a:extLst>
          </p:cNvPr>
          <p:cNvSpPr/>
          <p:nvPr/>
        </p:nvSpPr>
        <p:spPr>
          <a:xfrm>
            <a:off x="1680915" y="396240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0E50C-F1E2-4A1C-9052-DFA9E78D15A6}"/>
              </a:ext>
            </a:extLst>
          </p:cNvPr>
          <p:cNvSpPr/>
          <p:nvPr/>
        </p:nvSpPr>
        <p:spPr>
          <a:xfrm>
            <a:off x="2063224" y="396240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55B38-3F37-4AF1-BDAA-E34F34C3C7CC}"/>
              </a:ext>
            </a:extLst>
          </p:cNvPr>
          <p:cNvSpPr/>
          <p:nvPr/>
        </p:nvSpPr>
        <p:spPr>
          <a:xfrm>
            <a:off x="2435915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92DA4-B2BB-4F36-BEA1-BFF745074F0C}"/>
              </a:ext>
            </a:extLst>
          </p:cNvPr>
          <p:cNvSpPr/>
          <p:nvPr/>
        </p:nvSpPr>
        <p:spPr>
          <a:xfrm>
            <a:off x="2798988" y="39624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20FA6-98F7-4306-8B0D-DDF1C3908119}"/>
              </a:ext>
            </a:extLst>
          </p:cNvPr>
          <p:cNvSpPr/>
          <p:nvPr/>
        </p:nvSpPr>
        <p:spPr>
          <a:xfrm>
            <a:off x="3198931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52A0B-C5CD-4FD1-8EA6-42AFF916C1BB}"/>
              </a:ext>
            </a:extLst>
          </p:cNvPr>
          <p:cNvSpPr/>
          <p:nvPr/>
        </p:nvSpPr>
        <p:spPr>
          <a:xfrm>
            <a:off x="3562004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0E2693-6B8F-4C45-834F-C4DC3B2CBC6C}"/>
              </a:ext>
            </a:extLst>
          </p:cNvPr>
          <p:cNvSpPr/>
          <p:nvPr/>
        </p:nvSpPr>
        <p:spPr>
          <a:xfrm>
            <a:off x="3923475" y="396240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9E041-0F34-4A1B-9249-46C296CFF477}"/>
              </a:ext>
            </a:extLst>
          </p:cNvPr>
          <p:cNvSpPr/>
          <p:nvPr/>
        </p:nvSpPr>
        <p:spPr>
          <a:xfrm>
            <a:off x="4284946" y="3962400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0D0D14-18B2-431F-9422-EA36B6123C0E}"/>
              </a:ext>
            </a:extLst>
          </p:cNvPr>
          <p:cNvSpPr/>
          <p:nvPr/>
        </p:nvSpPr>
        <p:spPr>
          <a:xfrm>
            <a:off x="4648022" y="3962400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A5DF0-1AA7-485B-BFC3-BC936408A37A}"/>
              </a:ext>
            </a:extLst>
          </p:cNvPr>
          <p:cNvSpPr/>
          <p:nvPr/>
        </p:nvSpPr>
        <p:spPr>
          <a:xfrm>
            <a:off x="7377461" y="288420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1590A-27DE-4C7B-B38B-B9E2CF706084}"/>
              </a:ext>
            </a:extLst>
          </p:cNvPr>
          <p:cNvSpPr/>
          <p:nvPr/>
        </p:nvSpPr>
        <p:spPr>
          <a:xfrm>
            <a:off x="7535182" y="287774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643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F77F-2CCB-4849-B9FE-C49D4D7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7E92-16F3-4187-9406-2A37BD18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For this workload</a:t>
            </a:r>
            <a:r>
              <a:rPr lang="en-US" dirty="0"/>
              <a:t> (important assumption):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Clairvoyant had 0 conflict misses</a:t>
            </a:r>
          </a:p>
          <a:p>
            <a:r>
              <a:rPr lang="en-US" dirty="0"/>
              <a:t>FIFO had 2 conflict misses</a:t>
            </a:r>
          </a:p>
          <a:p>
            <a:r>
              <a:rPr lang="en-US" dirty="0"/>
              <a:t>LRU had 1 conflict miss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practice, if you were to build a new MMU and implement your own paging algorithm, your decision would be heavily dependent on workload assumptions.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LRU and LRU-derivatives are frequently used in practice and yield 99%+ hit rates.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D760E-CA28-48E2-8FC6-5348BFE2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66E2-A853-4A8C-8B29-C40791D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172-4E24-4E75-A8A1-7B4D9FED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C452-4888-4146-91E0-CDCEE3A8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LRU would be hard to implement efficiently</a:t>
            </a:r>
          </a:p>
          <a:p>
            <a:pPr lvl="1"/>
            <a:r>
              <a:rPr lang="en-US" sz="1800" dirty="0"/>
              <a:t>Would need to keep and update access time for all pages in memory</a:t>
            </a:r>
          </a:p>
          <a:p>
            <a:pPr lvl="1"/>
            <a:r>
              <a:rPr lang="en-US" sz="1800" dirty="0"/>
              <a:t>Would need to search all access times to find the oldest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Let’s approximate instead: </a:t>
            </a:r>
            <a:r>
              <a:rPr lang="en-US" sz="2000" i="1" dirty="0"/>
              <a:t>Not Recently Used </a:t>
            </a:r>
            <a:r>
              <a:rPr lang="en-US" sz="2000" dirty="0"/>
              <a:t>(NRU)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Define four classes: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Not referenced, not modified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Not referenced, modified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Referenced, not modified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Referenced, modified</a:t>
            </a:r>
          </a:p>
          <a:p>
            <a:pPr marL="0" indent="0">
              <a:buNone/>
            </a:pPr>
            <a:r>
              <a:rPr lang="en-US" sz="2000" dirty="0"/>
              <a:t>Algorithm:</a:t>
            </a:r>
            <a:br>
              <a:rPr lang="en-US" sz="2000" dirty="0"/>
            </a:br>
            <a:r>
              <a:rPr lang="en-US" sz="2000" dirty="0"/>
              <a:t>Evict a random page from the lowest numbered class available.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8BF53-E1FE-4850-912E-91EB9B82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465A-A7BC-4AAF-B779-F3F9EF8F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2E7C-874F-445D-BA6A-073E93DF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05F4-B0F1-48E2-B79B-DD1ACE33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Paging is the modern solution to memory management- used by Linux, Windows, etc. and is supported in processor MMU hardware via TLB</a:t>
            </a:r>
          </a:p>
          <a:p>
            <a:r>
              <a:rPr lang="en-US" sz="2000" dirty="0"/>
              <a:t>Processes live in a virtual memory space that </a:t>
            </a:r>
            <a:r>
              <a:rPr lang="en-US" sz="2000" i="1" dirty="0"/>
              <a:t>looks like</a:t>
            </a:r>
            <a:r>
              <a:rPr lang="en-US" sz="2000" dirty="0"/>
              <a:t> they are the only process that lives on the system</a:t>
            </a:r>
          </a:p>
          <a:p>
            <a:r>
              <a:rPr lang="en-US" sz="2000" dirty="0"/>
              <a:t>Virtual (logical) addresses are seen by the processor and your program, but are translated transparently and seamlessly by the OS &amp; MMU</a:t>
            </a:r>
          </a:p>
          <a:p>
            <a:r>
              <a:rPr lang="en-US" sz="2000" dirty="0"/>
              <a:t>Strong process space protection and isolation… most of the time (see Meltdown and Specter attacks for a recent breach here)</a:t>
            </a:r>
          </a:p>
          <a:p>
            <a:r>
              <a:rPr lang="en-US" sz="2000" dirty="0"/>
              <a:t>Avoids the allocation problem and fragmentation caused by earlier approaches such as base &amp; limit registers or partitioning real-mode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E81A-09B3-4BC2-AD7D-1CE2FB99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5032-BF43-40DC-BDCA-3547E7A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2FE6-25F6-48EF-A681-1494D0A9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Recall: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0A31-FB15-40FD-A052-A70C9C9E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Paging</a:t>
            </a:r>
          </a:p>
          <a:p>
            <a:r>
              <a:rPr lang="en-US" sz="2000" dirty="0"/>
              <a:t>Divide a program’s virtual memory into </a:t>
            </a:r>
            <a:r>
              <a:rPr lang="en-US" sz="2000" i="1" dirty="0"/>
              <a:t>pages</a:t>
            </a:r>
          </a:p>
          <a:p>
            <a:r>
              <a:rPr lang="en-US" sz="2000" dirty="0"/>
              <a:t>Divide physical memory into </a:t>
            </a:r>
            <a:r>
              <a:rPr lang="en-US" sz="2000" i="1" dirty="0"/>
              <a:t>page frames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Pages are taken from the hard drive and placed in memory as needed</a:t>
            </a:r>
          </a:p>
          <a:p>
            <a:r>
              <a:rPr lang="en-US" sz="2000" dirty="0"/>
              <a:t>Programs do not need to be contiguous in memory, don’t even need to be in order</a:t>
            </a:r>
          </a:p>
          <a:p>
            <a:r>
              <a:rPr lang="en-US" sz="2000" dirty="0"/>
              <a:t>Programs can be partially in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37EA-D3A2-4C77-A8DA-3957C8AE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89F3-3BD4-457B-9C3F-886BB9D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6B9C36-7517-4027-82AF-646BC002F782}"/>
              </a:ext>
            </a:extLst>
          </p:cNvPr>
          <p:cNvGraphicFramePr>
            <a:graphicFrameLocks noGrp="1"/>
          </p:cNvGraphicFramePr>
          <p:nvPr/>
        </p:nvGraphicFramePr>
        <p:xfrm>
          <a:off x="1571131" y="2222524"/>
          <a:ext cx="12954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Program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D6A039D-25BB-4F83-99F8-49FE27D58A76}"/>
              </a:ext>
            </a:extLst>
          </p:cNvPr>
          <p:cNvGraphicFramePr>
            <a:graphicFrameLocks noGrp="1"/>
          </p:cNvGraphicFramePr>
          <p:nvPr/>
        </p:nvGraphicFramePr>
        <p:xfrm>
          <a:off x="5914531" y="2222524"/>
          <a:ext cx="1295400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Program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2E259D-B474-41F7-AA94-7D8926DD3C25}"/>
              </a:ext>
            </a:extLst>
          </p:cNvPr>
          <p:cNvSpPr txBox="1"/>
          <p:nvPr/>
        </p:nvSpPr>
        <p:spPr>
          <a:xfrm rot="5400000">
            <a:off x="6434838" y="395845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6C98A-CAEC-4B08-B362-58D3B91FC8F1}"/>
              </a:ext>
            </a:extLst>
          </p:cNvPr>
          <p:cNvSpPr txBox="1"/>
          <p:nvPr/>
        </p:nvSpPr>
        <p:spPr>
          <a:xfrm rot="5400000">
            <a:off x="2099321" y="395845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AC7F70F-D031-433D-9D0C-F0BCD0451CA6}"/>
              </a:ext>
            </a:extLst>
          </p:cNvPr>
          <p:cNvGraphicFramePr>
            <a:graphicFrameLocks noGrp="1"/>
          </p:cNvGraphicFramePr>
          <p:nvPr/>
        </p:nvGraphicFramePr>
        <p:xfrm>
          <a:off x="3733800" y="2174702"/>
          <a:ext cx="1295400" cy="187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387730-3043-4D2B-8CB8-222AC61AF12A}"/>
              </a:ext>
            </a:extLst>
          </p:cNvPr>
          <p:cNvSpPr txBox="1"/>
          <p:nvPr/>
        </p:nvSpPr>
        <p:spPr>
          <a:xfrm rot="5400000">
            <a:off x="4267079" y="395845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DE75-1095-4B5F-82EF-2A783C3C94A8}"/>
              </a:ext>
            </a:extLst>
          </p:cNvPr>
          <p:cNvSpPr txBox="1"/>
          <p:nvPr/>
        </p:nvSpPr>
        <p:spPr>
          <a:xfrm>
            <a:off x="4222642" y="2555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C5BF2-AD51-467B-9777-8F3A47AECA49}"/>
              </a:ext>
            </a:extLst>
          </p:cNvPr>
          <p:cNvSpPr txBox="1"/>
          <p:nvPr/>
        </p:nvSpPr>
        <p:spPr>
          <a:xfrm>
            <a:off x="4223983" y="2925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7306A-D36E-4360-B089-8680E6395B31}"/>
              </a:ext>
            </a:extLst>
          </p:cNvPr>
          <p:cNvSpPr txBox="1"/>
          <p:nvPr/>
        </p:nvSpPr>
        <p:spPr>
          <a:xfrm>
            <a:off x="4222035" y="329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23FE2-BF9E-4CF9-9BD3-B91993BA6865}"/>
              </a:ext>
            </a:extLst>
          </p:cNvPr>
          <p:cNvSpPr txBox="1"/>
          <p:nvPr/>
        </p:nvSpPr>
        <p:spPr>
          <a:xfrm>
            <a:off x="4222035" y="3671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783F6-5422-4D94-A4CE-900D7C1CF985}"/>
              </a:ext>
            </a:extLst>
          </p:cNvPr>
          <p:cNvSpPr txBox="1"/>
          <p:nvPr/>
        </p:nvSpPr>
        <p:spPr>
          <a:xfrm>
            <a:off x="4444197" y="255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D703F-5468-48C6-8DF3-F59BFFD84F2E}"/>
              </a:ext>
            </a:extLst>
          </p:cNvPr>
          <p:cNvSpPr txBox="1"/>
          <p:nvPr/>
        </p:nvSpPr>
        <p:spPr>
          <a:xfrm>
            <a:off x="4450068" y="3671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226FC-2AA8-4929-A4AE-205DEDFEDD72}"/>
              </a:ext>
            </a:extLst>
          </p:cNvPr>
          <p:cNvCxnSpPr/>
          <p:nvPr/>
        </p:nvCxnSpPr>
        <p:spPr>
          <a:xfrm>
            <a:off x="2866531" y="2736373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AC50AA-FE50-4CF8-98A4-3DDB1AC68E5E}"/>
              </a:ext>
            </a:extLst>
          </p:cNvPr>
          <p:cNvCxnSpPr/>
          <p:nvPr/>
        </p:nvCxnSpPr>
        <p:spPr>
          <a:xfrm>
            <a:off x="2866531" y="3120526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947B27-3B33-405F-8B17-D7FB7DAA5E9F}"/>
              </a:ext>
            </a:extLst>
          </p:cNvPr>
          <p:cNvCxnSpPr>
            <a:cxnSpLocks/>
          </p:cNvCxnSpPr>
          <p:nvPr/>
        </p:nvCxnSpPr>
        <p:spPr>
          <a:xfrm>
            <a:off x="2866531" y="3491750"/>
            <a:ext cx="867269" cy="374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4F6D2-4214-49BB-97B1-00154D984873}"/>
              </a:ext>
            </a:extLst>
          </p:cNvPr>
          <p:cNvCxnSpPr>
            <a:cxnSpLocks/>
          </p:cNvCxnSpPr>
          <p:nvPr/>
        </p:nvCxnSpPr>
        <p:spPr>
          <a:xfrm flipV="1">
            <a:off x="2866531" y="2784302"/>
            <a:ext cx="867269" cy="1072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16E03-D644-43CE-AA30-925873B3F9D0}"/>
              </a:ext>
            </a:extLst>
          </p:cNvPr>
          <p:cNvCxnSpPr>
            <a:cxnSpLocks/>
          </p:cNvCxnSpPr>
          <p:nvPr/>
        </p:nvCxnSpPr>
        <p:spPr>
          <a:xfrm flipH="1">
            <a:off x="5011485" y="2756761"/>
            <a:ext cx="903047" cy="743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8838EE-ED04-4A86-8B83-343A6FCB8CE9}"/>
              </a:ext>
            </a:extLst>
          </p:cNvPr>
          <p:cNvCxnSpPr>
            <a:cxnSpLocks/>
          </p:cNvCxnSpPr>
          <p:nvPr/>
        </p:nvCxnSpPr>
        <p:spPr>
          <a:xfrm flipH="1">
            <a:off x="5029200" y="3090042"/>
            <a:ext cx="885332" cy="766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7CEAC-D31E-4507-8CAE-C669B4685223}"/>
              </a:ext>
            </a:extLst>
          </p:cNvPr>
          <p:cNvCxnSpPr/>
          <p:nvPr/>
        </p:nvCxnSpPr>
        <p:spPr>
          <a:xfrm flipV="1">
            <a:off x="4243823" y="2659439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230CB7-B38D-4832-9BDA-63381D872A89}"/>
              </a:ext>
            </a:extLst>
          </p:cNvPr>
          <p:cNvCxnSpPr/>
          <p:nvPr/>
        </p:nvCxnSpPr>
        <p:spPr>
          <a:xfrm flipV="1">
            <a:off x="4248146" y="3764494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308056-B29E-4620-95AE-D88D1407829C}"/>
              </a:ext>
            </a:extLst>
          </p:cNvPr>
          <p:cNvSpPr txBox="1"/>
          <p:nvPr/>
        </p:nvSpPr>
        <p:spPr>
          <a:xfrm>
            <a:off x="3378773" y="2274233"/>
            <a:ext cx="172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Hit</a:t>
            </a:r>
            <a:br>
              <a:rPr lang="en-US" dirty="0"/>
            </a:br>
            <a:r>
              <a:rPr lang="en-US" dirty="0"/>
              <a:t>Physical Address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41E0A8-A974-4989-B703-C34136F7AF7C}"/>
              </a:ext>
            </a:extLst>
          </p:cNvPr>
          <p:cNvCxnSpPr>
            <a:cxnSpLocks/>
          </p:cNvCxnSpPr>
          <p:nvPr/>
        </p:nvCxnSpPr>
        <p:spPr>
          <a:xfrm>
            <a:off x="3352800" y="2589749"/>
            <a:ext cx="1729244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E1D5F2-31B1-4C1C-BD14-5CA8A791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Page Faults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5CC74-44F0-4F92-B267-ADB287DD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2D41-BF75-4F66-865C-EE2EF8B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6F07A-62AE-471D-8364-94D859739AFD}"/>
              </a:ext>
            </a:extLst>
          </p:cNvPr>
          <p:cNvSpPr/>
          <p:nvPr/>
        </p:nvSpPr>
        <p:spPr>
          <a:xfrm>
            <a:off x="152400" y="232304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D79CF-429B-4B49-B0C0-740127ADADA4}"/>
              </a:ext>
            </a:extLst>
          </p:cNvPr>
          <p:cNvSpPr/>
          <p:nvPr/>
        </p:nvSpPr>
        <p:spPr>
          <a:xfrm>
            <a:off x="2438400" y="2132548"/>
            <a:ext cx="914400" cy="15255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E81A9-0B2B-4930-A9C4-B212D2F73B38}"/>
              </a:ext>
            </a:extLst>
          </p:cNvPr>
          <p:cNvSpPr txBox="1"/>
          <p:nvPr/>
        </p:nvSpPr>
        <p:spPr>
          <a:xfrm>
            <a:off x="1745124" y="1410018"/>
            <a:ext cx="230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Management</a:t>
            </a:r>
            <a:br>
              <a:rPr lang="en-US" dirty="0"/>
            </a:br>
            <a:r>
              <a:rPr lang="en-US" dirty="0"/>
              <a:t>Unit (MMU)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EA4DC9-D6C1-4DD1-ACA0-1F364C2F9D89}"/>
              </a:ext>
            </a:extLst>
          </p:cNvPr>
          <p:cNvCxnSpPr>
            <a:cxnSpLocks/>
          </p:cNvCxnSpPr>
          <p:nvPr/>
        </p:nvCxnSpPr>
        <p:spPr>
          <a:xfrm>
            <a:off x="762000" y="2589749"/>
            <a:ext cx="1676400" cy="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A6A18-D58E-416F-A70F-30097B63A566}"/>
              </a:ext>
            </a:extLst>
          </p:cNvPr>
          <p:cNvSpPr/>
          <p:nvPr/>
        </p:nvSpPr>
        <p:spPr>
          <a:xfrm>
            <a:off x="2590799" y="260637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E1AAC-816B-44EB-AB70-CCB5A14A1C5E}"/>
              </a:ext>
            </a:extLst>
          </p:cNvPr>
          <p:cNvSpPr/>
          <p:nvPr/>
        </p:nvSpPr>
        <p:spPr>
          <a:xfrm>
            <a:off x="5082044" y="2132549"/>
            <a:ext cx="2004556" cy="22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EC16D-663F-463C-B348-44FA6F99BBB4}"/>
              </a:ext>
            </a:extLst>
          </p:cNvPr>
          <p:cNvSpPr txBox="1"/>
          <p:nvPr/>
        </p:nvSpPr>
        <p:spPr>
          <a:xfrm>
            <a:off x="5193277" y="1480465"/>
            <a:ext cx="178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Memory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ECED9-229C-41D3-8C80-C5B422AEE2F5}"/>
              </a:ext>
            </a:extLst>
          </p:cNvPr>
          <p:cNvSpPr/>
          <p:nvPr/>
        </p:nvSpPr>
        <p:spPr>
          <a:xfrm>
            <a:off x="5257800" y="2934921"/>
            <a:ext cx="685552" cy="72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2D648-1564-48D8-A16C-1AC44FD5FE5F}"/>
              </a:ext>
            </a:extLst>
          </p:cNvPr>
          <p:cNvSpPr/>
          <p:nvPr/>
        </p:nvSpPr>
        <p:spPr>
          <a:xfrm>
            <a:off x="6042660" y="2779203"/>
            <a:ext cx="914400" cy="9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 Page Frame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237C2-804E-41D7-A41F-4C761A039073}"/>
              </a:ext>
            </a:extLst>
          </p:cNvPr>
          <p:cNvSpPr txBox="1"/>
          <p:nvPr/>
        </p:nvSpPr>
        <p:spPr>
          <a:xfrm>
            <a:off x="793633" y="2278698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D94C8C1-A78B-460A-8E85-15D973B9C5E7}"/>
              </a:ext>
            </a:extLst>
          </p:cNvPr>
          <p:cNvCxnSpPr>
            <a:endCxn id="16" idx="0"/>
          </p:cNvCxnSpPr>
          <p:nvPr/>
        </p:nvCxnSpPr>
        <p:spPr>
          <a:xfrm>
            <a:off x="5082044" y="2589749"/>
            <a:ext cx="1417816" cy="189454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44796B6-AB28-4B88-A6B3-80342CDD9F4F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457200" y="2856449"/>
            <a:ext cx="4624844" cy="135949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0E6090C-DB50-4350-875A-D0EABFF1C531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577094" y="3293180"/>
            <a:ext cx="447510" cy="1398022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C3FDBA-B241-4425-B38F-D4BF1D8CFC3F}"/>
              </a:ext>
            </a:extLst>
          </p:cNvPr>
          <p:cNvSpPr txBox="1"/>
          <p:nvPr/>
        </p:nvSpPr>
        <p:spPr>
          <a:xfrm>
            <a:off x="1155036" y="3879971"/>
            <a:ext cx="154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Returned Data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E436DD-816C-4E22-ADED-F691CC02EE94}"/>
              </a:ext>
            </a:extLst>
          </p:cNvPr>
          <p:cNvCxnSpPr>
            <a:cxnSpLocks/>
          </p:cNvCxnSpPr>
          <p:nvPr/>
        </p:nvCxnSpPr>
        <p:spPr>
          <a:xfrm>
            <a:off x="3371350" y="3296615"/>
            <a:ext cx="189407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CFA024-10A8-401A-B173-611FBE7DEF7F}"/>
              </a:ext>
            </a:extLst>
          </p:cNvPr>
          <p:cNvSpPr txBox="1"/>
          <p:nvPr/>
        </p:nvSpPr>
        <p:spPr>
          <a:xfrm>
            <a:off x="3919562" y="29859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9FD0FE-10DD-442E-B02C-8EBDCF64A536}"/>
              </a:ext>
            </a:extLst>
          </p:cNvPr>
          <p:cNvCxnSpPr>
            <a:cxnSpLocks/>
          </p:cNvCxnSpPr>
          <p:nvPr/>
        </p:nvCxnSpPr>
        <p:spPr>
          <a:xfrm flipH="1">
            <a:off x="3371350" y="3511544"/>
            <a:ext cx="18864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9E8551-59E5-4872-AF35-93432F52044A}"/>
              </a:ext>
            </a:extLst>
          </p:cNvPr>
          <p:cNvSpPr txBox="1"/>
          <p:nvPr/>
        </p:nvSpPr>
        <p:spPr>
          <a:xfrm>
            <a:off x="3308306" y="3441645"/>
            <a:ext cx="186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Mapping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D933E5-E803-4EA6-8C52-DF210909CE2F}"/>
              </a:ext>
            </a:extLst>
          </p:cNvPr>
          <p:cNvSpPr/>
          <p:nvPr/>
        </p:nvSpPr>
        <p:spPr>
          <a:xfrm>
            <a:off x="7520444" y="2132548"/>
            <a:ext cx="1166355" cy="228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A87BAF-7719-4680-828F-84E0CF228157}"/>
              </a:ext>
            </a:extLst>
          </p:cNvPr>
          <p:cNvSpPr txBox="1"/>
          <p:nvPr/>
        </p:nvSpPr>
        <p:spPr>
          <a:xfrm>
            <a:off x="7816523" y="17537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A442D1-B5CA-4FAA-9597-59D7ECF958FA}"/>
              </a:ext>
            </a:extLst>
          </p:cNvPr>
          <p:cNvCxnSpPr>
            <a:cxnSpLocks/>
          </p:cNvCxnSpPr>
          <p:nvPr/>
        </p:nvCxnSpPr>
        <p:spPr>
          <a:xfrm>
            <a:off x="7086600" y="3121694"/>
            <a:ext cx="43384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CD486B-E764-4B5D-852B-891675A4A1F6}"/>
              </a:ext>
            </a:extLst>
          </p:cNvPr>
          <p:cNvCxnSpPr>
            <a:cxnSpLocks/>
          </p:cNvCxnSpPr>
          <p:nvPr/>
        </p:nvCxnSpPr>
        <p:spPr>
          <a:xfrm flipH="1">
            <a:off x="7086601" y="3355300"/>
            <a:ext cx="41553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10235E-A141-4666-8E99-BA1E4BF6980A}"/>
              </a:ext>
            </a:extLst>
          </p:cNvPr>
          <p:cNvSpPr/>
          <p:nvPr/>
        </p:nvSpPr>
        <p:spPr>
          <a:xfrm>
            <a:off x="7581900" y="2779203"/>
            <a:ext cx="1043694" cy="110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Present</a:t>
            </a:r>
            <a:br>
              <a:rPr lang="en-US" dirty="0"/>
            </a:br>
            <a:r>
              <a:rPr lang="en-US" dirty="0"/>
              <a:t>Page</a:t>
            </a:r>
            <a:br>
              <a:rPr lang="en-US" dirty="0"/>
            </a:br>
            <a:r>
              <a:rPr lang="en-US" dirty="0"/>
              <a:t>Frames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A0BB6F8-85FC-448C-B2F6-C40CB33139B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02927" y="2589749"/>
            <a:ext cx="1600820" cy="189454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81531C-35A3-4322-A098-68ABAA4B1E38}"/>
              </a:ext>
            </a:extLst>
          </p:cNvPr>
          <p:cNvSpPr txBox="1"/>
          <p:nvPr/>
        </p:nvSpPr>
        <p:spPr>
          <a:xfrm>
            <a:off x="279853" y="4585831"/>
            <a:ext cx="8856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CPU generates virtual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page mapping is available in TLB; HIT, go directly to physical 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page mapping not available in TLB; MISS, go to page table to get mapping</a:t>
            </a:r>
            <a:br>
              <a:rPr lang="en-US" dirty="0"/>
            </a:br>
            <a:r>
              <a:rPr lang="en-US" dirty="0"/>
              <a:t>(also called a minor or soft page fault)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page is not currently loaded in memory, load it from disk (major or hard page fault)</a:t>
            </a:r>
          </a:p>
        </p:txBody>
      </p:sp>
    </p:spTree>
    <p:extLst>
      <p:ext uri="{BB962C8B-B14F-4D97-AF65-F5344CB8AC3E}">
        <p14:creationId xmlns:p14="http://schemas.microsoft.com/office/powerpoint/2010/main" val="16821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5D2-3C3D-460A-94A8-B83E1169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Page Faults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E75A-4612-4F43-B469-1BACAAAA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Two basic types of page faults: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Compulsory misses (cold misses) occur when a page is first referenced. </a:t>
            </a:r>
          </a:p>
          <a:p>
            <a:pPr lvl="1"/>
            <a:r>
              <a:rPr lang="en-US" sz="1600" dirty="0"/>
              <a:t>These always occur and are generally unavoidable outside of </a:t>
            </a:r>
            <a:r>
              <a:rPr lang="en-US" sz="1600" i="1" dirty="0"/>
              <a:t>pre-fetching </a:t>
            </a:r>
            <a:r>
              <a:rPr lang="en-US" sz="1600" dirty="0"/>
              <a:t>strategies.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Conflict misses occur when a page is evicted from memory and then needed later.</a:t>
            </a:r>
          </a:p>
          <a:p>
            <a:pPr lvl="1"/>
            <a:r>
              <a:rPr lang="en-US" sz="1600" dirty="0"/>
              <a:t>Avoidable if the </a:t>
            </a:r>
            <a:r>
              <a:rPr lang="en-US" sz="1600" i="1" dirty="0"/>
              <a:t>working set size </a:t>
            </a:r>
            <a:r>
              <a:rPr lang="en-US" sz="1600" dirty="0"/>
              <a:t>(number of pages needed at any given time) is smaller than the size of memory</a:t>
            </a:r>
          </a:p>
          <a:p>
            <a:pPr lvl="1"/>
            <a:r>
              <a:rPr lang="en-US" sz="1600" dirty="0"/>
              <a:t>If the WSS is larger than memory, then we seek to minimize the number of page faults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A3024-FD3A-4076-95A1-3F600F36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7A8A-FAF5-49DB-B501-386F0E1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2FE6-25F6-48EF-A681-1494D0A9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Page Replacement and Evictions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0A31-FB15-40FD-A052-A70C9C9E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34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Page Replacement and Evictions</a:t>
            </a:r>
          </a:p>
          <a:p>
            <a:r>
              <a:rPr lang="en-US" sz="2000" dirty="0"/>
              <a:t>E.g. in the picture below we only have room for four page frames but there are eight pages needed</a:t>
            </a:r>
          </a:p>
          <a:p>
            <a:r>
              <a:rPr lang="en-US" sz="2000" i="1" dirty="0"/>
              <a:t>Victim</a:t>
            </a:r>
            <a:r>
              <a:rPr lang="en-US" sz="2000" dirty="0"/>
              <a:t> pages are </a:t>
            </a:r>
            <a:r>
              <a:rPr lang="en-US" sz="2000" i="1" dirty="0"/>
              <a:t>evicted</a:t>
            </a:r>
            <a:r>
              <a:rPr lang="en-US" sz="2000" dirty="0"/>
              <a:t> to make room for new pages</a:t>
            </a:r>
          </a:p>
          <a:p>
            <a:r>
              <a:rPr lang="en-US" sz="2000" dirty="0"/>
              <a:t>(Hard) Page faults occur whenever a page is moved into memory</a:t>
            </a: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37EA-D3A2-4C77-A8DA-3957C8AE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89F3-3BD4-457B-9C3F-886BB9D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6B9C36-7517-4027-82AF-646BC002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23906"/>
              </p:ext>
            </p:extLst>
          </p:nvPr>
        </p:nvGraphicFramePr>
        <p:xfrm>
          <a:off x="1571131" y="3657600"/>
          <a:ext cx="12954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Program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D6A039D-25BB-4F83-99F8-49FE27D5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31509"/>
              </p:ext>
            </p:extLst>
          </p:nvPr>
        </p:nvGraphicFramePr>
        <p:xfrm>
          <a:off x="5914531" y="3657600"/>
          <a:ext cx="1295400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Program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AC7F70F-D031-433D-9D0C-F0BCD045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3806"/>
              </p:ext>
            </p:extLst>
          </p:nvPr>
        </p:nvGraphicFramePr>
        <p:xfrm>
          <a:off x="3733800" y="3609778"/>
          <a:ext cx="1295400" cy="187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14DE75-1095-4B5F-82EF-2A783C3C94A8}"/>
              </a:ext>
            </a:extLst>
          </p:cNvPr>
          <p:cNvSpPr txBox="1"/>
          <p:nvPr/>
        </p:nvSpPr>
        <p:spPr>
          <a:xfrm>
            <a:off x="4222642" y="39907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C5BF2-AD51-467B-9777-8F3A47AECA49}"/>
              </a:ext>
            </a:extLst>
          </p:cNvPr>
          <p:cNvSpPr txBox="1"/>
          <p:nvPr/>
        </p:nvSpPr>
        <p:spPr>
          <a:xfrm>
            <a:off x="4223983" y="43601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7306A-D36E-4360-B089-8680E6395B31}"/>
              </a:ext>
            </a:extLst>
          </p:cNvPr>
          <p:cNvSpPr txBox="1"/>
          <p:nvPr/>
        </p:nvSpPr>
        <p:spPr>
          <a:xfrm>
            <a:off x="4222035" y="4729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23FE2-BF9E-4CF9-9BD3-B91993BA6865}"/>
              </a:ext>
            </a:extLst>
          </p:cNvPr>
          <p:cNvSpPr txBox="1"/>
          <p:nvPr/>
        </p:nvSpPr>
        <p:spPr>
          <a:xfrm>
            <a:off x="4222035" y="51067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783F6-5422-4D94-A4CE-900D7C1CF985}"/>
              </a:ext>
            </a:extLst>
          </p:cNvPr>
          <p:cNvSpPr txBox="1"/>
          <p:nvPr/>
        </p:nvSpPr>
        <p:spPr>
          <a:xfrm>
            <a:off x="4444197" y="39867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D703F-5468-48C6-8DF3-F59BFFD84F2E}"/>
              </a:ext>
            </a:extLst>
          </p:cNvPr>
          <p:cNvSpPr txBox="1"/>
          <p:nvPr/>
        </p:nvSpPr>
        <p:spPr>
          <a:xfrm>
            <a:off x="4450068" y="51067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226FC-2AA8-4929-A4AE-205DEDFEDD72}"/>
              </a:ext>
            </a:extLst>
          </p:cNvPr>
          <p:cNvCxnSpPr/>
          <p:nvPr/>
        </p:nvCxnSpPr>
        <p:spPr>
          <a:xfrm>
            <a:off x="2866531" y="4171449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AC50AA-FE50-4CF8-98A4-3DDB1AC68E5E}"/>
              </a:ext>
            </a:extLst>
          </p:cNvPr>
          <p:cNvCxnSpPr/>
          <p:nvPr/>
        </p:nvCxnSpPr>
        <p:spPr>
          <a:xfrm>
            <a:off x="2866531" y="4555602"/>
            <a:ext cx="867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947B27-3B33-405F-8B17-D7FB7DAA5E9F}"/>
              </a:ext>
            </a:extLst>
          </p:cNvPr>
          <p:cNvCxnSpPr>
            <a:cxnSpLocks/>
          </p:cNvCxnSpPr>
          <p:nvPr/>
        </p:nvCxnSpPr>
        <p:spPr>
          <a:xfrm>
            <a:off x="2866531" y="4926826"/>
            <a:ext cx="867269" cy="374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4F6D2-4214-49BB-97B1-00154D984873}"/>
              </a:ext>
            </a:extLst>
          </p:cNvPr>
          <p:cNvCxnSpPr>
            <a:cxnSpLocks/>
          </p:cNvCxnSpPr>
          <p:nvPr/>
        </p:nvCxnSpPr>
        <p:spPr>
          <a:xfrm flipV="1">
            <a:off x="2866531" y="4219378"/>
            <a:ext cx="867269" cy="1072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16E03-D644-43CE-AA30-925873B3F9D0}"/>
              </a:ext>
            </a:extLst>
          </p:cNvPr>
          <p:cNvCxnSpPr>
            <a:cxnSpLocks/>
          </p:cNvCxnSpPr>
          <p:nvPr/>
        </p:nvCxnSpPr>
        <p:spPr>
          <a:xfrm flipH="1">
            <a:off x="5011485" y="4191837"/>
            <a:ext cx="903047" cy="743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8838EE-ED04-4A86-8B83-343A6FCB8CE9}"/>
              </a:ext>
            </a:extLst>
          </p:cNvPr>
          <p:cNvCxnSpPr>
            <a:cxnSpLocks/>
          </p:cNvCxnSpPr>
          <p:nvPr/>
        </p:nvCxnSpPr>
        <p:spPr>
          <a:xfrm flipH="1">
            <a:off x="5029200" y="4525118"/>
            <a:ext cx="885332" cy="766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7CEAC-D31E-4507-8CAE-C669B4685223}"/>
              </a:ext>
            </a:extLst>
          </p:cNvPr>
          <p:cNvCxnSpPr/>
          <p:nvPr/>
        </p:nvCxnSpPr>
        <p:spPr>
          <a:xfrm flipV="1">
            <a:off x="4243823" y="4094515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230CB7-B38D-4832-9BDA-63381D872A89}"/>
              </a:ext>
            </a:extLst>
          </p:cNvPr>
          <p:cNvCxnSpPr/>
          <p:nvPr/>
        </p:nvCxnSpPr>
        <p:spPr>
          <a:xfrm flipV="1">
            <a:off x="4248146" y="5199570"/>
            <a:ext cx="261610" cy="2043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9E14-4B88-441E-9F85-1135D68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BF4C-EDAE-483F-A979-B519407A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Page frames (i.e. memory) are a limited resource!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Page faults are extremely expensive </a:t>
            </a:r>
          </a:p>
          <a:p>
            <a:pPr lvl="1"/>
            <a:r>
              <a:rPr lang="en-US" sz="1600" dirty="0"/>
              <a:t>Hard drive or SSD is orders of magnitude slower than memory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03AE5-82C2-4449-8D8F-CF0E1C39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01922-978F-49C1-98D7-BDA693B3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735B71-3F03-42F3-BCDC-BC7A9D80E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671516"/>
              </p:ext>
            </p:extLst>
          </p:nvPr>
        </p:nvGraphicFramePr>
        <p:xfrm>
          <a:off x="1752600" y="2667000"/>
          <a:ext cx="5638800" cy="33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C54A30-633D-4F94-B54D-2CD829609DBA}"/>
              </a:ext>
            </a:extLst>
          </p:cNvPr>
          <p:cNvCxnSpPr/>
          <p:nvPr/>
        </p:nvCxnSpPr>
        <p:spPr>
          <a:xfrm>
            <a:off x="5562600" y="5334000"/>
            <a:ext cx="6096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75BD09-0C94-453A-9C64-8948439E6DB3}"/>
              </a:ext>
            </a:extLst>
          </p:cNvPr>
          <p:cNvSpPr txBox="1"/>
          <p:nvPr/>
        </p:nvSpPr>
        <p:spPr>
          <a:xfrm>
            <a:off x="4267200" y="3098285"/>
            <a:ext cx="92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120,000x</a:t>
            </a:r>
            <a:br>
              <a:rPr lang="en-US" sz="1400" dirty="0"/>
            </a:br>
            <a:r>
              <a:rPr lang="en-US" sz="1400" dirty="0"/>
              <a:t>difference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2B266-E9EC-4ECB-A230-65F9AB12B380}"/>
              </a:ext>
            </a:extLst>
          </p:cNvPr>
          <p:cNvCxnSpPr>
            <a:cxnSpLocks/>
          </p:cNvCxnSpPr>
          <p:nvPr/>
        </p:nvCxnSpPr>
        <p:spPr>
          <a:xfrm>
            <a:off x="4495800" y="4339389"/>
            <a:ext cx="16764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01FBFD-EBAF-4F95-8E5B-D36EA2A22C00}"/>
              </a:ext>
            </a:extLst>
          </p:cNvPr>
          <p:cNvCxnSpPr>
            <a:cxnSpLocks/>
          </p:cNvCxnSpPr>
          <p:nvPr/>
        </p:nvCxnSpPr>
        <p:spPr>
          <a:xfrm>
            <a:off x="3429000" y="3577389"/>
            <a:ext cx="27432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C272B6-5E01-4B88-98CD-CE9378B1AA86}"/>
              </a:ext>
            </a:extLst>
          </p:cNvPr>
          <p:cNvSpPr txBox="1"/>
          <p:nvPr/>
        </p:nvSpPr>
        <p:spPr>
          <a:xfrm>
            <a:off x="4872463" y="3857935"/>
            <a:ext cx="92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30,000x</a:t>
            </a:r>
            <a:br>
              <a:rPr lang="en-US" sz="1400" dirty="0"/>
            </a:br>
            <a:r>
              <a:rPr lang="en-US" sz="1400" dirty="0"/>
              <a:t>difference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36E2B-C3EE-4D4D-B602-04546692A188}"/>
              </a:ext>
            </a:extLst>
          </p:cNvPr>
          <p:cNvSpPr txBox="1"/>
          <p:nvPr/>
        </p:nvSpPr>
        <p:spPr>
          <a:xfrm>
            <a:off x="5405863" y="4810780"/>
            <a:ext cx="92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1000x</a:t>
            </a:r>
            <a:br>
              <a:rPr lang="en-US" sz="1400" dirty="0"/>
            </a:br>
            <a:r>
              <a:rPr lang="en-US" sz="1400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217005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5EE9-D10C-4688-9F7A-C4C3F80D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Replacement </a:t>
            </a:r>
            <a:br>
              <a:rPr lang="en-US" dirty="0"/>
            </a:br>
            <a:r>
              <a:rPr lang="en-US" dirty="0"/>
              <a:t>(Eviction)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078C-4DA3-4139-AAB9-37BB00FE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Problem: Suppose all page frames are full,</a:t>
            </a:r>
            <a:br>
              <a:rPr lang="en-US" sz="2000" dirty="0"/>
            </a:br>
            <a:r>
              <a:rPr lang="en-US" sz="2000" dirty="0"/>
              <a:t>	    and we need to load a new page</a:t>
            </a:r>
            <a:br>
              <a:rPr lang="en-US" sz="2000" dirty="0"/>
            </a:br>
            <a:r>
              <a:rPr lang="en-US" sz="2000" dirty="0"/>
              <a:t>     	    into memory… which existing</a:t>
            </a:r>
            <a:br>
              <a:rPr lang="en-US" sz="2000" dirty="0"/>
            </a:br>
            <a:r>
              <a:rPr lang="en-US" sz="2000" dirty="0"/>
              <a:t>      	    page do we get rid of?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Goal: Minimize conflict misses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Procedure: Record a sequence of page accesses,</a:t>
            </a:r>
            <a:br>
              <a:rPr lang="en-US" sz="2000" dirty="0"/>
            </a:br>
            <a:r>
              <a:rPr lang="en-US" sz="2000" dirty="0"/>
              <a:t>	      then “replay” that sequence with</a:t>
            </a:r>
            <a:br>
              <a:rPr lang="en-US" sz="2000" dirty="0"/>
            </a:br>
            <a:r>
              <a:rPr lang="en-US" sz="2000" dirty="0"/>
              <a:t>	      different algorithms and record</a:t>
            </a:r>
            <a:br>
              <a:rPr lang="en-US" sz="2000" dirty="0"/>
            </a:br>
            <a:r>
              <a:rPr lang="en-US" sz="2000" dirty="0"/>
              <a:t>	      number of page faults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Underlying idea: Exploit </a:t>
            </a:r>
            <a:r>
              <a:rPr lang="en-US" sz="2000" i="1" dirty="0"/>
              <a:t>locality of reference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67DD0-5309-41B2-8BF7-D3B2246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B4BD-D2FD-412D-8ADD-4785A4DC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CDBFB2-E58C-492C-8F7C-7426CB8F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67119"/>
              </p:ext>
            </p:extLst>
          </p:nvPr>
        </p:nvGraphicFramePr>
        <p:xfrm>
          <a:off x="7102642" y="2133600"/>
          <a:ext cx="1431758" cy="187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1758">
                  <a:extLst>
                    <a:ext uri="{9D8B030D-6E8A-4147-A177-3AD203B41FA5}">
                      <a16:colId xmlns:a16="http://schemas.microsoft.com/office/drawing/2014/main" val="2210782272"/>
                    </a:ext>
                  </a:extLst>
                </a:gridCol>
              </a:tblGrid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66266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6197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3478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70624"/>
                  </a:ext>
                </a:extLst>
              </a:tr>
              <a:tr h="3753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72564-510D-453B-BEA9-6D654C8A7040}"/>
              </a:ext>
            </a:extLst>
          </p:cNvPr>
          <p:cNvGrpSpPr/>
          <p:nvPr/>
        </p:nvGrpSpPr>
        <p:grpSpPr>
          <a:xfrm>
            <a:off x="5410200" y="2743200"/>
            <a:ext cx="1371600" cy="1039211"/>
            <a:chOff x="4876800" y="3048000"/>
            <a:chExt cx="1371600" cy="10392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E82EC6-CCBE-4F05-8872-A627173AFC0A}"/>
                </a:ext>
              </a:extLst>
            </p:cNvPr>
            <p:cNvSpPr/>
            <p:nvPr/>
          </p:nvSpPr>
          <p:spPr>
            <a:xfrm>
              <a:off x="4876800" y="3276600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1901015-FD4E-458F-8AD5-6B58DC16C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676" y="3048000"/>
              <a:ext cx="1074724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894EF7-9CBA-468F-81AA-6E4F84AAD65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173676" y="3376710"/>
              <a:ext cx="1074724" cy="845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9E4C1-61C0-4C06-8DCF-F6C40B72FD2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173676" y="3461266"/>
              <a:ext cx="1074724" cy="272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1782EB-7C48-4AF4-AB96-49FD747EEE6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173676" y="3461266"/>
              <a:ext cx="1074724" cy="6259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7F13293-A5C5-408D-8005-C9D2C116F15B}"/>
              </a:ext>
            </a:extLst>
          </p:cNvPr>
          <p:cNvSpPr/>
          <p:nvPr/>
        </p:nvSpPr>
        <p:spPr>
          <a:xfrm>
            <a:off x="6777789" y="256436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4DAAB-A0C6-4B4C-BB01-A75F26C87F42}"/>
              </a:ext>
            </a:extLst>
          </p:cNvPr>
          <p:cNvSpPr/>
          <p:nvPr/>
        </p:nvSpPr>
        <p:spPr>
          <a:xfrm>
            <a:off x="6777789" y="287476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CFFDBB-A871-4A7B-9B72-43C613435F0B}"/>
              </a:ext>
            </a:extLst>
          </p:cNvPr>
          <p:cNvSpPr/>
          <p:nvPr/>
        </p:nvSpPr>
        <p:spPr>
          <a:xfrm>
            <a:off x="6777789" y="322431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758088-BA14-4CFA-B4BE-727C8077712B}"/>
              </a:ext>
            </a:extLst>
          </p:cNvPr>
          <p:cNvSpPr/>
          <p:nvPr/>
        </p:nvSpPr>
        <p:spPr>
          <a:xfrm>
            <a:off x="6777789" y="356454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461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C9FE-1CF6-46E2-A09B-D5F9B34A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A2EC-B6D6-40B7-9565-7C23A163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Spatial Locality of Reference</a:t>
            </a:r>
            <a:r>
              <a:rPr lang="en-US" sz="2000" dirty="0"/>
              <a:t> assumption: future memory accesses will be physically nearby the current memory references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Temporal Locality of Reference</a:t>
            </a:r>
            <a:r>
              <a:rPr lang="en-US" sz="2000" dirty="0"/>
              <a:t> assumption: future memory accesses will be memory accesses that we have accessed recently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Consider different use scenarios: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988-CA05-4F0D-938E-2C24CD18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3FBDC-82AF-48ED-90BE-967835D7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C1891-CB58-4A75-ACED-9B944B32FD9F}"/>
              </a:ext>
            </a:extLst>
          </p:cNvPr>
          <p:cNvSpPr txBox="1"/>
          <p:nvPr/>
        </p:nvSpPr>
        <p:spPr>
          <a:xfrm>
            <a:off x="609600" y="4772554"/>
            <a:ext cx="739140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Walking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Walking a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a 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Watching a DVD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Playing a videogame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Flipping through photos in a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 Google search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 Netflix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A6EC-D908-444A-9F0B-948801F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6A57-274A-4168-A3D2-9C018C57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Clairvoyant – Evict the page that will be needed farthest into the future. Not possible in practice, but can be shown to be optimal. Useful as a point of comparison.</a:t>
            </a:r>
          </a:p>
          <a:p>
            <a:r>
              <a:rPr lang="en-US" sz="2000" dirty="0"/>
              <a:t>FIFO – Evict the page that was loaded farthest in the past. Simple algorithm. </a:t>
            </a:r>
          </a:p>
          <a:p>
            <a:r>
              <a:rPr lang="en-US" sz="2000" dirty="0"/>
              <a:t>Least Recently Used (LRU) – Evict the page that has not be used for the longest time. Hard to implement.</a:t>
            </a:r>
          </a:p>
          <a:p>
            <a:r>
              <a:rPr lang="en-US" sz="2000" dirty="0"/>
              <a:t>Least Frequently Used (LFU) – Evict the page that is used least frequently - e.g. count number of accesses.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65C8-B68E-4260-B87C-F81F359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5DBA7-9E4B-47BE-A9DC-E7014336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1251</Words>
  <Application>Microsoft Office PowerPoint</Application>
  <PresentationFormat>On-screen Show (4:3)</PresentationFormat>
  <Paragraphs>274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Verdana</vt:lpstr>
      <vt:lpstr>Office Theme</vt:lpstr>
      <vt:lpstr>Page Replacement Algorithms</vt:lpstr>
      <vt:lpstr>Recall: Paging</vt:lpstr>
      <vt:lpstr>Recall: Page Faults</vt:lpstr>
      <vt:lpstr>Why Page Faults Happen</vt:lpstr>
      <vt:lpstr>Page Replacement and Evictions</vt:lpstr>
      <vt:lpstr>Page Replacement Cost</vt:lpstr>
      <vt:lpstr>Page Replacement  (Eviction) Algorithms</vt:lpstr>
      <vt:lpstr>Locality of Reference</vt:lpstr>
      <vt:lpstr>Eviction Algorithms</vt:lpstr>
      <vt:lpstr>Clarivoyant Algorithm Example</vt:lpstr>
      <vt:lpstr>FIFO Algorithm Example</vt:lpstr>
      <vt:lpstr>LRU Algorithm Example</vt:lpstr>
      <vt:lpstr>Algorithm Comparison</vt:lpstr>
      <vt:lpstr>LRU in Practice</vt:lpstr>
      <vt:lpstr>Paging: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58</cp:revision>
  <dcterms:created xsi:type="dcterms:W3CDTF">2016-01-21T02:03:40Z</dcterms:created>
  <dcterms:modified xsi:type="dcterms:W3CDTF">2020-03-30T04:50:40Z</dcterms:modified>
</cp:coreProperties>
</file>