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EE5B-351A-4435-958F-846E01F90B28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B40BF-85D5-4B24-9303-FF8848609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7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77000"/>
            <a:ext cx="5867400" cy="24447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E81 CSE 522S -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6F59-C104-470D-AFCE-3823B6725741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EA6-4FC8-4F3D-86B1-7549A5D738E5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77000"/>
            <a:ext cx="5943600" cy="24447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E81 CSE 522S -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A83F-57E2-431F-A425-64FD77473A33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8BF9-0921-488D-872B-9553368E8277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982-9202-40F4-85CF-3466FAD08128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D4D4-8361-4FA9-8DC4-AC16C7263BEA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A3BC-874C-4547-97E9-C3FC821B15CA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7AFA-BAA9-4F55-889A-F5919C8A5787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AB38-67F1-4D67-964B-A8B7C24678F6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2AE9-8CA4-44BB-9613-0F7A1738FEDC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F77C-E162-431C-A3B9-21DE8B223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David Ferry, Chris Gill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Department of Computer Science and Engineering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Washington University, St. Louis MO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davidferry@wustl.edu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E81 CSE 522S - Advanced Operating Systems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Goals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/>
              <a:t>The goal of this course is that students develop: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good intuition about OS operation and design principles</a:t>
            </a:r>
            <a:endParaRPr lang="en-US" sz="1200" dirty="0"/>
          </a:p>
          <a:p>
            <a:pPr marL="857250" lvl="1" indent="-457200"/>
            <a:r>
              <a:rPr lang="en-US" sz="1800" dirty="0" smtClean="0"/>
              <a:t>OS mechanisms: </a:t>
            </a:r>
            <a:r>
              <a:rPr lang="en-US" sz="1800" dirty="0" err="1" smtClean="0"/>
              <a:t>syscalls</a:t>
            </a:r>
            <a:r>
              <a:rPr lang="en-US" sz="1800" dirty="0" smtClean="0"/>
              <a:t>, interrupts, processes, process scheduling, process synchronization, inter-process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Skills for monitoring the runtime operation of an OS</a:t>
            </a:r>
          </a:p>
          <a:p>
            <a:pPr marL="857250" lvl="1" indent="-457200"/>
            <a:r>
              <a:rPr lang="en-US" sz="1800" dirty="0" smtClean="0"/>
              <a:t>Tracers: </a:t>
            </a:r>
            <a:r>
              <a:rPr lang="en-US" sz="1800" dirty="0" err="1" smtClean="0"/>
              <a:t>ftrace</a:t>
            </a:r>
            <a:r>
              <a:rPr lang="en-US" sz="1800" dirty="0" smtClean="0"/>
              <a:t> (trace-</a:t>
            </a:r>
            <a:r>
              <a:rPr lang="en-US" sz="1800" dirty="0" err="1" smtClean="0"/>
              <a:t>cmd</a:t>
            </a:r>
            <a:r>
              <a:rPr lang="en-US" sz="1800" dirty="0" smtClean="0"/>
              <a:t> and </a:t>
            </a:r>
            <a:r>
              <a:rPr lang="en-US" sz="1800" dirty="0" err="1" smtClean="0"/>
              <a:t>kernelshark</a:t>
            </a:r>
            <a:r>
              <a:rPr lang="en-US" sz="1800" dirty="0" smtClean="0"/>
              <a:t>), </a:t>
            </a:r>
            <a:r>
              <a:rPr lang="en-US" sz="1800" dirty="0" err="1" smtClean="0"/>
              <a:t>strace</a:t>
            </a:r>
            <a:endParaRPr lang="en-US" sz="1800" dirty="0" smtClean="0"/>
          </a:p>
          <a:p>
            <a:pPr marL="857250" lvl="1" indent="-457200"/>
            <a:r>
              <a:rPr lang="en-US" sz="1800" dirty="0" smtClean="0"/>
              <a:t>User space benchmarking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Hands-on experience in modifying an OS</a:t>
            </a:r>
          </a:p>
          <a:p>
            <a:pPr marL="857250" lvl="1" indent="-457200"/>
            <a:r>
              <a:rPr lang="en-US" sz="1800" dirty="0" smtClean="0"/>
              <a:t>Source-code intensive course</a:t>
            </a:r>
          </a:p>
          <a:p>
            <a:pPr marL="857250" lvl="1" indent="-457200"/>
            <a:r>
              <a:rPr lang="en-US" sz="1800" dirty="0" smtClean="0"/>
              <a:t>You’ll be asked to modify and evaluate the OS</a:t>
            </a:r>
          </a:p>
          <a:p>
            <a:pPr marL="857250" lvl="1" indent="-457200"/>
            <a:r>
              <a:rPr lang="en-US" sz="1800" dirty="0" smtClean="0"/>
              <a:t>Course project requires a substantial modification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200" dirty="0" smtClean="0"/>
              <a:t>For an increasing number of computer applications, general purpose operating systems are not enough, E.g.:</a:t>
            </a:r>
            <a:endParaRPr lang="en-US" sz="2400" dirty="0"/>
          </a:p>
          <a:p>
            <a:pPr marL="857250" lvl="1" indent="-457200"/>
            <a:r>
              <a:rPr lang="en-US" dirty="0" smtClean="0"/>
              <a:t>Real-time Systems </a:t>
            </a:r>
          </a:p>
          <a:p>
            <a:pPr marL="857250" lvl="1" indent="-457200"/>
            <a:r>
              <a:rPr lang="en-US" dirty="0" smtClean="0"/>
              <a:t>Embedded Systems </a:t>
            </a:r>
          </a:p>
          <a:p>
            <a:pPr marL="857250" lvl="1" indent="-457200"/>
            <a:r>
              <a:rPr lang="en-US" dirty="0" smtClean="0"/>
              <a:t>Cyber-physical Systems</a:t>
            </a:r>
          </a:p>
          <a:p>
            <a:pPr marL="857250" lvl="1" indent="-457200"/>
            <a:r>
              <a:rPr lang="en-US" dirty="0" smtClean="0"/>
              <a:t>High-speed Networking</a:t>
            </a:r>
          </a:p>
          <a:p>
            <a:pPr marL="857250" lvl="1" indent="-457200"/>
            <a:endParaRPr lang="en-US" sz="1600" dirty="0" smtClean="0"/>
          </a:p>
          <a:p>
            <a:pPr marL="457200" indent="-457200">
              <a:buNone/>
            </a:pPr>
            <a:r>
              <a:rPr lang="en-US" sz="2200" dirty="0" smtClean="0"/>
              <a:t>Or are moving away from discrete microprocessor designs, E.g.:</a:t>
            </a:r>
          </a:p>
          <a:p>
            <a:pPr marL="857250" lvl="1" indent="-457200"/>
            <a:r>
              <a:rPr lang="en-US" dirty="0" smtClean="0"/>
              <a:t>Automotive</a:t>
            </a:r>
          </a:p>
          <a:p>
            <a:pPr marL="857250" lvl="1" indent="-457200"/>
            <a:r>
              <a:rPr lang="en-US" dirty="0" smtClean="0"/>
              <a:t>Digital control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200" dirty="0" smtClean="0"/>
              <a:t>Many graduate students are doing research that modifies or heavily depends on the details of the kernel. 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400" dirty="0" smtClean="0"/>
              <a:t>The OS is too large to cover everything! This course specifically focuses on OS features that affect </a:t>
            </a:r>
            <a:r>
              <a:rPr lang="en-US" sz="2400" i="1" dirty="0" smtClean="0"/>
              <a:t>process semantics</a:t>
            </a:r>
            <a:r>
              <a:rPr lang="en-US" sz="2400" dirty="0" smtClean="0"/>
              <a:t>. E.g.:</a:t>
            </a:r>
          </a:p>
          <a:p>
            <a:pPr marL="857250" lvl="1" indent="-457200"/>
            <a:r>
              <a:rPr lang="en-US" sz="2000" dirty="0" smtClean="0"/>
              <a:t>Scheduling</a:t>
            </a:r>
          </a:p>
          <a:p>
            <a:pPr marL="857250" lvl="1" indent="-457200"/>
            <a:r>
              <a:rPr lang="en-US" sz="2000" dirty="0" smtClean="0"/>
              <a:t>Inter-process communication</a:t>
            </a:r>
          </a:p>
          <a:p>
            <a:pPr marL="857250" lvl="1" indent="-457200"/>
            <a:r>
              <a:rPr lang="en-US" sz="2000" dirty="0" smtClean="0"/>
              <a:t>System timing</a:t>
            </a:r>
          </a:p>
          <a:p>
            <a:pPr marL="857250" lvl="1" indent="-457200"/>
            <a:r>
              <a:rPr lang="en-US" sz="2000" dirty="0" smtClean="0"/>
              <a:t>See course website for specifics</a:t>
            </a:r>
          </a:p>
          <a:p>
            <a:pPr marL="857250" lvl="1" indent="-457200"/>
            <a:endParaRPr lang="en-US" sz="1800" dirty="0"/>
          </a:p>
          <a:p>
            <a:pPr marL="457200" indent="-457200">
              <a:buNone/>
            </a:pPr>
            <a:r>
              <a:rPr lang="en-US" sz="2400" dirty="0" smtClean="0"/>
              <a:t>This course doesn’t cover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marL="857250" lvl="1" indent="-457200"/>
            <a:r>
              <a:rPr lang="en-US" sz="2000" dirty="0" smtClean="0"/>
              <a:t>Device drivers</a:t>
            </a:r>
          </a:p>
          <a:p>
            <a:pPr marL="857250" lvl="1" indent="-457200"/>
            <a:r>
              <a:rPr lang="en-US" sz="2000" dirty="0" smtClean="0"/>
              <a:t>File systems</a:t>
            </a:r>
          </a:p>
          <a:p>
            <a:pPr marL="857250" lvl="1" indent="-457200"/>
            <a:r>
              <a:rPr lang="en-US" sz="2000" dirty="0" smtClean="0"/>
              <a:t>Networking</a:t>
            </a:r>
          </a:p>
          <a:p>
            <a:pPr marL="857250" lvl="1" indent="-457200"/>
            <a:r>
              <a:rPr lang="en-US" sz="2000" dirty="0" smtClean="0"/>
              <a:t>Memory management</a:t>
            </a:r>
          </a:p>
          <a:p>
            <a:pPr marL="857250" lvl="1" indent="-457200"/>
            <a:r>
              <a:rPr lang="en-US" sz="2000" dirty="0" smtClean="0"/>
              <a:t>Plenty other topics</a:t>
            </a:r>
          </a:p>
          <a:p>
            <a:pPr marL="857250" lvl="1" indent="-457200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 smtClean="0"/>
              <a:t>Our OS of choice is the Linux kernel</a:t>
            </a:r>
          </a:p>
          <a:p>
            <a:pPr marL="857250" lvl="1" indent="-457200"/>
            <a:r>
              <a:rPr lang="en-US" sz="1800" dirty="0" smtClean="0"/>
              <a:t>Open </a:t>
            </a:r>
            <a:r>
              <a:rPr lang="en-US" sz="1800" dirty="0" smtClean="0"/>
              <a:t>source, most deployed</a:t>
            </a:r>
            <a:endParaRPr lang="en-US" sz="1800" dirty="0" smtClean="0"/>
          </a:p>
          <a:p>
            <a:pPr marL="857250" lvl="1" indent="-457200"/>
            <a:r>
              <a:rPr lang="en-US" sz="1800" dirty="0" smtClean="0"/>
              <a:t>Most practical for research</a:t>
            </a:r>
          </a:p>
          <a:p>
            <a:pPr marL="857250" lvl="1" indent="-457200"/>
            <a:r>
              <a:rPr lang="en-US" sz="1800" dirty="0" smtClean="0"/>
              <a:t>Broadly applicable skill set</a:t>
            </a:r>
          </a:p>
          <a:p>
            <a:pPr marL="857250" lvl="1" indent="-457200"/>
            <a:endParaRPr lang="en-US" sz="1800" dirty="0"/>
          </a:p>
          <a:p>
            <a:pPr marL="457200" indent="-457200"/>
            <a:r>
              <a:rPr lang="en-US" sz="2400" dirty="0" smtClean="0"/>
              <a:t>The course is designed around the Raspberry Pi 2</a:t>
            </a:r>
          </a:p>
          <a:p>
            <a:pPr marL="857250" lvl="1" indent="-457200"/>
            <a:r>
              <a:rPr lang="en-US" sz="1800" dirty="0" smtClean="0"/>
              <a:t>We don’t want to modify the kernel on “production” machines</a:t>
            </a:r>
          </a:p>
          <a:p>
            <a:pPr marL="857250" lvl="1" indent="-457200"/>
            <a:r>
              <a:rPr lang="en-US" sz="1800" dirty="0" smtClean="0"/>
              <a:t>Provides four cores at 900MHz</a:t>
            </a:r>
          </a:p>
          <a:p>
            <a:pPr marL="857250" lvl="1" indent="-457200"/>
            <a:r>
              <a:rPr lang="en-US" sz="1800" dirty="0" smtClean="0"/>
              <a:t>Reasonably fast, provides interesting </a:t>
            </a:r>
            <a:r>
              <a:rPr lang="en-US" sz="1800" dirty="0" err="1" smtClean="0"/>
              <a:t>multicore</a:t>
            </a:r>
            <a:r>
              <a:rPr lang="en-US" sz="1800" dirty="0" smtClean="0"/>
              <a:t> behavior</a:t>
            </a:r>
          </a:p>
          <a:p>
            <a:pPr marL="857250" lvl="1" indent="-457200"/>
            <a:r>
              <a:rPr lang="en-US" sz="1800" dirty="0" smtClean="0"/>
              <a:t>Cheap</a:t>
            </a:r>
          </a:p>
          <a:p>
            <a:pPr marL="857250" lvl="1" indent="-457200"/>
            <a:r>
              <a:rPr lang="en-US" dirty="0" smtClean="0"/>
              <a:t>Useful and used elsewhere in WUSTL CS curriculum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of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OS hacking requires a lot of patience and thought</a:t>
            </a:r>
          </a:p>
          <a:p>
            <a:pPr marL="857250" lvl="1" indent="-457200"/>
            <a:r>
              <a:rPr lang="en-US" sz="1800" dirty="0" smtClean="0"/>
              <a:t>RPI2 kernel compile time: approx 90 minutes!</a:t>
            </a:r>
          </a:p>
          <a:p>
            <a:pPr marL="857250" lvl="1" indent="-457200"/>
            <a:r>
              <a:rPr lang="en-US" sz="1800" dirty="0" smtClean="0"/>
              <a:t>Spend more time thinking through code before writing</a:t>
            </a:r>
          </a:p>
          <a:p>
            <a:pPr marL="857250" lvl="1" indent="-457200"/>
            <a:r>
              <a:rPr lang="en-US" sz="1800" dirty="0" smtClean="0"/>
              <a:t>Huge established codebase to digest</a:t>
            </a:r>
          </a:p>
          <a:p>
            <a:pPr marL="857250" lvl="1" indent="-457200"/>
            <a:r>
              <a:rPr lang="en-US" sz="1800" dirty="0" smtClean="0"/>
              <a:t>Our goal is that your “hands-on” time is similar to other courses</a:t>
            </a:r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Start early, fail early. 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857250" lvl="1" indent="-457200"/>
            <a:endParaRPr lang="en-US" sz="1800" dirty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dirty="0" smtClean="0"/>
              <a:t>The RPi2 is an ARM processor</a:t>
            </a:r>
          </a:p>
          <a:p>
            <a:pPr marL="857250" lvl="1" indent="-457200"/>
            <a:r>
              <a:rPr lang="en-US" sz="1800" dirty="0" smtClean="0"/>
              <a:t>The OS has lots of processor dependent code</a:t>
            </a:r>
          </a:p>
          <a:p>
            <a:pPr marL="857250" lvl="1" indent="-457200"/>
            <a:r>
              <a:rPr lang="en-US" sz="1800" dirty="0" smtClean="0"/>
              <a:t>Will try to provide pointers to x86 references as well</a:t>
            </a:r>
          </a:p>
          <a:p>
            <a:pPr marL="857250" lvl="1" indent="-457200"/>
            <a:endParaRPr lang="en-US" sz="1800" dirty="0"/>
          </a:p>
          <a:p>
            <a:pPr marL="457200" indent="-457200"/>
            <a:r>
              <a:rPr lang="en-US" sz="2400" dirty="0" smtClean="0"/>
              <a:t>Your instructor knows less than you think!</a:t>
            </a:r>
          </a:p>
          <a:p>
            <a:pPr marL="857250" lvl="1" indent="-457200"/>
            <a:r>
              <a:rPr lang="en-US" sz="1800" dirty="0" smtClean="0"/>
              <a:t>There are too many specifics in the kernel to know everything</a:t>
            </a:r>
          </a:p>
          <a:p>
            <a:pPr marL="857250" lvl="1" indent="-457200"/>
            <a:r>
              <a:rPr lang="en-US" sz="1800" dirty="0" smtClean="0"/>
              <a:t>But we’re happy to talk about anything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time is split between lecture and studios.</a:t>
            </a:r>
          </a:p>
          <a:p>
            <a:r>
              <a:rPr lang="en-US" dirty="0" smtClean="0"/>
              <a:t>There will be two lab assignments in the first 8 weeks of class.</a:t>
            </a:r>
          </a:p>
          <a:p>
            <a:r>
              <a:rPr lang="en-US" dirty="0" smtClean="0"/>
              <a:t>There will be a course project in the last 6 weeks of class.</a:t>
            </a:r>
          </a:p>
          <a:p>
            <a:r>
              <a:rPr lang="en-US" dirty="0" smtClean="0"/>
              <a:t>We will have a midterm and final exam.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Course textbook: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Linux Kernel Development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Ed., by Robert Love, 2010.</a:t>
            </a:r>
            <a:endParaRPr lang="en-US" i="1" dirty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Book is a great starting resource for kernel hackers</a:t>
            </a:r>
          </a:p>
          <a:p>
            <a:pPr lvl="1"/>
            <a:r>
              <a:rPr lang="en-US" dirty="0" smtClean="0"/>
              <a:t>Other class readings are relatively current documents about the Linux kernel</a:t>
            </a:r>
          </a:p>
          <a:p>
            <a:pPr lvl="1"/>
            <a:r>
              <a:rPr lang="en-US" dirty="0" smtClean="0"/>
              <a:t>Plan to look at a lot of source code in your spare time</a:t>
            </a:r>
          </a:p>
          <a:p>
            <a:pPr lvl="1"/>
            <a:r>
              <a:rPr lang="en-US" dirty="0" smtClean="0"/>
              <a:t>Course website provides a number of free/online references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Google is your friend </a:t>
            </a:r>
          </a:p>
          <a:p>
            <a:pPr lvl="1"/>
            <a:r>
              <a:rPr lang="en-US" dirty="0" smtClean="0"/>
              <a:t>Linux is widely documented (but often not current)</a:t>
            </a:r>
          </a:p>
          <a:p>
            <a:pPr lvl="1"/>
            <a:r>
              <a:rPr lang="en-US" dirty="0" smtClean="0"/>
              <a:t>Lots of resources exist for individual directories, files, and even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New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Hopefully this course:</a:t>
            </a:r>
          </a:p>
          <a:p>
            <a:pPr lvl="1"/>
            <a:r>
              <a:rPr lang="en-US" dirty="0" smtClean="0"/>
              <a:t>Isn’t too hard (or too easy)</a:t>
            </a:r>
          </a:p>
          <a:p>
            <a:pPr lvl="1"/>
            <a:r>
              <a:rPr lang="en-US" dirty="0" smtClean="0"/>
              <a:t>Builds upon basic OS understanding</a:t>
            </a:r>
          </a:p>
          <a:p>
            <a:pPr lvl="1"/>
            <a:r>
              <a:rPr lang="en-US" dirty="0" smtClean="0"/>
              <a:t>Works for people with basic to advanced knowledge of Linux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I welcome comments and suggestions about topics and pacing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Please come talk to me </a:t>
            </a:r>
            <a:r>
              <a:rPr lang="en-US" dirty="0" smtClean="0"/>
              <a:t>if you have any questions or comments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E81 CSE 522S -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588</Words>
  <Application>Microsoft Macintosh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Course Introduction</vt:lpstr>
      <vt:lpstr>Three Goals for Students</vt:lpstr>
      <vt:lpstr>Course Motivation</vt:lpstr>
      <vt:lpstr>Topics Overview</vt:lpstr>
      <vt:lpstr>Course Environment</vt:lpstr>
      <vt:lpstr>Words of Warning</vt:lpstr>
      <vt:lpstr>Course Format</vt:lpstr>
      <vt:lpstr>Class Readings</vt:lpstr>
      <vt:lpstr>This is a New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david_n_laura</dc:creator>
  <cp:lastModifiedBy>user</cp:lastModifiedBy>
  <cp:revision>141</cp:revision>
  <dcterms:created xsi:type="dcterms:W3CDTF">2015-12-04T20:31:09Z</dcterms:created>
  <dcterms:modified xsi:type="dcterms:W3CDTF">2016-01-19T19:06:03Z</dcterms:modified>
</cp:coreProperties>
</file>