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266" r:id="rId4"/>
    <p:sldId id="267" r:id="rId5"/>
    <p:sldId id="268" r:id="rId6"/>
    <p:sldId id="269" r:id="rId7"/>
    <p:sldId id="271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0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Kernel Tracing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David Ferry, Chris Gill</a:t>
            </a:r>
          </a:p>
          <a:p>
            <a:r>
              <a:rPr lang="en-US" sz="1800" dirty="0" smtClean="0"/>
              <a:t>CSE 522S - Advanced Operating Systems</a:t>
            </a:r>
          </a:p>
          <a:p>
            <a:r>
              <a:rPr lang="en-US" sz="1800" dirty="0" smtClean="0"/>
              <a:t>Washington University in St. Louis</a:t>
            </a:r>
          </a:p>
          <a:p>
            <a:r>
              <a:rPr lang="en-US" sz="1800" dirty="0" smtClean="0"/>
              <a:t>St. Louis, MO 63143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Piazza page:</a:t>
            </a:r>
          </a:p>
          <a:p>
            <a:pPr lvl="1"/>
            <a:r>
              <a:rPr lang="en-US" dirty="0" smtClean="0"/>
              <a:t>Search for CSE 522 under classes</a:t>
            </a:r>
          </a:p>
          <a:p>
            <a:pPr lvl="1"/>
            <a:r>
              <a:rPr lang="en-US" dirty="0" smtClean="0"/>
              <a:t>Will become a class FAQ for subsequent semesters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Extra readings on class page:</a:t>
            </a:r>
          </a:p>
          <a:p>
            <a:pPr lvl="1"/>
            <a:r>
              <a:rPr lang="en-US" dirty="0" smtClean="0"/>
              <a:t>Not always intended to be read in full</a:t>
            </a:r>
          </a:p>
          <a:p>
            <a:pPr lvl="1"/>
            <a:r>
              <a:rPr lang="en-US" dirty="0" smtClean="0"/>
              <a:t>Won’t have specific test questions from these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3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Verdana" pitchFamily="34" charset="0"/>
                <a:cs typeface="Verdana" pitchFamily="34" charset="0"/>
              </a:rPr>
              <a:t>Debugging Linux</a:t>
            </a:r>
            <a:endParaRPr lang="en-US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Debuggers exist:</a:t>
            </a:r>
          </a:p>
          <a:p>
            <a:pPr marL="400050" lvl="1" indent="0"/>
            <a:r>
              <a:rPr lang="en-US" sz="2000" dirty="0" err="1" smtClean="0">
                <a:latin typeface="Verdana"/>
                <a:cs typeface="Verdana"/>
              </a:rPr>
              <a:t>gdb</a:t>
            </a:r>
            <a:endParaRPr lang="en-US" sz="2000" dirty="0" smtClean="0">
              <a:latin typeface="Verdana"/>
              <a:cs typeface="Verdana"/>
            </a:endParaRPr>
          </a:p>
          <a:p>
            <a:pPr marL="400050" lvl="1" indent="0"/>
            <a:r>
              <a:rPr lang="en-US" sz="2000" dirty="0" err="1" smtClean="0">
                <a:latin typeface="Verdana"/>
                <a:cs typeface="Verdana"/>
              </a:rPr>
              <a:t>kgdb</a:t>
            </a:r>
            <a:endParaRPr lang="en-US" sz="2000" dirty="0" smtClean="0">
              <a:latin typeface="Verdana"/>
              <a:cs typeface="Verdana"/>
            </a:endParaRPr>
          </a:p>
          <a:p>
            <a:pPr marL="400050" lvl="1" indent="0"/>
            <a:endParaRPr lang="en-US" dirty="0" smtClean="0">
              <a:latin typeface="Verdana"/>
              <a:cs typeface="Verdana"/>
            </a:endParaRPr>
          </a:p>
          <a:p>
            <a:pPr marL="0" indent="0">
              <a:buNone/>
            </a:pPr>
            <a:r>
              <a:rPr lang="en-US" sz="2400" dirty="0" smtClean="0">
                <a:latin typeface="Verdana"/>
                <a:cs typeface="Verdana"/>
              </a:rPr>
              <a:t>But have serious limitations:</a:t>
            </a:r>
          </a:p>
          <a:p>
            <a:pPr marL="400050" lvl="1" indent="0"/>
            <a:r>
              <a:rPr lang="en-US" sz="2000" dirty="0" smtClean="0">
                <a:latin typeface="Verdana"/>
                <a:cs typeface="Verdana"/>
              </a:rPr>
              <a:t>Full debugging requires </a:t>
            </a:r>
            <a:r>
              <a:rPr lang="en-US" sz="2000" dirty="0" smtClean="0">
                <a:latin typeface="Verdana"/>
                <a:cs typeface="Verdana"/>
              </a:rPr>
              <a:t>specialized, two machine setup</a:t>
            </a:r>
          </a:p>
          <a:p>
            <a:pPr marL="400050" lvl="1" indent="0"/>
            <a:r>
              <a:rPr lang="en-US" sz="2000" dirty="0" smtClean="0">
                <a:latin typeface="Verdana"/>
                <a:cs typeface="Verdana"/>
              </a:rPr>
              <a:t>Limited ability to do execution stepping</a:t>
            </a:r>
          </a:p>
          <a:p>
            <a:pPr marL="400050" lvl="1" indent="0"/>
            <a:r>
              <a:rPr lang="en-US" sz="2000" dirty="0" smtClean="0">
                <a:latin typeface="Verdana"/>
                <a:cs typeface="Verdana"/>
              </a:rPr>
              <a:t>Can still do breakpoints</a:t>
            </a:r>
          </a:p>
          <a:p>
            <a:pPr marL="400050" lvl="1" indent="0"/>
            <a:r>
              <a:rPr lang="en-US" sz="2000" dirty="0" smtClean="0">
                <a:latin typeface="Verdana"/>
                <a:cs typeface="Verdana"/>
              </a:rPr>
              <a:t>Can still inspect memory contents</a:t>
            </a:r>
          </a:p>
          <a:p>
            <a:pPr marL="400050" lvl="1" indent="0"/>
            <a:r>
              <a:rPr lang="en-US" sz="2000" dirty="0" smtClean="0">
                <a:latin typeface="Verdana"/>
                <a:cs typeface="Verdana"/>
              </a:rPr>
              <a:t>Can still inspect call stack</a:t>
            </a:r>
          </a:p>
          <a:p>
            <a:pPr marL="0" indent="0">
              <a:buNone/>
            </a:pPr>
            <a:endParaRPr lang="en-US" dirty="0" smtClean="0">
              <a:latin typeface="Verdana"/>
              <a:cs typeface="Verdana"/>
            </a:endParaRPr>
          </a:p>
          <a:p>
            <a:pPr marL="0" indent="0">
              <a:buNone/>
            </a:pPr>
            <a:r>
              <a:rPr lang="en-US" sz="2400" dirty="0" smtClean="0">
                <a:latin typeface="Verdana"/>
                <a:cs typeface="Verdana"/>
              </a:rPr>
              <a:t>Instead, tracing is used.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Tracer: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dirty="0" smtClean="0"/>
              <a:t>prints information to the system log</a:t>
            </a:r>
          </a:p>
          <a:p>
            <a:pPr lvl="1"/>
            <a:r>
              <a:rPr lang="en-US" sz="2000" dirty="0" smtClean="0"/>
              <a:t>Messages stored in circular buffer </a:t>
            </a:r>
          </a:p>
          <a:p>
            <a:pPr lvl="1"/>
            <a:r>
              <a:rPr lang="en-US" sz="2000" dirty="0" smtClean="0"/>
              <a:t>Can be read 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dmesg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/>
              <a:t>Eight possible log levels (set 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dmesg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–n</a:t>
            </a:r>
            <a:r>
              <a:rPr lang="en-US" sz="2000" dirty="0" smtClean="0"/>
              <a:t>)</a:t>
            </a:r>
          </a:p>
          <a:p>
            <a:pPr lvl="1"/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Example: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(KERN_ALERT “bad thing %ld”,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bad_thing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2000" dirty="0" smtClean="0"/>
              <a:t>Uses same format 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2000" dirty="0" smtClean="0"/>
              <a:t>Note there is no comma after log level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</a:t>
            </a:r>
            <a:r>
              <a:rPr lang="en-US" dirty="0" err="1" smtClean="0"/>
              <a:t>Oopses</a:t>
            </a:r>
            <a:r>
              <a:rPr lang="en-US" dirty="0" smtClean="0"/>
              <a:t> and Panics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A kernel </a:t>
            </a:r>
            <a:r>
              <a:rPr lang="en-US" sz="2000" i="1" dirty="0" smtClean="0"/>
              <a:t>panic</a:t>
            </a:r>
            <a:r>
              <a:rPr lang="en-US" sz="2000" dirty="0" smtClean="0"/>
              <a:t> is unrecoverable and results in an instant halt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An </a:t>
            </a:r>
            <a:r>
              <a:rPr lang="en-US" sz="2000" i="1" dirty="0" smtClean="0"/>
              <a:t>oops</a:t>
            </a:r>
            <a:r>
              <a:rPr lang="en-US" sz="2000" dirty="0" smtClean="0"/>
              <a:t> communicates something bad happened but the kernel tries to continue executing</a:t>
            </a:r>
          </a:p>
          <a:p>
            <a:pPr lvl="1"/>
            <a:r>
              <a:rPr lang="en-US" sz="1800" dirty="0" smtClean="0"/>
              <a:t>An oops means the kernel is not totally broken, but is probably in an </a:t>
            </a:r>
            <a:r>
              <a:rPr lang="en-US" sz="1800" dirty="0" smtClean="0"/>
              <a:t>inconsistent </a:t>
            </a:r>
            <a:r>
              <a:rPr lang="en-US" sz="1800" dirty="0" smtClean="0"/>
              <a:t>state</a:t>
            </a:r>
          </a:p>
          <a:p>
            <a:pPr lvl="1"/>
            <a:r>
              <a:rPr lang="en-US" sz="1800" dirty="0" smtClean="0"/>
              <a:t>An oops in interrupt context, the idle task (</a:t>
            </a:r>
            <a:r>
              <a:rPr lang="en-US" sz="1800" dirty="0" err="1" smtClean="0"/>
              <a:t>pid</a:t>
            </a:r>
            <a:r>
              <a:rPr lang="en-US" sz="1800" dirty="0" smtClean="0"/>
              <a:t> 0), or the init task (</a:t>
            </a:r>
            <a:r>
              <a:rPr lang="en-US" sz="1800" dirty="0" err="1" smtClean="0"/>
              <a:t>pid</a:t>
            </a:r>
            <a:r>
              <a:rPr lang="en-US" sz="1800" dirty="0" smtClean="0"/>
              <a:t> 1) results in a panic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https://upload.wikimedia.org/wikipedia/commons/7/71/Kernel-panic.jpg"/>
          <p:cNvPicPr>
            <a:picLocks noChangeAspect="1" noChangeArrowheads="1"/>
          </p:cNvPicPr>
          <p:nvPr/>
        </p:nvPicPr>
        <p:blipFill>
          <a:blip r:embed="rId2" cstate="print"/>
          <a:srcRect l="18213" t="6818" r="16660" b="9092"/>
          <a:stretch>
            <a:fillRect/>
          </a:stretch>
        </p:blipFill>
        <p:spPr bwMode="auto">
          <a:xfrm>
            <a:off x="5105400" y="1447800"/>
            <a:ext cx="4038600" cy="347507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705601" y="4888468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"Kernel-panic" by Kevin</a:t>
            </a:r>
          </a:p>
          <a:p>
            <a:r>
              <a:rPr lang="en-US" sz="900" dirty="0" smtClean="0"/>
              <a:t>http://flickr.com/photos/kevincollins/74279815/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Courier New" pitchFamily="49" charset="0"/>
              </a:rPr>
              <a:t>Ftrace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– the Function Tracer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Not just functions! Many features:</a:t>
            </a:r>
          </a:p>
          <a:p>
            <a:pPr lvl="1"/>
            <a:r>
              <a:rPr lang="en-US" dirty="0" smtClean="0"/>
              <a:t>Event </a:t>
            </a:r>
            <a:r>
              <a:rPr lang="en-US" dirty="0" err="1" smtClean="0"/>
              <a:t>tracepoints</a:t>
            </a:r>
            <a:r>
              <a:rPr lang="en-US" dirty="0" smtClean="0"/>
              <a:t> (scheduler, interrupts, etc.)</a:t>
            </a:r>
          </a:p>
          <a:p>
            <a:pPr lvl="1"/>
            <a:r>
              <a:rPr lang="en-US" dirty="0" smtClean="0"/>
              <a:t>Trace any kernel function</a:t>
            </a:r>
            <a:endParaRPr lang="en-US" dirty="0" smtClean="0"/>
          </a:p>
          <a:p>
            <a:pPr lvl="1"/>
            <a:r>
              <a:rPr lang="en-US" dirty="0" smtClean="0"/>
              <a:t>Call graphs</a:t>
            </a:r>
          </a:p>
          <a:p>
            <a:pPr lvl="1"/>
            <a:r>
              <a:rPr lang="en-US" dirty="0" smtClean="0"/>
              <a:t>Kernel stack size</a:t>
            </a:r>
          </a:p>
          <a:p>
            <a:pPr lvl="1"/>
            <a:r>
              <a:rPr lang="en-US" dirty="0" smtClean="0"/>
              <a:t>Latency tracing</a:t>
            </a:r>
          </a:p>
          <a:p>
            <a:pPr lvl="2"/>
            <a:r>
              <a:rPr lang="en-US" dirty="0" smtClean="0"/>
              <a:t>How long interrupts disabled</a:t>
            </a:r>
          </a:p>
          <a:p>
            <a:pPr lvl="2"/>
            <a:r>
              <a:rPr lang="en-US" dirty="0" smtClean="0"/>
              <a:t>How long preemption disabled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Has a user interface called </a:t>
            </a:r>
            <a:r>
              <a:rPr lang="en-US" dirty="0" smtClean="0">
                <a:latin typeface="Courier New"/>
                <a:cs typeface="Courier New"/>
              </a:rPr>
              <a:t>trace-</a:t>
            </a:r>
            <a:r>
              <a:rPr lang="en-US" dirty="0" err="1" smtClean="0">
                <a:latin typeface="Courier New"/>
                <a:cs typeface="Courier New"/>
              </a:rPr>
              <a:t>cmd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Very nice graphical trace browser called </a:t>
            </a:r>
            <a:r>
              <a:rPr lang="en-US" dirty="0" err="1" smtClean="0"/>
              <a:t>Kernelshark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Ftrace</a:t>
            </a:r>
            <a:r>
              <a:rPr lang="en-US" dirty="0" smtClean="0"/>
              <a:t> 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When tracing is enabled, the kernel maintains:</a:t>
            </a:r>
          </a:p>
          <a:p>
            <a:pPr lvl="1"/>
            <a:r>
              <a:rPr lang="en-US" dirty="0" smtClean="0"/>
              <a:t>Per-CPU ring buffer for holding events</a:t>
            </a:r>
          </a:p>
          <a:p>
            <a:pPr lvl="1"/>
            <a:r>
              <a:rPr lang="en-US" dirty="0" smtClean="0"/>
              <a:t>Per-CPU kernel thread that empties ring buffer</a:t>
            </a:r>
          </a:p>
          <a:p>
            <a:pPr marL="0" indent="0">
              <a:buNone/>
            </a:pPr>
            <a:r>
              <a:rPr lang="en-US" dirty="0" smtClean="0"/>
              <a:t>If readers can’t keep up, data is lost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Tracepoints</a:t>
            </a:r>
            <a:r>
              <a:rPr lang="en-US" dirty="0" smtClean="0"/>
              <a:t> in kernel:</a:t>
            </a:r>
          </a:p>
          <a:p>
            <a:pPr lvl="1"/>
            <a:r>
              <a:rPr lang="en-US" dirty="0" smtClean="0"/>
              <a:t>Kernel maintains list of </a:t>
            </a:r>
            <a:r>
              <a:rPr lang="en-US" dirty="0" err="1" smtClean="0"/>
              <a:t>tracepoint</a:t>
            </a:r>
            <a:r>
              <a:rPr lang="en-US" dirty="0" smtClean="0"/>
              <a:t> locations</a:t>
            </a:r>
          </a:p>
          <a:p>
            <a:pPr lvl="1"/>
            <a:r>
              <a:rPr lang="en-US" dirty="0" smtClean="0"/>
              <a:t>Locations normally converted to no-ops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>
                <a:latin typeface="Courier New"/>
                <a:cs typeface="Courier New"/>
              </a:rPr>
              <a:t>ftrace_make_nop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Trace code is runtime-patched into kernel code when activated (</a:t>
            </a:r>
            <a:r>
              <a:rPr lang="en-US" dirty="0" err="1" smtClean="0">
                <a:latin typeface="Courier New"/>
                <a:cs typeface="Courier New"/>
              </a:rPr>
              <a:t>ftrace_make_call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3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Userspace</a:t>
            </a:r>
            <a:r>
              <a:rPr lang="en-US" dirty="0" smtClean="0"/>
              <a:t> Tracing: </a:t>
            </a:r>
            <a:r>
              <a:rPr lang="en-US" dirty="0" err="1" smtClean="0"/>
              <a:t>Strace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Allows one </a:t>
            </a:r>
            <a:r>
              <a:rPr lang="en-US" sz="2400" dirty="0" err="1" smtClean="0"/>
              <a:t>userspace</a:t>
            </a:r>
            <a:r>
              <a:rPr lang="en-US" sz="2400" dirty="0" smtClean="0"/>
              <a:t> process (tracer) to inspect the system calls made by another thread (</a:t>
            </a:r>
            <a:r>
              <a:rPr lang="en-US" sz="2400" dirty="0" err="1" smtClean="0"/>
              <a:t>tracee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Tracer calls </a:t>
            </a:r>
            <a:r>
              <a:rPr lang="en-US" sz="2400" dirty="0" err="1" smtClean="0">
                <a:latin typeface="Courier New"/>
                <a:cs typeface="Courier New"/>
              </a:rPr>
              <a:t>ptrace</a:t>
            </a:r>
            <a:r>
              <a:rPr lang="en-US" sz="2400" dirty="0" smtClean="0">
                <a:latin typeface="Courier New"/>
                <a:cs typeface="Courier New"/>
              </a:rPr>
              <a:t>()</a:t>
            </a:r>
            <a:r>
              <a:rPr lang="en-US" sz="2400" dirty="0" smtClean="0">
                <a:latin typeface="Verdana"/>
                <a:cs typeface="Verdana"/>
              </a:rPr>
              <a:t> </a:t>
            </a:r>
            <a:r>
              <a:rPr lang="en-US" sz="2400" dirty="0" smtClean="0"/>
              <a:t>on </a:t>
            </a:r>
            <a:r>
              <a:rPr lang="en-US" sz="2400" dirty="0" err="1" smtClean="0"/>
              <a:t>tracee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Tracee</a:t>
            </a:r>
            <a:r>
              <a:rPr lang="en-US" sz="2400" dirty="0" smtClean="0"/>
              <a:t> halts at every system call, system call return, and signal (except </a:t>
            </a:r>
            <a:r>
              <a:rPr lang="en-US" sz="2400" dirty="0" smtClean="0">
                <a:latin typeface="Courier New"/>
                <a:cs typeface="Courier New"/>
              </a:rPr>
              <a:t>SIGKILL</a:t>
            </a:r>
            <a:r>
              <a:rPr lang="en-US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Tracer records info, and releases </a:t>
            </a:r>
            <a:r>
              <a:rPr lang="en-US" sz="2400" dirty="0" err="1" smtClean="0"/>
              <a:t>tracee</a:t>
            </a:r>
            <a:r>
              <a:rPr lang="en-US" sz="2400" dirty="0" smtClean="0"/>
              <a:t> to continue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Note:</a:t>
            </a:r>
          </a:p>
          <a:p>
            <a:r>
              <a:rPr lang="en-US" sz="2400" dirty="0" smtClean="0"/>
              <a:t>Tracing is per-thread</a:t>
            </a:r>
          </a:p>
          <a:p>
            <a:r>
              <a:rPr lang="en-US" sz="2400" dirty="0" smtClean="0"/>
              <a:t>Seriously warps program timings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4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6328</TotalTime>
  <Words>467</Words>
  <Application>Microsoft Macintosh PowerPoint</Application>
  <PresentationFormat>On-screen Show (4:3)</PresentationFormat>
  <Paragraphs>92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Kernel Tracing</vt:lpstr>
      <vt:lpstr>Class Notes</vt:lpstr>
      <vt:lpstr>Debugging Linux</vt:lpstr>
      <vt:lpstr>Simplest Tracer: printk()</vt:lpstr>
      <vt:lpstr>Kernel Oopses and Panics</vt:lpstr>
      <vt:lpstr>Ftrace – the Function Tracer</vt:lpstr>
      <vt:lpstr>Ftrace Internals</vt:lpstr>
      <vt:lpstr>Userspace Tracing: Strace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user</cp:lastModifiedBy>
  <cp:revision>90</cp:revision>
  <dcterms:created xsi:type="dcterms:W3CDTF">2016-01-21T02:03:40Z</dcterms:created>
  <dcterms:modified xsi:type="dcterms:W3CDTF">2016-02-02T17:50:16Z</dcterms:modified>
</cp:coreProperties>
</file>