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4D"/>
    <a:srgbClr val="720D1A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4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720D1A"/>
                </a:solidFill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chool_of_Engineering_and_Applied_Science_1line_rev(RGB)1000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4600" y="5715000"/>
            <a:ext cx="4255605" cy="1066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CSE 522S – Advanced Operating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20D1A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Parallel Systems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School_of_Engineering_and_Applied_Science_1line_rev(RGB)1000-01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6200" y="6131920"/>
            <a:ext cx="3200400" cy="8022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720D1A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David Ferry, Chris Gill</a:t>
            </a:r>
          </a:p>
          <a:p>
            <a:r>
              <a:rPr lang="en-US" sz="1800" dirty="0" smtClean="0"/>
              <a:t>CSE 522S - Advanced Operating Systems</a:t>
            </a:r>
          </a:p>
          <a:p>
            <a:r>
              <a:rPr lang="en-US" sz="1800" dirty="0" smtClean="0"/>
              <a:t>Washington University in St. Louis</a:t>
            </a:r>
          </a:p>
          <a:p>
            <a:r>
              <a:rPr lang="en-US" sz="1800" dirty="0" smtClean="0"/>
              <a:t>St. Louis, MO 63130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abstraction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Would give </a:t>
            </a:r>
            <a:r>
              <a:rPr lang="en-US" i="1" dirty="0" smtClean="0"/>
              <a:t>flexibility</a:t>
            </a:r>
            <a:r>
              <a:rPr lang="en-US" dirty="0" smtClean="0"/>
              <a:t> and </a:t>
            </a:r>
            <a:r>
              <a:rPr lang="en-US" i="1" dirty="0" smtClean="0"/>
              <a:t>substitutability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13716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4876800"/>
            <a:ext cx="13716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8" name="Flowchart: Delay 7"/>
          <p:cNvSpPr/>
          <p:nvPr/>
        </p:nvSpPr>
        <p:spPr>
          <a:xfrm>
            <a:off x="5410200" y="48768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sp>
        <p:nvSpPr>
          <p:cNvPr id="9" name="Flowchart: Delay 8"/>
          <p:cNvSpPr/>
          <p:nvPr/>
        </p:nvSpPr>
        <p:spPr>
          <a:xfrm flipH="1">
            <a:off x="2819400" y="48768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9" idx="3"/>
          </p:cNvCxnSpPr>
          <p:nvPr/>
        </p:nvCxnSpPr>
        <p:spPr>
          <a:xfrm>
            <a:off x="21336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62484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92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4038600" y="4724400"/>
            <a:ext cx="990600" cy="7620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900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6061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52800" y="5486400"/>
            <a:ext cx="240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Desired Socket Protocol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</a:t>
            </a:r>
            <a:r>
              <a:rPr lang="en-US" dirty="0" smtClean="0"/>
              <a:t>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abstraction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Would give </a:t>
            </a:r>
            <a:r>
              <a:rPr lang="en-US" i="1" dirty="0" smtClean="0"/>
              <a:t>flexibility</a:t>
            </a:r>
            <a:r>
              <a:rPr lang="en-US" dirty="0" smtClean="0"/>
              <a:t> and </a:t>
            </a:r>
            <a:r>
              <a:rPr lang="en-US" i="1" dirty="0" smtClean="0"/>
              <a:t>substitutability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13716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4876800"/>
            <a:ext cx="1371600" cy="5334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B</a:t>
            </a:r>
            <a:endParaRPr lang="en-US" dirty="0"/>
          </a:p>
        </p:txBody>
      </p:sp>
      <p:sp>
        <p:nvSpPr>
          <p:cNvPr id="8" name="Flowchart: Delay 7"/>
          <p:cNvSpPr/>
          <p:nvPr/>
        </p:nvSpPr>
        <p:spPr>
          <a:xfrm>
            <a:off x="5410200" y="48768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sp>
        <p:nvSpPr>
          <p:cNvPr id="9" name="Flowchart: Delay 8"/>
          <p:cNvSpPr/>
          <p:nvPr/>
        </p:nvSpPr>
        <p:spPr>
          <a:xfrm flipH="1">
            <a:off x="2819400" y="48768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9" idx="3"/>
          </p:cNvCxnSpPr>
          <p:nvPr/>
        </p:nvCxnSpPr>
        <p:spPr>
          <a:xfrm>
            <a:off x="21336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62484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92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4038600" y="4724400"/>
            <a:ext cx="990600" cy="7620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900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6061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00729" y="5486400"/>
            <a:ext cx="219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Protocols: </a:t>
            </a:r>
            <a:br>
              <a:rPr lang="en-US" dirty="0" smtClean="0"/>
            </a:br>
            <a:r>
              <a:rPr lang="en-US" dirty="0" smtClean="0"/>
              <a:t>IPv4, IPv6, local, etc…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2665" y="48768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IPv4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abstraction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Would give </a:t>
            </a:r>
            <a:r>
              <a:rPr lang="en-US" i="1" dirty="0" smtClean="0"/>
              <a:t>flexibility</a:t>
            </a:r>
            <a:r>
              <a:rPr lang="en-US" dirty="0" smtClean="0"/>
              <a:t> and </a:t>
            </a:r>
            <a:r>
              <a:rPr lang="en-US" i="1" dirty="0" smtClean="0"/>
              <a:t>substitutability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13716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4876800"/>
            <a:ext cx="13716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>
            <a:off x="5410200" y="4876800"/>
            <a:ext cx="838200" cy="533400"/>
          </a:xfrm>
          <a:prstGeom prst="flowChartDelay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Socket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Delay 8"/>
          <p:cNvSpPr/>
          <p:nvPr/>
        </p:nvSpPr>
        <p:spPr>
          <a:xfrm flipH="1">
            <a:off x="2819400" y="48768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6" idx="3"/>
            <a:endCxn id="9" idx="3"/>
          </p:cNvCxnSpPr>
          <p:nvPr/>
        </p:nvCxnSpPr>
        <p:spPr>
          <a:xfrm>
            <a:off x="21336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62484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576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029200" y="5143100"/>
            <a:ext cx="3810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loud 28"/>
          <p:cNvSpPr/>
          <p:nvPr/>
        </p:nvSpPr>
        <p:spPr>
          <a:xfrm>
            <a:off x="4038600" y="4724400"/>
            <a:ext cx="990600" cy="7620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95900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6061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600729" y="5486400"/>
            <a:ext cx="219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Protocols: </a:t>
            </a:r>
            <a:br>
              <a:rPr lang="en-US" dirty="0" smtClean="0"/>
            </a:br>
            <a:r>
              <a:rPr lang="en-US" dirty="0" smtClean="0"/>
              <a:t>IPv4, IPv6, local, etc…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32665" y="48768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IPv4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API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abstraction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 abstraction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Would give </a:t>
            </a:r>
            <a:r>
              <a:rPr lang="en-US" i="1" dirty="0" smtClean="0"/>
              <a:t>flexibility</a:t>
            </a:r>
            <a:r>
              <a:rPr lang="en-US" dirty="0" smtClean="0"/>
              <a:t> and </a:t>
            </a:r>
            <a:r>
              <a:rPr lang="en-US" i="1" dirty="0" smtClean="0"/>
              <a:t>substitutability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13716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34200" y="4876800"/>
            <a:ext cx="13716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lowchart: Delay 7"/>
          <p:cNvSpPr/>
          <p:nvPr/>
        </p:nvSpPr>
        <p:spPr>
          <a:xfrm>
            <a:off x="5410200" y="4876800"/>
            <a:ext cx="838200" cy="533400"/>
          </a:xfrm>
          <a:prstGeom prst="flowChartDelay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Flowchart: Delay 8"/>
          <p:cNvSpPr/>
          <p:nvPr/>
        </p:nvSpPr>
        <p:spPr>
          <a:xfrm flipH="1">
            <a:off x="2819400" y="4876800"/>
            <a:ext cx="838200" cy="533400"/>
          </a:xfrm>
          <a:prstGeom prst="flowChartDelay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6" idx="3"/>
            <a:endCxn id="9" idx="3"/>
          </p:cNvCxnSpPr>
          <p:nvPr/>
        </p:nvCxnSpPr>
        <p:spPr>
          <a:xfrm>
            <a:off x="21336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7" idx="1"/>
          </p:cNvCxnSpPr>
          <p:nvPr/>
        </p:nvCxnSpPr>
        <p:spPr>
          <a:xfrm>
            <a:off x="6248400" y="51435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95900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146061" y="5181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657600" y="4876800"/>
            <a:ext cx="1752600" cy="533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Pipe Implementation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Sockets </a:t>
            </a:r>
            <a:br>
              <a:rPr lang="en-US" dirty="0" smtClean="0"/>
            </a:br>
            <a:r>
              <a:rPr lang="en-US" sz="3600" dirty="0" smtClean="0"/>
              <a:t>(aka Berkeley Sockets or POSIX Sockets)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communications endpoints</a:t>
            </a:r>
          </a:p>
          <a:p>
            <a:r>
              <a:rPr lang="en-US" dirty="0" smtClean="0"/>
              <a:t>Are connected by user-specified protocols (TCP/IPv4, UDP/IPv6, TCP/local, etc…)</a:t>
            </a:r>
          </a:p>
          <a:p>
            <a:r>
              <a:rPr lang="en-US" dirty="0" smtClean="0"/>
              <a:t>Are read and written as though a file</a:t>
            </a:r>
          </a:p>
          <a:p>
            <a:r>
              <a:rPr lang="en-US" dirty="0" smtClean="0"/>
              <a:t>Are bidirectional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socket is an abstract endpoint:</a:t>
            </a:r>
          </a:p>
          <a:p>
            <a:r>
              <a:rPr lang="en-US" dirty="0" smtClean="0"/>
              <a:t>Endpoint of what?</a:t>
            </a:r>
          </a:p>
          <a:p>
            <a:r>
              <a:rPr lang="en-US" dirty="0" smtClean="0"/>
              <a:t>A socket must be </a:t>
            </a:r>
            <a:r>
              <a:rPr lang="en-US" i="1" dirty="0" smtClean="0"/>
              <a:t>bound</a:t>
            </a:r>
            <a:r>
              <a:rPr lang="en-US" dirty="0" smtClean="0"/>
              <a:t> to an </a:t>
            </a:r>
            <a:r>
              <a:rPr lang="en-US" i="1" dirty="0" smtClean="0"/>
              <a:t>address</a:t>
            </a:r>
          </a:p>
          <a:p>
            <a:pPr>
              <a:buNone/>
            </a:pPr>
            <a:endParaRPr lang="en-US" sz="1100" i="1" dirty="0" smtClean="0"/>
          </a:p>
          <a:p>
            <a:pPr>
              <a:buNone/>
            </a:pPr>
            <a:r>
              <a:rPr lang="en-US" sz="20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Create with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socket()</a:t>
            </a:r>
            <a:br>
              <a:rPr lang="en-US" sz="2000" dirty="0" smtClean="0">
                <a:latin typeface="Consolas" pitchFamily="49" charset="0"/>
                <a:cs typeface="Consolas" pitchFamily="49" charset="0"/>
              </a:rPr>
            </a:b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dirty="0" smtClean="0"/>
              <a:t>If server: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Bind with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bind()</a:t>
            </a:r>
            <a:endParaRPr lang="en-US" sz="20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Wait for connection </a:t>
            </a:r>
          </a:p>
          <a:p>
            <a:pPr marL="514350" indent="-514350">
              <a:buNone/>
            </a:pPr>
            <a:r>
              <a:rPr lang="en-US" sz="2000" dirty="0" smtClean="0"/>
              <a:t>with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listen()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accept()</a:t>
            </a:r>
          </a:p>
          <a:p>
            <a:pPr marL="514350" indent="-514350">
              <a:buNone/>
            </a:pPr>
            <a:endParaRPr lang="en-US" sz="900" dirty="0" smtClean="0"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dirty="0" smtClean="0"/>
              <a:t>If client: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 smtClean="0"/>
              <a:t>Connect with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connect()</a:t>
            </a:r>
            <a:r>
              <a:rPr lang="en-US" sz="2000" dirty="0" smtClean="0"/>
              <a:t> (implicit binding)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86200" y="3429000"/>
            <a:ext cx="1371600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A</a:t>
            </a:r>
            <a:endParaRPr lang="en-US" dirty="0"/>
          </a:p>
        </p:txBody>
      </p:sp>
      <p:sp>
        <p:nvSpPr>
          <p:cNvPr id="7" name="Flowchart: Delay 6"/>
          <p:cNvSpPr/>
          <p:nvPr/>
        </p:nvSpPr>
        <p:spPr>
          <a:xfrm flipH="1">
            <a:off x="5943600" y="34290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6" idx="3"/>
            <a:endCxn id="7" idx="3"/>
          </p:cNvCxnSpPr>
          <p:nvPr/>
        </p:nvCxnSpPr>
        <p:spPr>
          <a:xfrm>
            <a:off x="5257800" y="36957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781800" y="3429000"/>
            <a:ext cx="2057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Port 80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86200" y="4191000"/>
            <a:ext cx="1371600" cy="533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Delay 12"/>
          <p:cNvSpPr/>
          <p:nvPr/>
        </p:nvSpPr>
        <p:spPr>
          <a:xfrm flipH="1">
            <a:off x="5943600" y="4191000"/>
            <a:ext cx="838200" cy="5334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Socket</a:t>
            </a:r>
            <a:endParaRPr lang="en-US" sz="1400" dirty="0"/>
          </a:p>
        </p:txBody>
      </p:sp>
      <p:cxnSp>
        <p:nvCxnSpPr>
          <p:cNvPr id="14" name="Straight Arrow Connector 13"/>
          <p:cNvCxnSpPr>
            <a:stCxn id="12" idx="3"/>
            <a:endCxn id="13" idx="3"/>
          </p:cNvCxnSpPr>
          <p:nvPr/>
        </p:nvCxnSpPr>
        <p:spPr>
          <a:xfrm>
            <a:off x="5257800" y="4457700"/>
            <a:ext cx="685800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81800" y="4191000"/>
            <a:ext cx="2057400" cy="533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/home/pi/</a:t>
            </a:r>
            <a:r>
              <a:rPr lang="en-US" dirty="0" err="1" smtClean="0">
                <a:solidFill>
                  <a:schemeClr val="tx1"/>
                </a:solidFill>
              </a:rPr>
              <a:t>mysock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 vs. Pipes (and FIFOs)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Both are read as though were files</a:t>
            </a:r>
          </a:p>
          <a:p>
            <a:endParaRPr lang="en-US" dirty="0" smtClean="0"/>
          </a:p>
          <a:p>
            <a:r>
              <a:rPr lang="en-US" dirty="0" smtClean="0"/>
              <a:t>Pipes only connect processes within a single machine</a:t>
            </a:r>
          </a:p>
          <a:p>
            <a:endParaRPr lang="en-US" dirty="0" smtClean="0"/>
          </a:p>
          <a:p>
            <a:r>
              <a:rPr lang="en-US" dirty="0" smtClean="0"/>
              <a:t>Pipes are unidirectional</a:t>
            </a:r>
          </a:p>
          <a:p>
            <a:r>
              <a:rPr lang="en-US" dirty="0" smtClean="0"/>
              <a:t>Sockets are bidirectional</a:t>
            </a:r>
          </a:p>
          <a:p>
            <a:endParaRPr lang="en-US" dirty="0" smtClean="0"/>
          </a:p>
          <a:p>
            <a:r>
              <a:rPr lang="en-US" dirty="0" smtClean="0"/>
              <a:t>FIFOs allow for multiple readers and writers</a:t>
            </a:r>
          </a:p>
          <a:p>
            <a:r>
              <a:rPr lang="en-US" dirty="0" smtClean="0"/>
              <a:t>Each socket should only have one associated thread (but you can open multiple sockets)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CSE 522S – Advanced Operating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312</Words>
  <Application>Microsoft Office PowerPoint</Application>
  <PresentationFormat>On-screen Show (4:3)</PresentationFormat>
  <Paragraphs>112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Linux Sockets</vt:lpstr>
      <vt:lpstr>Communication API Wish List</vt:lpstr>
      <vt:lpstr>Communication API Wish List</vt:lpstr>
      <vt:lpstr>Communication API Wish List</vt:lpstr>
      <vt:lpstr>Communication API Wish List</vt:lpstr>
      <vt:lpstr>Sockets  (aka Berkeley Sockets or POSIX Sockets)</vt:lpstr>
      <vt:lpstr>Creating a Socket</vt:lpstr>
      <vt:lpstr>Sockets vs. Pipes (and FIFOs)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david_n_laura</cp:lastModifiedBy>
  <cp:revision>69</cp:revision>
  <dcterms:created xsi:type="dcterms:W3CDTF">2016-01-21T02:03:40Z</dcterms:created>
  <dcterms:modified xsi:type="dcterms:W3CDTF">2016-04-05T16:48:39Z</dcterms:modified>
</cp:coreProperties>
</file>