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4" r:id="rId9"/>
    <p:sldId id="263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FF4D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2/16/16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720D1A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hool_of_Engineering_and_Applied_Science_1line_rev(RGB)1000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715000"/>
            <a:ext cx="4255605" cy="1066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4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Parallel Systems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School_of_Engineering_and_Applied_Science_1line_rev(RGB)1000-01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6131920"/>
            <a:ext cx="3200400" cy="8022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720D1A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Scheduling of Non-Real-Time </a:t>
            </a:r>
            <a:br>
              <a:rPr lang="en-US" dirty="0" smtClean="0"/>
            </a:br>
            <a:r>
              <a:rPr lang="en-US" dirty="0" smtClean="0"/>
              <a:t>Tasks in Linux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latin typeface="Courier New"/>
                <a:cs typeface="Courier New"/>
              </a:rPr>
              <a:t>SCHED_NORMAL/SCHED_OTHER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David Ferry, Chris Gill</a:t>
            </a:r>
          </a:p>
          <a:p>
            <a:r>
              <a:rPr lang="en-US" sz="1800" dirty="0" smtClean="0"/>
              <a:t>CSE 522S - Advanced Operating Systems</a:t>
            </a:r>
          </a:p>
          <a:p>
            <a:r>
              <a:rPr lang="en-US" sz="1800" dirty="0" smtClean="0"/>
              <a:t>Washington University in St. Louis</a:t>
            </a:r>
          </a:p>
          <a:p>
            <a:r>
              <a:rPr lang="en-US" sz="1800" dirty="0" smtClean="0"/>
              <a:t>St. Louis, MO 63143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video encoder and a text editor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2987" y="2667000"/>
            <a:ext cx="27543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Video encoder</a:t>
            </a:r>
          </a:p>
          <a:p>
            <a:pPr algn="ctr"/>
            <a:r>
              <a:rPr lang="en-US" sz="2000" dirty="0" smtClean="0"/>
              <a:t>Entitled proportion: 50%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56591" y="2667000"/>
            <a:ext cx="2698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Text editor</a:t>
            </a:r>
          </a:p>
          <a:p>
            <a:r>
              <a:rPr lang="en-US" sz="2000" dirty="0" smtClean="0"/>
              <a:t>Entitled proportion:50%</a:t>
            </a:r>
            <a:endParaRPr lang="en-US" sz="2000" dirty="0"/>
          </a:p>
        </p:txBody>
      </p:sp>
      <p:pic>
        <p:nvPicPr>
          <p:cNvPr id="9" name="Picture 8" descr="pi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505200"/>
            <a:ext cx="2943356" cy="1770704"/>
          </a:xfrm>
          <a:prstGeom prst="rect">
            <a:avLst/>
          </a:prstGeom>
        </p:spPr>
      </p:pic>
      <p:pic>
        <p:nvPicPr>
          <p:cNvPr id="10" name="Picture 9" descr="pie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505200"/>
            <a:ext cx="2948728" cy="17739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67179" y="3886200"/>
            <a:ext cx="1034170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Used</a:t>
            </a: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Unused</a:t>
            </a:r>
          </a:p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Over-use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2600" y="5334000"/>
            <a:ext cx="2486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Actual proportion: 5%</a:t>
            </a:r>
          </a:p>
          <a:p>
            <a:r>
              <a:rPr lang="en-US" dirty="0" smtClean="0"/>
              <a:t>Has high priority when it</a:t>
            </a:r>
            <a:br>
              <a:rPr lang="en-US" dirty="0" smtClean="0"/>
            </a:br>
            <a:r>
              <a:rPr lang="en-US" dirty="0" smtClean="0"/>
              <a:t>wants to run.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77789" y="5334000"/>
            <a:ext cx="2364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Actual proportion: 95%</a:t>
            </a:r>
          </a:p>
          <a:p>
            <a:pPr algn="ctr"/>
            <a:r>
              <a:rPr lang="en-US" dirty="0" smtClean="0"/>
              <a:t>Has low priority.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846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Virtual runtime: the actual running time of a process weighted by its priority, stored as nanoseconds value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If all tasks have nice priority 0, their virtual runtime is equal to their actual runtime</a:t>
            </a:r>
          </a:p>
          <a:p>
            <a:endParaRPr lang="en-US" dirty="0"/>
          </a:p>
          <a:p>
            <a:r>
              <a:rPr lang="en-US" dirty="0" smtClean="0"/>
              <a:t>If some task has nonzero priority, then: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weights are determined by nice priority. </a:t>
            </a:r>
          </a:p>
          <a:p>
            <a:endParaRPr lang="en-US" dirty="0" smtClean="0"/>
          </a:p>
          <a:p>
            <a:r>
              <a:rPr lang="en-US" dirty="0" smtClean="0"/>
              <a:t>Updated in </a:t>
            </a:r>
            <a:r>
              <a:rPr lang="en-US" dirty="0" err="1" smtClean="0">
                <a:latin typeface="Courier New"/>
                <a:cs typeface="Courier New"/>
              </a:rPr>
              <a:t>update_curr</a:t>
            </a:r>
            <a:r>
              <a:rPr lang="en-US" dirty="0" smtClean="0">
                <a:latin typeface="Courier New"/>
                <a:cs typeface="Courier New"/>
              </a:rPr>
              <a:t>() </a:t>
            </a:r>
            <a:r>
              <a:rPr lang="en-US" dirty="0" smtClean="0">
                <a:latin typeface="Verdana"/>
                <a:cs typeface="Verdana"/>
              </a:rPr>
              <a:t>in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fair.c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31303"/>
              </p:ext>
            </p:extLst>
          </p:nvPr>
        </p:nvGraphicFramePr>
        <p:xfrm>
          <a:off x="2743200" y="3886200"/>
          <a:ext cx="36732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3" imgW="1892300" imgH="431800" progId="Equation.3">
                  <p:embed/>
                </p:oleObj>
              </mc:Choice>
              <mc:Fallback>
                <p:oleObj name="Equation" r:id="rId3" imgW="18923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3200" y="3886200"/>
                        <a:ext cx="3673288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6207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CFS </a:t>
            </a:r>
            <a:r>
              <a:rPr lang="en-US" dirty="0" smtClean="0"/>
              <a:t>Scheduling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Which task?</a:t>
            </a:r>
          </a:p>
          <a:p>
            <a:r>
              <a:rPr lang="en-US" dirty="0" smtClean="0"/>
              <a:t>Pick task with lowest virtual runtime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How </a:t>
            </a:r>
            <a:r>
              <a:rPr lang="en-US" dirty="0" smtClean="0"/>
              <a:t>long to run?</a:t>
            </a:r>
            <a:endParaRPr lang="en-US" dirty="0" smtClean="0"/>
          </a:p>
          <a:p>
            <a:r>
              <a:rPr lang="en-US" dirty="0" smtClean="0"/>
              <a:t>Keeps virtual runtime as fair as possible, so tasks get swapped out each </a:t>
            </a:r>
            <a:r>
              <a:rPr lang="en-US" dirty="0" smtClean="0"/>
              <a:t>tick</a:t>
            </a:r>
          </a:p>
          <a:p>
            <a:r>
              <a:rPr lang="en-US" dirty="0" smtClean="0"/>
              <a:t>Uses minimum tick length to avoid thrashing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97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CFS Run Queue Implementation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Needs to pick the task with shortest virtual runtime in constant time.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Per-CPU run queues </a:t>
            </a:r>
            <a:br>
              <a:rPr lang="en-US" sz="2400" dirty="0" smtClean="0"/>
            </a:br>
            <a:r>
              <a:rPr lang="en-US" sz="2400" dirty="0" smtClean="0"/>
              <a:t>stored as red-black </a:t>
            </a:r>
            <a:br>
              <a:rPr lang="en-US" sz="2400" dirty="0" smtClean="0"/>
            </a:br>
            <a:r>
              <a:rPr lang="en-US" sz="2400" dirty="0" smtClean="0"/>
              <a:t>trees (self-balancing</a:t>
            </a:r>
            <a:br>
              <a:rPr lang="en-US" sz="2400" dirty="0" smtClean="0"/>
            </a:br>
            <a:r>
              <a:rPr lang="en-US" sz="2400" dirty="0" smtClean="0"/>
              <a:t>binary search tree)</a:t>
            </a:r>
          </a:p>
          <a:p>
            <a:r>
              <a:rPr lang="en-US" sz="2400" dirty="0" smtClean="0"/>
              <a:t>Task with least virtual </a:t>
            </a:r>
            <a:br>
              <a:rPr lang="en-US" sz="2400" dirty="0" smtClean="0"/>
            </a:br>
            <a:r>
              <a:rPr lang="en-US" sz="2400" dirty="0" smtClean="0"/>
              <a:t>runtime is leftmost node</a:t>
            </a:r>
          </a:p>
          <a:p>
            <a:r>
              <a:rPr lang="en-US" sz="2400" dirty="0" smtClean="0"/>
              <a:t>Tasks are charged for a </a:t>
            </a:r>
            <a:br>
              <a:rPr lang="en-US" sz="2400" dirty="0" smtClean="0"/>
            </a:br>
            <a:r>
              <a:rPr lang="en-US" sz="2400" dirty="0" smtClean="0"/>
              <a:t>whole </a:t>
            </a:r>
            <a:r>
              <a:rPr lang="en-US" sz="2400" dirty="0" err="1" smtClean="0"/>
              <a:t>timeslice</a:t>
            </a:r>
            <a:r>
              <a:rPr lang="en-US" sz="2400" dirty="0" smtClean="0"/>
              <a:t> even if </a:t>
            </a:r>
            <a:br>
              <a:rPr lang="en-US" sz="2400" dirty="0" smtClean="0"/>
            </a:br>
            <a:r>
              <a:rPr lang="en-US" sz="2400" dirty="0" smtClean="0"/>
              <a:t>its not used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5257800" y="3124200"/>
            <a:ext cx="3429000" cy="1981200"/>
            <a:chOff x="5715000" y="3200400"/>
            <a:chExt cx="3429000" cy="1981200"/>
          </a:xfrm>
        </p:grpSpPr>
        <p:sp>
          <p:nvSpPr>
            <p:cNvPr id="6" name="Oval 5"/>
            <p:cNvSpPr/>
            <p:nvPr/>
          </p:nvSpPr>
          <p:spPr>
            <a:xfrm>
              <a:off x="7162800" y="3200400"/>
              <a:ext cx="533400" cy="533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6248400" y="3886200"/>
              <a:ext cx="533400" cy="5334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8077200" y="3886200"/>
              <a:ext cx="533400" cy="5334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7543800" y="4648200"/>
              <a:ext cx="533400" cy="533400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8610600" y="4648200"/>
              <a:ext cx="533400" cy="533400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000" y="4648200"/>
              <a:ext cx="533400" cy="533400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6781800" y="4648200"/>
              <a:ext cx="533400" cy="533400"/>
            </a:xfrm>
            <a:prstGeom prst="ellipse">
              <a:avLst/>
            </a:prstGeom>
            <a:solidFill>
              <a:srgbClr val="0000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</p:grpSp>
      <p:cxnSp>
        <p:nvCxnSpPr>
          <p:cNvPr id="23" name="Straight Arrow Connector 22"/>
          <p:cNvCxnSpPr>
            <a:stCxn id="6" idx="3"/>
            <a:endCxn id="7" idx="7"/>
          </p:cNvCxnSpPr>
          <p:nvPr/>
        </p:nvCxnSpPr>
        <p:spPr>
          <a:xfrm flipH="1">
            <a:off x="6246485" y="3579485"/>
            <a:ext cx="537230" cy="3086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  <a:endCxn id="8" idx="1"/>
          </p:cNvCxnSpPr>
          <p:nvPr/>
        </p:nvCxnSpPr>
        <p:spPr>
          <a:xfrm>
            <a:off x="7160885" y="3579485"/>
            <a:ext cx="537230" cy="3086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16" idx="0"/>
          </p:cNvCxnSpPr>
          <p:nvPr/>
        </p:nvCxnSpPr>
        <p:spPr>
          <a:xfrm flipH="1">
            <a:off x="5524500" y="4265285"/>
            <a:ext cx="344815" cy="306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5"/>
            <a:endCxn id="17" idx="0"/>
          </p:cNvCxnSpPr>
          <p:nvPr/>
        </p:nvCxnSpPr>
        <p:spPr>
          <a:xfrm>
            <a:off x="6246485" y="4265285"/>
            <a:ext cx="344815" cy="306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3"/>
            <a:endCxn id="11" idx="0"/>
          </p:cNvCxnSpPr>
          <p:nvPr/>
        </p:nvCxnSpPr>
        <p:spPr>
          <a:xfrm flipH="1">
            <a:off x="7353300" y="4265285"/>
            <a:ext cx="344815" cy="306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5"/>
            <a:endCxn id="12" idx="0"/>
          </p:cNvCxnSpPr>
          <p:nvPr/>
        </p:nvCxnSpPr>
        <p:spPr>
          <a:xfrm>
            <a:off x="8075285" y="4265285"/>
            <a:ext cx="344815" cy="306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82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Scheduling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Throughput: Maximize tasks finished per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Latency: Minimize time between creation and completion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Response time: </a:t>
            </a:r>
            <a:r>
              <a:rPr lang="en-US" dirty="0"/>
              <a:t>Minimize time between wakeup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and execution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Starvation: All tasks guaranteed some processor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Fairness: All tasks given equal processor time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Overhead: Multicore scalability, efficiency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A scheduler must compromise!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5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 Target Audiences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Pure Compute Bound (e.g. </a:t>
            </a:r>
            <a:r>
              <a:rPr lang="en-US" dirty="0" smtClean="0">
                <a:latin typeface="Courier New"/>
                <a:cs typeface="Courier New"/>
              </a:rPr>
              <a:t>while(true)</a:t>
            </a:r>
            <a:r>
              <a:rPr lang="en-US" dirty="0" smtClean="0"/>
              <a:t> )</a:t>
            </a:r>
          </a:p>
          <a:p>
            <a:pPr lvl="1"/>
            <a:r>
              <a:rPr lang="en-US" dirty="0" smtClean="0">
                <a:latin typeface="Verdana"/>
                <a:cs typeface="Verdana"/>
              </a:rPr>
              <a:t>Wants to keep cache hot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Pure I/O Bound (e.g. always waits for keyboard)</a:t>
            </a:r>
          </a:p>
          <a:p>
            <a:pPr lvl="1"/>
            <a:r>
              <a:rPr lang="en-US" dirty="0" smtClean="0"/>
              <a:t>Wants fast response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Minimize outstanding requests (throughput &amp; latency)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Desktop </a:t>
            </a:r>
          </a:p>
          <a:p>
            <a:pPr lvl="1"/>
            <a:r>
              <a:rPr lang="en-US" dirty="0" smtClean="0"/>
              <a:t>Maximize interactivity</a:t>
            </a:r>
          </a:p>
          <a:p>
            <a:pPr lvl="1"/>
            <a:r>
              <a:rPr lang="en-US" dirty="0" smtClean="0"/>
              <a:t>Heterogeneous workload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Real-time</a:t>
            </a:r>
          </a:p>
          <a:p>
            <a:pPr lvl="1"/>
            <a:r>
              <a:rPr lang="en-US" dirty="0" smtClean="0"/>
              <a:t>Minimize response time</a:t>
            </a:r>
          </a:p>
          <a:p>
            <a:pPr lvl="1"/>
            <a:r>
              <a:rPr lang="en-US" dirty="0" smtClean="0"/>
              <a:t>Guarantee timeliness of high priority tasks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8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Two </a:t>
            </a:r>
            <a:r>
              <a:rPr lang="en-US" dirty="0" smtClean="0"/>
              <a:t>Scheduling </a:t>
            </a:r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task should run next?</a:t>
            </a:r>
          </a:p>
          <a:p>
            <a:r>
              <a:rPr lang="en-US" dirty="0" smtClean="0"/>
              <a:t>How long should it run (</a:t>
            </a:r>
            <a:r>
              <a:rPr lang="en-US" dirty="0" err="1" smtClean="0"/>
              <a:t>timeslice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12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Per-CPU </a:t>
            </a:r>
            <a:r>
              <a:rPr lang="en-US" dirty="0" err="1" smtClean="0"/>
              <a:t>runqueue</a:t>
            </a:r>
            <a:r>
              <a:rPr lang="en-US" dirty="0" smtClean="0"/>
              <a:t>, contains two priority arrays</a:t>
            </a:r>
          </a:p>
          <a:p>
            <a:pPr lvl="1"/>
            <a:r>
              <a:rPr lang="en-US" dirty="0" smtClean="0"/>
              <a:t>Active array feeds processor</a:t>
            </a:r>
          </a:p>
          <a:p>
            <a:pPr lvl="1"/>
            <a:r>
              <a:rPr lang="en-US" dirty="0" smtClean="0"/>
              <a:t>When tasks exhaust their </a:t>
            </a:r>
            <a:r>
              <a:rPr lang="en-US" dirty="0" err="1" smtClean="0"/>
              <a:t>timeslice</a:t>
            </a:r>
            <a:r>
              <a:rPr lang="en-US" dirty="0" smtClean="0"/>
              <a:t> they move to expired array, if blocking they stay active</a:t>
            </a:r>
          </a:p>
          <a:p>
            <a:pPr lvl="1"/>
            <a:r>
              <a:rPr lang="en-US" dirty="0" smtClean="0"/>
              <a:t>When active array is empty we pointer swap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Priority arrays </a:t>
            </a:r>
            <a:r>
              <a:rPr lang="en-US" dirty="0" smtClean="0"/>
              <a:t>give</a:t>
            </a:r>
            <a:br>
              <a:rPr lang="en-US" dirty="0" smtClean="0"/>
            </a:br>
            <a:r>
              <a:rPr lang="en-US" dirty="0" smtClean="0"/>
              <a:t>highest </a:t>
            </a:r>
            <a:r>
              <a:rPr lang="en-US" dirty="0" smtClean="0"/>
              <a:t>priority task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 smtClean="0"/>
              <a:t>constant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Timeslice</a:t>
            </a:r>
            <a:r>
              <a:rPr lang="en-US" dirty="0" smtClean="0"/>
              <a:t> is scaled </a:t>
            </a:r>
            <a:r>
              <a:rPr lang="en-US" dirty="0" smtClean="0"/>
              <a:t>to</a:t>
            </a:r>
            <a:br>
              <a:rPr lang="en-US" dirty="0" smtClean="0"/>
            </a:br>
            <a:r>
              <a:rPr lang="en-US" sz="2600" dirty="0" smtClean="0">
                <a:latin typeface="Courier New"/>
                <a:cs typeface="Courier New"/>
              </a:rPr>
              <a:t>(priority </a:t>
            </a:r>
            <a:r>
              <a:rPr lang="en-US" sz="2600" dirty="0" smtClean="0">
                <a:latin typeface="Courier New"/>
                <a:cs typeface="Courier New"/>
              </a:rPr>
              <a:t>/ </a:t>
            </a:r>
            <a:r>
              <a:rPr lang="en-US" sz="2600" dirty="0" err="1" smtClean="0">
                <a:latin typeface="Courier New"/>
                <a:cs typeface="Courier New"/>
              </a:rPr>
              <a:t>priority_range</a:t>
            </a:r>
            <a:r>
              <a:rPr lang="en-US" sz="2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Verdana"/>
                <a:cs typeface="Verdana"/>
              </a:rPr>
              <a:t>which results in inconsistent </a:t>
            </a:r>
            <a:r>
              <a:rPr lang="en-US" dirty="0" err="1">
                <a:latin typeface="Verdana"/>
                <a:cs typeface="Verdana"/>
              </a:rPr>
              <a:t>timeslices</a:t>
            </a:r>
            <a:endParaRPr lang="en-US" dirty="0">
              <a:latin typeface="Verdana"/>
              <a:cs typeface="Verdana"/>
            </a:endParaRPr>
          </a:p>
          <a:p>
            <a:pPr marL="0" indent="0">
              <a:buNone/>
            </a:pPr>
            <a:endParaRPr lang="en-US" sz="2600" dirty="0"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O(1) Scheduler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72000" y="3962400"/>
            <a:ext cx="9144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RQ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324600" y="3581400"/>
            <a:ext cx="2133600" cy="533400"/>
            <a:chOff x="9753600" y="3124200"/>
            <a:chExt cx="2133600" cy="533400"/>
          </a:xfrm>
        </p:grpSpPr>
        <p:sp>
          <p:nvSpPr>
            <p:cNvPr id="7" name="Rectangle 6"/>
            <p:cNvSpPr/>
            <p:nvPr/>
          </p:nvSpPr>
          <p:spPr>
            <a:xfrm>
              <a:off x="9753600" y="3124200"/>
              <a:ext cx="533400" cy="533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287000" y="3124200"/>
              <a:ext cx="533400" cy="533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353800" y="3124200"/>
              <a:ext cx="533400" cy="533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820400" y="3124200"/>
              <a:ext cx="533400" cy="533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324600" y="4800600"/>
            <a:ext cx="2133600" cy="533400"/>
            <a:chOff x="9753600" y="3124200"/>
            <a:chExt cx="2133600" cy="533400"/>
          </a:xfrm>
        </p:grpSpPr>
        <p:sp>
          <p:nvSpPr>
            <p:cNvPr id="13" name="Rectangle 12"/>
            <p:cNvSpPr/>
            <p:nvPr/>
          </p:nvSpPr>
          <p:spPr>
            <a:xfrm>
              <a:off x="9753600" y="3124200"/>
              <a:ext cx="533400" cy="533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287000" y="3124200"/>
              <a:ext cx="533400" cy="533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353800" y="3124200"/>
              <a:ext cx="533400" cy="533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820400" y="3124200"/>
              <a:ext cx="533400" cy="533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Arrow Connector 17"/>
          <p:cNvCxnSpPr>
            <a:stCxn id="6" idx="6"/>
            <a:endCxn id="7" idx="1"/>
          </p:cNvCxnSpPr>
          <p:nvPr/>
        </p:nvCxnSpPr>
        <p:spPr>
          <a:xfrm flipV="1">
            <a:off x="5486400" y="3848100"/>
            <a:ext cx="838200" cy="5715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24600" y="3276600"/>
            <a:ext cx="76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24600" y="4495800"/>
            <a:ext cx="888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353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Per-CPU </a:t>
            </a:r>
            <a:r>
              <a:rPr lang="en-US" dirty="0" err="1" smtClean="0"/>
              <a:t>runqueue</a:t>
            </a:r>
            <a:r>
              <a:rPr lang="en-US" dirty="0" smtClean="0"/>
              <a:t>, contains two priority arrays</a:t>
            </a:r>
          </a:p>
          <a:p>
            <a:pPr lvl="1"/>
            <a:r>
              <a:rPr lang="en-US" dirty="0" smtClean="0"/>
              <a:t>Active array feeds processor</a:t>
            </a:r>
          </a:p>
          <a:p>
            <a:pPr lvl="1"/>
            <a:r>
              <a:rPr lang="en-US" dirty="0" smtClean="0"/>
              <a:t>When tasks exhaust their </a:t>
            </a:r>
            <a:r>
              <a:rPr lang="en-US" dirty="0" err="1" smtClean="0"/>
              <a:t>timeslice</a:t>
            </a:r>
            <a:r>
              <a:rPr lang="en-US" dirty="0" smtClean="0"/>
              <a:t> they move to expired array, if blocking they stay active</a:t>
            </a:r>
          </a:p>
          <a:p>
            <a:pPr lvl="1"/>
            <a:r>
              <a:rPr lang="en-US" dirty="0" smtClean="0"/>
              <a:t>When active array is empty we pointer swap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Priority arrays </a:t>
            </a:r>
            <a:r>
              <a:rPr lang="en-US" dirty="0" smtClean="0"/>
              <a:t>give</a:t>
            </a:r>
            <a:br>
              <a:rPr lang="en-US" dirty="0" smtClean="0"/>
            </a:br>
            <a:r>
              <a:rPr lang="en-US" dirty="0" smtClean="0"/>
              <a:t>highest </a:t>
            </a:r>
            <a:r>
              <a:rPr lang="en-US" dirty="0" smtClean="0"/>
              <a:t>priority task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 smtClean="0"/>
              <a:t>constant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Timeslice</a:t>
            </a:r>
            <a:r>
              <a:rPr lang="en-US" dirty="0" smtClean="0"/>
              <a:t> is scaled </a:t>
            </a:r>
            <a:r>
              <a:rPr lang="en-US" dirty="0" smtClean="0"/>
              <a:t>to</a:t>
            </a:r>
            <a:br>
              <a:rPr lang="en-US" dirty="0" smtClean="0"/>
            </a:br>
            <a:r>
              <a:rPr lang="en-US" sz="2600" dirty="0" smtClean="0">
                <a:latin typeface="Courier New"/>
                <a:cs typeface="Courier New"/>
              </a:rPr>
              <a:t>(priority </a:t>
            </a:r>
            <a:r>
              <a:rPr lang="en-US" sz="2600" dirty="0" smtClean="0">
                <a:latin typeface="Courier New"/>
                <a:cs typeface="Courier New"/>
              </a:rPr>
              <a:t>/ </a:t>
            </a:r>
            <a:r>
              <a:rPr lang="en-US" sz="2600" dirty="0" err="1" smtClean="0">
                <a:latin typeface="Courier New"/>
                <a:cs typeface="Courier New"/>
              </a:rPr>
              <a:t>priority_range</a:t>
            </a:r>
            <a:r>
              <a:rPr lang="en-US" sz="2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Verdana"/>
                <a:cs typeface="Verdana"/>
              </a:rPr>
              <a:t>w</a:t>
            </a:r>
            <a:r>
              <a:rPr lang="en-US" dirty="0" smtClean="0">
                <a:latin typeface="Verdana"/>
                <a:cs typeface="Verdana"/>
              </a:rPr>
              <a:t>hich results in inconsistent </a:t>
            </a:r>
            <a:r>
              <a:rPr lang="en-US" dirty="0" err="1" smtClean="0">
                <a:latin typeface="Verdana"/>
                <a:cs typeface="Verdana"/>
              </a:rPr>
              <a:t>timeslices</a:t>
            </a:r>
            <a:endParaRPr lang="en-US" dirty="0">
              <a:latin typeface="Verdana"/>
              <a:cs typeface="Verdan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O(1) Scheduler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72000" y="3962400"/>
            <a:ext cx="9144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RQ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8458200" y="4800600"/>
            <a:ext cx="1066800" cy="533400"/>
            <a:chOff x="9753600" y="3124200"/>
            <a:chExt cx="1066800" cy="533400"/>
          </a:xfrm>
        </p:grpSpPr>
        <p:sp>
          <p:nvSpPr>
            <p:cNvPr id="7" name="Rectangle 6"/>
            <p:cNvSpPr/>
            <p:nvPr/>
          </p:nvSpPr>
          <p:spPr>
            <a:xfrm>
              <a:off x="9753600" y="3124200"/>
              <a:ext cx="533400" cy="533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287000" y="3124200"/>
              <a:ext cx="533400" cy="533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324600" y="4800600"/>
            <a:ext cx="2133600" cy="533400"/>
            <a:chOff x="9753600" y="3124200"/>
            <a:chExt cx="2133600" cy="533400"/>
          </a:xfrm>
        </p:grpSpPr>
        <p:sp>
          <p:nvSpPr>
            <p:cNvPr id="13" name="Rectangle 12"/>
            <p:cNvSpPr/>
            <p:nvPr/>
          </p:nvSpPr>
          <p:spPr>
            <a:xfrm>
              <a:off x="9753600" y="3124200"/>
              <a:ext cx="533400" cy="533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287000" y="3124200"/>
              <a:ext cx="533400" cy="533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353800" y="3124200"/>
              <a:ext cx="533400" cy="533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820400" y="3124200"/>
              <a:ext cx="533400" cy="533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Arrow Connector 17"/>
          <p:cNvCxnSpPr>
            <a:stCxn id="6" idx="6"/>
            <a:endCxn id="13" idx="1"/>
          </p:cNvCxnSpPr>
          <p:nvPr/>
        </p:nvCxnSpPr>
        <p:spPr>
          <a:xfrm>
            <a:off x="5486400" y="4419600"/>
            <a:ext cx="838200" cy="647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24600" y="3276600"/>
            <a:ext cx="76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Active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324600" y="3581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324600" y="4495800"/>
            <a:ext cx="888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89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Task Priorities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Based on niceness levels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Levels range from [-20, 19], default is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“More nice” =&gt; “Lower Priority</a:t>
            </a:r>
            <a:r>
              <a:rPr lang="en-US" dirty="0" smtClean="0"/>
              <a:t>” (higher)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“Less nice” =&gt; “Higher priority</a:t>
            </a:r>
            <a:r>
              <a:rPr lang="en-US" dirty="0" smtClean="0"/>
              <a:t>” (lower)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 be adjusted heuristically for interactive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smtClean="0"/>
              <a:t>CPU bound </a:t>
            </a:r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70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O(1)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Inconsistent </a:t>
            </a:r>
            <a:r>
              <a:rPr lang="en-US" dirty="0" err="1" smtClean="0"/>
              <a:t>timeslices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 smtClean="0"/>
              <a:t>Nice priorities determine fixed </a:t>
            </a:r>
            <a:r>
              <a:rPr lang="en-US" sz="2400" dirty="0" err="1" smtClean="0"/>
              <a:t>timeslice</a:t>
            </a:r>
            <a:r>
              <a:rPr lang="en-US" sz="2400" dirty="0" smtClean="0"/>
              <a:t> length</a:t>
            </a:r>
            <a:endParaRPr lang="en-US" dirty="0" smtClean="0"/>
          </a:p>
          <a:p>
            <a:r>
              <a:rPr lang="en-US" sz="2400" dirty="0" smtClean="0"/>
              <a:t>Equal priority tasks equally share a processor</a:t>
            </a:r>
          </a:p>
          <a:p>
            <a:r>
              <a:rPr lang="en-US" sz="2400" dirty="0" smtClean="0"/>
              <a:t>Two tasks of 0 priority might switch every 100ms</a:t>
            </a:r>
          </a:p>
          <a:p>
            <a:r>
              <a:rPr lang="en-US" sz="2400" dirty="0" smtClean="0"/>
              <a:t>Two tasks of 19 priority might switch every 5ms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 smtClean="0"/>
              <a:t>Fixed </a:t>
            </a:r>
            <a:r>
              <a:rPr lang="en-US" dirty="0" err="1" smtClean="0"/>
              <a:t>timeslices</a:t>
            </a:r>
            <a:r>
              <a:rPr lang="en-US" dirty="0" smtClean="0"/>
              <a:t> cause problems:</a:t>
            </a:r>
          </a:p>
          <a:p>
            <a:r>
              <a:rPr lang="en-US" sz="2400" dirty="0" smtClean="0"/>
              <a:t>Large numbers of high priority interactive tasks starve CPU bound tasks</a:t>
            </a:r>
          </a:p>
          <a:p>
            <a:r>
              <a:rPr lang="en-US" sz="2400" dirty="0" smtClean="0"/>
              <a:t>Large numbers of CPU bound background tasks cause large latencies for interactive tasks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22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Completely Fair Scheduler (CFS)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Goal: All tasks receive an equal proportion of processor time.</a:t>
            </a:r>
          </a:p>
          <a:p>
            <a:pPr lvl="1"/>
            <a:r>
              <a:rPr lang="en-US" dirty="0" smtClean="0"/>
              <a:t>On a system with N tasks, each task should </a:t>
            </a:r>
            <a:r>
              <a:rPr lang="en-US" dirty="0" smtClean="0"/>
              <a:t>be promised 1</a:t>
            </a:r>
            <a:r>
              <a:rPr lang="en-US" dirty="0" smtClean="0"/>
              <a:t>/N processor time</a:t>
            </a:r>
          </a:p>
          <a:p>
            <a:pPr lvl="1"/>
            <a:r>
              <a:rPr lang="en-US" dirty="0" smtClean="0"/>
              <a:t>I.e. “completely fair</a:t>
            </a:r>
            <a:r>
              <a:rPr lang="en-US" dirty="0" smtClean="0"/>
              <a:t>”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Allows interactive tasks to run at high priority while sharing CPU equally between CPU bound tasks.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Abandons notion of fixed </a:t>
            </a:r>
            <a:r>
              <a:rPr lang="en-US" dirty="0" err="1" smtClean="0"/>
              <a:t>timeslice</a:t>
            </a:r>
            <a:r>
              <a:rPr lang="en-US" dirty="0" smtClean="0"/>
              <a:t> and varying fairness for fixed fairness and varying </a:t>
            </a:r>
            <a:r>
              <a:rPr lang="en-US" dirty="0" err="1" smtClean="0"/>
              <a:t>timeslice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86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</TotalTime>
  <Words>673</Words>
  <Application>Microsoft Macintosh PowerPoint</Application>
  <PresentationFormat>On-screen Show (4:3)</PresentationFormat>
  <Paragraphs>162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Microsoft Equation</vt:lpstr>
      <vt:lpstr>Scheduling of Non-Real-Time  Tasks in Linux  (SCHED_NORMAL/SCHED_OTHER)</vt:lpstr>
      <vt:lpstr>Traditional Scheduling Concerns</vt:lpstr>
      <vt:lpstr>Scheduler Target Audiences</vt:lpstr>
      <vt:lpstr>Big Two Scheduling Operations</vt:lpstr>
      <vt:lpstr>O(1) Scheduler</vt:lpstr>
      <vt:lpstr>O(1) Scheduler</vt:lpstr>
      <vt:lpstr>Normal Task Priorities</vt:lpstr>
      <vt:lpstr>Problems with O(1) Scheduler</vt:lpstr>
      <vt:lpstr>Completely Fair Scheduler (CFS)</vt:lpstr>
      <vt:lpstr>CFS Example</vt:lpstr>
      <vt:lpstr>Virtual Runtime</vt:lpstr>
      <vt:lpstr>CFS Scheduling Operations</vt:lpstr>
      <vt:lpstr>CFS Run Queue Implementation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user</cp:lastModifiedBy>
  <cp:revision>84</cp:revision>
  <dcterms:created xsi:type="dcterms:W3CDTF">2016-01-21T02:03:40Z</dcterms:created>
  <dcterms:modified xsi:type="dcterms:W3CDTF">2016-02-16T15:36:25Z</dcterms:modified>
</cp:coreProperties>
</file>