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2/25/16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20D1A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hool_of_Engineering_and_Applied_Science_1line_rev(RGB)1000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715000"/>
            <a:ext cx="4255605" cy="106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Parallel Systems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School_of_Engineering_and_Applied_Science_1line_rev(RGB)1000-01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6131920"/>
            <a:ext cx="3200400" cy="8022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720D1A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Read-Copy-Update Synchronization in the Linux Kernel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David Ferry, Chris Gill</a:t>
            </a:r>
          </a:p>
          <a:p>
            <a:r>
              <a:rPr lang="en-US" sz="1800" dirty="0" smtClean="0"/>
              <a:t>CSE 522S - Advanced Operating Systems</a:t>
            </a:r>
          </a:p>
          <a:p>
            <a:r>
              <a:rPr lang="en-US" sz="1800" dirty="0" smtClean="0"/>
              <a:t>Washington University in St. Louis</a:t>
            </a:r>
          </a:p>
          <a:p>
            <a:r>
              <a:rPr lang="en-US" sz="1800" dirty="0" smtClean="0"/>
              <a:t>St. Louis, MO 63143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RCU actually do?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4800600"/>
            <a:ext cx="1295400" cy="609600"/>
          </a:xfrm>
          <a:prstGeom prst="rect">
            <a:avLst/>
          </a:prstGeom>
          <a:solidFill>
            <a:srgbClr val="47FF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Creation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57600" y="4800600"/>
            <a:ext cx="1295400" cy="6096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Removal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53000" y="4800600"/>
            <a:ext cx="1828800" cy="609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Grace Period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0" y="4800600"/>
            <a:ext cx="18288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Reclamation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1000" y="5638800"/>
            <a:ext cx="8305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96200" y="5715000"/>
            <a:ext cx="804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Time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152400" y="3657600"/>
            <a:ext cx="28956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RCU Read Critical Section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66800" y="4267200"/>
            <a:ext cx="28956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RCU Read Critical Section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95400" y="2438400"/>
            <a:ext cx="46482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RCU Read Critical Section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52600" y="3124200"/>
            <a:ext cx="28956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RCU Read Critical Section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05200" y="3733800"/>
            <a:ext cx="28194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RCU Read Critical Section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67200" y="1828800"/>
            <a:ext cx="38100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RCU Read Critical Section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34000" y="4267200"/>
            <a:ext cx="35052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RCU Read Critical Section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048000"/>
            <a:ext cx="2971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RCU Read Critical Section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657600" y="1219200"/>
            <a:ext cx="0" cy="487680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567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295400" y="2438400"/>
            <a:ext cx="46482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RCU Read Critical Section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05200" y="3733800"/>
            <a:ext cx="28194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RCU Read Critical Section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29200" y="2286000"/>
            <a:ext cx="3733800" cy="236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wait_for_readers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4800600"/>
            <a:ext cx="1295400" cy="609600"/>
          </a:xfrm>
          <a:prstGeom prst="rect">
            <a:avLst/>
          </a:prstGeom>
          <a:solidFill>
            <a:srgbClr val="47FF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Creation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7600" y="4800600"/>
            <a:ext cx="1295400" cy="6096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Removal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1000" y="5638800"/>
            <a:ext cx="8305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2400" y="3657600"/>
            <a:ext cx="28956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RCU Read Critical Section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6800" y="4267200"/>
            <a:ext cx="28956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RCU Read Critical Section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52600" y="3124200"/>
            <a:ext cx="28956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RCU Read Critical Section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657600" y="2286000"/>
            <a:ext cx="0" cy="381000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953000" y="4800600"/>
            <a:ext cx="1828800" cy="609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Grace Period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81800" y="4800600"/>
            <a:ext cx="18288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Reclamation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96200" y="5715000"/>
            <a:ext cx="804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Time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5237"/>
            <a:ext cx="81534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critical implementation detail is how to wait for outstanding reads.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    Explicit:</a:t>
            </a:r>
            <a:br>
              <a:rPr lang="en-US" dirty="0" smtClean="0"/>
            </a:br>
            <a:r>
              <a:rPr lang="en-US" dirty="0" smtClean="0"/>
              <a:t>				    reference counting</a:t>
            </a:r>
          </a:p>
          <a:p>
            <a:pPr marL="0" indent="0">
              <a:buNone/>
            </a:pPr>
            <a:r>
              <a:rPr lang="en-US" dirty="0" smtClean="0"/>
              <a:t>				    reader locks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    Implicit: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    Linux context switch</a:t>
            </a:r>
          </a:p>
        </p:txBody>
      </p:sp>
    </p:spTree>
    <p:extLst>
      <p:ext uri="{BB962C8B-B14F-4D97-AF65-F5344CB8AC3E}">
        <p14:creationId xmlns:p14="http://schemas.microsoft.com/office/powerpoint/2010/main" val="1306006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RCU Linked List - Delete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05200" y="1828800"/>
            <a:ext cx="609600" cy="609600"/>
            <a:chOff x="762000" y="1676400"/>
            <a:chExt cx="1371600" cy="1371600"/>
          </a:xfrm>
        </p:grpSpPr>
        <p:sp>
          <p:nvSpPr>
            <p:cNvPr id="7" name="Oval 6"/>
            <p:cNvSpPr/>
            <p:nvPr/>
          </p:nvSpPr>
          <p:spPr>
            <a:xfrm>
              <a:off x="762000" y="1676400"/>
              <a:ext cx="1371600" cy="1371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20D1A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33450" y="1779819"/>
              <a:ext cx="1028700" cy="1038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H</a:t>
              </a:r>
              <a:endParaRPr lang="en-US" sz="2400" b="1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>
            <a:off x="4114800" y="21336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724400" y="1828800"/>
            <a:ext cx="609600" cy="6096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20D1A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334000" y="21336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943600" y="1828800"/>
            <a:ext cx="609600" cy="6096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20D1A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553200" y="21336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162800" y="1828800"/>
            <a:ext cx="609600" cy="6096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20D1A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772400" y="21336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6" idx="3"/>
          </p:cNvCxnSpPr>
          <p:nvPr/>
        </p:nvCxnSpPr>
        <p:spPr>
          <a:xfrm flipV="1">
            <a:off x="5486400" y="2349126"/>
            <a:ext cx="546474" cy="4702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292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</a:rPr>
              <a:t>Ptr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505200" y="3622899"/>
            <a:ext cx="609600" cy="609600"/>
            <a:chOff x="762000" y="1676400"/>
            <a:chExt cx="1371600" cy="1371600"/>
          </a:xfrm>
        </p:grpSpPr>
        <p:sp>
          <p:nvSpPr>
            <p:cNvPr id="29" name="Oval 28"/>
            <p:cNvSpPr/>
            <p:nvPr/>
          </p:nvSpPr>
          <p:spPr>
            <a:xfrm>
              <a:off x="762000" y="1676400"/>
              <a:ext cx="1371600" cy="1371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20D1A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33450" y="1779819"/>
              <a:ext cx="1028700" cy="1038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H</a:t>
              </a:r>
              <a:endParaRPr lang="en-US" sz="2400" b="1" dirty="0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4114800" y="3927699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724400" y="3622899"/>
            <a:ext cx="609600" cy="6096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20D1A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988960" y="3622899"/>
            <a:ext cx="609600" cy="6096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20D1A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162800" y="3622899"/>
            <a:ext cx="609600" cy="6096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20D1A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772400" y="3927699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4" idx="3"/>
          </p:cNvCxnSpPr>
          <p:nvPr/>
        </p:nvCxnSpPr>
        <p:spPr>
          <a:xfrm flipV="1">
            <a:off x="5531760" y="4143225"/>
            <a:ext cx="546474" cy="4702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29200" y="4461099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</a:rPr>
              <a:t>Ptr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5320392" y="3397134"/>
            <a:ext cx="1814435" cy="574492"/>
          </a:xfrm>
          <a:custGeom>
            <a:avLst/>
            <a:gdLst>
              <a:gd name="connsiteX0" fmla="*/ 0 w 1814435"/>
              <a:gd name="connsiteY0" fmla="*/ 574492 h 574492"/>
              <a:gd name="connsiteX1" fmla="*/ 438488 w 1814435"/>
              <a:gd name="connsiteY1" fmla="*/ 574492 h 574492"/>
              <a:gd name="connsiteX2" fmla="*/ 438488 w 1814435"/>
              <a:gd name="connsiteY2" fmla="*/ 0 h 574492"/>
              <a:gd name="connsiteX3" fmla="*/ 1481789 w 1814435"/>
              <a:gd name="connsiteY3" fmla="*/ 0 h 574492"/>
              <a:gd name="connsiteX4" fmla="*/ 1481789 w 1814435"/>
              <a:gd name="connsiteY4" fmla="*/ 498901 h 574492"/>
              <a:gd name="connsiteX5" fmla="*/ 1814435 w 1814435"/>
              <a:gd name="connsiteY5" fmla="*/ 498901 h 574492"/>
              <a:gd name="connsiteX6" fmla="*/ 1814435 w 1814435"/>
              <a:gd name="connsiteY6" fmla="*/ 498901 h 57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4435" h="574492">
                <a:moveTo>
                  <a:pt x="0" y="574492"/>
                </a:moveTo>
                <a:lnTo>
                  <a:pt x="438488" y="574492"/>
                </a:lnTo>
                <a:lnTo>
                  <a:pt x="438488" y="0"/>
                </a:lnTo>
                <a:lnTo>
                  <a:pt x="1481789" y="0"/>
                </a:lnTo>
                <a:lnTo>
                  <a:pt x="1481789" y="498901"/>
                </a:lnTo>
                <a:lnTo>
                  <a:pt x="1814435" y="498901"/>
                </a:lnTo>
                <a:lnTo>
                  <a:pt x="1814435" y="498901"/>
                </a:lnTo>
              </a:path>
            </a:pathLst>
          </a:cu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3505200" y="5334000"/>
            <a:ext cx="609600" cy="609600"/>
            <a:chOff x="762000" y="1676400"/>
            <a:chExt cx="1371600" cy="1371600"/>
          </a:xfrm>
        </p:grpSpPr>
        <p:sp>
          <p:nvSpPr>
            <p:cNvPr id="45" name="Oval 44"/>
            <p:cNvSpPr/>
            <p:nvPr/>
          </p:nvSpPr>
          <p:spPr>
            <a:xfrm>
              <a:off x="762000" y="1676400"/>
              <a:ext cx="1371600" cy="1371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20D1A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33450" y="1779819"/>
              <a:ext cx="1028700" cy="1038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H</a:t>
              </a:r>
              <a:endParaRPr lang="en-US" sz="2400" b="1" dirty="0"/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>
            <a:off x="4114800" y="56388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724400" y="5334000"/>
            <a:ext cx="609600" cy="6096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20D1A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988960" y="5334000"/>
            <a:ext cx="609600" cy="6096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20D1A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162800" y="5334000"/>
            <a:ext cx="609600" cy="6096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20D1A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772400" y="56388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>
            <a:off x="5320392" y="5108235"/>
            <a:ext cx="1814435" cy="574492"/>
          </a:xfrm>
          <a:custGeom>
            <a:avLst/>
            <a:gdLst>
              <a:gd name="connsiteX0" fmla="*/ 0 w 1814435"/>
              <a:gd name="connsiteY0" fmla="*/ 574492 h 574492"/>
              <a:gd name="connsiteX1" fmla="*/ 438488 w 1814435"/>
              <a:gd name="connsiteY1" fmla="*/ 574492 h 574492"/>
              <a:gd name="connsiteX2" fmla="*/ 438488 w 1814435"/>
              <a:gd name="connsiteY2" fmla="*/ 0 h 574492"/>
              <a:gd name="connsiteX3" fmla="*/ 1481789 w 1814435"/>
              <a:gd name="connsiteY3" fmla="*/ 0 h 574492"/>
              <a:gd name="connsiteX4" fmla="*/ 1481789 w 1814435"/>
              <a:gd name="connsiteY4" fmla="*/ 498901 h 574492"/>
              <a:gd name="connsiteX5" fmla="*/ 1814435 w 1814435"/>
              <a:gd name="connsiteY5" fmla="*/ 498901 h 574492"/>
              <a:gd name="connsiteX6" fmla="*/ 1814435 w 1814435"/>
              <a:gd name="connsiteY6" fmla="*/ 498901 h 57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4435" h="574492">
                <a:moveTo>
                  <a:pt x="0" y="574492"/>
                </a:moveTo>
                <a:lnTo>
                  <a:pt x="438488" y="574492"/>
                </a:lnTo>
                <a:lnTo>
                  <a:pt x="438488" y="0"/>
                </a:lnTo>
                <a:lnTo>
                  <a:pt x="1481789" y="0"/>
                </a:lnTo>
                <a:lnTo>
                  <a:pt x="1481789" y="498901"/>
                </a:lnTo>
                <a:lnTo>
                  <a:pt x="1814435" y="498901"/>
                </a:lnTo>
                <a:lnTo>
                  <a:pt x="1814435" y="498901"/>
                </a:lnTo>
              </a:path>
            </a:pathLst>
          </a:cu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609600" y="4953000"/>
            <a:ext cx="8077200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09600" y="3200400"/>
            <a:ext cx="8077200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019800" y="1843918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</a:t>
            </a:r>
            <a:endParaRPr lang="en-US" sz="2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065760" y="36576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</a:t>
            </a:r>
            <a:endParaRPr lang="en-US" sz="2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65160" y="536484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</a:t>
            </a:r>
            <a:endParaRPr lang="en-US" sz="2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838200" y="1905000"/>
            <a:ext cx="2373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 Want to delete</a:t>
            </a:r>
            <a:br>
              <a:rPr lang="en-US" sz="2400" dirty="0" smtClean="0"/>
            </a:br>
            <a:r>
              <a:rPr lang="en-US" sz="2400" dirty="0" smtClean="0"/>
              <a:t>     node D</a:t>
            </a:r>
            <a:endParaRPr 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838200" y="3733800"/>
            <a:ext cx="2641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2. Atomically assign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pointer over D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838200" y="5105400"/>
            <a:ext cx="272171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3. D is safe to delete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when all reader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locks are done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603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RCU Linked List - Update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85800" y="1524000"/>
            <a:ext cx="381000" cy="457200"/>
            <a:chOff x="762000" y="1402080"/>
            <a:chExt cx="1371600" cy="1645920"/>
          </a:xfrm>
        </p:grpSpPr>
        <p:sp>
          <p:nvSpPr>
            <p:cNvPr id="7" name="Oval 6"/>
            <p:cNvSpPr/>
            <p:nvPr/>
          </p:nvSpPr>
          <p:spPr>
            <a:xfrm>
              <a:off x="762000" y="1676400"/>
              <a:ext cx="1371600" cy="1371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20D1A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6148" y="1402080"/>
              <a:ext cx="1028700" cy="1038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H</a:t>
              </a:r>
              <a:endParaRPr lang="en-US" sz="2400" b="1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>
            <a:off x="1066800" y="1798563"/>
            <a:ext cx="30480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371600" y="1600200"/>
            <a:ext cx="381000" cy="3810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20D1A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752600" y="1798564"/>
            <a:ext cx="30480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38400" y="1798563"/>
            <a:ext cx="30480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743200" y="1600200"/>
            <a:ext cx="381000" cy="3810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20D1A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124200" y="1798564"/>
            <a:ext cx="30480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6" idx="3"/>
          </p:cNvCxnSpPr>
          <p:nvPr/>
        </p:nvCxnSpPr>
        <p:spPr>
          <a:xfrm flipV="1">
            <a:off x="1447800" y="1925404"/>
            <a:ext cx="665396" cy="360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66800" y="20574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P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057400" y="1600200"/>
            <a:ext cx="381000" cy="381000"/>
          </a:xfrm>
          <a:prstGeom prst="ellipse">
            <a:avLst/>
          </a:prstGeom>
          <a:solidFill>
            <a:srgbClr val="B7DEE8"/>
          </a:solidFill>
          <a:ln>
            <a:solidFill>
              <a:srgbClr val="2159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20D1A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85800" y="3348335"/>
            <a:ext cx="381000" cy="457200"/>
            <a:chOff x="762000" y="1402080"/>
            <a:chExt cx="1371600" cy="1645920"/>
          </a:xfrm>
        </p:grpSpPr>
        <p:sp>
          <p:nvSpPr>
            <p:cNvPr id="53" name="Oval 52"/>
            <p:cNvSpPr/>
            <p:nvPr/>
          </p:nvSpPr>
          <p:spPr>
            <a:xfrm>
              <a:off x="762000" y="1676400"/>
              <a:ext cx="1371600" cy="1371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20D1A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76148" y="1402080"/>
              <a:ext cx="1028700" cy="1038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H</a:t>
              </a:r>
              <a:endParaRPr lang="en-US" sz="2400" b="1" dirty="0"/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>
            <a:off x="1066800" y="3622898"/>
            <a:ext cx="30480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371600" y="3424535"/>
            <a:ext cx="381000" cy="3810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20D1A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752600" y="3622899"/>
            <a:ext cx="30480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438400" y="3622898"/>
            <a:ext cx="30480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2743200" y="3424535"/>
            <a:ext cx="381000" cy="3810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20D1A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124200" y="3622899"/>
            <a:ext cx="30480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73" idx="3"/>
          </p:cNvCxnSpPr>
          <p:nvPr/>
        </p:nvCxnSpPr>
        <p:spPr>
          <a:xfrm flipV="1">
            <a:off x="1447800" y="3749739"/>
            <a:ext cx="665396" cy="360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66800" y="38817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P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2057400" y="3424535"/>
            <a:ext cx="381000" cy="381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20D1A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2057400" y="2895600"/>
            <a:ext cx="381000" cy="381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20D1A"/>
              </a:solidFill>
            </a:endParaRPr>
          </a:p>
        </p:txBody>
      </p:sp>
      <p:cxnSp>
        <p:nvCxnSpPr>
          <p:cNvPr id="76" name="Straight Arrow Connector 75"/>
          <p:cNvCxnSpPr>
            <a:endCxn id="68" idx="1"/>
          </p:cNvCxnSpPr>
          <p:nvPr/>
        </p:nvCxnSpPr>
        <p:spPr>
          <a:xfrm>
            <a:off x="2438400" y="3093964"/>
            <a:ext cx="360596" cy="3863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8" idx="3"/>
            <a:endCxn id="75" idx="2"/>
          </p:cNvCxnSpPr>
          <p:nvPr/>
        </p:nvCxnSpPr>
        <p:spPr>
          <a:xfrm>
            <a:off x="1600200" y="3080469"/>
            <a:ext cx="457200" cy="5631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219200" y="2849636"/>
            <a:ext cx="381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FF"/>
                </a:solidFill>
              </a:rPr>
              <a:t>Q</a:t>
            </a:r>
            <a:endParaRPr lang="en-US" sz="2400" b="1" dirty="0">
              <a:solidFill>
                <a:srgbClr val="0000FF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685800" y="5029200"/>
            <a:ext cx="381000" cy="457200"/>
            <a:chOff x="762000" y="1402080"/>
            <a:chExt cx="1371600" cy="1645920"/>
          </a:xfrm>
        </p:grpSpPr>
        <p:sp>
          <p:nvSpPr>
            <p:cNvPr id="80" name="Oval 79"/>
            <p:cNvSpPr/>
            <p:nvPr/>
          </p:nvSpPr>
          <p:spPr>
            <a:xfrm>
              <a:off x="762000" y="1676400"/>
              <a:ext cx="1371600" cy="1371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20D1A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76148" y="1402080"/>
              <a:ext cx="1028700" cy="1038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H</a:t>
              </a:r>
              <a:endParaRPr lang="en-US" sz="2400" b="1" dirty="0"/>
            </a:p>
          </p:txBody>
        </p:sp>
      </p:grpSp>
      <p:cxnSp>
        <p:nvCxnSpPr>
          <p:cNvPr id="82" name="Straight Arrow Connector 81"/>
          <p:cNvCxnSpPr/>
          <p:nvPr/>
        </p:nvCxnSpPr>
        <p:spPr>
          <a:xfrm>
            <a:off x="1066800" y="5303763"/>
            <a:ext cx="30480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1371600" y="5105400"/>
            <a:ext cx="381000" cy="3810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20D1A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752600" y="5303764"/>
            <a:ext cx="30480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2438400" y="5303763"/>
            <a:ext cx="30480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2743200" y="5105400"/>
            <a:ext cx="381000" cy="3810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20D1A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3124200" y="5303764"/>
            <a:ext cx="30480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90" idx="3"/>
          </p:cNvCxnSpPr>
          <p:nvPr/>
        </p:nvCxnSpPr>
        <p:spPr>
          <a:xfrm flipV="1">
            <a:off x="1447800" y="5430604"/>
            <a:ext cx="665396" cy="360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66800" y="55626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P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2057400" y="5105400"/>
            <a:ext cx="381000" cy="381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20D1A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2057400" y="4576465"/>
            <a:ext cx="381000" cy="381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20D1A"/>
              </a:solidFill>
            </a:endParaRPr>
          </a:p>
        </p:txBody>
      </p:sp>
      <p:cxnSp>
        <p:nvCxnSpPr>
          <p:cNvPr id="92" name="Straight Arrow Connector 91"/>
          <p:cNvCxnSpPr>
            <a:endCxn id="86" idx="1"/>
          </p:cNvCxnSpPr>
          <p:nvPr/>
        </p:nvCxnSpPr>
        <p:spPr>
          <a:xfrm>
            <a:off x="2438400" y="4774829"/>
            <a:ext cx="360596" cy="3863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4" idx="3"/>
            <a:endCxn id="91" idx="2"/>
          </p:cNvCxnSpPr>
          <p:nvPr/>
        </p:nvCxnSpPr>
        <p:spPr>
          <a:xfrm>
            <a:off x="1600200" y="4761334"/>
            <a:ext cx="457200" cy="5631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219200" y="4530501"/>
            <a:ext cx="381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FF"/>
                </a:solidFill>
              </a:rPr>
              <a:t>Q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027160" y="4495800"/>
            <a:ext cx="28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</a:t>
            </a:r>
            <a:endParaRPr lang="en-US" sz="2400" b="1" dirty="0"/>
          </a:p>
        </p:txBody>
      </p:sp>
      <p:grpSp>
        <p:nvGrpSpPr>
          <p:cNvPr id="96" name="Group 95"/>
          <p:cNvGrpSpPr/>
          <p:nvPr/>
        </p:nvGrpSpPr>
        <p:grpSpPr>
          <a:xfrm>
            <a:off x="5105400" y="1752600"/>
            <a:ext cx="381000" cy="457200"/>
            <a:chOff x="762000" y="1402080"/>
            <a:chExt cx="1371600" cy="1645920"/>
          </a:xfrm>
        </p:grpSpPr>
        <p:sp>
          <p:nvSpPr>
            <p:cNvPr id="97" name="Oval 96"/>
            <p:cNvSpPr/>
            <p:nvPr/>
          </p:nvSpPr>
          <p:spPr>
            <a:xfrm>
              <a:off x="762000" y="1676400"/>
              <a:ext cx="1371600" cy="1371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20D1A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76148" y="1402080"/>
              <a:ext cx="1028700" cy="1038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H</a:t>
              </a:r>
              <a:endParaRPr lang="en-US" sz="2400" b="1" dirty="0"/>
            </a:p>
          </p:txBody>
        </p:sp>
      </p:grpSp>
      <p:cxnSp>
        <p:nvCxnSpPr>
          <p:cNvPr id="99" name="Straight Arrow Connector 98"/>
          <p:cNvCxnSpPr/>
          <p:nvPr/>
        </p:nvCxnSpPr>
        <p:spPr>
          <a:xfrm>
            <a:off x="5486400" y="2027163"/>
            <a:ext cx="30480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91200" y="1828800"/>
            <a:ext cx="381000" cy="3810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20D1A"/>
              </a:solidFill>
            </a:endParaRPr>
          </a:p>
        </p:txBody>
      </p:sp>
      <p:cxnSp>
        <p:nvCxnSpPr>
          <p:cNvPr id="101" name="Straight Arrow Connector 100"/>
          <p:cNvCxnSpPr>
            <a:stCxn id="100" idx="7"/>
          </p:cNvCxnSpPr>
          <p:nvPr/>
        </p:nvCxnSpPr>
        <p:spPr>
          <a:xfrm flipV="1">
            <a:off x="6116404" y="1600200"/>
            <a:ext cx="360596" cy="2843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6858000" y="2027163"/>
            <a:ext cx="30480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7162800" y="1828800"/>
            <a:ext cx="381000" cy="3810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20D1A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7543800" y="2027164"/>
            <a:ext cx="30480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107" idx="3"/>
          </p:cNvCxnSpPr>
          <p:nvPr/>
        </p:nvCxnSpPr>
        <p:spPr>
          <a:xfrm flipV="1">
            <a:off x="5867400" y="2154004"/>
            <a:ext cx="665396" cy="360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486400" y="2286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P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6477000" y="1828800"/>
            <a:ext cx="381000" cy="381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20D1A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6477000" y="1299865"/>
            <a:ext cx="381000" cy="381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20D1A"/>
              </a:solidFill>
            </a:endParaRPr>
          </a:p>
        </p:txBody>
      </p:sp>
      <p:cxnSp>
        <p:nvCxnSpPr>
          <p:cNvPr id="109" name="Straight Arrow Connector 108"/>
          <p:cNvCxnSpPr>
            <a:stCxn id="108" idx="5"/>
            <a:endCxn id="103" idx="1"/>
          </p:cNvCxnSpPr>
          <p:nvPr/>
        </p:nvCxnSpPr>
        <p:spPr>
          <a:xfrm>
            <a:off x="6802204" y="1625069"/>
            <a:ext cx="416392" cy="25952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11" idx="3"/>
            <a:endCxn id="108" idx="2"/>
          </p:cNvCxnSpPr>
          <p:nvPr/>
        </p:nvCxnSpPr>
        <p:spPr>
          <a:xfrm>
            <a:off x="6019800" y="1484734"/>
            <a:ext cx="457200" cy="5631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638800" y="1253901"/>
            <a:ext cx="381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FF"/>
                </a:solidFill>
              </a:rPr>
              <a:t>Q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446760" y="1219200"/>
            <a:ext cx="28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</a:t>
            </a:r>
            <a:endParaRPr lang="en-US" sz="2400" b="1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5105400" y="3505200"/>
            <a:ext cx="381000" cy="457200"/>
            <a:chOff x="762000" y="1402080"/>
            <a:chExt cx="1371600" cy="1645920"/>
          </a:xfrm>
        </p:grpSpPr>
        <p:sp>
          <p:nvSpPr>
            <p:cNvPr id="114" name="Oval 113"/>
            <p:cNvSpPr/>
            <p:nvPr/>
          </p:nvSpPr>
          <p:spPr>
            <a:xfrm>
              <a:off x="762000" y="1676400"/>
              <a:ext cx="1371600" cy="1371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20D1A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76148" y="1402080"/>
              <a:ext cx="1028700" cy="1038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H</a:t>
              </a:r>
              <a:endParaRPr lang="en-US" sz="2400" b="1" dirty="0"/>
            </a:p>
          </p:txBody>
        </p:sp>
      </p:grpSp>
      <p:cxnSp>
        <p:nvCxnSpPr>
          <p:cNvPr id="116" name="Straight Arrow Connector 115"/>
          <p:cNvCxnSpPr/>
          <p:nvPr/>
        </p:nvCxnSpPr>
        <p:spPr>
          <a:xfrm>
            <a:off x="5486400" y="3779763"/>
            <a:ext cx="30480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5791200" y="3581400"/>
            <a:ext cx="381000" cy="3810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20D1A"/>
              </a:solidFill>
            </a:endParaRPr>
          </a:p>
        </p:txBody>
      </p:sp>
      <p:cxnSp>
        <p:nvCxnSpPr>
          <p:cNvPr id="118" name="Straight Arrow Connector 117"/>
          <p:cNvCxnSpPr>
            <a:stCxn id="117" idx="7"/>
          </p:cNvCxnSpPr>
          <p:nvPr/>
        </p:nvCxnSpPr>
        <p:spPr>
          <a:xfrm flipV="1">
            <a:off x="6116404" y="3352800"/>
            <a:ext cx="360596" cy="2843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6858000" y="3779763"/>
            <a:ext cx="30480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7162800" y="3581400"/>
            <a:ext cx="381000" cy="3810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20D1A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7543800" y="3779764"/>
            <a:ext cx="30480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6477000" y="3581400"/>
            <a:ext cx="381000" cy="381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20D1A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6477000" y="3052465"/>
            <a:ext cx="381000" cy="381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20D1A"/>
              </a:solidFill>
            </a:endParaRPr>
          </a:p>
        </p:txBody>
      </p:sp>
      <p:cxnSp>
        <p:nvCxnSpPr>
          <p:cNvPr id="126" name="Straight Arrow Connector 125"/>
          <p:cNvCxnSpPr>
            <a:stCxn id="125" idx="5"/>
            <a:endCxn id="120" idx="1"/>
          </p:cNvCxnSpPr>
          <p:nvPr/>
        </p:nvCxnSpPr>
        <p:spPr>
          <a:xfrm>
            <a:off x="6802204" y="3377669"/>
            <a:ext cx="416392" cy="25952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28" idx="3"/>
            <a:endCxn id="125" idx="2"/>
          </p:cNvCxnSpPr>
          <p:nvPr/>
        </p:nvCxnSpPr>
        <p:spPr>
          <a:xfrm>
            <a:off x="6019800" y="3237334"/>
            <a:ext cx="457200" cy="5631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638800" y="3006501"/>
            <a:ext cx="381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FF"/>
                </a:solidFill>
              </a:rPr>
              <a:t>Q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446760" y="2971800"/>
            <a:ext cx="28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</a:t>
            </a:r>
            <a:endParaRPr lang="en-US" sz="2400" b="1" dirty="0"/>
          </a:p>
        </p:txBody>
      </p:sp>
      <p:grpSp>
        <p:nvGrpSpPr>
          <p:cNvPr id="130" name="Group 129"/>
          <p:cNvGrpSpPr/>
          <p:nvPr/>
        </p:nvGrpSpPr>
        <p:grpSpPr>
          <a:xfrm>
            <a:off x="5105400" y="5029200"/>
            <a:ext cx="381000" cy="457200"/>
            <a:chOff x="762000" y="1402080"/>
            <a:chExt cx="1371600" cy="1645920"/>
          </a:xfrm>
        </p:grpSpPr>
        <p:sp>
          <p:nvSpPr>
            <p:cNvPr id="131" name="Oval 130"/>
            <p:cNvSpPr/>
            <p:nvPr/>
          </p:nvSpPr>
          <p:spPr>
            <a:xfrm>
              <a:off x="762000" y="1676400"/>
              <a:ext cx="1371600" cy="1371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20D1A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76148" y="1402080"/>
              <a:ext cx="1028700" cy="1038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H</a:t>
              </a:r>
              <a:endParaRPr lang="en-US" sz="2400" b="1" dirty="0"/>
            </a:p>
          </p:txBody>
        </p:sp>
      </p:grpSp>
      <p:cxnSp>
        <p:nvCxnSpPr>
          <p:cNvPr id="133" name="Straight Arrow Connector 132"/>
          <p:cNvCxnSpPr/>
          <p:nvPr/>
        </p:nvCxnSpPr>
        <p:spPr>
          <a:xfrm>
            <a:off x="5486400" y="5303763"/>
            <a:ext cx="30480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5791200" y="5105400"/>
            <a:ext cx="381000" cy="3810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20D1A"/>
              </a:solidFill>
            </a:endParaRPr>
          </a:p>
        </p:txBody>
      </p:sp>
      <p:cxnSp>
        <p:nvCxnSpPr>
          <p:cNvPr id="135" name="Straight Arrow Connector 134"/>
          <p:cNvCxnSpPr>
            <a:stCxn id="134" idx="7"/>
          </p:cNvCxnSpPr>
          <p:nvPr/>
        </p:nvCxnSpPr>
        <p:spPr>
          <a:xfrm flipV="1">
            <a:off x="6116404" y="4876800"/>
            <a:ext cx="360596" cy="2843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7162800" y="5105400"/>
            <a:ext cx="381000" cy="3810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20D1A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7543800" y="5303764"/>
            <a:ext cx="30480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6477000" y="4576465"/>
            <a:ext cx="381000" cy="381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20D1A"/>
              </a:solidFill>
            </a:endParaRPr>
          </a:p>
        </p:txBody>
      </p:sp>
      <p:cxnSp>
        <p:nvCxnSpPr>
          <p:cNvPr id="141" name="Straight Arrow Connector 140"/>
          <p:cNvCxnSpPr>
            <a:stCxn id="140" idx="5"/>
            <a:endCxn id="137" idx="1"/>
          </p:cNvCxnSpPr>
          <p:nvPr/>
        </p:nvCxnSpPr>
        <p:spPr>
          <a:xfrm>
            <a:off x="6802204" y="4901669"/>
            <a:ext cx="416392" cy="25952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446760" y="4495800"/>
            <a:ext cx="28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</a:t>
            </a:r>
            <a:endParaRPr lang="en-US" sz="2400" b="1" dirty="0"/>
          </a:p>
        </p:txBody>
      </p:sp>
      <p:cxnSp>
        <p:nvCxnSpPr>
          <p:cNvPr id="145" name="Straight Arrow Connector 144"/>
          <p:cNvCxnSpPr/>
          <p:nvPr/>
        </p:nvCxnSpPr>
        <p:spPr>
          <a:xfrm flipV="1">
            <a:off x="4343400" y="1219200"/>
            <a:ext cx="0" cy="487680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457200" y="2743200"/>
            <a:ext cx="8001000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>
            <a:off x="457200" y="4419600"/>
            <a:ext cx="8001000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0" y="990600"/>
            <a:ext cx="533400" cy="457200"/>
            <a:chOff x="228600" y="990600"/>
            <a:chExt cx="533400" cy="457200"/>
          </a:xfrm>
        </p:grpSpPr>
        <p:sp>
          <p:nvSpPr>
            <p:cNvPr id="151" name="Oval 150"/>
            <p:cNvSpPr/>
            <p:nvPr/>
          </p:nvSpPr>
          <p:spPr>
            <a:xfrm>
              <a:off x="304800" y="10668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20D1A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28600" y="990600"/>
              <a:ext cx="5334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0" y="2819400"/>
            <a:ext cx="533400" cy="457200"/>
            <a:chOff x="228600" y="990600"/>
            <a:chExt cx="533400" cy="457200"/>
          </a:xfrm>
        </p:grpSpPr>
        <p:sp>
          <p:nvSpPr>
            <p:cNvPr id="155" name="Oval 154"/>
            <p:cNvSpPr/>
            <p:nvPr/>
          </p:nvSpPr>
          <p:spPr>
            <a:xfrm>
              <a:off x="304800" y="10668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20D1A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28600" y="990600"/>
              <a:ext cx="5334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2</a:t>
              </a:r>
              <a:endParaRPr lang="en-US" sz="2400" b="1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0" y="4419600"/>
            <a:ext cx="533400" cy="457200"/>
            <a:chOff x="228600" y="990600"/>
            <a:chExt cx="533400" cy="457200"/>
          </a:xfrm>
        </p:grpSpPr>
        <p:sp>
          <p:nvSpPr>
            <p:cNvPr id="158" name="Oval 157"/>
            <p:cNvSpPr/>
            <p:nvPr/>
          </p:nvSpPr>
          <p:spPr>
            <a:xfrm>
              <a:off x="304800" y="10668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20D1A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28600" y="990600"/>
              <a:ext cx="5334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4419600" y="1066800"/>
            <a:ext cx="533400" cy="457200"/>
            <a:chOff x="228600" y="990600"/>
            <a:chExt cx="533400" cy="457200"/>
          </a:xfrm>
        </p:grpSpPr>
        <p:sp>
          <p:nvSpPr>
            <p:cNvPr id="161" name="Oval 160"/>
            <p:cNvSpPr/>
            <p:nvPr/>
          </p:nvSpPr>
          <p:spPr>
            <a:xfrm>
              <a:off x="304800" y="10668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20D1A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28600" y="990600"/>
              <a:ext cx="5334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4</a:t>
              </a:r>
              <a:endParaRPr lang="en-US" sz="2400" b="1" dirty="0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4419600" y="2819400"/>
            <a:ext cx="533400" cy="457200"/>
            <a:chOff x="228600" y="990600"/>
            <a:chExt cx="533400" cy="457200"/>
          </a:xfrm>
        </p:grpSpPr>
        <p:sp>
          <p:nvSpPr>
            <p:cNvPr id="164" name="Oval 163"/>
            <p:cNvSpPr/>
            <p:nvPr/>
          </p:nvSpPr>
          <p:spPr>
            <a:xfrm>
              <a:off x="304800" y="10668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20D1A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28600" y="990600"/>
              <a:ext cx="5334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5</a:t>
              </a:r>
              <a:endParaRPr lang="en-US" sz="2400" b="1" dirty="0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4419600" y="4419600"/>
            <a:ext cx="533400" cy="457200"/>
            <a:chOff x="228600" y="990600"/>
            <a:chExt cx="533400" cy="457200"/>
          </a:xfrm>
        </p:grpSpPr>
        <p:sp>
          <p:nvSpPr>
            <p:cNvPr id="167" name="Oval 166"/>
            <p:cNvSpPr/>
            <p:nvPr/>
          </p:nvSpPr>
          <p:spPr>
            <a:xfrm>
              <a:off x="304800" y="1066800"/>
              <a:ext cx="3810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20D1A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28600" y="990600"/>
              <a:ext cx="53340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35440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RCU usage in </a:t>
            </a:r>
            <a:r>
              <a:rPr lang="en-US" dirty="0" err="1" smtClean="0">
                <a:latin typeface="Consolas"/>
                <a:cs typeface="Consolas"/>
              </a:rPr>
              <a:t>sched</a:t>
            </a:r>
            <a:r>
              <a:rPr lang="en-US" dirty="0" smtClean="0">
                <a:latin typeface="Consolas"/>
                <a:cs typeface="Consolas"/>
              </a:rPr>
              <a:t>/</a:t>
            </a:r>
            <a:r>
              <a:rPr lang="en-US" dirty="0" err="1" smtClean="0">
                <a:latin typeface="Consolas"/>
                <a:cs typeface="Consolas"/>
              </a:rPr>
              <a:t>core.c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 descr="Screen shot 2016-02-25 at 9.37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19200"/>
            <a:ext cx="8799093" cy="50402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05400" y="4419600"/>
            <a:ext cx="339067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RCU-iterates over list of processes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572000" y="4572000"/>
            <a:ext cx="533400" cy="1201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29200" y="5486400"/>
            <a:ext cx="39028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Writes back to RCU-protected structure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648200" y="5257800"/>
            <a:ext cx="3810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309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Synchronization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common kernel problem: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Multiple threads share a data structure.</a:t>
            </a:r>
          </a:p>
          <a:p>
            <a:pPr lvl="1"/>
            <a:r>
              <a:rPr lang="en-US" dirty="0" smtClean="0"/>
              <a:t>Some are reading</a:t>
            </a:r>
          </a:p>
          <a:p>
            <a:pPr lvl="1"/>
            <a:r>
              <a:rPr lang="en-US" dirty="0" smtClean="0"/>
              <a:t>Some are writing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Reads and writes should not interfere!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572000" y="4953000"/>
            <a:ext cx="226219" cy="600075"/>
          </a:xfrm>
          <a:custGeom>
            <a:avLst/>
            <a:gdLst>
              <a:gd name="connsiteX0" fmla="*/ 73819 w 226219"/>
              <a:gd name="connsiteY0" fmla="*/ 0 h 600075"/>
              <a:gd name="connsiteX1" fmla="*/ 216694 w 226219"/>
              <a:gd name="connsiteY1" fmla="*/ 228600 h 600075"/>
              <a:gd name="connsiteX2" fmla="*/ 16669 w 226219"/>
              <a:gd name="connsiteY2" fmla="*/ 400050 h 600075"/>
              <a:gd name="connsiteX3" fmla="*/ 116682 w 226219"/>
              <a:gd name="connsiteY3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219" h="600075">
                <a:moveTo>
                  <a:pt x="73819" y="0"/>
                </a:moveTo>
                <a:cubicBezTo>
                  <a:pt x="150019" y="80962"/>
                  <a:pt x="226219" y="161925"/>
                  <a:pt x="216694" y="228600"/>
                </a:cubicBezTo>
                <a:cubicBezTo>
                  <a:pt x="207169" y="295275"/>
                  <a:pt x="33338" y="338138"/>
                  <a:pt x="16669" y="400050"/>
                </a:cubicBezTo>
                <a:cubicBezTo>
                  <a:pt x="0" y="461962"/>
                  <a:pt x="58341" y="531018"/>
                  <a:pt x="116682" y="600075"/>
                </a:cubicBezTo>
              </a:path>
            </a:pathLst>
          </a:cu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400800" y="3886200"/>
            <a:ext cx="1371600" cy="1371600"/>
            <a:chOff x="762000" y="1676400"/>
            <a:chExt cx="1371600" cy="1371600"/>
          </a:xfrm>
        </p:grpSpPr>
        <p:sp>
          <p:nvSpPr>
            <p:cNvPr id="8" name="Oval 7"/>
            <p:cNvSpPr/>
            <p:nvPr/>
          </p:nvSpPr>
          <p:spPr>
            <a:xfrm>
              <a:off x="762000" y="1676400"/>
              <a:ext cx="1371600" cy="1371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20D1A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92974" y="1981810"/>
              <a:ext cx="94128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/>
                <a:t>Shared</a:t>
              </a:r>
            </a:p>
            <a:p>
              <a:pPr algn="ctr"/>
              <a:r>
                <a:rPr lang="en-US" sz="2000" b="1" dirty="0" smtClean="0"/>
                <a:t>data</a:t>
              </a:r>
              <a:endParaRPr lang="en-US" sz="2000" b="1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4876800" y="4876800"/>
            <a:ext cx="15240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4343400" y="4191000"/>
            <a:ext cx="226219" cy="600075"/>
          </a:xfrm>
          <a:custGeom>
            <a:avLst/>
            <a:gdLst>
              <a:gd name="connsiteX0" fmla="*/ 73819 w 226219"/>
              <a:gd name="connsiteY0" fmla="*/ 0 h 600075"/>
              <a:gd name="connsiteX1" fmla="*/ 216694 w 226219"/>
              <a:gd name="connsiteY1" fmla="*/ 228600 h 600075"/>
              <a:gd name="connsiteX2" fmla="*/ 16669 w 226219"/>
              <a:gd name="connsiteY2" fmla="*/ 400050 h 600075"/>
              <a:gd name="connsiteX3" fmla="*/ 116682 w 226219"/>
              <a:gd name="connsiteY3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219" h="600075">
                <a:moveTo>
                  <a:pt x="73819" y="0"/>
                </a:moveTo>
                <a:cubicBezTo>
                  <a:pt x="150019" y="80962"/>
                  <a:pt x="226219" y="161925"/>
                  <a:pt x="216694" y="228600"/>
                </a:cubicBezTo>
                <a:cubicBezTo>
                  <a:pt x="207169" y="295275"/>
                  <a:pt x="33338" y="338138"/>
                  <a:pt x="16669" y="400050"/>
                </a:cubicBezTo>
                <a:cubicBezTo>
                  <a:pt x="0" y="461962"/>
                  <a:pt x="58341" y="531018"/>
                  <a:pt x="116682" y="600075"/>
                </a:cubicBezTo>
              </a:path>
            </a:pathLst>
          </a:cu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724400" y="4495800"/>
            <a:ext cx="152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4495800" y="3505200"/>
            <a:ext cx="226219" cy="600075"/>
          </a:xfrm>
          <a:custGeom>
            <a:avLst/>
            <a:gdLst>
              <a:gd name="connsiteX0" fmla="*/ 73819 w 226219"/>
              <a:gd name="connsiteY0" fmla="*/ 0 h 600075"/>
              <a:gd name="connsiteX1" fmla="*/ 216694 w 226219"/>
              <a:gd name="connsiteY1" fmla="*/ 228600 h 600075"/>
              <a:gd name="connsiteX2" fmla="*/ 16669 w 226219"/>
              <a:gd name="connsiteY2" fmla="*/ 400050 h 600075"/>
              <a:gd name="connsiteX3" fmla="*/ 116682 w 226219"/>
              <a:gd name="connsiteY3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219" h="600075">
                <a:moveTo>
                  <a:pt x="73819" y="0"/>
                </a:moveTo>
                <a:cubicBezTo>
                  <a:pt x="150019" y="80962"/>
                  <a:pt x="226219" y="161925"/>
                  <a:pt x="216694" y="228600"/>
                </a:cubicBezTo>
                <a:cubicBezTo>
                  <a:pt x="207169" y="295275"/>
                  <a:pt x="33338" y="338138"/>
                  <a:pt x="16669" y="400050"/>
                </a:cubicBezTo>
                <a:cubicBezTo>
                  <a:pt x="0" y="461962"/>
                  <a:pt x="58341" y="531018"/>
                  <a:pt x="116682" y="600075"/>
                </a:cubicBezTo>
              </a:path>
            </a:pathLst>
          </a:cu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76800" y="3810000"/>
            <a:ext cx="15240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5486400" y="3124200"/>
            <a:ext cx="226219" cy="600075"/>
          </a:xfrm>
          <a:custGeom>
            <a:avLst/>
            <a:gdLst>
              <a:gd name="connsiteX0" fmla="*/ 73819 w 226219"/>
              <a:gd name="connsiteY0" fmla="*/ 0 h 600075"/>
              <a:gd name="connsiteX1" fmla="*/ 216694 w 226219"/>
              <a:gd name="connsiteY1" fmla="*/ 228600 h 600075"/>
              <a:gd name="connsiteX2" fmla="*/ 16669 w 226219"/>
              <a:gd name="connsiteY2" fmla="*/ 400050 h 600075"/>
              <a:gd name="connsiteX3" fmla="*/ 116682 w 226219"/>
              <a:gd name="connsiteY3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219" h="600075">
                <a:moveTo>
                  <a:pt x="73819" y="0"/>
                </a:moveTo>
                <a:cubicBezTo>
                  <a:pt x="150019" y="80962"/>
                  <a:pt x="226219" y="161925"/>
                  <a:pt x="216694" y="228600"/>
                </a:cubicBezTo>
                <a:cubicBezTo>
                  <a:pt x="207169" y="295275"/>
                  <a:pt x="33338" y="338138"/>
                  <a:pt x="16669" y="400050"/>
                </a:cubicBezTo>
                <a:cubicBezTo>
                  <a:pt x="0" y="461962"/>
                  <a:pt x="58341" y="531018"/>
                  <a:pt x="116682" y="600075"/>
                </a:cubicBezTo>
              </a:path>
            </a:pathLst>
          </a:cu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791200" y="3581400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12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Design 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971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All synchronization methods need to balance the needs of readers and writers: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Reads tend to be more common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2590800"/>
            <a:ext cx="1785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Lots of reads</a:t>
            </a:r>
            <a:br>
              <a:rPr lang="en-US" sz="2400" dirty="0" smtClean="0"/>
            </a:br>
            <a:r>
              <a:rPr lang="en-US" sz="2400" dirty="0" smtClean="0"/>
              <a:t>Few writes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390704" y="2590800"/>
            <a:ext cx="23189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Balanced</a:t>
            </a:r>
            <a:br>
              <a:rPr lang="en-US" sz="2400" dirty="0" smtClean="0"/>
            </a:br>
            <a:r>
              <a:rPr lang="en-US" sz="2400" dirty="0" smtClean="0"/>
              <a:t>Reads and writes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510898" y="2590800"/>
            <a:ext cx="18697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Lots of writes</a:t>
            </a:r>
            <a:br>
              <a:rPr lang="en-US" sz="2400" dirty="0" smtClean="0"/>
            </a:br>
            <a:r>
              <a:rPr lang="en-US" sz="2400" dirty="0" smtClean="0"/>
              <a:t>Few reads</a:t>
            </a:r>
            <a:endParaRPr lang="en-US" sz="2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267200"/>
            <a:ext cx="9144000" cy="0"/>
          </a:xfrm>
          <a:prstGeom prst="line">
            <a:avLst/>
          </a:prstGeom>
          <a:ln>
            <a:solidFill>
              <a:srgbClr val="720D1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4495800"/>
            <a:ext cx="37428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Synchronization can prevent </a:t>
            </a:r>
            <a:br>
              <a:rPr lang="en-US" sz="2400" dirty="0" smtClean="0"/>
            </a:br>
            <a:r>
              <a:rPr lang="en-US" sz="2400" dirty="0" smtClean="0"/>
              <a:t>concurrency…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Reader/writer locks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Mutual exclusion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09782" y="4495800"/>
            <a:ext cx="44294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 it can allow concurrency at the </a:t>
            </a:r>
            <a:br>
              <a:rPr lang="en-US" sz="2400" dirty="0" smtClean="0"/>
            </a:br>
            <a:r>
              <a:rPr lang="en-US" sz="2400" dirty="0" smtClean="0"/>
              <a:t>expense of overheads: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Lock free / wait free algorithms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Transactional memory</a:t>
            </a:r>
          </a:p>
          <a:p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267200" y="4648200"/>
            <a:ext cx="0" cy="1295400"/>
          </a:xfrm>
          <a:prstGeom prst="line">
            <a:avLst/>
          </a:prstGeom>
          <a:ln>
            <a:solidFill>
              <a:srgbClr val="720D1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71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RCU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Under RCU:</a:t>
            </a:r>
          </a:p>
          <a:p>
            <a:pPr lvl="1"/>
            <a:r>
              <a:rPr lang="en-US" dirty="0" smtClean="0"/>
              <a:t>Concurrent reads are synchronization-free (which means scalability!)</a:t>
            </a:r>
          </a:p>
          <a:p>
            <a:pPr lvl="1"/>
            <a:r>
              <a:rPr lang="en-US" dirty="0" smtClean="0"/>
              <a:t>Writers must guarantee that all readers only ever see a consistent view of memory</a:t>
            </a:r>
          </a:p>
          <a:p>
            <a:pPr lvl="1"/>
            <a:r>
              <a:rPr lang="en-US" dirty="0" smtClean="0"/>
              <a:t>Similar to a publish-subscribe model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Before the details, let’s look at the API…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1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RCU Writer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Verdana"/>
                <a:cs typeface="Verdana"/>
              </a:rPr>
              <a:t>Even if pointer write is atomic:</a:t>
            </a:r>
            <a:br>
              <a:rPr lang="en-US" dirty="0" smtClean="0">
                <a:latin typeface="Verdana"/>
                <a:cs typeface="Verdana"/>
              </a:rPr>
            </a:br>
            <a:endParaRPr lang="en-US" sz="2000" dirty="0" smtClean="0">
              <a:latin typeface="Verdana"/>
              <a:cs typeface="Verdana"/>
            </a:endParaRPr>
          </a:p>
          <a:p>
            <a:pPr marL="457200" indent="-457200">
              <a:buFont typeface="Wingdings" charset="2"/>
              <a:buAutoNum type="arabicPlain"/>
            </a:pPr>
            <a:r>
              <a:rPr lang="en-US" sz="2000" dirty="0" err="1" smtClean="0">
                <a:latin typeface="Consolas"/>
                <a:cs typeface="Consolas"/>
              </a:rPr>
              <a:t>struct</a:t>
            </a:r>
            <a:r>
              <a:rPr lang="en-US" sz="2000" dirty="0" smtClean="0">
                <a:latin typeface="Consolas"/>
                <a:cs typeface="Consolas"/>
              </a:rPr>
              <a:t> foo *</a:t>
            </a:r>
            <a:r>
              <a:rPr lang="en-US" sz="2000" dirty="0" err="1" smtClean="0">
                <a:latin typeface="Consolas"/>
                <a:cs typeface="Consolas"/>
              </a:rPr>
              <a:t>ptr</a:t>
            </a:r>
            <a:r>
              <a:rPr lang="en-US" sz="2000" dirty="0" smtClean="0">
                <a:latin typeface="Consolas"/>
                <a:cs typeface="Consolas"/>
              </a:rPr>
              <a:t> = NULL;</a:t>
            </a:r>
          </a:p>
          <a:p>
            <a:pPr marL="457200" indent="-457200">
              <a:buFont typeface="+mj-lt"/>
              <a:buAutoNum type="arabicPlain"/>
            </a:pPr>
            <a:r>
              <a:rPr lang="en-US" sz="2000" dirty="0" smtClean="0">
                <a:latin typeface="Consolas"/>
                <a:cs typeface="Consolas"/>
              </a:rPr>
              <a:t>p = </a:t>
            </a:r>
            <a:r>
              <a:rPr lang="en-US" sz="2000" dirty="0" err="1" smtClean="0">
                <a:latin typeface="Consolas"/>
                <a:cs typeface="Consolas"/>
              </a:rPr>
              <a:t>kmalloc</a:t>
            </a:r>
            <a:r>
              <a:rPr lang="en-US" sz="2000" dirty="0" smtClean="0">
                <a:latin typeface="Consolas"/>
                <a:cs typeface="Consolas"/>
              </a:rPr>
              <a:t>(...);</a:t>
            </a:r>
          </a:p>
          <a:p>
            <a:pPr marL="457200" indent="-457200">
              <a:buFont typeface="+mj-lt"/>
              <a:buAutoNum type="arabicPlain"/>
            </a:pPr>
            <a:r>
              <a:rPr lang="en-US" sz="2000" dirty="0" smtClean="0">
                <a:latin typeface="Consolas"/>
                <a:cs typeface="Consolas"/>
              </a:rPr>
              <a:t>p-&gt;A = 1;</a:t>
            </a:r>
          </a:p>
          <a:p>
            <a:pPr marL="457200" indent="-457200">
              <a:buFont typeface="+mj-lt"/>
              <a:buAutoNum type="arabicPlain"/>
            </a:pPr>
            <a:r>
              <a:rPr lang="en-US" sz="2000" dirty="0" smtClean="0">
                <a:latin typeface="Consolas"/>
                <a:cs typeface="Consolas"/>
              </a:rPr>
              <a:t>p-&gt;B = 2;</a:t>
            </a:r>
          </a:p>
          <a:p>
            <a:pPr marL="457200" indent="-457200">
              <a:buFont typeface="+mj-lt"/>
              <a:buAutoNum type="arabicPlain"/>
            </a:pPr>
            <a:r>
              <a:rPr lang="en-US" sz="2000" dirty="0" smtClean="0">
                <a:latin typeface="Consolas"/>
                <a:cs typeface="Consolas"/>
              </a:rPr>
              <a:t>p-&gt;C = 3;</a:t>
            </a:r>
          </a:p>
          <a:p>
            <a:pPr marL="457200" indent="-457200">
              <a:buFont typeface="+mj-lt"/>
              <a:buAutoNum type="arabicPlain"/>
            </a:pPr>
            <a:r>
              <a:rPr lang="en-US" sz="2000" dirty="0" err="1" smtClean="0">
                <a:latin typeface="Consolas"/>
                <a:cs typeface="Consolas"/>
              </a:rPr>
              <a:t>ptr</a:t>
            </a:r>
            <a:r>
              <a:rPr lang="en-US" sz="2000" dirty="0" smtClean="0">
                <a:latin typeface="Consolas"/>
                <a:cs typeface="Consolas"/>
              </a:rPr>
              <a:t> = p;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Verdana"/>
                <a:cs typeface="Verdana"/>
              </a:rPr>
              <a:t>Overall code is not safe</a:t>
            </a:r>
            <a:r>
              <a:rPr lang="en-US" dirty="0" smtClean="0">
                <a:latin typeface="Verdana"/>
                <a:cs typeface="Verdana"/>
              </a:rPr>
              <a:t>!</a:t>
            </a:r>
          </a:p>
          <a:p>
            <a:r>
              <a:rPr lang="en-US" dirty="0" smtClean="0">
                <a:latin typeface="Verdana"/>
                <a:cs typeface="Verdana"/>
              </a:rPr>
              <a:t>Compiler may re-order lines 3-6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7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RCU Writer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Verdana"/>
                <a:cs typeface="Verdana"/>
              </a:rPr>
              <a:t>RCU encapsulates memory fences</a:t>
            </a:r>
            <a:endParaRPr lang="en-US" dirty="0">
              <a:latin typeface="Verdana"/>
              <a:cs typeface="Verdana"/>
            </a:endParaRPr>
          </a:p>
          <a:p>
            <a:pPr marL="457200" indent="-457200">
              <a:buFont typeface="+mj-lt"/>
              <a:buAutoNum type="arabicPlain"/>
            </a:pPr>
            <a:endParaRPr lang="en-US" sz="2000" dirty="0" smtClean="0">
              <a:latin typeface="Verdana"/>
              <a:cs typeface="Verdana"/>
            </a:endParaRPr>
          </a:p>
          <a:p>
            <a:pPr marL="457200" indent="-457200">
              <a:buFont typeface="Wingdings" charset="2"/>
              <a:buAutoNum type="arabicPlain"/>
            </a:pPr>
            <a:r>
              <a:rPr lang="en-US" sz="2000" dirty="0" err="1" smtClean="0">
                <a:latin typeface="Consolas"/>
                <a:cs typeface="Consolas"/>
              </a:rPr>
              <a:t>struct</a:t>
            </a:r>
            <a:r>
              <a:rPr lang="en-US" sz="2000" dirty="0" smtClean="0">
                <a:latin typeface="Consolas"/>
                <a:cs typeface="Consolas"/>
              </a:rPr>
              <a:t> foo *</a:t>
            </a:r>
            <a:r>
              <a:rPr lang="en-US" sz="2000" dirty="0" err="1" smtClean="0">
                <a:latin typeface="Consolas"/>
                <a:cs typeface="Consolas"/>
              </a:rPr>
              <a:t>ptr</a:t>
            </a:r>
            <a:r>
              <a:rPr lang="en-US" sz="2000" dirty="0" smtClean="0">
                <a:latin typeface="Consolas"/>
                <a:cs typeface="Consolas"/>
              </a:rPr>
              <a:t> = NULL;</a:t>
            </a:r>
          </a:p>
          <a:p>
            <a:pPr marL="457200" indent="-457200">
              <a:buFont typeface="+mj-lt"/>
              <a:buAutoNum type="arabicPlain"/>
            </a:pPr>
            <a:r>
              <a:rPr lang="en-US" sz="2000" dirty="0" smtClean="0">
                <a:latin typeface="Consolas"/>
                <a:cs typeface="Consolas"/>
              </a:rPr>
              <a:t>p = </a:t>
            </a:r>
            <a:r>
              <a:rPr lang="en-US" sz="2000" dirty="0" err="1" smtClean="0">
                <a:latin typeface="Consolas"/>
                <a:cs typeface="Consolas"/>
              </a:rPr>
              <a:t>kmalloc</a:t>
            </a:r>
            <a:r>
              <a:rPr lang="en-US" sz="2000" dirty="0" smtClean="0">
                <a:latin typeface="Consolas"/>
                <a:cs typeface="Consolas"/>
              </a:rPr>
              <a:t>(...);</a:t>
            </a:r>
          </a:p>
          <a:p>
            <a:pPr marL="457200" indent="-457200">
              <a:buFont typeface="+mj-lt"/>
              <a:buAutoNum type="arabicPlain"/>
            </a:pPr>
            <a:r>
              <a:rPr lang="en-US" sz="2000" dirty="0" smtClean="0">
                <a:latin typeface="Consolas"/>
                <a:cs typeface="Consolas"/>
              </a:rPr>
              <a:t>p-&gt;A = 1;</a:t>
            </a:r>
          </a:p>
          <a:p>
            <a:pPr marL="457200" indent="-457200">
              <a:buFont typeface="+mj-lt"/>
              <a:buAutoNum type="arabicPlain"/>
            </a:pPr>
            <a:r>
              <a:rPr lang="en-US" sz="2000" dirty="0" smtClean="0">
                <a:latin typeface="Consolas"/>
                <a:cs typeface="Consolas"/>
              </a:rPr>
              <a:t>p-&gt;B = 2;</a:t>
            </a:r>
          </a:p>
          <a:p>
            <a:pPr marL="457200" indent="-457200">
              <a:buFont typeface="+mj-lt"/>
              <a:buAutoNum type="arabicPlain"/>
            </a:pPr>
            <a:r>
              <a:rPr lang="en-US" sz="2000" dirty="0" smtClean="0">
                <a:latin typeface="Consolas"/>
                <a:cs typeface="Consolas"/>
              </a:rPr>
              <a:t>p-&gt;C = 3;</a:t>
            </a:r>
          </a:p>
          <a:p>
            <a:pPr marL="457200" indent="-457200">
              <a:buFont typeface="+mj-lt"/>
              <a:buAutoNum type="arabicPlain"/>
            </a:pPr>
            <a:r>
              <a:rPr lang="en-US" sz="2000" dirty="0" err="1" smtClean="0">
                <a:latin typeface="Consolas"/>
                <a:cs typeface="Consolas"/>
              </a:rPr>
              <a:t>rcu_assign_ptr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ptr,p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rcu_assign_ptr</a:t>
            </a:r>
            <a:r>
              <a:rPr lang="en-US" dirty="0" smtClean="0">
                <a:latin typeface="Verdana"/>
                <a:cs typeface="Verdana"/>
              </a:rPr>
              <a:t> method publishes </a:t>
            </a:r>
            <a:r>
              <a:rPr lang="en-US" dirty="0" smtClean="0">
                <a:latin typeface="Courier"/>
                <a:cs typeface="Courier"/>
              </a:rPr>
              <a:t>P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0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RCU Reader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Consider reading a data structure: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p = </a:t>
            </a:r>
            <a:r>
              <a:rPr lang="en-US" sz="2000" dirty="0" err="1" smtClean="0">
                <a:latin typeface="Consolas"/>
                <a:cs typeface="Consolas"/>
              </a:rPr>
              <a:t>ptr</a:t>
            </a:r>
            <a:r>
              <a:rPr lang="en-US" sz="20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if (p != NULL)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 smtClean="0">
                <a:latin typeface="Consolas"/>
                <a:cs typeface="Consolas"/>
              </a:rPr>
              <a:t>do_something</a:t>
            </a:r>
            <a:r>
              <a:rPr lang="en-US" sz="2000" dirty="0" smtClean="0">
                <a:latin typeface="Consolas"/>
                <a:cs typeface="Consolas"/>
              </a:rPr>
              <a:t>(p-&gt;A, p-&gt;B, p-&gt;C);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is also not safe! The values of A, B, and C could change between reads!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5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RCU Reader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Consider reading a data structure:</a:t>
            </a:r>
            <a:endParaRPr lang="en-US" sz="1400" dirty="0" smtClean="0"/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rcu_read_lock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p = </a:t>
            </a:r>
            <a:r>
              <a:rPr lang="en-US" sz="2000" dirty="0" err="1" smtClean="0">
                <a:latin typeface="Consolas"/>
                <a:cs typeface="Consolas"/>
              </a:rPr>
              <a:t>rcu_dereference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ptr</a:t>
            </a:r>
            <a:r>
              <a:rPr lang="en-US" sz="2000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if (p != NULL)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 smtClean="0">
                <a:latin typeface="Consolas"/>
                <a:cs typeface="Consolas"/>
              </a:rPr>
              <a:t>do_something</a:t>
            </a:r>
            <a:r>
              <a:rPr lang="en-US" sz="2000" dirty="0" smtClean="0">
                <a:latin typeface="Consolas"/>
                <a:cs typeface="Consolas"/>
              </a:rPr>
              <a:t>(p-&gt;A, p-&gt;B, p-&gt;C);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rcu_read_unlock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  <a:endParaRPr lang="en-US" sz="1400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/>
          </a:p>
          <a:p>
            <a:r>
              <a:rPr lang="en-US" dirty="0" err="1" smtClean="0">
                <a:latin typeface="Courier"/>
                <a:cs typeface="Courier"/>
              </a:rPr>
              <a:t>rcu_dereference</a:t>
            </a:r>
            <a:r>
              <a:rPr lang="en-US" dirty="0" smtClean="0">
                <a:latin typeface="Courier"/>
                <a:cs typeface="Courier"/>
              </a:rPr>
              <a:t>()</a:t>
            </a:r>
            <a:r>
              <a:rPr lang="en-US" dirty="0" smtClean="0"/>
              <a:t> can be thought of as subscribing to a specific, valid version of </a:t>
            </a:r>
            <a:r>
              <a:rPr lang="en-US" dirty="0" err="1" smtClean="0">
                <a:latin typeface="Courier"/>
                <a:cs typeface="Courier"/>
              </a:rPr>
              <a:t>ptr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lock/unlock </a:t>
            </a:r>
            <a:r>
              <a:rPr lang="en-US" dirty="0" smtClean="0">
                <a:latin typeface="Verdana"/>
                <a:cs typeface="Verdana"/>
              </a:rPr>
              <a:t>defines RCU critical section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6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RCU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Note, RCU semantics can be encapsulated for specific data structures:</a:t>
            </a:r>
          </a:p>
          <a:p>
            <a:r>
              <a:rPr lang="en-US" dirty="0" err="1" smtClean="0">
                <a:latin typeface="Consolas"/>
                <a:cs typeface="Consolas"/>
              </a:rPr>
              <a:t>rcu_list_add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r>
              <a:rPr lang="en-US" dirty="0" err="1" smtClean="0">
                <a:latin typeface="Consolas"/>
                <a:cs typeface="Consolas"/>
              </a:rPr>
              <a:t>rcu_for_each_read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But not:</a:t>
            </a:r>
          </a:p>
          <a:p>
            <a:r>
              <a:rPr lang="en-US" dirty="0" err="1" smtClean="0">
                <a:latin typeface="Consolas"/>
                <a:cs typeface="Consolas"/>
              </a:rPr>
              <a:t>rcu_for_each_write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dirty="0" smtClean="0"/>
              <a:t>RCU does not allow for concurrent writes!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85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563</Words>
  <Application>Microsoft Macintosh PowerPoint</Application>
  <PresentationFormat>On-screen Show (4:3)</PresentationFormat>
  <Paragraphs>189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Read-Copy-Update Synchronization in the Linux Kernel</vt:lpstr>
      <vt:lpstr>The Synchronization Problem</vt:lpstr>
      <vt:lpstr>Synchronization Design Tradeoffs</vt:lpstr>
      <vt:lpstr>RCU Philosophy</vt:lpstr>
      <vt:lpstr>RCU Writer API</vt:lpstr>
      <vt:lpstr>RCU Writer API</vt:lpstr>
      <vt:lpstr>RCU Reader API</vt:lpstr>
      <vt:lpstr>RCU Reader API</vt:lpstr>
      <vt:lpstr>RCU Encapsulation</vt:lpstr>
      <vt:lpstr>What does RCU actually do?</vt:lpstr>
      <vt:lpstr>wait_for_readers()</vt:lpstr>
      <vt:lpstr>RCU Linked List - Delete</vt:lpstr>
      <vt:lpstr>RCU Linked List - Update</vt:lpstr>
      <vt:lpstr>RCU usage in sched/core.c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user</cp:lastModifiedBy>
  <cp:revision>45</cp:revision>
  <dcterms:created xsi:type="dcterms:W3CDTF">2016-01-21T02:03:40Z</dcterms:created>
  <dcterms:modified xsi:type="dcterms:W3CDTF">2016-02-25T15:41:22Z</dcterms:modified>
</cp:coreProperties>
</file>