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1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</a:t>
            </a:r>
            <a:r>
              <a:rPr lang="en-US" sz="1800" dirty="0" smtClean="0"/>
              <a:t>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Systems programming using the OS</a:t>
            </a:r>
          </a:p>
          <a:p>
            <a:pPr lvl="1"/>
            <a:r>
              <a:rPr lang="en-US" dirty="0" smtClean="0"/>
              <a:t>Become an avid consumer of OS mechanisms</a:t>
            </a:r>
          </a:p>
          <a:p>
            <a:pPr lvl="1"/>
            <a:r>
              <a:rPr lang="en-US" dirty="0" smtClean="0"/>
              <a:t>Jumping off point to higher systems courses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See the evolution of computing</a:t>
            </a:r>
          </a:p>
          <a:p>
            <a:pPr lvl="1"/>
            <a:r>
              <a:rPr lang="en-US" dirty="0" smtClean="0"/>
              <a:t>Understand different computing paradigms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Programming intensive course</a:t>
            </a:r>
            <a:endParaRPr lang="en-US" dirty="0"/>
          </a:p>
          <a:p>
            <a:pPr lvl="1"/>
            <a:r>
              <a:rPr lang="en-US" dirty="0" smtClean="0"/>
              <a:t>Understand your own ability before you 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Course Approaches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Two basic types of OS courses: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3DA5"/>
                </a:solidFill>
              </a:rPr>
              <a:t>Practical systems programming, with lecture focus on OS theory / practice (this course)</a:t>
            </a:r>
          </a:p>
          <a:p>
            <a:pPr lvl="1"/>
            <a:r>
              <a:rPr lang="en-US" dirty="0" smtClean="0"/>
              <a:t>See better how the OS facilitates applications</a:t>
            </a:r>
          </a:p>
          <a:p>
            <a:pPr lvl="1"/>
            <a:r>
              <a:rPr lang="en-US" dirty="0" smtClean="0"/>
              <a:t>Can touch a lot more systems topics</a:t>
            </a:r>
          </a:p>
          <a:p>
            <a:pPr lvl="1"/>
            <a:r>
              <a:rPr lang="en-US" dirty="0" smtClean="0"/>
              <a:t>More relevant skill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 OS from first principles (not us)</a:t>
            </a:r>
          </a:p>
          <a:p>
            <a:pPr lvl="1"/>
            <a:r>
              <a:rPr lang="en-US" dirty="0" smtClean="0"/>
              <a:t>Focuses on nuts and bolts from boot to running first programs</a:t>
            </a:r>
          </a:p>
          <a:p>
            <a:pPr lvl="1"/>
            <a:r>
              <a:rPr lang="en-US" dirty="0" smtClean="0"/>
              <a:t>Lots of details, some are not that important</a:t>
            </a:r>
          </a:p>
          <a:p>
            <a:pPr lvl="1"/>
            <a:r>
              <a:rPr lang="en-US" dirty="0" smtClean="0"/>
              <a:t>Not a skill most of us will need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OS serves two basic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Abstracts hardware</a:t>
            </a:r>
          </a:p>
          <a:p>
            <a:pPr lvl="1"/>
            <a:r>
              <a:rPr lang="en-US" dirty="0" smtClean="0"/>
              <a:t>The OS provides a single, consistent and beautiful interface to different hardware devices</a:t>
            </a:r>
          </a:p>
          <a:p>
            <a:pPr lvl="1"/>
            <a:r>
              <a:rPr lang="en-US" dirty="0" smtClean="0"/>
              <a:t>Different manufacturers (E.g. Intel vs. AMD) have different ways of doing things</a:t>
            </a:r>
          </a:p>
          <a:p>
            <a:pPr lvl="2"/>
            <a:r>
              <a:rPr lang="en-US" dirty="0" smtClean="0"/>
              <a:t>The Intel Software Developer’s Manual for their CPUs is over 4600 pages</a:t>
            </a:r>
          </a:p>
          <a:p>
            <a:pPr lvl="1"/>
            <a:r>
              <a:rPr lang="en-US" dirty="0" smtClean="0"/>
              <a:t>Many hardware devices serve the same purpose but have very different underlying technologies</a:t>
            </a:r>
          </a:p>
          <a:p>
            <a:pPr lvl="2"/>
            <a:r>
              <a:rPr lang="en-US" dirty="0" smtClean="0"/>
              <a:t>E.g. files on hard drives vs. SSDs vs. DVD etc. are all opened and accessed in the same way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Some resources need to be shared</a:t>
            </a:r>
          </a:p>
          <a:p>
            <a:pPr lvl="2"/>
            <a:r>
              <a:rPr lang="en-US" dirty="0" smtClean="0"/>
              <a:t>HW resources: processor time, memory, etc.</a:t>
            </a:r>
          </a:p>
          <a:p>
            <a:pPr lvl="2"/>
            <a:r>
              <a:rPr lang="en-US" dirty="0" smtClean="0"/>
              <a:t>SW resources: Mouse/keyboard focus, terminal console output</a:t>
            </a:r>
          </a:p>
          <a:p>
            <a:pPr lvl="1"/>
            <a:r>
              <a:rPr lang="en-US" dirty="0" smtClean="0"/>
              <a:t>Some programs are more important than others</a:t>
            </a:r>
          </a:p>
          <a:p>
            <a:pPr lvl="1"/>
            <a:r>
              <a:rPr lang="en-US" dirty="0" smtClean="0"/>
              <a:t>Some programs may be malicious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15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Middleware – Can be a set of libraries specialized for a specific purpose. </a:t>
            </a:r>
          </a:p>
          <a:p>
            <a:pPr lvl="1"/>
            <a:r>
              <a:rPr lang="en-US" sz="1400" dirty="0" smtClean="0"/>
              <a:t>Unity is a platform to build video games so that they “run anywhere” (smartphone, PC, browser, etc.)</a:t>
            </a:r>
          </a:p>
          <a:p>
            <a:pPr lvl="1"/>
            <a:r>
              <a:rPr lang="en-US" sz="1400" dirty="0" err="1" smtClean="0"/>
              <a:t>OpenMP</a:t>
            </a:r>
            <a:r>
              <a:rPr lang="en-US" sz="1400" dirty="0" smtClean="0"/>
              <a:t> and </a:t>
            </a:r>
            <a:r>
              <a:rPr lang="en-US" sz="1400" dirty="0" err="1" smtClean="0"/>
              <a:t>Cilk</a:t>
            </a:r>
            <a:r>
              <a:rPr lang="en-US" sz="1400" dirty="0" smtClean="0"/>
              <a:t> Plus take an active role in managing parallel computing</a:t>
            </a:r>
          </a:p>
          <a:p>
            <a:r>
              <a:rPr lang="en-US" sz="1800" dirty="0" smtClean="0"/>
              <a:t>System Libraries – Portable software libraries that exist above the OS</a:t>
            </a:r>
          </a:p>
          <a:p>
            <a:pPr lvl="1"/>
            <a:r>
              <a:rPr lang="en-US" sz="1400" dirty="0" smtClean="0"/>
              <a:t>Standard C Library is </a:t>
            </a:r>
            <a:r>
              <a:rPr lang="en-US" sz="1400" dirty="0" err="1" smtClean="0"/>
              <a:t>cstdlib</a:t>
            </a:r>
            <a:endParaRPr lang="en-US" sz="1400" dirty="0" smtClean="0"/>
          </a:p>
          <a:p>
            <a:pPr lvl="1"/>
            <a:r>
              <a:rPr lang="en-US" sz="1400" dirty="0" smtClean="0"/>
              <a:t>Applications libraries for math, graphics, etc.</a:t>
            </a:r>
          </a:p>
          <a:p>
            <a:r>
              <a:rPr lang="en-US" sz="1800" dirty="0" smtClean="0"/>
              <a:t>OS Kernel – Provides a high level interface to the hardware and maps actions to hardware device drivers</a:t>
            </a:r>
          </a:p>
          <a:p>
            <a:pPr lvl="1"/>
            <a:r>
              <a:rPr lang="en-US" sz="1400" dirty="0" smtClean="0"/>
              <a:t>Provides </a:t>
            </a:r>
            <a:r>
              <a:rPr lang="en-US" sz="1400" i="1" dirty="0" smtClean="0"/>
              <a:t>system calls</a:t>
            </a:r>
            <a:r>
              <a:rPr lang="en-US" sz="1400" dirty="0" smtClean="0"/>
              <a:t> as its fundamental interface</a:t>
            </a:r>
          </a:p>
          <a:p>
            <a:pPr lvl="1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973094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726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488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50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012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Scales of 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All OSes exist to make hardware functional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Mainframe (data centers or supercomputers)</a:t>
            </a:r>
          </a:p>
          <a:p>
            <a:pPr lvl="1"/>
            <a:r>
              <a:rPr lang="en-US" sz="2000" dirty="0" smtClean="0"/>
              <a:t>1000’s of disks</a:t>
            </a:r>
          </a:p>
          <a:p>
            <a:pPr lvl="1"/>
            <a:r>
              <a:rPr lang="en-US" sz="2000" dirty="0" smtClean="0"/>
              <a:t>1000’s of processors</a:t>
            </a:r>
          </a:p>
          <a:p>
            <a:pPr lvl="1"/>
            <a:r>
              <a:rPr lang="en-US" sz="2000" dirty="0" smtClean="0"/>
              <a:t>Networked system of systems</a:t>
            </a:r>
          </a:p>
          <a:p>
            <a:pPr lvl="1"/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Individual servers (e.g. hopper.slu.edu)</a:t>
            </a:r>
          </a:p>
          <a:p>
            <a:pPr lvl="1"/>
            <a:r>
              <a:rPr lang="en-US" sz="2000" dirty="0" smtClean="0"/>
              <a:t>Many concurrent users</a:t>
            </a:r>
          </a:p>
          <a:p>
            <a:pPr lvl="2"/>
            <a:r>
              <a:rPr lang="en-US" sz="1600" dirty="0" smtClean="0"/>
              <a:t>Protect system from users</a:t>
            </a:r>
          </a:p>
          <a:p>
            <a:pPr lvl="2"/>
            <a:r>
              <a:rPr lang="en-US" sz="1600" dirty="0" smtClean="0"/>
              <a:t>Protect users from users</a:t>
            </a:r>
          </a:p>
          <a:p>
            <a:pPr lvl="1"/>
            <a:r>
              <a:rPr lang="en-US" sz="2000" dirty="0" smtClean="0"/>
              <a:t>Responsiveness critical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Scales of 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Personal Computers</a:t>
            </a:r>
          </a:p>
          <a:p>
            <a:pPr lvl="1"/>
            <a:r>
              <a:rPr lang="en-US" sz="2000" dirty="0" smtClean="0"/>
              <a:t>Must do everything pretty well</a:t>
            </a:r>
          </a:p>
          <a:p>
            <a:pPr lvl="1"/>
            <a:r>
              <a:rPr lang="en-US" sz="2000" dirty="0" smtClean="0"/>
              <a:t>Games, media, browsing, videos, …</a:t>
            </a:r>
          </a:p>
          <a:p>
            <a:pPr lvl="1"/>
            <a:r>
              <a:rPr lang="en-US" sz="2000" dirty="0" smtClean="0"/>
              <a:t>… often at the same time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Mobile Devices</a:t>
            </a:r>
          </a:p>
          <a:p>
            <a:pPr lvl="1"/>
            <a:r>
              <a:rPr lang="en-US" sz="2000" dirty="0" smtClean="0"/>
              <a:t>Just as capable of PCs</a:t>
            </a:r>
          </a:p>
          <a:p>
            <a:pPr lvl="1"/>
            <a:r>
              <a:rPr lang="en-US" sz="2000" dirty="0" smtClean="0"/>
              <a:t>Additional hardware such as cell radios/GPS</a:t>
            </a:r>
          </a:p>
          <a:p>
            <a:pPr lvl="1"/>
            <a:r>
              <a:rPr lang="en-US" sz="2000" dirty="0" smtClean="0"/>
              <a:t>Battery life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Scales of OSes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Embedded OSes</a:t>
            </a:r>
          </a:p>
          <a:p>
            <a:pPr lvl="1"/>
            <a:r>
              <a:rPr lang="en-US" sz="2200" dirty="0" smtClean="0"/>
              <a:t>Small, low power</a:t>
            </a:r>
          </a:p>
          <a:p>
            <a:pPr lvl="1"/>
            <a:r>
              <a:rPr lang="en-US" sz="2200" dirty="0" smtClean="0"/>
              <a:t>Often battery sensitive</a:t>
            </a:r>
          </a:p>
          <a:p>
            <a:pPr lvl="1"/>
            <a:r>
              <a:rPr lang="en-US" sz="2200" dirty="0" smtClean="0"/>
              <a:t>Special purpose hardware</a:t>
            </a:r>
          </a:p>
          <a:p>
            <a:pPr lvl="2"/>
            <a:r>
              <a:rPr lang="en-US" sz="1900" dirty="0" smtClean="0"/>
              <a:t>E.g. flash/RAM memory</a:t>
            </a:r>
          </a:p>
          <a:p>
            <a:pPr lvl="2"/>
            <a:endParaRPr lang="en-US" sz="1800" dirty="0"/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600" dirty="0" smtClean="0"/>
              <a:t>Special Purpose Systems (E.g. Real-Time)</a:t>
            </a:r>
          </a:p>
          <a:p>
            <a:pPr lvl="1"/>
            <a:r>
              <a:rPr lang="en-US" sz="2200" dirty="0" smtClean="0"/>
              <a:t>Application specific, behavior and features depend on purpose</a:t>
            </a:r>
          </a:p>
          <a:p>
            <a:pPr lvl="1"/>
            <a:r>
              <a:rPr lang="en-US" sz="2200" dirty="0" smtClean="0"/>
              <a:t>E.g. might need deterministic execution</a:t>
            </a:r>
          </a:p>
          <a:p>
            <a:pPr lvl="1"/>
            <a:r>
              <a:rPr lang="en-US" sz="2200" dirty="0" smtClean="0"/>
              <a:t>E.g. might be safety critical</a:t>
            </a:r>
          </a:p>
          <a:p>
            <a:endParaRPr lang="en-US" dirty="0" smtClean="0"/>
          </a:p>
          <a:p>
            <a:r>
              <a:rPr lang="en-US" sz="2600" dirty="0" smtClean="0"/>
              <a:t>OSes for all these systems need to accomplish the same kinds of things, but may have very different considerations.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Calls and the OS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Race conditions, </a:t>
            </a:r>
            <a:r>
              <a:rPr lang="en-US" dirty="0" err="1" smtClean="0"/>
              <a:t>mutexes</a:t>
            </a:r>
            <a:r>
              <a:rPr lang="en-US" dirty="0" smtClean="0"/>
              <a:t>, atomicity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Scheduling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Memory Management, paging, TLB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Files and the File System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Networking, layers of the OSI model</a:t>
            </a:r>
          </a:p>
          <a:p>
            <a:pPr marL="514350" indent="-457200">
              <a:buFont typeface="+mj-lt"/>
              <a:buAutoNum type="arabicPeriod"/>
            </a:pPr>
            <a:r>
              <a:rPr lang="en-US" smtClean="0"/>
              <a:t>A short </a:t>
            </a:r>
            <a:r>
              <a:rPr lang="en-US" dirty="0" smtClean="0"/>
              <a:t>week on Security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630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 Operating Systems</vt:lpstr>
      <vt:lpstr>Why Take This Course?</vt:lpstr>
      <vt:lpstr>How This Course Approaches OS</vt:lpstr>
      <vt:lpstr>What is an Operating System?</vt:lpstr>
      <vt:lpstr>The Modern Software Stack</vt:lpstr>
      <vt:lpstr>Different Scales of OSes</vt:lpstr>
      <vt:lpstr>Different Scales of OSes</vt:lpstr>
      <vt:lpstr>Different Scales of OSes </vt:lpstr>
      <vt:lpstr>Topics for This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57</cp:revision>
  <dcterms:created xsi:type="dcterms:W3CDTF">2016-01-21T02:03:40Z</dcterms:created>
  <dcterms:modified xsi:type="dcterms:W3CDTF">2019-01-16T20:26:57Z</dcterms:modified>
</cp:coreProperties>
</file>