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003DA5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81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3500 – Operating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Early Threading Success: 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Studies show internet users are impatient. A goal of web companies is to minimize the time it takes to get your page.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you are a web search provider, and some searches are </a:t>
            </a:r>
            <a:r>
              <a:rPr lang="en-US" sz="2000" b="1" dirty="0">
                <a:solidFill>
                  <a:schemeClr val="accent1"/>
                </a:solidFill>
              </a:rPr>
              <a:t>fast</a:t>
            </a:r>
            <a:r>
              <a:rPr lang="en-US" sz="2000" dirty="0"/>
              <a:t> (e.g. cached), while other searches are </a:t>
            </a:r>
            <a:r>
              <a:rPr lang="en-US" sz="2000" b="1" dirty="0">
                <a:solidFill>
                  <a:srgbClr val="FF0000"/>
                </a:solidFill>
              </a:rPr>
              <a:t>slow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do we minimize latency for fast requests?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31918"/>
              </p:ext>
            </p:extLst>
          </p:nvPr>
        </p:nvGraphicFramePr>
        <p:xfrm>
          <a:off x="1066800" y="4223266"/>
          <a:ext cx="419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7800" y="3691652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Queue (First-In, First-Out)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11142" y="4406146"/>
            <a:ext cx="937258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/>
          <p:cNvSpPr/>
          <p:nvPr/>
        </p:nvSpPr>
        <p:spPr>
          <a:xfrm>
            <a:off x="6400800" y="3798070"/>
            <a:ext cx="914400" cy="1216152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Web</a:t>
            </a:r>
            <a:br>
              <a:rPr lang="en-US" sz="2000" dirty="0"/>
            </a:br>
            <a:r>
              <a:rPr lang="en-US" sz="20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78699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Web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37133"/>
              </p:ext>
            </p:extLst>
          </p:nvPr>
        </p:nvGraphicFramePr>
        <p:xfrm>
          <a:off x="381000" y="2955953"/>
          <a:ext cx="419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2424339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Queue (First-In, First-Out)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648200" y="2057400"/>
            <a:ext cx="1371600" cy="84247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7467600" y="1820442"/>
            <a:ext cx="914400" cy="2271022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Web</a:t>
            </a:r>
            <a:br>
              <a:rPr lang="en-US" sz="2000" dirty="0"/>
            </a:br>
            <a:r>
              <a:rPr lang="en-US" sz="2000" dirty="0"/>
              <a:t>Server</a:t>
            </a:r>
          </a:p>
        </p:txBody>
      </p:sp>
      <p:sp>
        <p:nvSpPr>
          <p:cNvPr id="11" name="Freeform 10"/>
          <p:cNvSpPr/>
          <p:nvPr/>
        </p:nvSpPr>
        <p:spPr>
          <a:xfrm>
            <a:off x="6781800" y="1650988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781800" y="2357545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781800" y="3064102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781800" y="3770658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6805"/>
              </p:ext>
            </p:extLst>
          </p:nvPr>
        </p:nvGraphicFramePr>
        <p:xfrm>
          <a:off x="6172200" y="1717028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60096"/>
              </p:ext>
            </p:extLst>
          </p:nvPr>
        </p:nvGraphicFramePr>
        <p:xfrm>
          <a:off x="6172200" y="2423585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40093"/>
              </p:ext>
            </p:extLst>
          </p:nvPr>
        </p:nvGraphicFramePr>
        <p:xfrm>
          <a:off x="6172200" y="3130142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78588"/>
              </p:ext>
            </p:extLst>
          </p:nvPr>
        </p:nvGraphicFramePr>
        <p:xfrm>
          <a:off x="6172200" y="3836698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flipV="1">
            <a:off x="4648200" y="2609005"/>
            <a:ext cx="1371600" cy="39694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63440" y="3152026"/>
            <a:ext cx="1356360" cy="8709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63440" y="3239121"/>
            <a:ext cx="1356360" cy="64707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the web server has a team of threads that it switches between rapidly (i.e. multiprogramming).</a:t>
            </a:r>
          </a:p>
          <a:p>
            <a:r>
              <a:rPr lang="en-US" sz="2000" dirty="0"/>
              <a:t>Slow requests take longer</a:t>
            </a:r>
          </a:p>
          <a:p>
            <a:r>
              <a:rPr lang="en-US" sz="2000" dirty="0"/>
              <a:t>Fast requests much less likely to get stuck after a slow request</a:t>
            </a:r>
          </a:p>
          <a:p>
            <a:r>
              <a:rPr lang="en-US" sz="2000" dirty="0"/>
              <a:t>Works even if we only have one processor. </a:t>
            </a:r>
          </a:p>
        </p:txBody>
      </p:sp>
    </p:spTree>
    <p:extLst>
      <p:ext uri="{BB962C8B-B14F-4D97-AF65-F5344CB8AC3E}">
        <p14:creationId xmlns:p14="http://schemas.microsoft.com/office/powerpoint/2010/main" val="421059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/>
              <a:t>pthreads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 err="1"/>
              <a:t>pthreads</a:t>
            </a:r>
            <a:r>
              <a:rPr lang="en-US" sz="2000" dirty="0"/>
              <a:t> (POSIX threads) is a cross-platform library for threading and thread management.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Very much a C-style interface- no OOP so no thread objects.</a:t>
            </a:r>
          </a:p>
          <a:p>
            <a:r>
              <a:rPr lang="en-US" sz="2000" dirty="0"/>
              <a:t>No type polymorphism, instead we use void* (</a:t>
            </a:r>
            <a:r>
              <a:rPr lang="en-US" sz="2000" dirty="0" err="1"/>
              <a:t>typeless</a:t>
            </a:r>
            <a:r>
              <a:rPr lang="en-US" sz="2000" dirty="0"/>
              <a:t>) pointers and it’s up to the programmer to ensure correctness.</a:t>
            </a:r>
          </a:p>
          <a:p>
            <a:r>
              <a:rPr lang="en-US" sz="2000" dirty="0"/>
              <a:t>Uses a function pointer to determine where thread starts executing.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*, NULL, (void*)*(void*), void*)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void**)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See documentation/studios/examples for details…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vs.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Process – a program in execution</a:t>
            </a:r>
          </a:p>
          <a:p>
            <a:r>
              <a:rPr lang="en-US" sz="2400" dirty="0"/>
              <a:t>Every process has at least one thread</a:t>
            </a:r>
          </a:p>
          <a:p>
            <a:r>
              <a:rPr lang="en-US" sz="2400" dirty="0"/>
              <a:t>Comprehensive abstraction for execution</a:t>
            </a:r>
          </a:p>
          <a:p>
            <a:pPr lvl="1"/>
            <a:r>
              <a:rPr lang="en-US" sz="2000" dirty="0"/>
              <a:t>Tracks memory usage, files opened, etc.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Thread – an execution context</a:t>
            </a:r>
          </a:p>
          <a:p>
            <a:r>
              <a:rPr lang="en-US" sz="2400" dirty="0"/>
              <a:t>A processor state (register file and program counter) plus a stack</a:t>
            </a:r>
          </a:p>
          <a:p>
            <a:pPr lvl="1"/>
            <a:r>
              <a:rPr lang="en-US" sz="2000" dirty="0"/>
              <a:t>Everything needed for the fetch, decode, execute cycle</a:t>
            </a:r>
          </a:p>
          <a:p>
            <a:r>
              <a:rPr lang="en-US" sz="2400" dirty="0"/>
              <a:t>Belong to a specific process, share resources</a:t>
            </a:r>
          </a:p>
          <a:p>
            <a:r>
              <a:rPr lang="en-US" sz="2400" dirty="0"/>
              <a:t>May have many threads per process</a:t>
            </a:r>
          </a:p>
          <a:p>
            <a:r>
              <a:rPr lang="en-US" sz="2400" dirty="0"/>
              <a:t>Lighter weight and faster to create/deploy/destroy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EC69-F3B9-4588-9D14-16A58845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Difference: Same Process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376F-EF83-4401-BEAF-59694C5A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Processes: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 = 0;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ret = fork();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if( ret == 0 ){</a:t>
            </a:r>
            <a:br>
              <a:rPr lang="en-US" sz="2000" dirty="0"/>
            </a:br>
            <a:r>
              <a:rPr lang="en-US" sz="2000" dirty="0"/>
              <a:t>   x++; //child has 1</a:t>
            </a:r>
            <a:br>
              <a:rPr lang="en-US" sz="2000" dirty="0"/>
            </a:br>
            <a:r>
              <a:rPr lang="en-US" sz="2000" dirty="0"/>
              <a:t>} else {</a:t>
            </a:r>
          </a:p>
          <a:p>
            <a:pPr marL="0" indent="0">
              <a:buNone/>
            </a:pPr>
            <a:r>
              <a:rPr lang="en-US" sz="2000" dirty="0"/>
              <a:t>   x--; //parent has -1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Threads: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x = 0; //shared value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void* thread1( void* ){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x++; //race condition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void* thread2( void* ){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x--; //race condition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4ED5D-410B-4A47-A78B-4AC44E38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17CB2-8B7B-4147-AAF4-8300D736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6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Thread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714500"/>
            <a:ext cx="1676400" cy="3924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2773" y="3434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.heap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2773" y="1777484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.stack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24037" y="2971800"/>
            <a:ext cx="2117" cy="46303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825095" y="2150417"/>
            <a:ext cx="1" cy="53923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04900" y="46482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95375" y="3819525"/>
            <a:ext cx="1447800" cy="7511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13340"/>
              </p:ext>
            </p:extLst>
          </p:nvPr>
        </p:nvGraphicFramePr>
        <p:xfrm>
          <a:off x="5047204" y="1748862"/>
          <a:ext cx="2590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</a:t>
                      </a:r>
                      <a:r>
                        <a:rPr lang="en-US" baseline="0" dirty="0"/>
                        <a:t> Counter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Register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31808" y="1287195"/>
            <a:ext cx="3603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Control Block (PCB)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648EBD-40AB-45CE-9F15-58E80ACF0670}"/>
              </a:ext>
            </a:extLst>
          </p:cNvPr>
          <p:cNvCxnSpPr>
            <a:cxnSpLocks/>
          </p:cNvCxnSpPr>
          <p:nvPr/>
        </p:nvCxnSpPr>
        <p:spPr>
          <a:xfrm flipH="1" flipV="1">
            <a:off x="2543175" y="1981200"/>
            <a:ext cx="2504029" cy="1447801"/>
          </a:xfrm>
          <a:prstGeom prst="line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37B5C4-93D0-4C59-8F90-5EF8AFE1B997}"/>
              </a:ext>
            </a:extLst>
          </p:cNvPr>
          <p:cNvCxnSpPr>
            <a:cxnSpLocks/>
          </p:cNvCxnSpPr>
          <p:nvPr/>
        </p:nvCxnSpPr>
        <p:spPr>
          <a:xfrm flipH="1">
            <a:off x="2543175" y="2971800"/>
            <a:ext cx="2504030" cy="1905000"/>
          </a:xfrm>
          <a:prstGeom prst="line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714500"/>
            <a:ext cx="1676400" cy="3924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8978" y="3821668"/>
            <a:ext cx="7120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.heap</a:t>
            </a: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 flipV="1">
            <a:off x="1805005" y="3590151"/>
            <a:ext cx="0" cy="231517"/>
          </a:xfrm>
          <a:prstGeom prst="line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04900" y="4953000"/>
            <a:ext cx="1447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95375" y="4156501"/>
            <a:ext cx="1457325" cy="751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.data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65854"/>
              </p:ext>
            </p:extLst>
          </p:nvPr>
        </p:nvGraphicFramePr>
        <p:xfrm>
          <a:off x="5047204" y="1748862"/>
          <a:ext cx="2590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</a:t>
                      </a:r>
                      <a:r>
                        <a:rPr lang="en-US" baseline="0" dirty="0"/>
                        <a:t> Counter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Register File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Program Counter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Register File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Program Counter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Register File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31808" y="1287195"/>
            <a:ext cx="3603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Control Block (PCB)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60286" y="2667000"/>
            <a:ext cx="716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.stack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805943" y="2971800"/>
            <a:ext cx="0" cy="215384"/>
          </a:xfrm>
          <a:prstGeom prst="line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60286" y="2177534"/>
            <a:ext cx="716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.stack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805943" y="2470666"/>
            <a:ext cx="0" cy="215384"/>
          </a:xfrm>
          <a:prstGeom prst="line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0286" y="1676400"/>
            <a:ext cx="716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.stack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805943" y="1981200"/>
            <a:ext cx="0" cy="215384"/>
          </a:xfrm>
          <a:prstGeom prst="line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90600" y="2240280"/>
            <a:ext cx="1676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90600" y="2731008"/>
            <a:ext cx="1676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93059" y="3240024"/>
            <a:ext cx="1676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2669459" y="1981200"/>
            <a:ext cx="2413081" cy="14478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2667000" y="2470666"/>
            <a:ext cx="2415541" cy="170814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2669459" y="2971800"/>
            <a:ext cx="2410623" cy="193090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 flipH="1">
            <a:off x="2552700" y="3086100"/>
            <a:ext cx="2527383" cy="19431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  <a:endCxn id="12" idx="3"/>
          </p:cNvCxnSpPr>
          <p:nvPr/>
        </p:nvCxnSpPr>
        <p:spPr>
          <a:xfrm flipH="1">
            <a:off x="2552700" y="3738741"/>
            <a:ext cx="2524924" cy="151905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 flipH="1">
            <a:off x="2552700" y="4532054"/>
            <a:ext cx="2509685" cy="92520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17520" y="5410200"/>
            <a:ext cx="5715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Register file contains stack pointers.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a thread does not need new PCB</a:t>
            </a:r>
          </a:p>
        </p:txBody>
      </p:sp>
    </p:spTree>
    <p:extLst>
      <p:ext uri="{BB962C8B-B14F-4D97-AF65-F5344CB8AC3E}">
        <p14:creationId xmlns:p14="http://schemas.microsoft.com/office/powerpoint/2010/main" val="7482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parallel computing the goal is to accelerate computations:</a:t>
            </a:r>
          </a:p>
          <a:p>
            <a:r>
              <a:rPr lang="en-US" sz="2400" dirty="0"/>
              <a:t>Split one large piece of work across multiple threads, and execute on multiple processors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In concurrent programming threads provide:</a:t>
            </a:r>
          </a:p>
          <a:p>
            <a:r>
              <a:rPr lang="en-US" sz="2400" dirty="0"/>
              <a:t>Separation of concerns</a:t>
            </a:r>
          </a:p>
          <a:p>
            <a:r>
              <a:rPr lang="en-US" sz="2400" dirty="0"/>
              <a:t>Latency hiding for blocking I/O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5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Concurrency: 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Sequential computing often introduces </a:t>
            </a:r>
            <a:r>
              <a:rPr lang="en-US" sz="2400" i="1" dirty="0"/>
              <a:t>accidental complexity </a:t>
            </a:r>
            <a:r>
              <a:rPr lang="en-US" sz="2400" dirty="0"/>
              <a:t>– unintended interactions between different program elements.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functions A, B, and C do not interact with one another, then their sequential dependence is accidental.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/>
              <a:t> hangs, then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/>
              <a:t> is impacted.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8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Concurrency: 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Consider a simple game structure: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while(1){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play_sound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do_physics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draw_graphics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bug or hang in any of these functions impacts the others.</a:t>
            </a:r>
          </a:p>
          <a:p>
            <a:r>
              <a:rPr lang="en-US" dirty="0"/>
              <a:t>Suppose a sound or image loads slowly from disk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Putting each of these in a thread allows each to progress at their own rate. Behavior of the overall program is decoupled from the progress of any individual part.</a:t>
            </a:r>
          </a:p>
          <a:p>
            <a:r>
              <a:rPr lang="en-US" dirty="0"/>
              <a:t>Adds complexity where these pieces interact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Concurrency: </a:t>
            </a:r>
            <a:br>
              <a:rPr lang="en-US" dirty="0"/>
            </a:br>
            <a:r>
              <a:rPr lang="en-US" dirty="0"/>
              <a:t>Hiding I/O and Blocking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54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Suppose we have two independent but I/O-heavy compute routines: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computeA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computeB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Calls such as file access may take a while to complete, or may block entirely. In the above structure all such delays contribute to program runtime.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these functions are threaded then one can execute while the other is blocked. Even if we only have one physical processor.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9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862</Words>
  <Application>Microsoft Office PowerPoint</Application>
  <PresentationFormat>On-screen Show (4:3)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Georgia</vt:lpstr>
      <vt:lpstr>Verdana</vt:lpstr>
      <vt:lpstr>Office Theme</vt:lpstr>
      <vt:lpstr>Threads</vt:lpstr>
      <vt:lpstr>Processes vs. Threads</vt:lpstr>
      <vt:lpstr>Big Difference: Same Process Space</vt:lpstr>
      <vt:lpstr>Single Thread Implementation</vt:lpstr>
      <vt:lpstr>Multiple Threads Implementation</vt:lpstr>
      <vt:lpstr>Why use threads?</vt:lpstr>
      <vt:lpstr>Concurrency: Separation of Concerns</vt:lpstr>
      <vt:lpstr>Concurrency: Separation of Concerns</vt:lpstr>
      <vt:lpstr>Concurrency:  Hiding I/O and Blocking Latency</vt:lpstr>
      <vt:lpstr>Early Threading Success: Web Servers</vt:lpstr>
      <vt:lpstr>Multithreaded Web Server</vt:lpstr>
      <vt:lpstr>pthreads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68</cp:revision>
  <dcterms:created xsi:type="dcterms:W3CDTF">2016-01-21T02:03:40Z</dcterms:created>
  <dcterms:modified xsi:type="dcterms:W3CDTF">2020-02-03T18:59:50Z</dcterms:modified>
</cp:coreProperties>
</file>