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1" r:id="rId4"/>
    <p:sldId id="273" r:id="rId5"/>
    <p:sldId id="272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0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Modern Memory Usage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The modern memory abstraction is process-oriented: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19200" y="2133600"/>
            <a:ext cx="1600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95400" y="2209800"/>
            <a:ext cx="1447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7614" y="575893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3117" y="195884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0xFFFF…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95400" y="3505200"/>
            <a:ext cx="1447800" cy="419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95400" y="4076700"/>
            <a:ext cx="1447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95400" y="5334000"/>
            <a:ext cx="14478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28600" y="3200400"/>
            <a:ext cx="28956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8600" y="2554069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3767" y="320040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 flipV="1">
            <a:off x="2895600" y="2171700"/>
            <a:ext cx="1598178" cy="190500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2895600" y="4648200"/>
            <a:ext cx="1574390" cy="143849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295400" y="4791075"/>
            <a:ext cx="1447800" cy="43815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B0F57F-A436-4E99-9627-BB692CEDE9A2}"/>
              </a:ext>
            </a:extLst>
          </p:cNvPr>
          <p:cNvCxnSpPr>
            <a:cxnSpLocks/>
          </p:cNvCxnSpPr>
          <p:nvPr/>
        </p:nvCxnSpPr>
        <p:spPr>
          <a:xfrm flipV="1">
            <a:off x="2878167" y="2971800"/>
            <a:ext cx="1615611" cy="18288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667A86-CE00-4C01-BC0D-22143BF6EF44}"/>
              </a:ext>
            </a:extLst>
          </p:cNvPr>
          <p:cNvCxnSpPr>
            <a:cxnSpLocks/>
          </p:cNvCxnSpPr>
          <p:nvPr/>
        </p:nvCxnSpPr>
        <p:spPr>
          <a:xfrm flipV="1">
            <a:off x="2910548" y="3657600"/>
            <a:ext cx="1572543" cy="160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CB6DC00-A2C8-4B12-A438-DA07D5D58EF5}"/>
              </a:ext>
            </a:extLst>
          </p:cNvPr>
          <p:cNvSpPr txBox="1"/>
          <p:nvPr/>
        </p:nvSpPr>
        <p:spPr>
          <a:xfrm rot="18776887">
            <a:off x="3256273" y="375050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</a:t>
            </a:r>
            <a:r>
              <a:rPr lang="en-US" dirty="0" err="1"/>
              <a:t>mmap</a:t>
            </a:r>
            <a:r>
              <a:rPr lang="en-US" dirty="0"/>
              <a:t>()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13A13E-3B4C-4C4F-B717-E8BBAF823FB0}"/>
              </a:ext>
            </a:extLst>
          </p:cNvPr>
          <p:cNvSpPr txBox="1"/>
          <p:nvPr/>
        </p:nvSpPr>
        <p:spPr>
          <a:xfrm>
            <a:off x="1115876" y="1468992"/>
            <a:ext cx="1820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Physical Memory</a:t>
            </a:r>
            <a:br>
              <a:rPr lang="en-US" b="1" dirty="0"/>
            </a:br>
            <a:r>
              <a:rPr lang="en-US" b="1" dirty="0"/>
              <a:t>(RAM)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C9DF7C-189C-4E7E-B5BF-B4EFD792FFC6}"/>
              </a:ext>
            </a:extLst>
          </p:cNvPr>
          <p:cNvGrpSpPr/>
          <p:nvPr/>
        </p:nvGrpSpPr>
        <p:grpSpPr>
          <a:xfrm>
            <a:off x="4572000" y="1487269"/>
            <a:ext cx="1676400" cy="4608731"/>
            <a:chOff x="5029200" y="1487269"/>
            <a:chExt cx="1676400" cy="4608731"/>
          </a:xfrm>
        </p:grpSpPr>
        <p:sp>
          <p:nvSpPr>
            <p:cNvPr id="47" name="Rectangle 46"/>
            <p:cNvSpPr/>
            <p:nvPr/>
          </p:nvSpPr>
          <p:spPr>
            <a:xfrm>
              <a:off x="5029200" y="2171700"/>
              <a:ext cx="1676400" cy="39243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11373" y="389203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.heap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11373" y="2234684"/>
              <a:ext cx="716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.stack</a:t>
              </a:r>
            </a:p>
          </p:txBody>
        </p:sp>
        <p:cxnSp>
          <p:nvCxnSpPr>
            <p:cNvPr id="50" name="Straight Connector 49"/>
            <p:cNvCxnSpPr>
              <a:cxnSpLocks/>
            </p:cNvCxnSpPr>
            <p:nvPr/>
          </p:nvCxnSpPr>
          <p:spPr>
            <a:xfrm flipH="1" flipV="1">
              <a:off x="5874889" y="3657600"/>
              <a:ext cx="6269" cy="26670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5857875" y="2607617"/>
              <a:ext cx="1" cy="30356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143500" y="5105400"/>
              <a:ext cx="1447800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.text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33975" y="4276725"/>
              <a:ext cx="1447800" cy="7511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.data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DA9E619-31F8-43AD-93AB-948E97980375}"/>
                </a:ext>
              </a:extLst>
            </p:cNvPr>
            <p:cNvSpPr/>
            <p:nvPr/>
          </p:nvSpPr>
          <p:spPr>
            <a:xfrm>
              <a:off x="5149949" y="2971800"/>
              <a:ext cx="1447800" cy="26670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lib1.so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304B04E-DEDB-4687-99F6-CF04916675EB}"/>
                </a:ext>
              </a:extLst>
            </p:cNvPr>
            <p:cNvSpPr/>
            <p:nvPr/>
          </p:nvSpPr>
          <p:spPr>
            <a:xfrm>
              <a:off x="5149949" y="3299019"/>
              <a:ext cx="1447800" cy="26670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lib2.so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B7AACF-1C49-4B01-853E-F1B2A1AE76A6}"/>
                </a:ext>
              </a:extLst>
            </p:cNvPr>
            <p:cNvSpPr txBox="1"/>
            <p:nvPr/>
          </p:nvSpPr>
          <p:spPr>
            <a:xfrm>
              <a:off x="5118544" y="1487269"/>
              <a:ext cx="15590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Virtual </a:t>
              </a:r>
              <a:br>
                <a:rPr lang="en-US" b="1" dirty="0"/>
              </a:br>
              <a:r>
                <a:rPr lang="en-US" b="1" dirty="0"/>
                <a:t>Address Space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BEAF8FE-5D77-43CD-9C38-3DF92D359A92}"/>
              </a:ext>
            </a:extLst>
          </p:cNvPr>
          <p:cNvSpPr txBox="1"/>
          <p:nvPr/>
        </p:nvSpPr>
        <p:spPr>
          <a:xfrm>
            <a:off x="3789239" y="577283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7EDBA5-980C-4CF4-A04C-466373C22B50}"/>
              </a:ext>
            </a:extLst>
          </p:cNvPr>
          <p:cNvSpPr txBox="1"/>
          <p:nvPr/>
        </p:nvSpPr>
        <p:spPr>
          <a:xfrm>
            <a:off x="3461182" y="201628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0xFFFF…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683B41-F0A2-4F5E-8444-6C6451E35543}"/>
              </a:ext>
            </a:extLst>
          </p:cNvPr>
          <p:cNvSpPr txBox="1"/>
          <p:nvPr/>
        </p:nvSpPr>
        <p:spPr>
          <a:xfrm>
            <a:off x="6369523" y="1571685"/>
            <a:ext cx="27744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1. Each process interacts</a:t>
            </a:r>
            <a:br>
              <a:rPr lang="en-US" dirty="0"/>
            </a:br>
            <a:r>
              <a:rPr lang="en-US" dirty="0"/>
              <a:t>with program addresses</a:t>
            </a:r>
            <a:br>
              <a:rPr lang="en-US" dirty="0"/>
            </a:br>
            <a:r>
              <a:rPr lang="en-US" dirty="0"/>
              <a:t>from 0x0 to 0xFFFF…,</a:t>
            </a:r>
            <a:br>
              <a:rPr lang="en-US" dirty="0"/>
            </a:br>
            <a:r>
              <a:rPr lang="en-US" dirty="0"/>
              <a:t>but occupies some other</a:t>
            </a:r>
            <a:br>
              <a:rPr lang="en-US" dirty="0"/>
            </a:br>
            <a:r>
              <a:rPr lang="en-US" dirty="0"/>
              <a:t>range in physical memory.</a:t>
            </a:r>
          </a:p>
          <a:p>
            <a:endParaRPr lang="en-US" dirty="0"/>
          </a:p>
          <a:p>
            <a:r>
              <a:rPr lang="en-US" dirty="0"/>
              <a:t>2. Each process’ memory</a:t>
            </a:r>
            <a:br>
              <a:rPr lang="en-US" dirty="0"/>
            </a:br>
            <a:r>
              <a:rPr lang="en-US" dirty="0"/>
              <a:t>is isolated from the</a:t>
            </a:r>
            <a:br>
              <a:rPr lang="en-US" dirty="0"/>
            </a:br>
            <a:r>
              <a:rPr lang="en-US" dirty="0"/>
              <a:t>other programs on the</a:t>
            </a:r>
            <a:br>
              <a:rPr lang="en-US" dirty="0"/>
            </a:br>
            <a:r>
              <a:rPr lang="en-US" dirty="0"/>
              <a:t>system (except where</a:t>
            </a:r>
            <a:br>
              <a:rPr lang="en-US" dirty="0"/>
            </a:br>
            <a:r>
              <a:rPr lang="en-US" dirty="0" err="1"/>
              <a:t>mmap</a:t>
            </a:r>
            <a:r>
              <a:rPr lang="en-US" dirty="0"/>
              <a:t>() is used).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3. The effect is that it looks</a:t>
            </a:r>
            <a:br>
              <a:rPr lang="en-US" dirty="0"/>
            </a:br>
            <a:r>
              <a:rPr lang="en-US" dirty="0"/>
              <a:t>to each process like it is the</a:t>
            </a:r>
            <a:br>
              <a:rPr lang="en-US" dirty="0"/>
            </a:br>
            <a:r>
              <a:rPr lang="en-US" i="1" dirty="0"/>
              <a:t>only</a:t>
            </a:r>
            <a:r>
              <a:rPr lang="en-US" dirty="0"/>
              <a:t> process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44527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C83B-2BC2-4B67-BA5F-08C5BDA4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Goal: See How the Modern Memory System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3B93-0134-40BC-B57C-7FFD6D53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did we get to that modern picture?</a:t>
            </a:r>
          </a:p>
          <a:p>
            <a:r>
              <a:rPr lang="en-US" sz="2400" dirty="0"/>
              <a:t>Operating systems exist to make hardware functional, and typically react to hardware developments rather than precede them.</a:t>
            </a:r>
          </a:p>
          <a:p>
            <a:r>
              <a:rPr lang="en-US" sz="2400" dirty="0"/>
              <a:t>Memory has undergone extensive evolution in abstraction over time, unlike some other areas of the kernel. </a:t>
            </a:r>
          </a:p>
          <a:p>
            <a:pPr lvl="1"/>
            <a:r>
              <a:rPr lang="en-US" sz="2000" dirty="0"/>
              <a:t>Real mode versus protected mode</a:t>
            </a:r>
          </a:p>
          <a:p>
            <a:pPr lvl="1"/>
            <a:r>
              <a:rPr lang="en-US" sz="2000" dirty="0"/>
              <a:t>Physical memory versus virtual memory</a:t>
            </a:r>
          </a:p>
          <a:p>
            <a:pPr lvl="1"/>
            <a:r>
              <a:rPr lang="en-US" sz="2000" dirty="0"/>
              <a:t>Different types of hardware addressing support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8684-6778-4DCB-867A-9573FEE7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78FC1-D40F-41C4-BC8F-32917581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5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181E-748A-4A6A-B36F-90765656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System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3942-BF4D-477A-9BE8-4753604C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 processor has design constraints when it comes to accessing memory:</a:t>
            </a:r>
          </a:p>
          <a:p>
            <a:r>
              <a:rPr lang="en-US" sz="2400" dirty="0"/>
              <a:t>Most modern machines are </a:t>
            </a:r>
            <a:r>
              <a:rPr lang="en-US" sz="2400" i="1" dirty="0"/>
              <a:t>byte-addressable</a:t>
            </a:r>
          </a:p>
          <a:p>
            <a:pPr lvl="1"/>
            <a:r>
              <a:rPr lang="en-US" sz="2000" dirty="0"/>
              <a:t>Memory is seen as a large, contiguous array of bytes</a:t>
            </a:r>
          </a:p>
          <a:p>
            <a:r>
              <a:rPr lang="en-US" sz="2400" dirty="0"/>
              <a:t>Address size (8-bit, 20-bit, 32-bit, 48-bit)</a:t>
            </a:r>
          </a:p>
          <a:p>
            <a:pPr lvl="1"/>
            <a:r>
              <a:rPr lang="en-US" sz="2000" dirty="0"/>
              <a:t>Maximum physical memory (RAM) is 2</a:t>
            </a:r>
            <a:r>
              <a:rPr lang="en-US" sz="2000" baseline="30000" dirty="0"/>
              <a:t>N</a:t>
            </a:r>
            <a:r>
              <a:rPr lang="en-US" sz="2000" dirty="0"/>
              <a:t> bytes</a:t>
            </a:r>
          </a:p>
          <a:p>
            <a:pPr lvl="1"/>
            <a:r>
              <a:rPr lang="en-US" sz="2000" dirty="0"/>
              <a:t>Not the same thing as “word size”</a:t>
            </a:r>
          </a:p>
          <a:p>
            <a:pPr lvl="1"/>
            <a:r>
              <a:rPr lang="en-US" sz="2000" dirty="0"/>
              <a:t>E.g. original Nintendo had a 16-bit address size and an 8-bit word size</a:t>
            </a:r>
          </a:p>
          <a:p>
            <a:r>
              <a:rPr lang="en-US" sz="2400" dirty="0"/>
              <a:t>Addressing hardware makes </a:t>
            </a:r>
            <a:r>
              <a:rPr lang="en-US" sz="2400" i="1" dirty="0"/>
              <a:t>address translation</a:t>
            </a:r>
            <a:r>
              <a:rPr lang="en-US" sz="2400" dirty="0"/>
              <a:t> fast and enforces isolation in hardware</a:t>
            </a:r>
          </a:p>
          <a:p>
            <a:pPr lvl="1"/>
            <a:r>
              <a:rPr lang="en-US" sz="2000" dirty="0"/>
              <a:t>Memory access is a very common activity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EF591-A0BF-4425-932B-317FB567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046DE-F0EF-457E-881D-6AA2D019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89C2-77EC-4D4E-BA07-9CD18221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Days – No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59F6-1D9B-4E5F-A769-078D1076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A.K.A. “</a:t>
            </a:r>
            <a:r>
              <a:rPr lang="en-US" sz="2400" i="1" dirty="0"/>
              <a:t>real-mode</a:t>
            </a:r>
            <a:r>
              <a:rPr lang="en-US" sz="2400" dirty="0"/>
              <a:t>” – no memory address hardware</a:t>
            </a:r>
          </a:p>
          <a:p>
            <a:r>
              <a:rPr lang="en-US" sz="2400" dirty="0"/>
              <a:t>Addresses sent to/from the processor are physical memory addresses</a:t>
            </a:r>
          </a:p>
          <a:p>
            <a:r>
              <a:rPr lang="en-US" sz="2400" dirty="0"/>
              <a:t>Processes can access </a:t>
            </a:r>
            <a:r>
              <a:rPr lang="en-US" sz="2400" b="1" dirty="0"/>
              <a:t>all</a:t>
            </a:r>
            <a:r>
              <a:rPr lang="en-US" sz="2400" dirty="0"/>
              <a:t> memory (including kernel space)</a:t>
            </a:r>
          </a:p>
          <a:p>
            <a:pPr lvl="1"/>
            <a:r>
              <a:rPr lang="en-US" sz="2000" dirty="0"/>
              <a:t>Implies no isolation/protection</a:t>
            </a:r>
          </a:p>
          <a:p>
            <a:pPr lvl="1"/>
            <a:r>
              <a:rPr lang="en-US" sz="2000" dirty="0"/>
              <a:t>Processes can modify each other, or modify OS</a:t>
            </a:r>
          </a:p>
          <a:p>
            <a:pPr lvl="2"/>
            <a:r>
              <a:rPr lang="en-US" sz="1600" dirty="0"/>
              <a:t>E.g. DOS-era “boot disks” modified OS on purpose for access to more memory, to add features, etc. </a:t>
            </a:r>
          </a:p>
          <a:p>
            <a:r>
              <a:rPr lang="en-US" sz="2400" dirty="0"/>
              <a:t>Designed for only one program running at a time</a:t>
            </a:r>
          </a:p>
          <a:p>
            <a:pPr lvl="1"/>
            <a:r>
              <a:rPr lang="en-US" sz="2000" dirty="0"/>
              <a:t>Programmer expectation, most programs start at the same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2C831-5B08-4029-BDBD-AF1C62C5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A999C-2FE5-4D19-99CE-DD24E1CB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FC76-74E5-4C4E-96E7-A17EEF60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Multi-Tasking: Swapping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70A3-945E-4B99-8795-1E218B7A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if we need to swap between different programs?</a:t>
            </a:r>
          </a:p>
          <a:p>
            <a:r>
              <a:rPr lang="en-US" sz="2000" dirty="0"/>
              <a:t>Only one program allowed in memory at a time</a:t>
            </a:r>
          </a:p>
          <a:p>
            <a:r>
              <a:rPr lang="en-US" sz="2000" i="1" dirty="0"/>
              <a:t>Swap</a:t>
            </a:r>
            <a:r>
              <a:rPr lang="en-US" sz="2000" dirty="0"/>
              <a:t> programs on and off the hard drive: save a snapshot of the program to disk, run another program, and load the snapshot back later. (Like context switching, but with a hard drive.)</a:t>
            </a:r>
          </a:p>
          <a:p>
            <a:r>
              <a:rPr lang="en-US" sz="2000" i="1" dirty="0"/>
              <a:t>Very slow</a:t>
            </a:r>
            <a:r>
              <a:rPr lang="en-US" sz="2000" dirty="0"/>
              <a:t>- swap times in tens to hundreds of milliseconds</a:t>
            </a:r>
          </a:p>
          <a:p>
            <a:r>
              <a:rPr lang="en-US" sz="2000" dirty="0"/>
              <a:t>Can processes still interfere? Yes! How?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05F6C-67F5-4592-8678-5D29FB72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63255-9475-4E67-8DC4-AF8F2651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5B0E32-0485-466A-9739-F2B3FDED5658}"/>
              </a:ext>
            </a:extLst>
          </p:cNvPr>
          <p:cNvGrpSpPr/>
          <p:nvPr/>
        </p:nvGrpSpPr>
        <p:grpSpPr>
          <a:xfrm>
            <a:off x="1143000" y="4572000"/>
            <a:ext cx="1828800" cy="1447800"/>
            <a:chOff x="1143000" y="4572000"/>
            <a:chExt cx="1828800" cy="1447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42D100-CC69-4027-A2D6-BF334BB38ECF}"/>
                </a:ext>
              </a:extLst>
            </p:cNvPr>
            <p:cNvSpPr/>
            <p:nvPr/>
          </p:nvSpPr>
          <p:spPr>
            <a:xfrm>
              <a:off x="1219200" y="4572000"/>
              <a:ext cx="1600200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593E18-D9C0-4C93-8324-E5FC19E83114}"/>
                </a:ext>
              </a:extLst>
            </p:cNvPr>
            <p:cNvSpPr/>
            <p:nvPr/>
          </p:nvSpPr>
          <p:spPr>
            <a:xfrm>
              <a:off x="1295400" y="4648200"/>
              <a:ext cx="1447800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A98A91-3C55-4B73-90BE-06FC7B84D059}"/>
                </a:ext>
              </a:extLst>
            </p:cNvPr>
            <p:cNvSpPr/>
            <p:nvPr/>
          </p:nvSpPr>
          <p:spPr>
            <a:xfrm>
              <a:off x="1295400" y="5524500"/>
              <a:ext cx="1447800" cy="4191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829BA0-DB4F-404C-824F-CE22B58518D3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5105400"/>
              <a:ext cx="18288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DE9AE6-DD1C-4119-9591-8DCDF83C7E86}"/>
              </a:ext>
            </a:extLst>
          </p:cNvPr>
          <p:cNvGrpSpPr/>
          <p:nvPr/>
        </p:nvGrpSpPr>
        <p:grpSpPr>
          <a:xfrm>
            <a:off x="6324602" y="4572000"/>
            <a:ext cx="1828800" cy="1447800"/>
            <a:chOff x="1143000" y="4572000"/>
            <a:chExt cx="1828800" cy="14478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10A5F5-C0D8-4547-B42C-50A1FDEC3AEA}"/>
                </a:ext>
              </a:extLst>
            </p:cNvPr>
            <p:cNvSpPr/>
            <p:nvPr/>
          </p:nvSpPr>
          <p:spPr>
            <a:xfrm>
              <a:off x="1219200" y="4572000"/>
              <a:ext cx="1600200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2B3E21-EAF5-4376-90E4-6EF10477AC17}"/>
                </a:ext>
              </a:extLst>
            </p:cNvPr>
            <p:cNvSpPr/>
            <p:nvPr/>
          </p:nvSpPr>
          <p:spPr>
            <a:xfrm>
              <a:off x="1295400" y="4648200"/>
              <a:ext cx="1447800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F288C1-BB78-470B-987C-561EBDFAEE19}"/>
                </a:ext>
              </a:extLst>
            </p:cNvPr>
            <p:cNvSpPr/>
            <p:nvPr/>
          </p:nvSpPr>
          <p:spPr>
            <a:xfrm>
              <a:off x="1295400" y="5524500"/>
              <a:ext cx="1447800" cy="4191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5B1CE4-5903-4DE0-AA79-9704E4EE785F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5105400"/>
              <a:ext cx="18288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366ED3-C5E3-444D-9F34-673437DCFE67}"/>
              </a:ext>
            </a:extLst>
          </p:cNvPr>
          <p:cNvGrpSpPr/>
          <p:nvPr/>
        </p:nvGrpSpPr>
        <p:grpSpPr>
          <a:xfrm>
            <a:off x="3771901" y="4572000"/>
            <a:ext cx="1828800" cy="1447800"/>
            <a:chOff x="1143000" y="4572000"/>
            <a:chExt cx="1828800" cy="14478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4845D6-0C7B-414B-9B3C-0A0509EFA0A2}"/>
                </a:ext>
              </a:extLst>
            </p:cNvPr>
            <p:cNvSpPr/>
            <p:nvPr/>
          </p:nvSpPr>
          <p:spPr>
            <a:xfrm>
              <a:off x="1219200" y="4572000"/>
              <a:ext cx="1600200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2B09B4-D0A6-4BA7-AE05-5744D96A72FC}"/>
                </a:ext>
              </a:extLst>
            </p:cNvPr>
            <p:cNvSpPr/>
            <p:nvPr/>
          </p:nvSpPr>
          <p:spPr>
            <a:xfrm>
              <a:off x="1295400" y="4648200"/>
              <a:ext cx="1447800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57FE77-D210-47B1-B597-6B468685AADA}"/>
                </a:ext>
              </a:extLst>
            </p:cNvPr>
            <p:cNvSpPr/>
            <p:nvPr/>
          </p:nvSpPr>
          <p:spPr>
            <a:xfrm>
              <a:off x="1295400" y="5287963"/>
              <a:ext cx="1447800" cy="6556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2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71CFDCB-879E-43F3-99E1-A56ACDE75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5105400"/>
              <a:ext cx="18288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936095-E277-418A-8495-A2A8D3CB21D8}"/>
              </a:ext>
            </a:extLst>
          </p:cNvPr>
          <p:cNvCxnSpPr>
            <a:cxnSpLocks/>
          </p:cNvCxnSpPr>
          <p:nvPr/>
        </p:nvCxnSpPr>
        <p:spPr>
          <a:xfrm>
            <a:off x="2910548" y="4800600"/>
            <a:ext cx="74705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AB17BB-8B9A-49B8-B7A6-F9329A4426FD}"/>
              </a:ext>
            </a:extLst>
          </p:cNvPr>
          <p:cNvCxnSpPr>
            <a:cxnSpLocks/>
          </p:cNvCxnSpPr>
          <p:nvPr/>
        </p:nvCxnSpPr>
        <p:spPr>
          <a:xfrm>
            <a:off x="228600" y="4800600"/>
            <a:ext cx="74705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88FC96-6831-4B11-A251-621F49D7D866}"/>
              </a:ext>
            </a:extLst>
          </p:cNvPr>
          <p:cNvCxnSpPr>
            <a:cxnSpLocks/>
          </p:cNvCxnSpPr>
          <p:nvPr/>
        </p:nvCxnSpPr>
        <p:spPr>
          <a:xfrm>
            <a:off x="5600701" y="4800600"/>
            <a:ext cx="74705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B627B6-2241-40CD-92B8-8C2E5576250A}"/>
              </a:ext>
            </a:extLst>
          </p:cNvPr>
          <p:cNvCxnSpPr>
            <a:cxnSpLocks/>
          </p:cNvCxnSpPr>
          <p:nvPr/>
        </p:nvCxnSpPr>
        <p:spPr>
          <a:xfrm>
            <a:off x="8153402" y="4800600"/>
            <a:ext cx="74705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F1F929-F38C-4414-841C-437F820EFC14}"/>
              </a:ext>
            </a:extLst>
          </p:cNvPr>
          <p:cNvSpPr txBox="1"/>
          <p:nvPr/>
        </p:nvSpPr>
        <p:spPr>
          <a:xfrm>
            <a:off x="41848" y="4953000"/>
            <a:ext cx="1044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Load</a:t>
            </a:r>
            <a:br>
              <a:rPr lang="en-US" sz="1600" dirty="0"/>
            </a:br>
            <a:r>
              <a:rPr lang="en-US" sz="1600" dirty="0"/>
              <a:t>Program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145526-0113-4013-951F-376E4C91FAE4}"/>
              </a:ext>
            </a:extLst>
          </p:cNvPr>
          <p:cNvSpPr txBox="1"/>
          <p:nvPr/>
        </p:nvSpPr>
        <p:spPr>
          <a:xfrm>
            <a:off x="2811588" y="4876800"/>
            <a:ext cx="10443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Save</a:t>
            </a:r>
            <a:br>
              <a:rPr lang="en-US" sz="1600" dirty="0"/>
            </a:br>
            <a:r>
              <a:rPr lang="en-US" sz="1600" dirty="0"/>
              <a:t>Program 1</a:t>
            </a:r>
            <a:br>
              <a:rPr lang="en-US" sz="1600" dirty="0"/>
            </a:br>
            <a:r>
              <a:rPr lang="en-US" sz="1600" dirty="0"/>
              <a:t>Load</a:t>
            </a:r>
            <a:br>
              <a:rPr lang="en-US" sz="1600" dirty="0"/>
            </a:br>
            <a:r>
              <a:rPr lang="en-US" sz="1600" dirty="0"/>
              <a:t>Program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3B5117-0C4C-4E83-95C6-1DED5EE7782C}"/>
              </a:ext>
            </a:extLst>
          </p:cNvPr>
          <p:cNvSpPr txBox="1"/>
          <p:nvPr/>
        </p:nvSpPr>
        <p:spPr>
          <a:xfrm>
            <a:off x="5410200" y="4876800"/>
            <a:ext cx="10443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Save</a:t>
            </a:r>
            <a:br>
              <a:rPr lang="en-US" sz="1600" dirty="0"/>
            </a:br>
            <a:r>
              <a:rPr lang="en-US" sz="1600" dirty="0"/>
              <a:t>Program 2</a:t>
            </a:r>
            <a:br>
              <a:rPr lang="en-US" sz="1600" dirty="0"/>
            </a:br>
            <a:r>
              <a:rPr lang="en-US" sz="1600" dirty="0"/>
              <a:t>Load</a:t>
            </a:r>
            <a:br>
              <a:rPr lang="en-US" sz="1600" dirty="0"/>
            </a:br>
            <a:r>
              <a:rPr lang="en-US" sz="1600" dirty="0"/>
              <a:t>Program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8C3F7F-8257-4492-8397-32507B00C6A4}"/>
              </a:ext>
            </a:extLst>
          </p:cNvPr>
          <p:cNvSpPr txBox="1"/>
          <p:nvPr/>
        </p:nvSpPr>
        <p:spPr>
          <a:xfrm>
            <a:off x="8077200" y="4952999"/>
            <a:ext cx="1044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Save</a:t>
            </a:r>
            <a:br>
              <a:rPr lang="en-US" sz="1600" dirty="0"/>
            </a:br>
            <a:r>
              <a:rPr lang="en-US" sz="1600" dirty="0"/>
              <a:t>Program 1</a:t>
            </a:r>
            <a:br>
              <a:rPr lang="en-US" sz="1600" dirty="0"/>
            </a:br>
            <a:r>
              <a:rPr lang="en-US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4237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2A1C-8808-417B-A052-D56CD1A7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Multi-Tasking: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A105-38A1-4BE6-B5EB-E243EAEF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418" y="1600200"/>
            <a:ext cx="3690381" cy="46481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Idea: Stack multiple programs in memory or even have multiple fixed-size slots for programs</a:t>
            </a:r>
          </a:p>
          <a:p>
            <a:r>
              <a:rPr lang="en-US" sz="2000" dirty="0"/>
              <a:t>Swapping at the speed of memory</a:t>
            </a:r>
          </a:p>
          <a:p>
            <a:r>
              <a:rPr lang="en-US" sz="2000" dirty="0"/>
              <a:t>Doesn’t require disk</a:t>
            </a:r>
          </a:p>
          <a:p>
            <a:r>
              <a:rPr lang="en-US" sz="2000" dirty="0"/>
              <a:t>Processes still interfere</a:t>
            </a:r>
          </a:p>
          <a:p>
            <a:r>
              <a:rPr lang="en-US" sz="2000" dirty="0"/>
              <a:t>Processes must relocate</a:t>
            </a:r>
          </a:p>
          <a:p>
            <a:pPr lvl="1"/>
            <a:r>
              <a:rPr lang="en-US" sz="1800" dirty="0"/>
              <a:t>Programs must be aware of where they start and end in memory</a:t>
            </a:r>
          </a:p>
          <a:p>
            <a:pPr lvl="1"/>
            <a:r>
              <a:rPr lang="en-US" sz="1800" dirty="0"/>
              <a:t>Can add “starting offset” to every address in program during 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69ECB-6139-42C5-8C0A-BAC7E116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18359-4346-42D1-A618-BE09CD4C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8F8DB8-D367-4A35-817C-64D47D8743D6}"/>
              </a:ext>
            </a:extLst>
          </p:cNvPr>
          <p:cNvGrpSpPr/>
          <p:nvPr/>
        </p:nvGrpSpPr>
        <p:grpSpPr>
          <a:xfrm>
            <a:off x="689398" y="1745973"/>
            <a:ext cx="1600200" cy="2590791"/>
            <a:chOff x="685800" y="1752599"/>
            <a:chExt cx="1600200" cy="25907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ECCBAD-305F-4E72-B049-D43BA39A35DF}"/>
                </a:ext>
              </a:extLst>
            </p:cNvPr>
            <p:cNvSpPr/>
            <p:nvPr/>
          </p:nvSpPr>
          <p:spPr>
            <a:xfrm>
              <a:off x="685800" y="1752599"/>
              <a:ext cx="1600200" cy="259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2FD0AB-EEF8-4E44-B30B-60BFBE08F7EA}"/>
                </a:ext>
              </a:extLst>
            </p:cNvPr>
            <p:cNvSpPr/>
            <p:nvPr/>
          </p:nvSpPr>
          <p:spPr>
            <a:xfrm>
              <a:off x="762000" y="1828800"/>
              <a:ext cx="1447800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510E0E-2D31-49CD-B2C0-121E65B0D5D9}"/>
                </a:ext>
              </a:extLst>
            </p:cNvPr>
            <p:cNvSpPr/>
            <p:nvPr/>
          </p:nvSpPr>
          <p:spPr>
            <a:xfrm>
              <a:off x="762000" y="3848100"/>
              <a:ext cx="1447800" cy="4191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1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FA6A7A-F39D-4E09-B856-9FA6DC618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2292626"/>
              <a:ext cx="16002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C80F9B-DD28-46B2-AC2D-55368DEF11F8}"/>
                </a:ext>
              </a:extLst>
            </p:cNvPr>
            <p:cNvSpPr/>
            <p:nvPr/>
          </p:nvSpPr>
          <p:spPr>
            <a:xfrm>
              <a:off x="762000" y="3213652"/>
              <a:ext cx="1447800" cy="55418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AB966C-76AE-429D-BDBB-844D1EB6A958}"/>
                </a:ext>
              </a:extLst>
            </p:cNvPr>
            <p:cNvSpPr/>
            <p:nvPr/>
          </p:nvSpPr>
          <p:spPr>
            <a:xfrm>
              <a:off x="762000" y="2782956"/>
              <a:ext cx="1447800" cy="342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C6C1DF-2DA9-4AE7-9026-D7C5D2643818}"/>
              </a:ext>
            </a:extLst>
          </p:cNvPr>
          <p:cNvGrpSpPr/>
          <p:nvPr/>
        </p:nvGrpSpPr>
        <p:grpSpPr>
          <a:xfrm>
            <a:off x="3200400" y="1752599"/>
            <a:ext cx="1600200" cy="2590791"/>
            <a:chOff x="4829783" y="1752599"/>
            <a:chExt cx="1600200" cy="25907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FE8B4A-85A1-4C08-96A2-51B4A7D8B911}"/>
                </a:ext>
              </a:extLst>
            </p:cNvPr>
            <p:cNvSpPr/>
            <p:nvPr/>
          </p:nvSpPr>
          <p:spPr>
            <a:xfrm>
              <a:off x="4829783" y="1752599"/>
              <a:ext cx="1600200" cy="259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A06546-6512-4DD0-AA1B-8150E453715F}"/>
                </a:ext>
              </a:extLst>
            </p:cNvPr>
            <p:cNvSpPr/>
            <p:nvPr/>
          </p:nvSpPr>
          <p:spPr>
            <a:xfrm>
              <a:off x="4905983" y="1828800"/>
              <a:ext cx="1447800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96BB7F-2EF9-4D83-8915-A65161D383DB}"/>
                </a:ext>
              </a:extLst>
            </p:cNvPr>
            <p:cNvSpPr/>
            <p:nvPr/>
          </p:nvSpPr>
          <p:spPr>
            <a:xfrm>
              <a:off x="4905983" y="3861352"/>
              <a:ext cx="1447800" cy="4191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0E1290-5D0E-4854-B2CE-F193B214930B}"/>
                </a:ext>
              </a:extLst>
            </p:cNvPr>
            <p:cNvCxnSpPr>
              <a:cxnSpLocks/>
            </p:cNvCxnSpPr>
            <p:nvPr/>
          </p:nvCxnSpPr>
          <p:spPr>
            <a:xfrm>
              <a:off x="4829783" y="2286000"/>
              <a:ext cx="16002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DE9E88-87C7-4732-A1EF-6F7422419E4C}"/>
                </a:ext>
              </a:extLst>
            </p:cNvPr>
            <p:cNvSpPr/>
            <p:nvPr/>
          </p:nvSpPr>
          <p:spPr>
            <a:xfrm>
              <a:off x="4905983" y="3052517"/>
              <a:ext cx="1447800" cy="55418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A0CD717-60F4-4758-BAE0-9CD6CF1702D9}"/>
                </a:ext>
              </a:extLst>
            </p:cNvPr>
            <p:cNvSpPr/>
            <p:nvPr/>
          </p:nvSpPr>
          <p:spPr>
            <a:xfrm>
              <a:off x="4905983" y="2567608"/>
              <a:ext cx="1447800" cy="342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3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9B5A50F-5955-4B97-9E4B-5353951C8BC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783" y="3657594"/>
              <a:ext cx="1600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49C012-93A2-454B-AB17-07338781AA25}"/>
                </a:ext>
              </a:extLst>
            </p:cNvPr>
            <p:cNvCxnSpPr>
              <a:cxnSpLocks/>
            </p:cNvCxnSpPr>
            <p:nvPr/>
          </p:nvCxnSpPr>
          <p:spPr>
            <a:xfrm>
              <a:off x="4829783" y="2971797"/>
              <a:ext cx="1600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EBAF524-1C76-461F-A89F-4A9920F26035}"/>
              </a:ext>
            </a:extLst>
          </p:cNvPr>
          <p:cNvSpPr txBox="1"/>
          <p:nvPr/>
        </p:nvSpPr>
        <p:spPr>
          <a:xfrm>
            <a:off x="2438400" y="2923530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3334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0D0C-2C0C-4538-A4CA-02E465D8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(Load-time)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64B1-CE33-4C36-A045-7D0088BF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Offset addresses when program is loaded from disk</a:t>
            </a:r>
          </a:p>
          <a:p>
            <a:r>
              <a:rPr lang="en-US" sz="2400" dirty="0"/>
              <a:t>Imagine such a program, what if we load it at address 0x1000 when the programmer thought it was loaded at 0x0?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9E36C-F42A-4BE8-8B44-07FF1590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F8E88-3D3F-4B33-B832-24F1C8F1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2C092DB-EE63-4D34-8983-90E9DB217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45392"/>
              </p:ext>
            </p:extLst>
          </p:nvPr>
        </p:nvGraphicFramePr>
        <p:xfrm>
          <a:off x="304800" y="3200083"/>
          <a:ext cx="25146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5023266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18269619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JNZ 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25001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CMP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06302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15816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6457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92893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90652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77260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JMP 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5283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259D5-B8FE-4B1C-A016-27A7521DCD7D}"/>
              </a:ext>
            </a:extLst>
          </p:cNvPr>
          <p:cNvCxnSpPr>
            <a:cxnSpLocks/>
          </p:cNvCxnSpPr>
          <p:nvPr/>
        </p:nvCxnSpPr>
        <p:spPr>
          <a:xfrm>
            <a:off x="2895600" y="4663123"/>
            <a:ext cx="74705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37B67ED7-B364-40F3-9241-AFA799EB9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90911"/>
              </p:ext>
            </p:extLst>
          </p:nvPr>
        </p:nvGraphicFramePr>
        <p:xfrm>
          <a:off x="3718852" y="3200083"/>
          <a:ext cx="25146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5023266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18269619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JNZ 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0x101C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25001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CMP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06302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15816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6457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92893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90652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77260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en-US" dirty="0"/>
                        <a:t>JMP 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528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6703C23-C5C7-4025-9B75-74F9D4E2AAB7}"/>
              </a:ext>
            </a:extLst>
          </p:cNvPr>
          <p:cNvSpPr txBox="1"/>
          <p:nvPr/>
        </p:nvSpPr>
        <p:spPr>
          <a:xfrm>
            <a:off x="6372087" y="3071114"/>
            <a:ext cx="27719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The absolute</a:t>
            </a:r>
            <a:br>
              <a:rPr lang="en-US" dirty="0"/>
            </a:br>
            <a:r>
              <a:rPr lang="en-US" dirty="0"/>
              <a:t>addresses in the second</a:t>
            </a:r>
            <a:br>
              <a:rPr lang="en-US" dirty="0"/>
            </a:br>
            <a:r>
              <a:rPr lang="en-US" dirty="0"/>
              <a:t>version no longer work.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Relocation is hard- must</a:t>
            </a:r>
            <a:br>
              <a:rPr lang="en-US" dirty="0"/>
            </a:br>
            <a:r>
              <a:rPr lang="en-US" dirty="0"/>
              <a:t>differentiate addresses</a:t>
            </a:r>
            <a:br>
              <a:rPr lang="en-US" dirty="0"/>
            </a:br>
            <a:r>
              <a:rPr lang="en-US" dirty="0"/>
              <a:t>from other constants:</a:t>
            </a:r>
          </a:p>
          <a:p>
            <a:r>
              <a:rPr lang="en-US" dirty="0"/>
              <a:t>E.g. for:</a:t>
            </a:r>
          </a:p>
          <a:p>
            <a:r>
              <a:rPr lang="en-US" dirty="0"/>
              <a:t>   MOV 0x10, EAX</a:t>
            </a:r>
            <a:br>
              <a:rPr lang="en-US" dirty="0"/>
            </a:br>
            <a:r>
              <a:rPr lang="en-US" dirty="0"/>
              <a:t>   ADD 0x20, EAX</a:t>
            </a:r>
            <a:br>
              <a:rPr lang="en-US" dirty="0"/>
            </a:br>
            <a:r>
              <a:rPr lang="en-US" dirty="0"/>
              <a:t>Is this a value or a pointer?</a:t>
            </a:r>
          </a:p>
        </p:txBody>
      </p:sp>
    </p:spTree>
    <p:extLst>
      <p:ext uri="{BB962C8B-B14F-4D97-AF65-F5344CB8AC3E}">
        <p14:creationId xmlns:p14="http://schemas.microsoft.com/office/powerpoint/2010/main" val="241168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BCA9-AD39-4D11-920B-03333C6C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Real-Mode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DC9A-FBE0-48A2-B5B3-51922D3A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Addresses sent to/from the processor are real (physical memory) addresses</a:t>
            </a:r>
          </a:p>
          <a:p>
            <a:r>
              <a:rPr lang="en-US" sz="2400" dirty="0"/>
              <a:t>No isolation/protection for processes</a:t>
            </a:r>
          </a:p>
          <a:p>
            <a:r>
              <a:rPr lang="en-US" sz="2400" dirty="0"/>
              <a:t>Multitasking possible with big limitations</a:t>
            </a:r>
          </a:p>
          <a:p>
            <a:r>
              <a:rPr lang="en-US" sz="2400" dirty="0"/>
              <a:t>Programs/programmers (or compilers) must be aware of where program will eventually run from in memory</a:t>
            </a:r>
          </a:p>
          <a:p>
            <a:pPr lvl="1"/>
            <a:r>
              <a:rPr lang="en-US" sz="2000" dirty="0"/>
              <a:t>Makes loading more than one program in memory a huge problem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Next time: Address spaces, protected mode, and </a:t>
            </a:r>
            <a:r>
              <a:rPr lang="en-US" sz="2400"/>
              <a:t>addressing hardware. 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1123D-2005-4574-90E6-F9845C61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FC8E6-D52C-4D55-A7E8-5428E826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679</Words>
  <Application>Microsoft Office PowerPoint</Application>
  <PresentationFormat>On-screen Show (4:3)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Verdana</vt:lpstr>
      <vt:lpstr>Office Theme</vt:lpstr>
      <vt:lpstr>Memory Management</vt:lpstr>
      <vt:lpstr>Modern Memory Usage</vt:lpstr>
      <vt:lpstr>Our Goal: See How the Modern Memory System Developed</vt:lpstr>
      <vt:lpstr>Memory System Basics</vt:lpstr>
      <vt:lpstr>Early Days – No Abstraction</vt:lpstr>
      <vt:lpstr>Early Multi-Tasking: Swapping</vt:lpstr>
      <vt:lpstr>Better Multi-Tasking: Partitioning</vt:lpstr>
      <vt:lpstr>Static (Load-time) Relocation</vt:lpstr>
      <vt:lpstr>Summary: Real-Mode Addressing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50</cp:revision>
  <dcterms:created xsi:type="dcterms:W3CDTF">2016-01-21T02:03:40Z</dcterms:created>
  <dcterms:modified xsi:type="dcterms:W3CDTF">2019-10-14T03:33:31Z</dcterms:modified>
</cp:coreProperties>
</file>