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3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1" r:id="rId16"/>
    <p:sldId id="269" r:id="rId17"/>
    <p:sldId id="270" r:id="rId18"/>
    <p:sldId id="28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DA5"/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53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ysical_Address_Extens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/>
              <a:t>David Ferry</a:t>
            </a:r>
            <a:br>
              <a:rPr lang="en-US" sz="1800" dirty="0"/>
            </a:br>
            <a:r>
              <a:rPr lang="en-US" sz="1800" dirty="0"/>
              <a:t>CSCI 3500 – Operating Systems</a:t>
            </a:r>
          </a:p>
          <a:p>
            <a:r>
              <a:rPr lang="en-US" sz="1800" dirty="0"/>
              <a:t>Saint Louis University</a:t>
            </a:r>
            <a:br>
              <a:rPr lang="en-US" sz="1800" dirty="0"/>
            </a:br>
            <a:r>
              <a:rPr lang="en-US" sz="1800" dirty="0"/>
              <a:t>St. Louis, MO 63103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DB3E-F1A1-4F35-89A2-CF21C5F9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1C98D-B94D-4E8E-AF41-A4BE63E53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we have a 20-bit virtual address and we have a 4KB page size.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Q: How many pages per process?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A:20-bit address can index 2</a:t>
            </a:r>
            <a:r>
              <a:rPr lang="en-US" baseline="30000" dirty="0"/>
              <a:t>20</a:t>
            </a:r>
            <a:r>
              <a:rPr lang="en-US" dirty="0"/>
              <a:t> bytes</a:t>
            </a:r>
            <a:br>
              <a:rPr lang="en-US" dirty="0"/>
            </a:br>
            <a:r>
              <a:rPr lang="en-US" dirty="0"/>
              <a:t>   Note that 4KB = 2</a:t>
            </a:r>
            <a:r>
              <a:rPr lang="en-US" baseline="30000" dirty="0"/>
              <a:t>12</a:t>
            </a:r>
          </a:p>
          <a:p>
            <a:pPr marL="0" indent="0">
              <a:buNone/>
            </a:pPr>
            <a:r>
              <a:rPr lang="en-US" dirty="0"/>
              <a:t>   Thus 2</a:t>
            </a:r>
            <a:r>
              <a:rPr lang="en-US" baseline="30000" dirty="0"/>
              <a:t>20</a:t>
            </a:r>
            <a:r>
              <a:rPr lang="en-US" dirty="0"/>
              <a:t>/2</a:t>
            </a:r>
            <a:r>
              <a:rPr lang="en-US" baseline="30000" dirty="0"/>
              <a:t>12</a:t>
            </a:r>
            <a:r>
              <a:rPr lang="en-US" dirty="0"/>
              <a:t> = 2</a:t>
            </a:r>
            <a:r>
              <a:rPr lang="en-US" baseline="30000" dirty="0"/>
              <a:t>8</a:t>
            </a:r>
            <a:r>
              <a:rPr lang="en-US" dirty="0"/>
              <a:t> = 256 pages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FCCC4-52DB-4B9C-86EC-D9E288CF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54FFF-EC6C-4A7C-8FE5-E585135E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2A16-73CF-4B99-A23C-A7E5F7C45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27150-5F4E-4C69-9B4D-1B1BBB676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Suppose we have 128KB of physical memory and 20-bit virtual addresses. Then we have a machine with 32 page frames and up to 256 pages per process.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we have more pages in a process than there are page frames in the machine?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Yes! The virtual memory size and physical memory size are in principle totally unrelated.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8B2C3-E59A-4EFC-BDC3-C586BBEA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9584B-6D27-4C87-8BFF-063AA8A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6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4FBD3-B196-4330-A571-234EB060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Check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35A20-FB51-4DC9-A338-7EC652C96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For example, in the late 2000’s it was very possible to have a 32-bit machine with 32-bit addresses and have 8GB of RAM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32-bit addresses =&gt; 4GB of virtual memory per</a:t>
            </a:r>
            <a:br>
              <a:rPr lang="en-US" sz="2400" dirty="0"/>
            </a:br>
            <a:r>
              <a:rPr lang="en-US" sz="2400" dirty="0"/>
              <a:t>                              process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Implies something like 32-bit virtual addresses and 34-bit physical addresses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you’re interested, see </a:t>
            </a:r>
            <a:r>
              <a:rPr lang="en-US" sz="2400" dirty="0">
                <a:hlinkClick r:id="rId2"/>
              </a:rPr>
              <a:t>Physical Address Extension</a:t>
            </a:r>
            <a:r>
              <a:rPr lang="en-US" sz="2400" dirty="0"/>
              <a:t> on Wikipedia for more details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0A92B-320A-492F-B4A0-D6E8D808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726D1-526F-4664-9BA5-6A52CEA1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85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4FBB-359C-44EF-ACB3-6453726C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Check Continued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FD5AA-4083-4FD9-9CC3-9FF32E31D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Modern 64-bit machines use 48-bit virtual addresses, which index 2</a:t>
            </a:r>
            <a:r>
              <a:rPr lang="en-US" sz="2400" baseline="30000" dirty="0"/>
              <a:t>48</a:t>
            </a:r>
            <a:r>
              <a:rPr lang="en-US" sz="2400" dirty="0"/>
              <a:t> bytes or 256 terabytes of information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However, most consumer machines with 64-bit hardware only have between 4GB and 16GB of 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1F874-F23E-4B07-A3E2-32D1A5FA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CC37C-CC6B-4F1F-8E55-A2BF6C15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54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9380-6D71-4513-AFE2-892DE8DC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Example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74281-1A9E-434E-99F6-CF8D638D6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Given a page size of 4KB, what addresses belong to which pages?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 Each page contains 4096 bytes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 Page 0 contains bytes 0	- 4095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 Page 1 contains bytes 4096	- 8191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 Page 2 contains bytes 8192	- 12,287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 Page N contains bytes 4096*N </a:t>
            </a:r>
            <a:br>
              <a:rPr lang="en-US" dirty="0"/>
            </a:br>
            <a:r>
              <a:rPr lang="en-US" dirty="0"/>
              <a:t> through (4096*(N+1)) - 1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481CB-A510-4944-80CF-3D97C3EB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3AEFB-9586-435E-8EC4-8561870E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56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1AC1-EA63-409F-85DD-C2CF3A4B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Paging Translation Computation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1DCB95-776F-4078-B7B0-17835623DD5C}"/>
              </a:ext>
            </a:extLst>
          </p:cNvPr>
          <p:cNvSpPr txBox="1"/>
          <p:nvPr/>
        </p:nvSpPr>
        <p:spPr>
          <a:xfrm>
            <a:off x="457200" y="1169313"/>
            <a:ext cx="8366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Suppose 4KB pages and page 1 is mapped into memory at page frame 5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DA40DC-1F2F-4E4D-9729-72E70C25D4C1}"/>
              </a:ext>
            </a:extLst>
          </p:cNvPr>
          <p:cNvGrpSpPr/>
          <p:nvPr/>
        </p:nvGrpSpPr>
        <p:grpSpPr>
          <a:xfrm>
            <a:off x="887816" y="1828800"/>
            <a:ext cx="7368368" cy="2613927"/>
            <a:chOff x="457200" y="2267048"/>
            <a:chExt cx="7368368" cy="261392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BD025D0-F7C4-4D8D-84E1-2D8668710656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3020996"/>
              <a:ext cx="1999540" cy="7931"/>
            </a:xfrm>
            <a:prstGeom prst="line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E91DC-42C3-47E2-805C-EC3FBD5992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4700" y="3325796"/>
              <a:ext cx="0" cy="847293"/>
            </a:xfrm>
            <a:prstGeom prst="line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6BB2C05-435E-41E5-B209-D349C4CD327C}"/>
                </a:ext>
              </a:extLst>
            </p:cNvPr>
            <p:cNvSpPr/>
            <p:nvPr/>
          </p:nvSpPr>
          <p:spPr>
            <a:xfrm>
              <a:off x="2459900" y="2716196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EBA464-D06A-44A2-9063-13A4255ACB3E}"/>
                </a:ext>
              </a:extLst>
            </p:cNvPr>
            <p:cNvSpPr txBox="1"/>
            <p:nvPr/>
          </p:nvSpPr>
          <p:spPr>
            <a:xfrm>
              <a:off x="2089220" y="4173089"/>
              <a:ext cx="13681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Page Start: </a:t>
              </a:r>
              <a:br>
                <a:rPr lang="en-US" sz="2000" dirty="0"/>
              </a:br>
              <a:r>
                <a:rPr lang="en-US" sz="2000" dirty="0"/>
                <a:t>          4096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D9B7A1-5E26-4AA6-B7FE-C323149035E5}"/>
                </a:ext>
              </a:extLst>
            </p:cNvPr>
            <p:cNvSpPr txBox="1"/>
            <p:nvPr/>
          </p:nvSpPr>
          <p:spPr>
            <a:xfrm>
              <a:off x="553847" y="2273593"/>
              <a:ext cx="19028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Virtual Address: </a:t>
              </a:r>
              <a:br>
                <a:rPr lang="en-US" sz="2000" dirty="0"/>
              </a:br>
              <a:r>
                <a:rPr lang="en-US" sz="2000" dirty="0"/>
                <a:t>	   7000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E30ABA-23F9-4C15-A232-E6FABF1B7F3D}"/>
                </a:ext>
              </a:extLst>
            </p:cNvPr>
            <p:cNvSpPr txBox="1"/>
            <p:nvPr/>
          </p:nvSpPr>
          <p:spPr>
            <a:xfrm>
              <a:off x="2491799" y="2846182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CA05500-27D8-4D65-909C-2D9603D9F2EF}"/>
                </a:ext>
              </a:extLst>
            </p:cNvPr>
            <p:cNvCxnSpPr>
              <a:cxnSpLocks/>
            </p:cNvCxnSpPr>
            <p:nvPr/>
          </p:nvCxnSpPr>
          <p:spPr>
            <a:xfrm>
              <a:off x="3069500" y="3020996"/>
              <a:ext cx="190634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DA2B7F8-793C-47C5-B06E-7CEB48C97B71}"/>
                </a:ext>
              </a:extLst>
            </p:cNvPr>
            <p:cNvSpPr txBox="1"/>
            <p:nvPr/>
          </p:nvSpPr>
          <p:spPr>
            <a:xfrm>
              <a:off x="3300583" y="2273593"/>
              <a:ext cx="14441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Page Offset:</a:t>
              </a:r>
            </a:p>
            <a:p>
              <a:r>
                <a:rPr lang="en-US" sz="2000" dirty="0"/>
                <a:t>            2904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E22D504-33DB-490E-86A5-7FC0FAB0AA57}"/>
                </a:ext>
              </a:extLst>
            </p:cNvPr>
            <p:cNvSpPr/>
            <p:nvPr/>
          </p:nvSpPr>
          <p:spPr>
            <a:xfrm>
              <a:off x="4993730" y="2706344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37BB4EA-D56B-4076-AA36-BD8C200BB5C3}"/>
                </a:ext>
              </a:extLst>
            </p:cNvPr>
            <p:cNvSpPr txBox="1"/>
            <p:nvPr/>
          </p:nvSpPr>
          <p:spPr>
            <a:xfrm>
              <a:off x="4993730" y="2836330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9A35BDA-AE00-48DB-A919-539E18AF3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9379" y="3325796"/>
              <a:ext cx="0" cy="847293"/>
            </a:xfrm>
            <a:prstGeom prst="line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0B0D873-D56C-41CC-AAFF-F3D2EB97E851}"/>
                </a:ext>
              </a:extLst>
            </p:cNvPr>
            <p:cNvSpPr txBox="1"/>
            <p:nvPr/>
          </p:nvSpPr>
          <p:spPr>
            <a:xfrm>
              <a:off x="4236465" y="4173089"/>
              <a:ext cx="21098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Page Frame Start: </a:t>
              </a:r>
              <a:br>
                <a:rPr lang="en-US" sz="2000" dirty="0"/>
              </a:br>
              <a:r>
                <a:rPr lang="en-US" sz="2000" dirty="0"/>
                <a:t>                   20,480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2921B8C-296D-455B-9D73-855A598C6D09}"/>
                </a:ext>
              </a:extLst>
            </p:cNvPr>
            <p:cNvCxnSpPr>
              <a:cxnSpLocks/>
            </p:cNvCxnSpPr>
            <p:nvPr/>
          </p:nvCxnSpPr>
          <p:spPr>
            <a:xfrm>
              <a:off x="5600028" y="3014451"/>
              <a:ext cx="190634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270F298-EBC1-4CBE-AC7B-65916C2A1F18}"/>
                </a:ext>
              </a:extLst>
            </p:cNvPr>
            <p:cNvSpPr txBox="1"/>
            <p:nvPr/>
          </p:nvSpPr>
          <p:spPr>
            <a:xfrm>
              <a:off x="5831111" y="2267048"/>
              <a:ext cx="19944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Physical Address:</a:t>
              </a:r>
            </a:p>
            <a:p>
              <a:r>
                <a:rPr lang="en-US" sz="2000" dirty="0"/>
                <a:t>                   23,384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D6399833-4BD5-4157-B089-91CCF52A746B}"/>
              </a:ext>
            </a:extLst>
          </p:cNvPr>
          <p:cNvSpPr txBox="1"/>
          <p:nvPr/>
        </p:nvSpPr>
        <p:spPr>
          <a:xfrm>
            <a:off x="653306" y="4641561"/>
            <a:ext cx="780489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Compute page that contains address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Compute page start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Subtract page start from virtual address to get the </a:t>
            </a:r>
            <a:r>
              <a:rPr lang="en-US" sz="2200" i="1" dirty="0"/>
              <a:t>page offset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Look up page frame from mapping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Compute the page frame start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Add page frame start to page offset to get the physical address</a:t>
            </a:r>
          </a:p>
        </p:txBody>
      </p:sp>
    </p:spTree>
    <p:extLst>
      <p:ext uri="{BB962C8B-B14F-4D97-AF65-F5344CB8AC3E}">
        <p14:creationId xmlns:p14="http://schemas.microsoft.com/office/powerpoint/2010/main" val="3994593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F9912-4941-4C3A-A315-2E5F883A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Example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98933-2E1D-46E9-92A6-7959CF334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a machine has 4KB pages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Q: If program generates a reference to virtual address 6000, which physical address is accessed?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A: Not enough information- need to know  </a:t>
            </a:r>
            <a:br>
              <a:rPr lang="en-US" dirty="0"/>
            </a:br>
            <a:r>
              <a:rPr lang="en-US" dirty="0"/>
              <a:t>    the page mapping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8C48A-A008-42BE-A13B-B0831417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9FAD7-49A5-4007-8F6B-3999FCC6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2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D8867-B604-477A-AAFC-46D2A88F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Example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120C5-6A47-4667-9E15-BC3406CE3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Suppose a machine has 4KB pages and a program has the following page mapping: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Q: What physical address</a:t>
            </a:r>
            <a:br>
              <a:rPr lang="en-US" sz="2400" dirty="0"/>
            </a:br>
            <a:r>
              <a:rPr lang="en-US" sz="2400" dirty="0"/>
              <a:t>does virtual address 6000</a:t>
            </a:r>
            <a:br>
              <a:rPr lang="en-US" sz="2400" dirty="0"/>
            </a:br>
            <a:r>
              <a:rPr lang="en-US" sz="2400" dirty="0"/>
              <a:t>translate to?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A: Address 6000 is in page 1, page offset is 1904, page frame is 3, page frame start is 12,288, so the physical address is (12,288 + 1904) = 14,192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947493D-FB41-40F5-9187-129EBCD95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822624"/>
              </p:ext>
            </p:extLst>
          </p:nvPr>
        </p:nvGraphicFramePr>
        <p:xfrm>
          <a:off x="5410200" y="2714822"/>
          <a:ext cx="1295400" cy="1828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210782272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266266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Page 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661974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Page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83478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Page 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570624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Page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879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EBFB89C-FE25-48BB-A3A7-7D85B8B8D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555897"/>
              </p:ext>
            </p:extLst>
          </p:nvPr>
        </p:nvGraphicFramePr>
        <p:xfrm>
          <a:off x="7572869" y="2667000"/>
          <a:ext cx="1295400" cy="18766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210782272"/>
                    </a:ext>
                  </a:extLst>
                </a:gridCol>
              </a:tblGrid>
              <a:tr h="3753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266266"/>
                  </a:ext>
                </a:extLst>
              </a:tr>
              <a:tr h="3753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Frame 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661974"/>
                  </a:ext>
                </a:extLst>
              </a:tr>
              <a:tr h="3753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Frame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83478"/>
                  </a:ext>
                </a:extLst>
              </a:tr>
              <a:tr h="3753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Frame 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570624"/>
                  </a:ext>
                </a:extLst>
              </a:tr>
              <a:tr h="3753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Frame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8790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863955-2027-4911-AF89-EF85B070E89F}"/>
              </a:ext>
            </a:extLst>
          </p:cNvPr>
          <p:cNvCxnSpPr/>
          <p:nvPr/>
        </p:nvCxnSpPr>
        <p:spPr>
          <a:xfrm>
            <a:off x="6705600" y="3276600"/>
            <a:ext cx="8672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E1268E-9537-4638-AC52-92C7F612F453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705600" y="3605310"/>
            <a:ext cx="867269" cy="738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798CB8-6C36-4332-AE9C-393510B1A0BA}"/>
              </a:ext>
            </a:extLst>
          </p:cNvPr>
          <p:cNvCxnSpPr/>
          <p:nvPr/>
        </p:nvCxnSpPr>
        <p:spPr>
          <a:xfrm>
            <a:off x="6705600" y="3973033"/>
            <a:ext cx="8672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4BAC0A-7DFA-4494-9BC6-C1C6C1E26F48}"/>
              </a:ext>
            </a:extLst>
          </p:cNvPr>
          <p:cNvCxnSpPr>
            <a:cxnSpLocks/>
          </p:cNvCxnSpPr>
          <p:nvPr/>
        </p:nvCxnSpPr>
        <p:spPr>
          <a:xfrm>
            <a:off x="6705600" y="3657600"/>
            <a:ext cx="867269" cy="685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60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37E6-193A-4C7F-B0C4-2453EA860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 Time: Page Tables and the TLB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5A04A-FFDC-4955-AC8C-BE8A6740C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Today we calculated address translations explicitly using math… but this would be very slow in a real system!</a:t>
            </a:r>
          </a:p>
          <a:p>
            <a:r>
              <a:rPr lang="en-US" sz="2400" dirty="0"/>
              <a:t>Our translation needed two arithmetic operations and a lookup for every memory operation</a:t>
            </a:r>
          </a:p>
          <a:p>
            <a:r>
              <a:rPr lang="en-US" sz="2400" dirty="0"/>
              <a:t>Binary representation of page mappings in </a:t>
            </a:r>
            <a:r>
              <a:rPr lang="en-US" sz="2400" i="1" dirty="0"/>
              <a:t>page tables</a:t>
            </a:r>
            <a:r>
              <a:rPr lang="en-US" sz="2400" dirty="0"/>
              <a:t> makes this translation easier</a:t>
            </a:r>
          </a:p>
          <a:p>
            <a:r>
              <a:rPr lang="en-US" sz="2400" dirty="0"/>
              <a:t>A special hardware cache called the </a:t>
            </a:r>
            <a:r>
              <a:rPr lang="en-US" sz="2400" i="1" dirty="0"/>
              <a:t>translation lookaside buffer</a:t>
            </a:r>
            <a:r>
              <a:rPr lang="en-US" sz="2400" dirty="0"/>
              <a:t> (TLB) will accelerate page mapping lookups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20CDD-ABD2-4F89-B142-26A8BBBFF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6C102-C0F1-4A55-919E-AF6992C0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5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Virtual Memory: Virtual Address Spaces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7614" y="5758934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0x0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63117" y="1958846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0xFFFF…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8600" y="2554069"/>
            <a:ext cx="786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Kernel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Space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3767" y="3200400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Space</a:t>
            </a:r>
          </a:p>
        </p:txBody>
      </p:sp>
      <p:cxnSp>
        <p:nvCxnSpPr>
          <p:cNvPr id="45" name="Straight Connector 44"/>
          <p:cNvCxnSpPr>
            <a:cxnSpLocks/>
            <a:endCxn id="66" idx="3"/>
          </p:cNvCxnSpPr>
          <p:nvPr/>
        </p:nvCxnSpPr>
        <p:spPr>
          <a:xfrm flipV="1">
            <a:off x="2895600" y="1674511"/>
            <a:ext cx="1557638" cy="240219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cxnSpLocks/>
          </p:cNvCxnSpPr>
          <p:nvPr/>
        </p:nvCxnSpPr>
        <p:spPr>
          <a:xfrm flipV="1">
            <a:off x="2895600" y="3846731"/>
            <a:ext cx="1521187" cy="80146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EA97CD-F1D3-4FCB-8557-65BC5D39B92A}"/>
              </a:ext>
            </a:extLst>
          </p:cNvPr>
          <p:cNvGrpSpPr/>
          <p:nvPr/>
        </p:nvGrpSpPr>
        <p:grpSpPr>
          <a:xfrm>
            <a:off x="228600" y="2133600"/>
            <a:ext cx="2895600" cy="3886200"/>
            <a:chOff x="228600" y="2133600"/>
            <a:chExt cx="2895600" cy="3886200"/>
          </a:xfrm>
        </p:grpSpPr>
        <p:sp>
          <p:nvSpPr>
            <p:cNvPr id="35" name="Rectangle 34"/>
            <p:cNvSpPr/>
            <p:nvPr/>
          </p:nvSpPr>
          <p:spPr>
            <a:xfrm>
              <a:off x="1219200" y="2133600"/>
              <a:ext cx="1600200" cy="388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295400" y="2209800"/>
              <a:ext cx="1447800" cy="838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Operating System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295400" y="3505200"/>
              <a:ext cx="1447800" cy="4191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Program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295400" y="4076700"/>
              <a:ext cx="1447800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Program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95400" y="5334000"/>
              <a:ext cx="1447800" cy="3429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Program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228600" y="3200400"/>
              <a:ext cx="289560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1295400" y="4791075"/>
              <a:ext cx="1447800" cy="43815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Library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D13A13E-3B4C-4C4F-B717-E8BBAF823FB0}"/>
              </a:ext>
            </a:extLst>
          </p:cNvPr>
          <p:cNvSpPr txBox="1"/>
          <p:nvPr/>
        </p:nvSpPr>
        <p:spPr>
          <a:xfrm>
            <a:off x="1115876" y="1468992"/>
            <a:ext cx="1820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Physical Memory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(RAM)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C9DF7C-189C-4E7E-B5BF-B4EFD792FFC6}"/>
              </a:ext>
            </a:extLst>
          </p:cNvPr>
          <p:cNvGrpSpPr/>
          <p:nvPr/>
        </p:nvGrpSpPr>
        <p:grpSpPr>
          <a:xfrm>
            <a:off x="4554955" y="959058"/>
            <a:ext cx="1676400" cy="2853120"/>
            <a:chOff x="5029200" y="1017949"/>
            <a:chExt cx="1676400" cy="5078051"/>
          </a:xfrm>
        </p:grpSpPr>
        <p:sp>
          <p:nvSpPr>
            <p:cNvPr id="47" name="Rectangle 46"/>
            <p:cNvSpPr/>
            <p:nvPr/>
          </p:nvSpPr>
          <p:spPr>
            <a:xfrm>
              <a:off x="5029200" y="2171700"/>
              <a:ext cx="1676400" cy="392430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11373" y="3721564"/>
              <a:ext cx="712054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9BBB59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.heap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511373" y="2037984"/>
              <a:ext cx="71628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9BBB59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.stack</a:t>
              </a:r>
            </a:p>
          </p:txBody>
        </p:sp>
        <p:cxnSp>
          <p:nvCxnSpPr>
            <p:cNvPr id="50" name="Straight Connector 49"/>
            <p:cNvCxnSpPr>
              <a:cxnSpLocks/>
            </p:cNvCxnSpPr>
            <p:nvPr/>
          </p:nvCxnSpPr>
          <p:spPr>
            <a:xfrm flipH="1" flipV="1">
              <a:off x="5857876" y="3325033"/>
              <a:ext cx="1" cy="599267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cxnSpLocks/>
            </p:cNvCxnSpPr>
            <p:nvPr/>
          </p:nvCxnSpPr>
          <p:spPr>
            <a:xfrm flipH="1">
              <a:off x="5857876" y="2607616"/>
              <a:ext cx="1" cy="717417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5143500" y="5105400"/>
              <a:ext cx="1447800" cy="91440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.text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143500" y="4276725"/>
              <a:ext cx="1447800" cy="75110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.data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BB7AACF-1C49-4B01-853E-F1B2A1AE76A6}"/>
                </a:ext>
              </a:extLst>
            </p:cNvPr>
            <p:cNvSpPr txBox="1"/>
            <p:nvPr/>
          </p:nvSpPr>
          <p:spPr>
            <a:xfrm>
              <a:off x="5130556" y="1017949"/>
              <a:ext cx="15590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Virtual </a:t>
              </a:r>
              <a:b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Address Space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1BEAF8FE-5D77-43CD-9C38-3DF92D359A92}"/>
              </a:ext>
            </a:extLst>
          </p:cNvPr>
          <p:cNvSpPr txBox="1"/>
          <p:nvPr/>
        </p:nvSpPr>
        <p:spPr>
          <a:xfrm>
            <a:off x="4011964" y="350151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0x0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7EDBA5-980C-4CF4-A04C-466373C22B50}"/>
              </a:ext>
            </a:extLst>
          </p:cNvPr>
          <p:cNvSpPr txBox="1"/>
          <p:nvPr/>
        </p:nvSpPr>
        <p:spPr>
          <a:xfrm>
            <a:off x="3459055" y="1489845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0xFFFF…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683B41-F0A2-4F5E-8444-6C6451E35543}"/>
              </a:ext>
            </a:extLst>
          </p:cNvPr>
          <p:cNvSpPr txBox="1"/>
          <p:nvPr/>
        </p:nvSpPr>
        <p:spPr>
          <a:xfrm>
            <a:off x="6369522" y="1571684"/>
            <a:ext cx="26982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Programs see and use virtual memory addresses at the CPU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Addresses must be translated between virtual and physical by hardware called the Memory Management Unit (MMU)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Translation must be fast- doing everything in software would be too slow- need HW acceleration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C05BC57-5451-4ABD-9BBA-078AF982A7F6}"/>
              </a:ext>
            </a:extLst>
          </p:cNvPr>
          <p:cNvGrpSpPr/>
          <p:nvPr/>
        </p:nvGrpSpPr>
        <p:grpSpPr>
          <a:xfrm>
            <a:off x="4554955" y="3802665"/>
            <a:ext cx="1676400" cy="2853120"/>
            <a:chOff x="5029200" y="1017949"/>
            <a:chExt cx="1676400" cy="5078051"/>
          </a:xfrm>
          <a:solidFill>
            <a:schemeClr val="accent2">
              <a:lumMod val="75000"/>
            </a:schemeClr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9EA78A8-8C42-4D1D-BF78-BB475D2936E4}"/>
                </a:ext>
              </a:extLst>
            </p:cNvPr>
            <p:cNvSpPr/>
            <p:nvPr/>
          </p:nvSpPr>
          <p:spPr>
            <a:xfrm>
              <a:off x="5029200" y="2171700"/>
              <a:ext cx="1676400" cy="3924300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ABE3FAF-F7DA-4E11-BF1A-BA0769882E82}"/>
                </a:ext>
              </a:extLst>
            </p:cNvPr>
            <p:cNvSpPr txBox="1"/>
            <p:nvPr/>
          </p:nvSpPr>
          <p:spPr>
            <a:xfrm>
              <a:off x="5511373" y="3721564"/>
              <a:ext cx="712054" cy="65734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504D">
                      <a:lumMod val="5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.heap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BC1FECA-1966-4331-840B-62C48321B179}"/>
                </a:ext>
              </a:extLst>
            </p:cNvPr>
            <p:cNvSpPr txBox="1"/>
            <p:nvPr/>
          </p:nvSpPr>
          <p:spPr>
            <a:xfrm>
              <a:off x="5511373" y="2037984"/>
              <a:ext cx="716286" cy="65734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504D">
                      <a:lumMod val="5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.stack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631DCE2-318D-481B-B70A-EB479B3BFE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57876" y="3325033"/>
              <a:ext cx="1" cy="599267"/>
            </a:xfrm>
            <a:prstGeom prst="line">
              <a:avLst/>
            </a:prstGeom>
            <a:grpFill/>
            <a:ln w="3810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6397CDA-C431-40E1-99D1-4D53EA726F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7876" y="2607616"/>
              <a:ext cx="1" cy="717417"/>
            </a:xfrm>
            <a:prstGeom prst="line">
              <a:avLst/>
            </a:prstGeom>
            <a:grpFill/>
            <a:ln w="3810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7510EC0-EE2E-4ED5-BE5E-5CD3FAB8D8E7}"/>
                </a:ext>
              </a:extLst>
            </p:cNvPr>
            <p:cNvSpPr/>
            <p:nvPr/>
          </p:nvSpPr>
          <p:spPr>
            <a:xfrm>
              <a:off x="5143500" y="5105400"/>
              <a:ext cx="1447800" cy="914401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.text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4129F08-B6FB-43C5-93AE-319FE60DB512}"/>
                </a:ext>
              </a:extLst>
            </p:cNvPr>
            <p:cNvSpPr/>
            <p:nvPr/>
          </p:nvSpPr>
          <p:spPr>
            <a:xfrm>
              <a:off x="5143500" y="4276725"/>
              <a:ext cx="1447800" cy="751105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.data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E05B122-6A08-466B-B578-831A06BBC927}"/>
                </a:ext>
              </a:extLst>
            </p:cNvPr>
            <p:cNvSpPr txBox="1"/>
            <p:nvPr/>
          </p:nvSpPr>
          <p:spPr>
            <a:xfrm>
              <a:off x="5130556" y="1017949"/>
              <a:ext cx="15590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Virtual </a:t>
              </a:r>
              <a:b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Address Space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B6075FE3-12C3-447B-A94A-893E779F52ED}"/>
              </a:ext>
            </a:extLst>
          </p:cNvPr>
          <p:cNvSpPr txBox="1"/>
          <p:nvPr/>
        </p:nvSpPr>
        <p:spPr>
          <a:xfrm>
            <a:off x="3956146" y="600498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0x0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C04AA3-9745-4D3D-B27C-6D3AD86A2D23}"/>
              </a:ext>
            </a:extLst>
          </p:cNvPr>
          <p:cNvSpPr txBox="1"/>
          <p:nvPr/>
        </p:nvSpPr>
        <p:spPr>
          <a:xfrm>
            <a:off x="3617350" y="4753252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0xFFFF…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269EB9D-4566-4E6D-84B6-043F04A3F8EC}"/>
              </a:ext>
            </a:extLst>
          </p:cNvPr>
          <p:cNvCxnSpPr>
            <a:cxnSpLocks/>
          </p:cNvCxnSpPr>
          <p:nvPr/>
        </p:nvCxnSpPr>
        <p:spPr>
          <a:xfrm flipV="1">
            <a:off x="2859149" y="4419889"/>
            <a:ext cx="1643031" cy="874641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26A050-022E-41B7-BB68-66BF8F09EABB}"/>
              </a:ext>
            </a:extLst>
          </p:cNvPr>
          <p:cNvCxnSpPr>
            <a:cxnSpLocks/>
          </p:cNvCxnSpPr>
          <p:nvPr/>
        </p:nvCxnSpPr>
        <p:spPr>
          <a:xfrm>
            <a:off x="2881368" y="5697855"/>
            <a:ext cx="1571870" cy="88665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27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Base + Limit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</a:t>
            </a:r>
            <a:r>
              <a:rPr lang="en-US" sz="2400" i="1" dirty="0"/>
              <a:t>real mode</a:t>
            </a:r>
            <a:r>
              <a:rPr lang="en-US" sz="2400" dirty="0"/>
              <a:t> the addresses generated by a program go directly to memory- the program sees physical addresses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With </a:t>
            </a:r>
            <a:r>
              <a:rPr lang="en-US" sz="2400" dirty="0" err="1"/>
              <a:t>Base+Limit</a:t>
            </a:r>
            <a:r>
              <a:rPr lang="en-US" sz="2400" dirty="0"/>
              <a:t> the addresses generated by a program are </a:t>
            </a:r>
            <a:r>
              <a:rPr lang="en-US" sz="2400" i="1" dirty="0"/>
              <a:t>translated</a:t>
            </a:r>
            <a:r>
              <a:rPr lang="en-US" sz="2400" dirty="0"/>
              <a:t> by adding the program base- the program sees virtual addresses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3F79D4-C1C1-412A-AB92-54425D275527}"/>
              </a:ext>
            </a:extLst>
          </p:cNvPr>
          <p:cNvGrpSpPr/>
          <p:nvPr/>
        </p:nvGrpSpPr>
        <p:grpSpPr>
          <a:xfrm>
            <a:off x="5784426" y="1572208"/>
            <a:ext cx="2902374" cy="3986858"/>
            <a:chOff x="3120813" y="1435571"/>
            <a:chExt cx="2902374" cy="398685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3D6467C-8D84-4A84-89D7-63425C715DD2}"/>
                </a:ext>
              </a:extLst>
            </p:cNvPr>
            <p:cNvGrpSpPr/>
            <p:nvPr/>
          </p:nvGrpSpPr>
          <p:grpSpPr>
            <a:xfrm>
              <a:off x="4422987" y="1536229"/>
              <a:ext cx="1600200" cy="3886200"/>
              <a:chOff x="1219200" y="2133600"/>
              <a:chExt cx="1600200" cy="38862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FB21743-9570-4E3E-AFA3-F61F5896929F}"/>
                  </a:ext>
                </a:extLst>
              </p:cNvPr>
              <p:cNvSpPr/>
              <p:nvPr/>
            </p:nvSpPr>
            <p:spPr>
              <a:xfrm>
                <a:off x="1219200" y="2133600"/>
                <a:ext cx="1600200" cy="3886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47A4F15-F9E2-45DE-8A71-66CC47C6561C}"/>
                  </a:ext>
                </a:extLst>
              </p:cNvPr>
              <p:cNvSpPr/>
              <p:nvPr/>
            </p:nvSpPr>
            <p:spPr>
              <a:xfrm>
                <a:off x="1295400" y="2209800"/>
                <a:ext cx="1447800" cy="8382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Operating System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FDF1DE9-6FC4-43A2-A1D9-294A7723503A}"/>
                  </a:ext>
                </a:extLst>
              </p:cNvPr>
              <p:cNvSpPr/>
              <p:nvPr/>
            </p:nvSpPr>
            <p:spPr>
              <a:xfrm>
                <a:off x="1295400" y="3505200"/>
                <a:ext cx="1447800" cy="4191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Program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8BCC2E7-799D-4703-8FF0-45F903B2F09E}"/>
                  </a:ext>
                </a:extLst>
              </p:cNvPr>
              <p:cNvSpPr/>
              <p:nvPr/>
            </p:nvSpPr>
            <p:spPr>
              <a:xfrm>
                <a:off x="1295400" y="4076700"/>
                <a:ext cx="14478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Program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254D49F-BA17-4A37-8BE9-8580D7D58E2B}"/>
                  </a:ext>
                </a:extLst>
              </p:cNvPr>
              <p:cNvSpPr/>
              <p:nvPr/>
            </p:nvSpPr>
            <p:spPr>
              <a:xfrm>
                <a:off x="1295400" y="5334000"/>
                <a:ext cx="1447800" cy="3429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Program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189A4FA-276B-46B0-90A4-BC2A585CF7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3110" y="3200400"/>
                <a:ext cx="14478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B4F4F00B-53BA-4D15-A04D-9D16BC464915}"/>
                </a:ext>
              </a:extLst>
            </p:cNvPr>
            <p:cNvSpPr txBox="1"/>
            <p:nvPr/>
          </p:nvSpPr>
          <p:spPr>
            <a:xfrm>
              <a:off x="3499499" y="1435571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0xFFFF…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2CF6329-E4EE-41CB-BCB8-84E957EAB6DE}"/>
                </a:ext>
              </a:extLst>
            </p:cNvPr>
            <p:cNvCxnSpPr>
              <a:cxnSpLocks/>
            </p:cNvCxnSpPr>
            <p:nvPr/>
          </p:nvCxnSpPr>
          <p:spPr>
            <a:xfrm>
              <a:off x="3721928" y="4088929"/>
              <a:ext cx="549324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E9E3EE7-E927-492C-8BFF-A5A57F04C1C9}"/>
                </a:ext>
              </a:extLst>
            </p:cNvPr>
            <p:cNvCxnSpPr>
              <a:cxnSpLocks/>
            </p:cNvCxnSpPr>
            <p:nvPr/>
          </p:nvCxnSpPr>
          <p:spPr>
            <a:xfrm>
              <a:off x="3721928" y="3501908"/>
              <a:ext cx="549324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E2872F5A-945B-4C18-BB3E-CB907253C88F}"/>
                </a:ext>
              </a:extLst>
            </p:cNvPr>
            <p:cNvSpPr txBox="1"/>
            <p:nvPr/>
          </p:nvSpPr>
          <p:spPr>
            <a:xfrm>
              <a:off x="3148064" y="3904263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Base</a:t>
              </a:r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D48CCC60-0765-434B-BEB0-388BDD75D85B}"/>
                </a:ext>
              </a:extLst>
            </p:cNvPr>
            <p:cNvSpPr txBox="1"/>
            <p:nvPr/>
          </p:nvSpPr>
          <p:spPr>
            <a:xfrm>
              <a:off x="3120813" y="3334866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Limit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7CFD030-5EC8-460E-8A2A-0034B8A6D83C}"/>
                </a:ext>
              </a:extLst>
            </p:cNvPr>
            <p:cNvCxnSpPr>
              <a:cxnSpLocks/>
            </p:cNvCxnSpPr>
            <p:nvPr/>
          </p:nvCxnSpPr>
          <p:spPr>
            <a:xfrm>
              <a:off x="3721928" y="5050810"/>
              <a:ext cx="549324" cy="0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2B1C1AB-6BC9-430F-BDC4-6F884CFFE562}"/>
                </a:ext>
              </a:extLst>
            </p:cNvPr>
            <p:cNvCxnSpPr>
              <a:cxnSpLocks/>
            </p:cNvCxnSpPr>
            <p:nvPr/>
          </p:nvCxnSpPr>
          <p:spPr>
            <a:xfrm>
              <a:off x="3721928" y="4727682"/>
              <a:ext cx="549324" cy="0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352184F5-5AD0-48FA-B88D-ACD3C77A9F58}"/>
                </a:ext>
              </a:extLst>
            </p:cNvPr>
            <p:cNvSpPr txBox="1"/>
            <p:nvPr/>
          </p:nvSpPr>
          <p:spPr>
            <a:xfrm>
              <a:off x="3134438" y="4866144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Base</a:t>
              </a:r>
            </a:p>
          </p:txBody>
        </p:sp>
        <p:sp>
          <p:nvSpPr>
            <p:cNvPr id="15" name="TextBox 21">
              <a:extLst>
                <a:ext uri="{FF2B5EF4-FFF2-40B4-BE49-F238E27FC236}">
                  <a16:creationId xmlns:a16="http://schemas.microsoft.com/office/drawing/2014/main" id="{9C047177-4D98-4F65-9A26-BA60E6F1E0FF}"/>
                </a:ext>
              </a:extLst>
            </p:cNvPr>
            <p:cNvSpPr txBox="1"/>
            <p:nvPr/>
          </p:nvSpPr>
          <p:spPr>
            <a:xfrm>
              <a:off x="3120813" y="4538024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Limit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B2BCBB0-1C69-4EB2-853C-EFA33F573FFC}"/>
                </a:ext>
              </a:extLst>
            </p:cNvPr>
            <p:cNvCxnSpPr>
              <a:cxnSpLocks/>
            </p:cNvCxnSpPr>
            <p:nvPr/>
          </p:nvCxnSpPr>
          <p:spPr>
            <a:xfrm>
              <a:off x="3721928" y="3312287"/>
              <a:ext cx="549324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BDC6C58-0161-4F51-A912-581C527B0CD1}"/>
                </a:ext>
              </a:extLst>
            </p:cNvPr>
            <p:cNvCxnSpPr>
              <a:cxnSpLocks/>
            </p:cNvCxnSpPr>
            <p:nvPr/>
          </p:nvCxnSpPr>
          <p:spPr>
            <a:xfrm>
              <a:off x="3721928" y="2926014"/>
              <a:ext cx="549324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24">
              <a:extLst>
                <a:ext uri="{FF2B5EF4-FFF2-40B4-BE49-F238E27FC236}">
                  <a16:creationId xmlns:a16="http://schemas.microsoft.com/office/drawing/2014/main" id="{32431A17-51EB-4103-AB31-20CDBB656434}"/>
                </a:ext>
              </a:extLst>
            </p:cNvPr>
            <p:cNvSpPr txBox="1"/>
            <p:nvPr/>
          </p:nvSpPr>
          <p:spPr>
            <a:xfrm>
              <a:off x="3134438" y="3064476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Base</a:t>
              </a:r>
            </a:p>
          </p:txBody>
        </p:sp>
        <p:sp>
          <p:nvSpPr>
            <p:cNvPr id="19" name="TextBox 25">
              <a:extLst>
                <a:ext uri="{FF2B5EF4-FFF2-40B4-BE49-F238E27FC236}">
                  <a16:creationId xmlns:a16="http://schemas.microsoft.com/office/drawing/2014/main" id="{AE0D5557-87B6-497B-AB30-3FFF344DA3E6}"/>
                </a:ext>
              </a:extLst>
            </p:cNvPr>
            <p:cNvSpPr txBox="1"/>
            <p:nvPr/>
          </p:nvSpPr>
          <p:spPr>
            <a:xfrm>
              <a:off x="3120813" y="2736356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Limit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407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Base + Limit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Pro: Load programs anywhere into memory</a:t>
            </a:r>
          </a:p>
          <a:p>
            <a:pPr marL="0" indent="0">
              <a:buNone/>
            </a:pPr>
            <a:r>
              <a:rPr lang="en-US" sz="2400" dirty="0"/>
              <a:t>Pro: Creates an address space abstraction</a:t>
            </a:r>
          </a:p>
          <a:p>
            <a:pPr marL="0" indent="0">
              <a:buNone/>
            </a:pPr>
            <a:r>
              <a:rPr lang="en-US" sz="2400" dirty="0"/>
              <a:t>Pro: Provides process isolation</a:t>
            </a:r>
          </a:p>
          <a:p>
            <a:pPr marL="0" indent="0">
              <a:buNone/>
            </a:pPr>
            <a:r>
              <a:rPr lang="en-US" sz="2400" dirty="0"/>
              <a:t>Con: Programs must be contiguous in memory</a:t>
            </a:r>
          </a:p>
          <a:p>
            <a:pPr marL="0" indent="0">
              <a:buNone/>
            </a:pPr>
            <a:r>
              <a:rPr lang="en-US" sz="2400" dirty="0"/>
              <a:t>Con: Creates allocation problem and fragmentation</a:t>
            </a:r>
          </a:p>
          <a:p>
            <a:pPr marL="0" indent="0">
              <a:buNone/>
            </a:pPr>
            <a:r>
              <a:rPr lang="en-US" sz="2400" dirty="0"/>
              <a:t>Con: Program must fit entirely in memory, or programmer must manage data transfer manually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3F79D4-C1C1-412A-AB92-54425D275527}"/>
              </a:ext>
            </a:extLst>
          </p:cNvPr>
          <p:cNvGrpSpPr/>
          <p:nvPr/>
        </p:nvGrpSpPr>
        <p:grpSpPr>
          <a:xfrm>
            <a:off x="5784426" y="1572208"/>
            <a:ext cx="2902374" cy="3986858"/>
            <a:chOff x="3120813" y="1435571"/>
            <a:chExt cx="2902374" cy="398685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3D6467C-8D84-4A84-89D7-63425C715DD2}"/>
                </a:ext>
              </a:extLst>
            </p:cNvPr>
            <p:cNvGrpSpPr/>
            <p:nvPr/>
          </p:nvGrpSpPr>
          <p:grpSpPr>
            <a:xfrm>
              <a:off x="4422987" y="1536229"/>
              <a:ext cx="1600200" cy="3886200"/>
              <a:chOff x="1219200" y="2133600"/>
              <a:chExt cx="1600200" cy="38862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FB21743-9570-4E3E-AFA3-F61F5896929F}"/>
                  </a:ext>
                </a:extLst>
              </p:cNvPr>
              <p:cNvSpPr/>
              <p:nvPr/>
            </p:nvSpPr>
            <p:spPr>
              <a:xfrm>
                <a:off x="1219200" y="2133600"/>
                <a:ext cx="1600200" cy="3886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47A4F15-F9E2-45DE-8A71-66CC47C6561C}"/>
                  </a:ext>
                </a:extLst>
              </p:cNvPr>
              <p:cNvSpPr/>
              <p:nvPr/>
            </p:nvSpPr>
            <p:spPr>
              <a:xfrm>
                <a:off x="1295400" y="2209800"/>
                <a:ext cx="1447800" cy="8382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Operating System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FDF1DE9-6FC4-43A2-A1D9-294A7723503A}"/>
                  </a:ext>
                </a:extLst>
              </p:cNvPr>
              <p:cNvSpPr/>
              <p:nvPr/>
            </p:nvSpPr>
            <p:spPr>
              <a:xfrm>
                <a:off x="1295400" y="3505200"/>
                <a:ext cx="1447800" cy="4191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Program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8BCC2E7-799D-4703-8FF0-45F903B2F09E}"/>
                  </a:ext>
                </a:extLst>
              </p:cNvPr>
              <p:cNvSpPr/>
              <p:nvPr/>
            </p:nvSpPr>
            <p:spPr>
              <a:xfrm>
                <a:off x="1295400" y="4076700"/>
                <a:ext cx="14478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Program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254D49F-BA17-4A37-8BE9-8580D7D58E2B}"/>
                  </a:ext>
                </a:extLst>
              </p:cNvPr>
              <p:cNvSpPr/>
              <p:nvPr/>
            </p:nvSpPr>
            <p:spPr>
              <a:xfrm>
                <a:off x="1295400" y="5334000"/>
                <a:ext cx="1447800" cy="3429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Program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189A4FA-276B-46B0-90A4-BC2A585CF7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3110" y="3200400"/>
                <a:ext cx="14478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B4F4F00B-53BA-4D15-A04D-9D16BC464915}"/>
                </a:ext>
              </a:extLst>
            </p:cNvPr>
            <p:cNvSpPr txBox="1"/>
            <p:nvPr/>
          </p:nvSpPr>
          <p:spPr>
            <a:xfrm>
              <a:off x="3499499" y="1435571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0xFFFF…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2CF6329-E4EE-41CB-BCB8-84E957EAB6DE}"/>
                </a:ext>
              </a:extLst>
            </p:cNvPr>
            <p:cNvCxnSpPr>
              <a:cxnSpLocks/>
            </p:cNvCxnSpPr>
            <p:nvPr/>
          </p:nvCxnSpPr>
          <p:spPr>
            <a:xfrm>
              <a:off x="3721928" y="4088929"/>
              <a:ext cx="549324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E9E3EE7-E927-492C-8BFF-A5A57F04C1C9}"/>
                </a:ext>
              </a:extLst>
            </p:cNvPr>
            <p:cNvCxnSpPr>
              <a:cxnSpLocks/>
            </p:cNvCxnSpPr>
            <p:nvPr/>
          </p:nvCxnSpPr>
          <p:spPr>
            <a:xfrm>
              <a:off x="3721928" y="3501908"/>
              <a:ext cx="549324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E2872F5A-945B-4C18-BB3E-CB907253C88F}"/>
                </a:ext>
              </a:extLst>
            </p:cNvPr>
            <p:cNvSpPr txBox="1"/>
            <p:nvPr/>
          </p:nvSpPr>
          <p:spPr>
            <a:xfrm>
              <a:off x="3148064" y="3904263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Base</a:t>
              </a:r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D48CCC60-0765-434B-BEB0-388BDD75D85B}"/>
                </a:ext>
              </a:extLst>
            </p:cNvPr>
            <p:cNvSpPr txBox="1"/>
            <p:nvPr/>
          </p:nvSpPr>
          <p:spPr>
            <a:xfrm>
              <a:off x="3120813" y="3334866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Limit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7CFD030-5EC8-460E-8A2A-0034B8A6D83C}"/>
                </a:ext>
              </a:extLst>
            </p:cNvPr>
            <p:cNvCxnSpPr>
              <a:cxnSpLocks/>
            </p:cNvCxnSpPr>
            <p:nvPr/>
          </p:nvCxnSpPr>
          <p:spPr>
            <a:xfrm>
              <a:off x="3721928" y="5050810"/>
              <a:ext cx="549324" cy="0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2B1C1AB-6BC9-430F-BDC4-6F884CFFE562}"/>
                </a:ext>
              </a:extLst>
            </p:cNvPr>
            <p:cNvCxnSpPr>
              <a:cxnSpLocks/>
            </p:cNvCxnSpPr>
            <p:nvPr/>
          </p:nvCxnSpPr>
          <p:spPr>
            <a:xfrm>
              <a:off x="3721928" y="4727682"/>
              <a:ext cx="549324" cy="0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352184F5-5AD0-48FA-B88D-ACD3C77A9F58}"/>
                </a:ext>
              </a:extLst>
            </p:cNvPr>
            <p:cNvSpPr txBox="1"/>
            <p:nvPr/>
          </p:nvSpPr>
          <p:spPr>
            <a:xfrm>
              <a:off x="3134438" y="4866144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Base</a:t>
              </a:r>
            </a:p>
          </p:txBody>
        </p:sp>
        <p:sp>
          <p:nvSpPr>
            <p:cNvPr id="15" name="TextBox 21">
              <a:extLst>
                <a:ext uri="{FF2B5EF4-FFF2-40B4-BE49-F238E27FC236}">
                  <a16:creationId xmlns:a16="http://schemas.microsoft.com/office/drawing/2014/main" id="{9C047177-4D98-4F65-9A26-BA60E6F1E0FF}"/>
                </a:ext>
              </a:extLst>
            </p:cNvPr>
            <p:cNvSpPr txBox="1"/>
            <p:nvPr/>
          </p:nvSpPr>
          <p:spPr>
            <a:xfrm>
              <a:off x="3120813" y="4538024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Limit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B2BCBB0-1C69-4EB2-853C-EFA33F573FFC}"/>
                </a:ext>
              </a:extLst>
            </p:cNvPr>
            <p:cNvCxnSpPr>
              <a:cxnSpLocks/>
            </p:cNvCxnSpPr>
            <p:nvPr/>
          </p:nvCxnSpPr>
          <p:spPr>
            <a:xfrm>
              <a:off x="3721928" y="3312287"/>
              <a:ext cx="549324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BDC6C58-0161-4F51-A912-581C527B0CD1}"/>
                </a:ext>
              </a:extLst>
            </p:cNvPr>
            <p:cNvCxnSpPr>
              <a:cxnSpLocks/>
            </p:cNvCxnSpPr>
            <p:nvPr/>
          </p:nvCxnSpPr>
          <p:spPr>
            <a:xfrm>
              <a:off x="3721928" y="2926014"/>
              <a:ext cx="549324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24">
              <a:extLst>
                <a:ext uri="{FF2B5EF4-FFF2-40B4-BE49-F238E27FC236}">
                  <a16:creationId xmlns:a16="http://schemas.microsoft.com/office/drawing/2014/main" id="{32431A17-51EB-4103-AB31-20CDBB656434}"/>
                </a:ext>
              </a:extLst>
            </p:cNvPr>
            <p:cNvSpPr txBox="1"/>
            <p:nvPr/>
          </p:nvSpPr>
          <p:spPr>
            <a:xfrm>
              <a:off x="3134438" y="3064476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Base</a:t>
              </a:r>
            </a:p>
          </p:txBody>
        </p:sp>
        <p:sp>
          <p:nvSpPr>
            <p:cNvPr id="19" name="TextBox 25">
              <a:extLst>
                <a:ext uri="{FF2B5EF4-FFF2-40B4-BE49-F238E27FC236}">
                  <a16:creationId xmlns:a16="http://schemas.microsoft.com/office/drawing/2014/main" id="{AE0D5557-87B6-497B-AB30-3FFF344DA3E6}"/>
                </a:ext>
              </a:extLst>
            </p:cNvPr>
            <p:cNvSpPr txBox="1"/>
            <p:nvPr/>
          </p:nvSpPr>
          <p:spPr>
            <a:xfrm>
              <a:off x="3120813" y="2736356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Limit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587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41EB-73A3-4975-8C22-8DE86346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Out-of-Memory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2B6C3-91F0-4DDF-9D7A-7A787ABD3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Many programs have a total data footprint greater than the size of memory. Consider most consumer machines right now have 4-8GB of storage, but:</a:t>
            </a:r>
          </a:p>
          <a:p>
            <a:endParaRPr lang="en-US" sz="2000" dirty="0"/>
          </a:p>
          <a:p>
            <a:r>
              <a:rPr lang="en-US" sz="2000" dirty="0"/>
              <a:t>A two-hour HD movie is 10-20GB</a:t>
            </a:r>
          </a:p>
          <a:p>
            <a:r>
              <a:rPr lang="en-US" sz="2000" i="1" dirty="0"/>
              <a:t>Red-Dead Redemption 2</a:t>
            </a:r>
            <a:r>
              <a:rPr lang="en-US" sz="2000" dirty="0"/>
              <a:t> is 150GB</a:t>
            </a:r>
          </a:p>
          <a:p>
            <a:r>
              <a:rPr lang="en-US" sz="2000" dirty="0"/>
              <a:t>Simulating a 54-qubit quantum computer is 144,000TB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programmer doesn’t want to have to track this data manually unless they absolutely have to.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Recall that the address space size is 2^32B = 4GB for 32-bit machines and 2^48B = 280TB for 64-bit machines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92E52-9CE7-415E-89F6-CD0A3924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0D2F8-40A3-405D-8F42-4F9F62B9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2FE6-25F6-48EF-A681-1494D0A9B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18"/>
            <a:ext cx="8229600" cy="1143000"/>
          </a:xfrm>
        </p:spPr>
        <p:txBody>
          <a:bodyPr/>
          <a:lstStyle/>
          <a:p>
            <a:r>
              <a:rPr lang="en-US" dirty="0"/>
              <a:t>Modern Solution: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10A31-FB15-40FD-A052-A70C9C9E5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Two improvements still to make:</a:t>
            </a:r>
          </a:p>
          <a:p>
            <a:r>
              <a:rPr lang="en-US" sz="2000" dirty="0"/>
              <a:t>We only need to hold parts of our program in memory if they are needed</a:t>
            </a:r>
          </a:p>
          <a:p>
            <a:r>
              <a:rPr lang="en-US" sz="2000" dirty="0"/>
              <a:t>Programs don’t have to be contiguous in memory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u="sng" dirty="0"/>
              <a:t>Paging</a:t>
            </a:r>
          </a:p>
          <a:p>
            <a:r>
              <a:rPr lang="en-US" sz="2000" dirty="0"/>
              <a:t>Divide a program’s virtual memory into </a:t>
            </a:r>
            <a:r>
              <a:rPr lang="en-US" sz="2000" i="1" dirty="0"/>
              <a:t>pages</a:t>
            </a:r>
          </a:p>
          <a:p>
            <a:r>
              <a:rPr lang="en-US" sz="2000" dirty="0"/>
              <a:t>Divide physical memory into </a:t>
            </a:r>
            <a:r>
              <a:rPr lang="en-US" sz="2000" i="1" dirty="0"/>
              <a:t>page frames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437EA-D3A2-4C77-A8DA-3957C8AE4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489F3-3BD4-457B-9C3F-886BB9D5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D6B9C36-7517-4027-82AF-646BC002F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651573"/>
              </p:ext>
            </p:extLst>
          </p:nvPr>
        </p:nvGraphicFramePr>
        <p:xfrm>
          <a:off x="1219200" y="4086422"/>
          <a:ext cx="1295400" cy="1828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210782272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Program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266266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661974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83478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570624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87904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CD6A039D-25BB-4F83-99F8-49FE27D58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254575"/>
              </p:ext>
            </p:extLst>
          </p:nvPr>
        </p:nvGraphicFramePr>
        <p:xfrm>
          <a:off x="5562600" y="4086422"/>
          <a:ext cx="1295400" cy="1828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210782272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A5"/>
                          </a:solidFill>
                        </a:rPr>
                        <a:t>Program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266266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A5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661974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A5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83478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A5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570624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A5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879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B2E259D-B474-41F7-AA94-7D8926DD3C25}"/>
              </a:ext>
            </a:extLst>
          </p:cNvPr>
          <p:cNvSpPr txBox="1"/>
          <p:nvPr/>
        </p:nvSpPr>
        <p:spPr>
          <a:xfrm rot="5400000">
            <a:off x="6082907" y="582235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76C98A-CAEC-4B08-B362-58D3B91FC8F1}"/>
              </a:ext>
            </a:extLst>
          </p:cNvPr>
          <p:cNvSpPr txBox="1"/>
          <p:nvPr/>
        </p:nvSpPr>
        <p:spPr>
          <a:xfrm rot="5400000">
            <a:off x="1747390" y="582235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EAC7F70F-D031-433D-9D0C-F0BCD0451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265064"/>
              </p:ext>
            </p:extLst>
          </p:nvPr>
        </p:nvGraphicFramePr>
        <p:xfrm>
          <a:off x="3381869" y="4038600"/>
          <a:ext cx="1295400" cy="18766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210782272"/>
                    </a:ext>
                  </a:extLst>
                </a:gridCol>
              </a:tblGrid>
              <a:tr h="3753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266266"/>
                  </a:ext>
                </a:extLst>
              </a:tr>
              <a:tr h="37532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661974"/>
                  </a:ext>
                </a:extLst>
              </a:tr>
              <a:tr h="37532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83478"/>
                  </a:ext>
                </a:extLst>
              </a:tr>
              <a:tr h="37532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570624"/>
                  </a:ext>
                </a:extLst>
              </a:tr>
              <a:tr h="37532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8790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6387730-3043-4D2B-8CB8-222AC61AF12A}"/>
              </a:ext>
            </a:extLst>
          </p:cNvPr>
          <p:cNvSpPr txBox="1"/>
          <p:nvPr/>
        </p:nvSpPr>
        <p:spPr>
          <a:xfrm rot="5400000">
            <a:off x="3915148" y="582235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14DE75-1095-4B5F-82EF-2A783C3C94A8}"/>
              </a:ext>
            </a:extLst>
          </p:cNvPr>
          <p:cNvSpPr txBox="1"/>
          <p:nvPr/>
        </p:nvSpPr>
        <p:spPr>
          <a:xfrm>
            <a:off x="3870711" y="4419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DC5BF2-AD51-467B-9777-8F3A47AECA49}"/>
              </a:ext>
            </a:extLst>
          </p:cNvPr>
          <p:cNvSpPr txBox="1"/>
          <p:nvPr/>
        </p:nvSpPr>
        <p:spPr>
          <a:xfrm>
            <a:off x="3872052" y="47889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37306A-D36E-4360-B089-8680E6395B31}"/>
              </a:ext>
            </a:extLst>
          </p:cNvPr>
          <p:cNvSpPr txBox="1"/>
          <p:nvPr/>
        </p:nvSpPr>
        <p:spPr>
          <a:xfrm>
            <a:off x="3870104" y="51582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23FE2-BF9E-4CF9-9BD3-B91993BA6865}"/>
              </a:ext>
            </a:extLst>
          </p:cNvPr>
          <p:cNvSpPr txBox="1"/>
          <p:nvPr/>
        </p:nvSpPr>
        <p:spPr>
          <a:xfrm>
            <a:off x="3870104" y="553558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3783F6-5422-4D94-A4CE-900D7C1CF985}"/>
              </a:ext>
            </a:extLst>
          </p:cNvPr>
          <p:cNvSpPr txBox="1"/>
          <p:nvPr/>
        </p:nvSpPr>
        <p:spPr>
          <a:xfrm>
            <a:off x="4092266" y="441560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1D703F-5468-48C6-8DF3-F59BFFD84F2E}"/>
              </a:ext>
            </a:extLst>
          </p:cNvPr>
          <p:cNvSpPr txBox="1"/>
          <p:nvPr/>
        </p:nvSpPr>
        <p:spPr>
          <a:xfrm>
            <a:off x="4098137" y="553558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2226FC-2AA8-4929-A4AE-205DEDFEDD72}"/>
              </a:ext>
            </a:extLst>
          </p:cNvPr>
          <p:cNvCxnSpPr/>
          <p:nvPr/>
        </p:nvCxnSpPr>
        <p:spPr>
          <a:xfrm>
            <a:off x="2514600" y="4600271"/>
            <a:ext cx="8672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AC50AA-FE50-4CF8-98A4-3DDB1AC68E5E}"/>
              </a:ext>
            </a:extLst>
          </p:cNvPr>
          <p:cNvCxnSpPr/>
          <p:nvPr/>
        </p:nvCxnSpPr>
        <p:spPr>
          <a:xfrm>
            <a:off x="2514600" y="4984424"/>
            <a:ext cx="8672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947B27-3B33-405F-8B17-D7FB7DAA5E9F}"/>
              </a:ext>
            </a:extLst>
          </p:cNvPr>
          <p:cNvCxnSpPr>
            <a:cxnSpLocks/>
          </p:cNvCxnSpPr>
          <p:nvPr/>
        </p:nvCxnSpPr>
        <p:spPr>
          <a:xfrm>
            <a:off x="2514600" y="5355648"/>
            <a:ext cx="867269" cy="374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F4F6D2-4214-49BB-97B1-00154D984873}"/>
              </a:ext>
            </a:extLst>
          </p:cNvPr>
          <p:cNvCxnSpPr>
            <a:cxnSpLocks/>
          </p:cNvCxnSpPr>
          <p:nvPr/>
        </p:nvCxnSpPr>
        <p:spPr>
          <a:xfrm flipV="1">
            <a:off x="2514600" y="4648200"/>
            <a:ext cx="867269" cy="10720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516E03-D644-43CE-AA30-925873B3F9D0}"/>
              </a:ext>
            </a:extLst>
          </p:cNvPr>
          <p:cNvCxnSpPr>
            <a:cxnSpLocks/>
          </p:cNvCxnSpPr>
          <p:nvPr/>
        </p:nvCxnSpPr>
        <p:spPr>
          <a:xfrm flipH="1">
            <a:off x="4659554" y="4620659"/>
            <a:ext cx="903047" cy="7435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8838EE-ED04-4A86-8B83-343A6FCB8CE9}"/>
              </a:ext>
            </a:extLst>
          </p:cNvPr>
          <p:cNvCxnSpPr>
            <a:cxnSpLocks/>
          </p:cNvCxnSpPr>
          <p:nvPr/>
        </p:nvCxnSpPr>
        <p:spPr>
          <a:xfrm flipH="1">
            <a:off x="4677269" y="4953940"/>
            <a:ext cx="885332" cy="766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87CEAC-D31E-4507-8CAE-C669B4685223}"/>
              </a:ext>
            </a:extLst>
          </p:cNvPr>
          <p:cNvCxnSpPr/>
          <p:nvPr/>
        </p:nvCxnSpPr>
        <p:spPr>
          <a:xfrm flipV="1">
            <a:off x="3891892" y="4523337"/>
            <a:ext cx="261610" cy="20432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E230CB7-B38D-4832-9BDA-63381D872A89}"/>
              </a:ext>
            </a:extLst>
          </p:cNvPr>
          <p:cNvCxnSpPr/>
          <p:nvPr/>
        </p:nvCxnSpPr>
        <p:spPr>
          <a:xfrm flipV="1">
            <a:off x="3896215" y="5628392"/>
            <a:ext cx="261610" cy="20432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87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EDBD-5819-4F78-ACE0-D764AA8A3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Address Translations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B8FB-011A-4946-919A-3201C57EC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906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Under </a:t>
            </a:r>
            <a:r>
              <a:rPr lang="en-US" sz="2400" dirty="0" err="1"/>
              <a:t>Base+Limit</a:t>
            </a:r>
            <a:r>
              <a:rPr lang="en-US" sz="2400" dirty="0"/>
              <a:t> the translation was simple- just add a program address to the base register. Paging is quite a bit more complex.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Key parameters:</a:t>
            </a:r>
          </a:p>
          <a:p>
            <a:r>
              <a:rPr lang="en-US" sz="2400" dirty="0"/>
              <a:t>Page size / page frame size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Physical memory size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Number of page frames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Bits in a physical address</a:t>
            </a:r>
          </a:p>
          <a:p>
            <a:r>
              <a:rPr lang="en-US" sz="2400" dirty="0">
                <a:solidFill>
                  <a:srgbClr val="003DA5"/>
                </a:solidFill>
              </a:rPr>
              <a:t>Virtual memory size</a:t>
            </a:r>
          </a:p>
          <a:p>
            <a:r>
              <a:rPr lang="en-US" sz="2400" dirty="0">
                <a:solidFill>
                  <a:srgbClr val="003DA5"/>
                </a:solidFill>
              </a:rPr>
              <a:t>Number of pages per process</a:t>
            </a:r>
          </a:p>
          <a:p>
            <a:r>
              <a:rPr lang="en-US" sz="2400" dirty="0">
                <a:solidFill>
                  <a:srgbClr val="003DA5"/>
                </a:solidFill>
              </a:rPr>
              <a:t>Bits in a virtual address</a:t>
            </a:r>
          </a:p>
          <a:p>
            <a:pPr marL="0" indent="0">
              <a:buNone/>
            </a:pPr>
            <a:r>
              <a:rPr lang="en-US" sz="2400" dirty="0"/>
              <a:t>And of course we need to know the mapping…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0A8B1-4146-42BB-893F-E9BD87ED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1EDD0-FA31-4736-97FB-5EBD927E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7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DB3E-F1A1-4F35-89A2-CF21C5F9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1C98D-B94D-4E8E-AF41-A4BE63E53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we have 128KB of RAM and we have a 4KB page size.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Q: How many page frames?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A: 128KB/4KB = 32 page frames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FCCC4-52DB-4B9C-86EC-D9E288CF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54FFF-EC6C-4A7C-8FE5-E585135E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7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DB3E-F1A1-4F35-89A2-CF21C5F9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1C98D-B94D-4E8E-AF41-A4BE63E53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we have 128KB of RAM and we have a 4KB page size.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Q: How many pages per process?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A: Not enough information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FCCC4-52DB-4B9C-86EC-D9E288CF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54FFF-EC6C-4A7C-8FE5-E585135E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1188</Words>
  <Application>Microsoft Office PowerPoint</Application>
  <PresentationFormat>On-screen Show (4:3)</PresentationFormat>
  <Paragraphs>235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Georgia</vt:lpstr>
      <vt:lpstr>Symbol</vt:lpstr>
      <vt:lpstr>Verdana</vt:lpstr>
      <vt:lpstr>Office Theme</vt:lpstr>
      <vt:lpstr>Paging</vt:lpstr>
      <vt:lpstr>Virtual Memory: Virtual Address Spaces</vt:lpstr>
      <vt:lpstr>Recall Base + Limit Registers</vt:lpstr>
      <vt:lpstr>Recall Base + Limit Registers</vt:lpstr>
      <vt:lpstr>Out-of-Memory Processing</vt:lpstr>
      <vt:lpstr>Modern Solution: Paging</vt:lpstr>
      <vt:lpstr>Computing Address Translations</vt:lpstr>
      <vt:lpstr>Paging Example 1</vt:lpstr>
      <vt:lpstr>Paging Example 2</vt:lpstr>
      <vt:lpstr>Paging Example 3</vt:lpstr>
      <vt:lpstr>Understanding Check</vt:lpstr>
      <vt:lpstr>Understanding Check Continued</vt:lpstr>
      <vt:lpstr>Understanding Check Continued 2</vt:lpstr>
      <vt:lpstr>Paging Example 4</vt:lpstr>
      <vt:lpstr>Paging Translation Computation</vt:lpstr>
      <vt:lpstr>Paging Example 5</vt:lpstr>
      <vt:lpstr>Paging Example 6</vt:lpstr>
      <vt:lpstr>Next Time: Page Tables and the TLB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50</cp:revision>
  <dcterms:created xsi:type="dcterms:W3CDTF">2016-01-21T02:03:40Z</dcterms:created>
  <dcterms:modified xsi:type="dcterms:W3CDTF">2020-03-20T22:15:27Z</dcterms:modified>
</cp:coreProperties>
</file>