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1" r:id="rId4"/>
    <p:sldId id="282" r:id="rId5"/>
    <p:sldId id="283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Tables and the Translation Lookaside Buffer (TLB)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95BB-D892-4E7B-9A13-C0709BAA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Performance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E73A-4A7E-46A1-8D9B-7C6789D2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second performance problem: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Translation must be fast</a:t>
            </a:r>
          </a:p>
          <a:p>
            <a:pPr lvl="1"/>
            <a:r>
              <a:rPr lang="en-US" sz="1600" dirty="0"/>
              <a:t>Recall that ~10% of instructions are memory references</a:t>
            </a:r>
          </a:p>
          <a:p>
            <a:pPr lvl="1"/>
            <a:r>
              <a:rPr lang="en-US" sz="1600" dirty="0"/>
              <a:t>If the page table is stored in memory, then for every memory reference we need to go back to memory a second time just to figure out the page mapping</a:t>
            </a:r>
          </a:p>
          <a:p>
            <a:pPr lvl="1"/>
            <a:r>
              <a:rPr lang="en-US" sz="1600" dirty="0"/>
              <a:t>Even worse, consider that some high level languages have single instructions that can generate two or three memory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E0A6B-FED4-4059-9D8E-B81A9DE8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BFF9A-85D0-497D-ADD3-797D918B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07AC-2B7B-458C-A408-2EB8EDBA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Hardware Accelerated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C6D1-7347-428C-9618-6337B464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the flexibility of paging, but also the speed of hardware. Solution: the </a:t>
            </a:r>
            <a:r>
              <a:rPr lang="en-US" sz="2000" i="1" dirty="0"/>
              <a:t>translation lookaside-buffer</a:t>
            </a:r>
            <a:r>
              <a:rPr lang="en-US" sz="2000" dirty="0"/>
              <a:t> (TLB)</a:t>
            </a:r>
          </a:p>
          <a:p>
            <a:r>
              <a:rPr lang="en-US" sz="2000" dirty="0"/>
              <a:t>Observation: Most programs only use a few pages at a time</a:t>
            </a:r>
          </a:p>
          <a:p>
            <a:r>
              <a:rPr lang="en-US" sz="2000" dirty="0"/>
              <a:t>A small hardware cache of frequently used pages and their frame mapping would accelerate most programs effectively</a:t>
            </a:r>
          </a:p>
          <a:p>
            <a:r>
              <a:rPr lang="en-US" sz="2000" dirty="0"/>
              <a:t>Can use associative memory to speed things up even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83A24-0503-47AE-869C-989DE3D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01E5E-5D98-4022-91D3-3DBC3599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6A4F77-81DE-49B6-9CFA-35B83E846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13831"/>
              </p:ext>
            </p:extLst>
          </p:nvPr>
        </p:nvGraphicFramePr>
        <p:xfrm>
          <a:off x="1905000" y="3720783"/>
          <a:ext cx="5867400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4504">
                  <a:extLst>
                    <a:ext uri="{9D8B030D-6E8A-4147-A177-3AD203B41FA5}">
                      <a16:colId xmlns:a16="http://schemas.microsoft.com/office/drawing/2014/main" val="3894098336"/>
                    </a:ext>
                  </a:extLst>
                </a:gridCol>
                <a:gridCol w="1286006">
                  <a:extLst>
                    <a:ext uri="{9D8B030D-6E8A-4147-A177-3AD203B41FA5}">
                      <a16:colId xmlns:a16="http://schemas.microsoft.com/office/drawing/2014/main" val="3021912847"/>
                    </a:ext>
                  </a:extLst>
                </a:gridCol>
                <a:gridCol w="1125255">
                  <a:extLst>
                    <a:ext uri="{9D8B030D-6E8A-4147-A177-3AD203B41FA5}">
                      <a16:colId xmlns:a16="http://schemas.microsoft.com/office/drawing/2014/main" val="30689682"/>
                    </a:ext>
                  </a:extLst>
                </a:gridCol>
                <a:gridCol w="1196235">
                  <a:extLst>
                    <a:ext uri="{9D8B030D-6E8A-4147-A177-3AD203B41FA5}">
                      <a16:colId xmlns:a16="http://schemas.microsoft.com/office/drawing/2014/main" val="19787290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63028810"/>
                    </a:ext>
                  </a:extLst>
                </a:gridCol>
              </a:tblGrid>
              <a:tr h="347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6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1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0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621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F75959-C4CD-4F83-989E-05BFF7FACD6E}"/>
              </a:ext>
            </a:extLst>
          </p:cNvPr>
          <p:cNvSpPr txBox="1"/>
          <p:nvPr/>
        </p:nvSpPr>
        <p:spPr>
          <a:xfrm>
            <a:off x="228600" y="3720783"/>
            <a:ext cx="13463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Query: 0110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3DA52B-A8B2-4A04-9D01-3C869785E99B}"/>
              </a:ext>
            </a:extLst>
          </p:cNvPr>
          <p:cNvCxnSpPr>
            <a:cxnSpLocks/>
          </p:cNvCxnSpPr>
          <p:nvPr/>
        </p:nvCxnSpPr>
        <p:spPr>
          <a:xfrm>
            <a:off x="967740" y="4057810"/>
            <a:ext cx="5460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1A0EE4-F588-4559-AA1C-A6D6A894387F}"/>
              </a:ext>
            </a:extLst>
          </p:cNvPr>
          <p:cNvCxnSpPr>
            <a:cxnSpLocks/>
          </p:cNvCxnSpPr>
          <p:nvPr/>
        </p:nvCxnSpPr>
        <p:spPr>
          <a:xfrm>
            <a:off x="1242060" y="4074875"/>
            <a:ext cx="0" cy="801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08B5F-460C-4C7E-B065-C9E45877690C}"/>
              </a:ext>
            </a:extLst>
          </p:cNvPr>
          <p:cNvCxnSpPr>
            <a:cxnSpLocks/>
          </p:cNvCxnSpPr>
          <p:nvPr/>
        </p:nvCxnSpPr>
        <p:spPr>
          <a:xfrm>
            <a:off x="1676400" y="4090115"/>
            <a:ext cx="0" cy="13962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1EBA4C-4C7B-4677-9A03-0A54A610B09D}"/>
              </a:ext>
            </a:extLst>
          </p:cNvPr>
          <p:cNvCxnSpPr>
            <a:cxnSpLocks/>
          </p:cNvCxnSpPr>
          <p:nvPr/>
        </p:nvCxnSpPr>
        <p:spPr>
          <a:xfrm>
            <a:off x="1242060" y="4857910"/>
            <a:ext cx="4343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34AC60-DB60-4573-8405-C808CD79236D}"/>
              </a:ext>
            </a:extLst>
          </p:cNvPr>
          <p:cNvCxnSpPr>
            <a:cxnSpLocks/>
          </p:cNvCxnSpPr>
          <p:nvPr/>
        </p:nvCxnSpPr>
        <p:spPr>
          <a:xfrm>
            <a:off x="1676400" y="426720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3DF46E-40EF-49E3-A821-56CAE1DDD5CD}"/>
              </a:ext>
            </a:extLst>
          </p:cNvPr>
          <p:cNvCxnSpPr>
            <a:cxnSpLocks/>
          </p:cNvCxnSpPr>
          <p:nvPr/>
        </p:nvCxnSpPr>
        <p:spPr>
          <a:xfrm>
            <a:off x="1676400" y="464820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C09C3-E820-4BCB-8C59-94B128D4527D}"/>
              </a:ext>
            </a:extLst>
          </p:cNvPr>
          <p:cNvCxnSpPr>
            <a:cxnSpLocks/>
          </p:cNvCxnSpPr>
          <p:nvPr/>
        </p:nvCxnSpPr>
        <p:spPr>
          <a:xfrm>
            <a:off x="1676400" y="5029200"/>
            <a:ext cx="533400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09324-8667-43F3-8320-DE48FBE5E22B}"/>
              </a:ext>
            </a:extLst>
          </p:cNvPr>
          <p:cNvCxnSpPr>
            <a:cxnSpLocks/>
          </p:cNvCxnSpPr>
          <p:nvPr/>
        </p:nvCxnSpPr>
        <p:spPr>
          <a:xfrm>
            <a:off x="1676400" y="538734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2F79A3-7B29-47CE-BA31-C7469AE500BF}"/>
              </a:ext>
            </a:extLst>
          </p:cNvPr>
          <p:cNvCxnSpPr>
            <a:cxnSpLocks/>
          </p:cNvCxnSpPr>
          <p:nvPr/>
        </p:nvCxnSpPr>
        <p:spPr>
          <a:xfrm>
            <a:off x="2514600" y="4267200"/>
            <a:ext cx="685800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54E1FC-CF31-4376-AB16-05563E7B7BB1}"/>
              </a:ext>
            </a:extLst>
          </p:cNvPr>
          <p:cNvCxnSpPr>
            <a:cxnSpLocks/>
          </p:cNvCxnSpPr>
          <p:nvPr/>
        </p:nvCxnSpPr>
        <p:spPr>
          <a:xfrm>
            <a:off x="2514600" y="46482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31A5BA-B668-4BC7-B285-B86DBB7945CC}"/>
              </a:ext>
            </a:extLst>
          </p:cNvPr>
          <p:cNvCxnSpPr>
            <a:cxnSpLocks/>
          </p:cNvCxnSpPr>
          <p:nvPr/>
        </p:nvCxnSpPr>
        <p:spPr>
          <a:xfrm>
            <a:off x="2514600" y="5387340"/>
            <a:ext cx="685800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8F5D3E-D7A6-4646-B4A0-66F35C07A885}"/>
              </a:ext>
            </a:extLst>
          </p:cNvPr>
          <p:cNvCxnSpPr>
            <a:cxnSpLocks/>
          </p:cNvCxnSpPr>
          <p:nvPr/>
        </p:nvCxnSpPr>
        <p:spPr>
          <a:xfrm>
            <a:off x="3794760" y="4648200"/>
            <a:ext cx="18288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B6732C-52E5-4C6B-A361-A147EB4D023F}"/>
              </a:ext>
            </a:extLst>
          </p:cNvPr>
          <p:cNvCxnSpPr>
            <a:cxnSpLocks/>
          </p:cNvCxnSpPr>
          <p:nvPr/>
        </p:nvCxnSpPr>
        <p:spPr>
          <a:xfrm>
            <a:off x="6172200" y="464820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618E90A-EAD9-4987-BE85-A5FDB7B2423E}"/>
              </a:ext>
            </a:extLst>
          </p:cNvPr>
          <p:cNvSpPr/>
          <p:nvPr/>
        </p:nvSpPr>
        <p:spPr>
          <a:xfrm>
            <a:off x="6781800" y="4495800"/>
            <a:ext cx="685800" cy="30479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B1415F-8842-452C-8E48-D21A8C68BA96}"/>
              </a:ext>
            </a:extLst>
          </p:cNvPr>
          <p:cNvSpPr txBox="1"/>
          <p:nvPr/>
        </p:nvSpPr>
        <p:spPr>
          <a:xfrm>
            <a:off x="7325550" y="5715000"/>
            <a:ext cx="1463029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Result: 00010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C7C2C9D-9878-404D-8E7F-7A5B55DA1684}"/>
              </a:ext>
            </a:extLst>
          </p:cNvPr>
          <p:cNvCxnSpPr>
            <a:endCxn id="44" idx="0"/>
          </p:cNvCxnSpPr>
          <p:nvPr/>
        </p:nvCxnSpPr>
        <p:spPr>
          <a:xfrm rot="16200000" flipH="1">
            <a:off x="7227503" y="4885438"/>
            <a:ext cx="1069658" cy="589466"/>
          </a:xfrm>
          <a:prstGeom prst="bentConnector3">
            <a:avLst>
              <a:gd name="adj1" fmla="val 7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308056-B29E-4620-95AE-D88D1407829C}"/>
              </a:ext>
            </a:extLst>
          </p:cNvPr>
          <p:cNvSpPr txBox="1"/>
          <p:nvPr/>
        </p:nvSpPr>
        <p:spPr>
          <a:xfrm>
            <a:off x="3378773" y="2274233"/>
            <a:ext cx="172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Hit</a:t>
            </a:r>
            <a:br>
              <a:rPr lang="en-US" dirty="0"/>
            </a:br>
            <a:r>
              <a:rPr lang="en-US" dirty="0"/>
              <a:t>Physical Address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1E0A8-A974-4989-B703-C34136F7AF7C}"/>
              </a:ext>
            </a:extLst>
          </p:cNvPr>
          <p:cNvCxnSpPr>
            <a:cxnSpLocks/>
          </p:cNvCxnSpPr>
          <p:nvPr/>
        </p:nvCxnSpPr>
        <p:spPr>
          <a:xfrm>
            <a:off x="3352800" y="2589749"/>
            <a:ext cx="1729244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E1D5F2-31B1-4C1C-BD14-5CA8A791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Memory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5CC74-44F0-4F92-B267-ADB287D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2D41-BF75-4F66-865C-EE2EF8B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6F07A-62AE-471D-8364-94D859739AFD}"/>
              </a:ext>
            </a:extLst>
          </p:cNvPr>
          <p:cNvSpPr/>
          <p:nvPr/>
        </p:nvSpPr>
        <p:spPr>
          <a:xfrm>
            <a:off x="152400" y="232304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D79CF-429B-4B49-B0C0-740127ADADA4}"/>
              </a:ext>
            </a:extLst>
          </p:cNvPr>
          <p:cNvSpPr/>
          <p:nvPr/>
        </p:nvSpPr>
        <p:spPr>
          <a:xfrm>
            <a:off x="2438400" y="2132548"/>
            <a:ext cx="914400" cy="15255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E81A9-0B2B-4930-A9C4-B212D2F73B38}"/>
              </a:ext>
            </a:extLst>
          </p:cNvPr>
          <p:cNvSpPr txBox="1"/>
          <p:nvPr/>
        </p:nvSpPr>
        <p:spPr>
          <a:xfrm>
            <a:off x="1745124" y="1410018"/>
            <a:ext cx="23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Management</a:t>
            </a:r>
            <a:br>
              <a:rPr lang="en-US" dirty="0"/>
            </a:br>
            <a:r>
              <a:rPr lang="en-US" dirty="0"/>
              <a:t>Unit (MMU)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EA4DC9-D6C1-4DD1-ACA0-1F364C2F9D89}"/>
              </a:ext>
            </a:extLst>
          </p:cNvPr>
          <p:cNvCxnSpPr>
            <a:cxnSpLocks/>
          </p:cNvCxnSpPr>
          <p:nvPr/>
        </p:nvCxnSpPr>
        <p:spPr>
          <a:xfrm>
            <a:off x="762000" y="2589749"/>
            <a:ext cx="1676400" cy="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A6A18-D58E-416F-A70F-30097B63A566}"/>
              </a:ext>
            </a:extLst>
          </p:cNvPr>
          <p:cNvSpPr/>
          <p:nvPr/>
        </p:nvSpPr>
        <p:spPr>
          <a:xfrm>
            <a:off x="2590799" y="260637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E1AAC-816B-44EB-AB70-CCB5A14A1C5E}"/>
              </a:ext>
            </a:extLst>
          </p:cNvPr>
          <p:cNvSpPr/>
          <p:nvPr/>
        </p:nvSpPr>
        <p:spPr>
          <a:xfrm>
            <a:off x="5082044" y="2132549"/>
            <a:ext cx="2004556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EC16D-663F-463C-B348-44FA6F99BBB4}"/>
              </a:ext>
            </a:extLst>
          </p:cNvPr>
          <p:cNvSpPr txBox="1"/>
          <p:nvPr/>
        </p:nvSpPr>
        <p:spPr>
          <a:xfrm>
            <a:off x="5193277" y="1480465"/>
            <a:ext cx="178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Memory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ECED9-229C-41D3-8C80-C5B422AEE2F5}"/>
              </a:ext>
            </a:extLst>
          </p:cNvPr>
          <p:cNvSpPr/>
          <p:nvPr/>
        </p:nvSpPr>
        <p:spPr>
          <a:xfrm>
            <a:off x="5257800" y="2934921"/>
            <a:ext cx="685552" cy="72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2D648-1564-48D8-A16C-1AC44FD5FE5F}"/>
              </a:ext>
            </a:extLst>
          </p:cNvPr>
          <p:cNvSpPr/>
          <p:nvPr/>
        </p:nvSpPr>
        <p:spPr>
          <a:xfrm>
            <a:off x="6042660" y="2779203"/>
            <a:ext cx="914400" cy="9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Page Frame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237C2-804E-41D7-A41F-4C761A039073}"/>
              </a:ext>
            </a:extLst>
          </p:cNvPr>
          <p:cNvSpPr txBox="1"/>
          <p:nvPr/>
        </p:nvSpPr>
        <p:spPr>
          <a:xfrm>
            <a:off x="793633" y="2278698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D94C8C1-A78B-460A-8E85-15D973B9C5E7}"/>
              </a:ext>
            </a:extLst>
          </p:cNvPr>
          <p:cNvCxnSpPr>
            <a:endCxn id="16" idx="0"/>
          </p:cNvCxnSpPr>
          <p:nvPr/>
        </p:nvCxnSpPr>
        <p:spPr>
          <a:xfrm>
            <a:off x="5082044" y="2589749"/>
            <a:ext cx="1417816" cy="189454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44796B6-AB28-4B88-A6B3-80342CDD9F4F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457200" y="2856449"/>
            <a:ext cx="4624844" cy="135949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0E6090C-DB50-4350-875A-D0EABFF1C531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577094" y="3293180"/>
            <a:ext cx="447510" cy="1398022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C3FDBA-B241-4425-B38F-D4BF1D8CFC3F}"/>
              </a:ext>
            </a:extLst>
          </p:cNvPr>
          <p:cNvSpPr txBox="1"/>
          <p:nvPr/>
        </p:nvSpPr>
        <p:spPr>
          <a:xfrm>
            <a:off x="1155036" y="3879971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Returned 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E436DD-816C-4E22-ADED-F691CC02EE94}"/>
              </a:ext>
            </a:extLst>
          </p:cNvPr>
          <p:cNvCxnSpPr>
            <a:cxnSpLocks/>
          </p:cNvCxnSpPr>
          <p:nvPr/>
        </p:nvCxnSpPr>
        <p:spPr>
          <a:xfrm>
            <a:off x="3371350" y="3296615"/>
            <a:ext cx="189407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CFA024-10A8-401A-B173-611FBE7DEF7F}"/>
              </a:ext>
            </a:extLst>
          </p:cNvPr>
          <p:cNvSpPr txBox="1"/>
          <p:nvPr/>
        </p:nvSpPr>
        <p:spPr>
          <a:xfrm>
            <a:off x="3919562" y="29859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9FD0FE-10DD-442E-B02C-8EBDCF64A536}"/>
              </a:ext>
            </a:extLst>
          </p:cNvPr>
          <p:cNvCxnSpPr>
            <a:cxnSpLocks/>
          </p:cNvCxnSpPr>
          <p:nvPr/>
        </p:nvCxnSpPr>
        <p:spPr>
          <a:xfrm flipH="1">
            <a:off x="3371350" y="3511544"/>
            <a:ext cx="18864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9E8551-59E5-4872-AF35-93432F52044A}"/>
              </a:ext>
            </a:extLst>
          </p:cNvPr>
          <p:cNvSpPr txBox="1"/>
          <p:nvPr/>
        </p:nvSpPr>
        <p:spPr>
          <a:xfrm>
            <a:off x="3308306" y="3441645"/>
            <a:ext cx="186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Mapping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D933E5-E803-4EA6-8C52-DF210909CE2F}"/>
              </a:ext>
            </a:extLst>
          </p:cNvPr>
          <p:cNvSpPr/>
          <p:nvPr/>
        </p:nvSpPr>
        <p:spPr>
          <a:xfrm>
            <a:off x="7520444" y="2132548"/>
            <a:ext cx="1166355" cy="228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A87BAF-7719-4680-828F-84E0CF228157}"/>
              </a:ext>
            </a:extLst>
          </p:cNvPr>
          <p:cNvSpPr txBox="1"/>
          <p:nvPr/>
        </p:nvSpPr>
        <p:spPr>
          <a:xfrm>
            <a:off x="7816523" y="17537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A442D1-B5CA-4FAA-9597-59D7ECF958FA}"/>
              </a:ext>
            </a:extLst>
          </p:cNvPr>
          <p:cNvCxnSpPr>
            <a:cxnSpLocks/>
          </p:cNvCxnSpPr>
          <p:nvPr/>
        </p:nvCxnSpPr>
        <p:spPr>
          <a:xfrm>
            <a:off x="7086600" y="3121694"/>
            <a:ext cx="43384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CD486B-E764-4B5D-852B-891675A4A1F6}"/>
              </a:ext>
            </a:extLst>
          </p:cNvPr>
          <p:cNvCxnSpPr>
            <a:cxnSpLocks/>
          </p:cNvCxnSpPr>
          <p:nvPr/>
        </p:nvCxnSpPr>
        <p:spPr>
          <a:xfrm flipH="1">
            <a:off x="7086601" y="3355300"/>
            <a:ext cx="41553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10235E-A141-4666-8E99-BA1E4BF6980A}"/>
              </a:ext>
            </a:extLst>
          </p:cNvPr>
          <p:cNvSpPr/>
          <p:nvPr/>
        </p:nvSpPr>
        <p:spPr>
          <a:xfrm>
            <a:off x="7581900" y="2779203"/>
            <a:ext cx="1043694" cy="110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Present</a:t>
            </a:r>
            <a:br>
              <a:rPr lang="en-US" dirty="0"/>
            </a:br>
            <a:r>
              <a:rPr lang="en-US" dirty="0"/>
              <a:t>Page</a:t>
            </a:r>
            <a:br>
              <a:rPr lang="en-US" dirty="0"/>
            </a:br>
            <a:r>
              <a:rPr lang="en-US" dirty="0"/>
              <a:t>Frames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A0BB6F8-85FC-448C-B2F6-C40CB33139B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02927" y="2589749"/>
            <a:ext cx="1600820" cy="189454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81531C-35A3-4322-A098-68ABAA4B1E38}"/>
              </a:ext>
            </a:extLst>
          </p:cNvPr>
          <p:cNvSpPr txBox="1"/>
          <p:nvPr/>
        </p:nvSpPr>
        <p:spPr>
          <a:xfrm>
            <a:off x="279853" y="4585831"/>
            <a:ext cx="8856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CPU generates virtual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page mapping is available in TLB; HIT, go directly to physical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page mapping not available in TLB; MISS, go to page table to get mapping</a:t>
            </a:r>
            <a:br>
              <a:rPr lang="en-US" dirty="0"/>
            </a:br>
            <a:r>
              <a:rPr lang="en-US" dirty="0"/>
              <a:t>(also called a minor or soft page fault)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page is not currently loaded in memory, load it from disk (major or hard page fault)</a:t>
            </a:r>
          </a:p>
        </p:txBody>
      </p:sp>
    </p:spTree>
    <p:extLst>
      <p:ext uri="{BB962C8B-B14F-4D97-AF65-F5344CB8AC3E}">
        <p14:creationId xmlns:p14="http://schemas.microsoft.com/office/powerpoint/2010/main" val="168213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D07D-4C13-4226-8D12-12A781EC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B2C9-4321-4028-BB35-49559DF8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modern TLB can “hit” in a cycle or less, meaning that memory addresses are translated with no slowdown on a hot cache</a:t>
            </a:r>
          </a:p>
          <a:p>
            <a:r>
              <a:rPr lang="en-US" sz="2000" dirty="0"/>
              <a:t>Access to main memory can take 100+ cycles on modern architectures, so a TLB soft page fault can have a penalty of 100 cycles or more</a:t>
            </a:r>
          </a:p>
          <a:p>
            <a:r>
              <a:rPr lang="en-US" sz="2000" dirty="0"/>
              <a:t>TLB accuracy is generally very high- 60% to 99.99% depending on application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Q: Suppose a TLB is 99% accurate, takes 1 cycle when it hits, and has a miss penalty of 100 cycles. What is the </a:t>
            </a:r>
            <a:r>
              <a:rPr lang="en-US" sz="2000" i="1" dirty="0"/>
              <a:t>average</a:t>
            </a:r>
            <a:r>
              <a:rPr lang="en-US" sz="2000" dirty="0"/>
              <a:t> time it takes to resolve a physical address?</a:t>
            </a:r>
          </a:p>
          <a:p>
            <a:pPr marL="0" indent="0">
              <a:buNone/>
            </a:pPr>
            <a:r>
              <a:rPr lang="en-US" sz="2000" dirty="0"/>
              <a:t>A: (1 cycle)*.99 + (100 cycles</a:t>
            </a:r>
            <a:r>
              <a:rPr lang="en-US" sz="2000"/>
              <a:t>)*0.01 </a:t>
            </a:r>
            <a:r>
              <a:rPr lang="en-US" sz="2000" dirty="0"/>
              <a:t>= </a:t>
            </a:r>
            <a:r>
              <a:rPr lang="en-US" sz="2000"/>
              <a:t>1.99 cycles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8E8E-46B6-4AAB-828F-EF3E6E5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595A6-8C31-4854-8B30-6F5C809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2FE6-25F6-48EF-A681-1494D0A9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Recall: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A31-FB15-40FD-A052-A70C9C9E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Paging</a:t>
            </a:r>
          </a:p>
          <a:p>
            <a:r>
              <a:rPr lang="en-US" sz="2000" dirty="0"/>
              <a:t>Divide a program’s virtual memory into </a:t>
            </a:r>
            <a:r>
              <a:rPr lang="en-US" sz="2000" i="1" dirty="0"/>
              <a:t>pages</a:t>
            </a:r>
          </a:p>
          <a:p>
            <a:r>
              <a:rPr lang="en-US" sz="2000" dirty="0"/>
              <a:t>Divide physical memory into </a:t>
            </a:r>
            <a:r>
              <a:rPr lang="en-US" sz="2000" i="1" dirty="0"/>
              <a:t>page frames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Pages are taken from the hard drive and placed in memory as needed</a:t>
            </a:r>
          </a:p>
          <a:p>
            <a:r>
              <a:rPr lang="en-US" sz="2000" dirty="0"/>
              <a:t>Programs do not need to be contiguous in memory, don’t even need to be in order</a:t>
            </a:r>
          </a:p>
          <a:p>
            <a:r>
              <a:rPr lang="en-US" sz="2000" dirty="0"/>
              <a:t>Programs can be partially in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37EA-D3A2-4C77-A8DA-3957C8AE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9F3-3BD4-457B-9C3F-886BB9D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B9C36-7517-4027-82AF-646BC002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42339"/>
              </p:ext>
            </p:extLst>
          </p:nvPr>
        </p:nvGraphicFramePr>
        <p:xfrm>
          <a:off x="1571131" y="2222524"/>
          <a:ext cx="12954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Program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D6A039D-25BB-4F83-99F8-49FE27D5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17111"/>
              </p:ext>
            </p:extLst>
          </p:nvPr>
        </p:nvGraphicFramePr>
        <p:xfrm>
          <a:off x="5914531" y="2222524"/>
          <a:ext cx="12954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Program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E259D-B474-41F7-AA94-7D8926DD3C25}"/>
              </a:ext>
            </a:extLst>
          </p:cNvPr>
          <p:cNvSpPr txBox="1"/>
          <p:nvPr/>
        </p:nvSpPr>
        <p:spPr>
          <a:xfrm rot="5400000">
            <a:off x="6434838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6C98A-CAEC-4B08-B362-58D3B91FC8F1}"/>
              </a:ext>
            </a:extLst>
          </p:cNvPr>
          <p:cNvSpPr txBox="1"/>
          <p:nvPr/>
        </p:nvSpPr>
        <p:spPr>
          <a:xfrm rot="5400000">
            <a:off x="2099321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AC7F70F-D031-433D-9D0C-F0BCD045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2438"/>
              </p:ext>
            </p:extLst>
          </p:nvPr>
        </p:nvGraphicFramePr>
        <p:xfrm>
          <a:off x="3733800" y="2174702"/>
          <a:ext cx="1295400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387730-3043-4D2B-8CB8-222AC61AF12A}"/>
              </a:ext>
            </a:extLst>
          </p:cNvPr>
          <p:cNvSpPr txBox="1"/>
          <p:nvPr/>
        </p:nvSpPr>
        <p:spPr>
          <a:xfrm rot="5400000">
            <a:off x="4267079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DE75-1095-4B5F-82EF-2A783C3C94A8}"/>
              </a:ext>
            </a:extLst>
          </p:cNvPr>
          <p:cNvSpPr txBox="1"/>
          <p:nvPr/>
        </p:nvSpPr>
        <p:spPr>
          <a:xfrm>
            <a:off x="4222642" y="2555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C5BF2-AD51-467B-9777-8F3A47AECA49}"/>
              </a:ext>
            </a:extLst>
          </p:cNvPr>
          <p:cNvSpPr txBox="1"/>
          <p:nvPr/>
        </p:nvSpPr>
        <p:spPr>
          <a:xfrm>
            <a:off x="4223983" y="2925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7306A-D36E-4360-B089-8680E6395B31}"/>
              </a:ext>
            </a:extLst>
          </p:cNvPr>
          <p:cNvSpPr txBox="1"/>
          <p:nvPr/>
        </p:nvSpPr>
        <p:spPr>
          <a:xfrm>
            <a:off x="4222035" y="329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23FE2-BF9E-4CF9-9BD3-B91993BA6865}"/>
              </a:ext>
            </a:extLst>
          </p:cNvPr>
          <p:cNvSpPr txBox="1"/>
          <p:nvPr/>
        </p:nvSpPr>
        <p:spPr>
          <a:xfrm>
            <a:off x="4222035" y="3671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783F6-5422-4D94-A4CE-900D7C1CF985}"/>
              </a:ext>
            </a:extLst>
          </p:cNvPr>
          <p:cNvSpPr txBox="1"/>
          <p:nvPr/>
        </p:nvSpPr>
        <p:spPr>
          <a:xfrm>
            <a:off x="4444197" y="255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D703F-5468-48C6-8DF3-F59BFFD84F2E}"/>
              </a:ext>
            </a:extLst>
          </p:cNvPr>
          <p:cNvSpPr txBox="1"/>
          <p:nvPr/>
        </p:nvSpPr>
        <p:spPr>
          <a:xfrm>
            <a:off x="4450068" y="3671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226FC-2AA8-4929-A4AE-205DEDFEDD72}"/>
              </a:ext>
            </a:extLst>
          </p:cNvPr>
          <p:cNvCxnSpPr/>
          <p:nvPr/>
        </p:nvCxnSpPr>
        <p:spPr>
          <a:xfrm>
            <a:off x="2866531" y="2736373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C50AA-FE50-4CF8-98A4-3DDB1AC68E5E}"/>
              </a:ext>
            </a:extLst>
          </p:cNvPr>
          <p:cNvCxnSpPr/>
          <p:nvPr/>
        </p:nvCxnSpPr>
        <p:spPr>
          <a:xfrm>
            <a:off x="2866531" y="3120526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947B27-3B33-405F-8B17-D7FB7DAA5E9F}"/>
              </a:ext>
            </a:extLst>
          </p:cNvPr>
          <p:cNvCxnSpPr>
            <a:cxnSpLocks/>
          </p:cNvCxnSpPr>
          <p:nvPr/>
        </p:nvCxnSpPr>
        <p:spPr>
          <a:xfrm>
            <a:off x="2866531" y="3491750"/>
            <a:ext cx="867269" cy="37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4F6D2-4214-49BB-97B1-00154D984873}"/>
              </a:ext>
            </a:extLst>
          </p:cNvPr>
          <p:cNvCxnSpPr>
            <a:cxnSpLocks/>
          </p:cNvCxnSpPr>
          <p:nvPr/>
        </p:nvCxnSpPr>
        <p:spPr>
          <a:xfrm flipV="1">
            <a:off x="2866531" y="2784302"/>
            <a:ext cx="867269" cy="1072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16E03-D644-43CE-AA30-925873B3F9D0}"/>
              </a:ext>
            </a:extLst>
          </p:cNvPr>
          <p:cNvCxnSpPr>
            <a:cxnSpLocks/>
          </p:cNvCxnSpPr>
          <p:nvPr/>
        </p:nvCxnSpPr>
        <p:spPr>
          <a:xfrm flipH="1">
            <a:off x="5011485" y="2756761"/>
            <a:ext cx="903047" cy="74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838EE-ED04-4A86-8B83-343A6FCB8CE9}"/>
              </a:ext>
            </a:extLst>
          </p:cNvPr>
          <p:cNvCxnSpPr>
            <a:cxnSpLocks/>
          </p:cNvCxnSpPr>
          <p:nvPr/>
        </p:nvCxnSpPr>
        <p:spPr>
          <a:xfrm flipH="1">
            <a:off x="5029200" y="3090042"/>
            <a:ext cx="885332" cy="76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7CEAC-D31E-4507-8CAE-C669B4685223}"/>
              </a:ext>
            </a:extLst>
          </p:cNvPr>
          <p:cNvCxnSpPr/>
          <p:nvPr/>
        </p:nvCxnSpPr>
        <p:spPr>
          <a:xfrm flipV="1">
            <a:off x="4243823" y="2659439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230CB7-B38D-4832-9BDA-63381D872A89}"/>
              </a:ext>
            </a:extLst>
          </p:cNvPr>
          <p:cNvCxnSpPr/>
          <p:nvPr/>
        </p:nvCxnSpPr>
        <p:spPr>
          <a:xfrm flipV="1">
            <a:off x="4248146" y="3764494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AC1-EA63-409F-85DD-C2CF3A4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Recall: Paging Address Translation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DCB95-776F-4078-B7B0-17835623DD5C}"/>
              </a:ext>
            </a:extLst>
          </p:cNvPr>
          <p:cNvSpPr txBox="1"/>
          <p:nvPr/>
        </p:nvSpPr>
        <p:spPr>
          <a:xfrm>
            <a:off x="457200" y="1169313"/>
            <a:ext cx="836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Suppose 4KB pages and page 1 is mapped into memory at page frame 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A40DC-1F2F-4E4D-9729-72E70C25D4C1}"/>
              </a:ext>
            </a:extLst>
          </p:cNvPr>
          <p:cNvGrpSpPr/>
          <p:nvPr/>
        </p:nvGrpSpPr>
        <p:grpSpPr>
          <a:xfrm>
            <a:off x="887816" y="1828800"/>
            <a:ext cx="7368368" cy="2613927"/>
            <a:chOff x="457200" y="2267048"/>
            <a:chExt cx="7368368" cy="26139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025D0-F7C4-4D8D-84E1-2D866871065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3020996"/>
              <a:ext cx="1999540" cy="7931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E91DC-42C3-47E2-805C-EC3FBD599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700" y="3325796"/>
              <a:ext cx="0" cy="847293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BB2C05-435E-41E5-B209-D349C4CD327C}"/>
                </a:ext>
              </a:extLst>
            </p:cNvPr>
            <p:cNvSpPr/>
            <p:nvPr/>
          </p:nvSpPr>
          <p:spPr>
            <a:xfrm>
              <a:off x="2459900" y="271619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BA464-D06A-44A2-9063-13A4255ACB3E}"/>
                </a:ext>
              </a:extLst>
            </p:cNvPr>
            <p:cNvSpPr txBox="1"/>
            <p:nvPr/>
          </p:nvSpPr>
          <p:spPr>
            <a:xfrm>
              <a:off x="2089220" y="4173089"/>
              <a:ext cx="1368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Start: </a:t>
              </a:r>
              <a:br>
                <a:rPr lang="en-US" sz="2000" dirty="0"/>
              </a:br>
              <a:r>
                <a:rPr lang="en-US" sz="2000" dirty="0"/>
                <a:t>          4096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9B7A1-5E26-4AA6-B7FE-C323149035E5}"/>
                </a:ext>
              </a:extLst>
            </p:cNvPr>
            <p:cNvSpPr txBox="1"/>
            <p:nvPr/>
          </p:nvSpPr>
          <p:spPr>
            <a:xfrm>
              <a:off x="553847" y="2273593"/>
              <a:ext cx="190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Virtual Address: </a:t>
              </a:r>
              <a:br>
                <a:rPr lang="en-US" sz="2000" dirty="0"/>
              </a:br>
              <a:r>
                <a:rPr lang="en-US" sz="2000" dirty="0"/>
                <a:t>	   7000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30ABA-23F9-4C15-A232-E6FABF1B7F3D}"/>
                </a:ext>
              </a:extLst>
            </p:cNvPr>
            <p:cNvSpPr txBox="1"/>
            <p:nvPr/>
          </p:nvSpPr>
          <p:spPr>
            <a:xfrm>
              <a:off x="2491799" y="284618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A05500-27D8-4D65-909C-2D9603D9F2EF}"/>
                </a:ext>
              </a:extLst>
            </p:cNvPr>
            <p:cNvCxnSpPr>
              <a:cxnSpLocks/>
            </p:cNvCxnSpPr>
            <p:nvPr/>
          </p:nvCxnSpPr>
          <p:spPr>
            <a:xfrm>
              <a:off x="3069500" y="3020996"/>
              <a:ext cx="190634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A2B7F8-793C-47C5-B06E-7CEB48C97B71}"/>
                </a:ext>
              </a:extLst>
            </p:cNvPr>
            <p:cNvSpPr txBox="1"/>
            <p:nvPr/>
          </p:nvSpPr>
          <p:spPr>
            <a:xfrm>
              <a:off x="3300583" y="2273593"/>
              <a:ext cx="1444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Offset:</a:t>
              </a:r>
            </a:p>
            <a:p>
              <a:r>
                <a:rPr lang="en-US" sz="2000" dirty="0"/>
                <a:t>            2904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22D504-33DB-490E-86A5-7FC0FAB0AA57}"/>
                </a:ext>
              </a:extLst>
            </p:cNvPr>
            <p:cNvSpPr/>
            <p:nvPr/>
          </p:nvSpPr>
          <p:spPr>
            <a:xfrm>
              <a:off x="4993730" y="2706344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7BB4EA-D56B-4076-AA36-BD8C200BB5C3}"/>
                </a:ext>
              </a:extLst>
            </p:cNvPr>
            <p:cNvSpPr txBox="1"/>
            <p:nvPr/>
          </p:nvSpPr>
          <p:spPr>
            <a:xfrm>
              <a:off x="4993730" y="283633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A35BDA-AE00-48DB-A919-539E18AF3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379" y="3325796"/>
              <a:ext cx="0" cy="847293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B0D873-D56C-41CC-AAFF-F3D2EB97E851}"/>
                </a:ext>
              </a:extLst>
            </p:cNvPr>
            <p:cNvSpPr txBox="1"/>
            <p:nvPr/>
          </p:nvSpPr>
          <p:spPr>
            <a:xfrm>
              <a:off x="4236465" y="4173089"/>
              <a:ext cx="21098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Frame Start: </a:t>
              </a:r>
              <a:br>
                <a:rPr lang="en-US" sz="2000" dirty="0"/>
              </a:br>
              <a:r>
                <a:rPr lang="en-US" sz="2000" dirty="0"/>
                <a:t>                   20,480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921B8C-296D-455B-9D73-855A598C6D09}"/>
                </a:ext>
              </a:extLst>
            </p:cNvPr>
            <p:cNvCxnSpPr>
              <a:cxnSpLocks/>
            </p:cNvCxnSpPr>
            <p:nvPr/>
          </p:nvCxnSpPr>
          <p:spPr>
            <a:xfrm>
              <a:off x="5600028" y="3014451"/>
              <a:ext cx="190634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70F298-EBC1-4CBE-AC7B-65916C2A1F18}"/>
                </a:ext>
              </a:extLst>
            </p:cNvPr>
            <p:cNvSpPr txBox="1"/>
            <p:nvPr/>
          </p:nvSpPr>
          <p:spPr>
            <a:xfrm>
              <a:off x="5831111" y="2267048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Physical Address:</a:t>
              </a:r>
            </a:p>
            <a:p>
              <a:r>
                <a:rPr lang="en-US" sz="2000" dirty="0"/>
                <a:t>                   23,384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6399833-4BD5-4157-B089-91CCF52A746B}"/>
              </a:ext>
            </a:extLst>
          </p:cNvPr>
          <p:cNvSpPr txBox="1"/>
          <p:nvPr/>
        </p:nvSpPr>
        <p:spPr>
          <a:xfrm>
            <a:off x="637569" y="4817448"/>
            <a:ext cx="800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is a very math-heavy translation method- it describes what is</a:t>
            </a:r>
            <a:br>
              <a:rPr lang="en-US" sz="2200" dirty="0"/>
            </a:br>
            <a:r>
              <a:rPr lang="en-US" sz="2200" dirty="0"/>
              <a:t>happening in principle, but would be too slow in a real system</a:t>
            </a:r>
          </a:p>
        </p:txBody>
      </p:sp>
    </p:spTree>
    <p:extLst>
      <p:ext uri="{BB962C8B-B14F-4D97-AF65-F5344CB8AC3E}">
        <p14:creationId xmlns:p14="http://schemas.microsoft.com/office/powerpoint/2010/main" val="399459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713-7B12-4C08-92E9-EEF400FF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54CA-4011-4797-ACFD-61C7CF09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data structure that stores the mapping between pages and page frames, plus stores page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Enables easier translation than math-heavy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Page Table is a per-process data structure in the OS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modern page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A8BB1-551B-44CB-8F4B-2474111E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FFBA9-49A8-4960-BA9A-E1576672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70137F-BD19-4258-92A7-AA5416D2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76333"/>
              </p:ext>
            </p:extLst>
          </p:nvPr>
        </p:nvGraphicFramePr>
        <p:xfrm>
          <a:off x="685800" y="3863181"/>
          <a:ext cx="7391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021912847"/>
                    </a:ext>
                  </a:extLst>
                </a:gridCol>
                <a:gridCol w="1394970">
                  <a:extLst>
                    <a:ext uri="{9D8B030D-6E8A-4147-A177-3AD203B41FA5}">
                      <a16:colId xmlns:a16="http://schemas.microsoft.com/office/drawing/2014/main" val="3036791897"/>
                    </a:ext>
                  </a:extLst>
                </a:gridCol>
                <a:gridCol w="1068830">
                  <a:extLst>
                    <a:ext uri="{9D8B030D-6E8A-4147-A177-3AD203B41FA5}">
                      <a16:colId xmlns:a16="http://schemas.microsoft.com/office/drawing/2014/main" val="263968551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6896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7065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7872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6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1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0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621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CADE6D-5A47-46CC-B9D7-D385F4EBC3C6}"/>
              </a:ext>
            </a:extLst>
          </p:cNvPr>
          <p:cNvSpPr txBox="1"/>
          <p:nvPr/>
        </p:nvSpPr>
        <p:spPr>
          <a:xfrm rot="5400000">
            <a:off x="1206930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D1FED-3BF0-408A-AAD1-46F3D77C2ADD}"/>
              </a:ext>
            </a:extLst>
          </p:cNvPr>
          <p:cNvSpPr txBox="1"/>
          <p:nvPr/>
        </p:nvSpPr>
        <p:spPr>
          <a:xfrm rot="5400000">
            <a:off x="2499334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5354C-FD70-4FD1-A41D-389537359B35}"/>
              </a:ext>
            </a:extLst>
          </p:cNvPr>
          <p:cNvSpPr txBox="1"/>
          <p:nvPr/>
        </p:nvSpPr>
        <p:spPr>
          <a:xfrm rot="5400000">
            <a:off x="3742300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EB831-AABA-410C-AAA2-1A96C99432BD}"/>
              </a:ext>
            </a:extLst>
          </p:cNvPr>
          <p:cNvSpPr txBox="1"/>
          <p:nvPr/>
        </p:nvSpPr>
        <p:spPr>
          <a:xfrm rot="5400000">
            <a:off x="4896332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81CB0-0E56-40D9-914B-AC77D34ED226}"/>
              </a:ext>
            </a:extLst>
          </p:cNvPr>
          <p:cNvSpPr txBox="1"/>
          <p:nvPr/>
        </p:nvSpPr>
        <p:spPr>
          <a:xfrm rot="5400000">
            <a:off x="6095434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E2921-115B-449F-8B7F-4EBB0D434739}"/>
              </a:ext>
            </a:extLst>
          </p:cNvPr>
          <p:cNvSpPr txBox="1"/>
          <p:nvPr/>
        </p:nvSpPr>
        <p:spPr>
          <a:xfrm rot="5400000">
            <a:off x="7341390" y="56205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78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2448-668F-410C-92AA-976C854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312F-8592-4C2F-93DB-0CFE6C87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Page Number – The page number in the virtual address space, table is arranged sequentially by page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Frame Number – The page frame number in physical memory that the virtual page resides 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Present – Is the page currently in memory or not? Is the mapping in the page table valid?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Referenced – Is the page currently being used by the process?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Modified – Is the page in physical memory different than what is currently stored in long-term storage?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Permissions – Read/Write/Execute permissions for a page. For example, program code is usually R/X, program data is usually R/W, but constant or read-only data is just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E9C86-748C-433B-B798-E4BD805A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2EBEF-BF01-48E9-98B7-25B4B859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63FAAA-DDFB-4031-8DAD-CD4F4561BB43}"/>
              </a:ext>
            </a:extLst>
          </p:cNvPr>
          <p:cNvSpPr/>
          <p:nvPr/>
        </p:nvSpPr>
        <p:spPr>
          <a:xfrm>
            <a:off x="4088814" y="1879000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8A640-8F20-4261-A9BF-6277A9EF4C22}"/>
              </a:ext>
            </a:extLst>
          </p:cNvPr>
          <p:cNvSpPr/>
          <p:nvPr/>
        </p:nvSpPr>
        <p:spPr>
          <a:xfrm>
            <a:off x="3610351" y="1879000"/>
            <a:ext cx="48613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FB997-3C0A-46EF-966B-71FFAA434D7D}"/>
              </a:ext>
            </a:extLst>
          </p:cNvPr>
          <p:cNvSpPr txBox="1"/>
          <p:nvPr/>
        </p:nvSpPr>
        <p:spPr>
          <a:xfrm>
            <a:off x="3543513" y="180922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0001010011100101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1D8586-EFFA-4C7D-B8A0-9F0E8A79C50A}"/>
              </a:ext>
            </a:extLst>
          </p:cNvPr>
          <p:cNvSpPr/>
          <p:nvPr/>
        </p:nvSpPr>
        <p:spPr>
          <a:xfrm>
            <a:off x="3202215" y="5338392"/>
            <a:ext cx="616739" cy="215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CBEFF2-A0F4-4370-B88F-FCDC3DBD17E5}"/>
              </a:ext>
            </a:extLst>
          </p:cNvPr>
          <p:cNvSpPr/>
          <p:nvPr/>
        </p:nvSpPr>
        <p:spPr>
          <a:xfrm>
            <a:off x="3966008" y="5894477"/>
            <a:ext cx="616739" cy="23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9C8DBC-E574-438A-9CE2-592ADAE4A665}"/>
              </a:ext>
            </a:extLst>
          </p:cNvPr>
          <p:cNvSpPr txBox="1"/>
          <p:nvPr/>
        </p:nvSpPr>
        <p:spPr>
          <a:xfrm>
            <a:off x="1112520" y="5257800"/>
            <a:ext cx="28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Frame Number: 11010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3E420-EB0E-4C2F-9AC7-B863BC619E03}"/>
              </a:ext>
            </a:extLst>
          </p:cNvPr>
          <p:cNvSpPr/>
          <p:nvPr/>
        </p:nvSpPr>
        <p:spPr>
          <a:xfrm>
            <a:off x="5695748" y="2418454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3943-3A3B-41D5-B338-CB4BB172BCCC}"/>
              </a:ext>
            </a:extLst>
          </p:cNvPr>
          <p:cNvSpPr/>
          <p:nvPr/>
        </p:nvSpPr>
        <p:spPr>
          <a:xfrm>
            <a:off x="3130820" y="2424887"/>
            <a:ext cx="48613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97B77-692C-4DF0-885C-4D55873556FC}"/>
              </a:ext>
            </a:extLst>
          </p:cNvPr>
          <p:cNvSpPr txBox="1"/>
          <p:nvPr/>
        </p:nvSpPr>
        <p:spPr>
          <a:xfrm>
            <a:off x="1676400" y="2354602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Number: 0001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7D4A9-A41F-4E7D-A163-38EC10EC91F2}"/>
              </a:ext>
            </a:extLst>
          </p:cNvPr>
          <p:cNvSpPr txBox="1"/>
          <p:nvPr/>
        </p:nvSpPr>
        <p:spPr>
          <a:xfrm>
            <a:off x="4922052" y="2354602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Offset: 010011100101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8D5C-2BCB-427C-AFF7-33C8F4C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6922"/>
            <a:ext cx="8229600" cy="1046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we have a 16-bit virtual address &amp; 4KB pages.</a:t>
            </a:r>
          </a:p>
          <a:p>
            <a:pPr marL="0" indent="0">
              <a:buNone/>
            </a:pPr>
            <a:r>
              <a:rPr lang="en-US" sz="2000" dirty="0"/>
              <a:t>Translate the following virtual address to its physical address:   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2D10E-7241-426B-9893-92050174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1"/>
            <a:ext cx="8229600" cy="1143000"/>
          </a:xfrm>
        </p:spPr>
        <p:txBody>
          <a:bodyPr/>
          <a:lstStyle/>
          <a:p>
            <a:r>
              <a:rPr lang="en-US" dirty="0"/>
              <a:t>Page Table Translation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772E5-4DAD-4CB6-AEF5-D840B9FE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A6355-3EC5-42D5-8640-552C5E05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2267D-522D-4E32-ABA8-59CA4612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4359"/>
              </p:ext>
            </p:extLst>
          </p:nvPr>
        </p:nvGraphicFramePr>
        <p:xfrm>
          <a:off x="1066800" y="3015221"/>
          <a:ext cx="7391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021912847"/>
                    </a:ext>
                  </a:extLst>
                </a:gridCol>
                <a:gridCol w="1394970">
                  <a:extLst>
                    <a:ext uri="{9D8B030D-6E8A-4147-A177-3AD203B41FA5}">
                      <a16:colId xmlns:a16="http://schemas.microsoft.com/office/drawing/2014/main" val="3036791897"/>
                    </a:ext>
                  </a:extLst>
                </a:gridCol>
                <a:gridCol w="1068830">
                  <a:extLst>
                    <a:ext uri="{9D8B030D-6E8A-4147-A177-3AD203B41FA5}">
                      <a16:colId xmlns:a16="http://schemas.microsoft.com/office/drawing/2014/main" val="263968551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6896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7065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7872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6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1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W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0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 -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621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E6F950-425C-4499-B0BC-9D6F81BB2914}"/>
              </a:ext>
            </a:extLst>
          </p:cNvPr>
          <p:cNvSpPr txBox="1"/>
          <p:nvPr/>
        </p:nvSpPr>
        <p:spPr>
          <a:xfrm rot="5400000">
            <a:off x="1587930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5EFA-91EA-4715-B665-161D2C933222}"/>
              </a:ext>
            </a:extLst>
          </p:cNvPr>
          <p:cNvSpPr txBox="1"/>
          <p:nvPr/>
        </p:nvSpPr>
        <p:spPr>
          <a:xfrm rot="5400000">
            <a:off x="2880334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6A136-402A-4BFA-A8FB-9A14B21F0A18}"/>
              </a:ext>
            </a:extLst>
          </p:cNvPr>
          <p:cNvSpPr txBox="1"/>
          <p:nvPr/>
        </p:nvSpPr>
        <p:spPr>
          <a:xfrm rot="5400000">
            <a:off x="4123300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D4569-FB48-42E5-8854-4EAB5EE3AA09}"/>
              </a:ext>
            </a:extLst>
          </p:cNvPr>
          <p:cNvSpPr txBox="1"/>
          <p:nvPr/>
        </p:nvSpPr>
        <p:spPr>
          <a:xfrm rot="5400000">
            <a:off x="5277332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A7EC6-75FF-46D2-9F5D-0E7D5E0F853F}"/>
              </a:ext>
            </a:extLst>
          </p:cNvPr>
          <p:cNvSpPr txBox="1"/>
          <p:nvPr/>
        </p:nvSpPr>
        <p:spPr>
          <a:xfrm rot="5400000">
            <a:off x="6476434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90281-D856-44F2-9DB8-93200AEDF6C0}"/>
              </a:ext>
            </a:extLst>
          </p:cNvPr>
          <p:cNvSpPr txBox="1"/>
          <p:nvPr/>
        </p:nvSpPr>
        <p:spPr>
          <a:xfrm rot="5400000">
            <a:off x="7722390" y="477255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7D683F-B7C7-495B-8EE2-E69D2618DF81}"/>
              </a:ext>
            </a:extLst>
          </p:cNvPr>
          <p:cNvCxnSpPr>
            <a:cxnSpLocks/>
          </p:cNvCxnSpPr>
          <p:nvPr/>
        </p:nvCxnSpPr>
        <p:spPr>
          <a:xfrm flipH="1">
            <a:off x="3616950" y="2168743"/>
            <a:ext cx="99945" cy="18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247CB-79ED-490A-828A-E66112D77FDE}"/>
              </a:ext>
            </a:extLst>
          </p:cNvPr>
          <p:cNvCxnSpPr>
            <a:cxnSpLocks/>
          </p:cNvCxnSpPr>
          <p:nvPr/>
        </p:nvCxnSpPr>
        <p:spPr>
          <a:xfrm>
            <a:off x="5427107" y="2168743"/>
            <a:ext cx="211693" cy="2308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FA73671-4BFB-439B-BFFA-32ABF8444E60}"/>
              </a:ext>
            </a:extLst>
          </p:cNvPr>
          <p:cNvCxnSpPr>
            <a:stCxn id="14" idx="1"/>
            <a:endCxn id="6" idx="1"/>
          </p:cNvCxnSpPr>
          <p:nvPr/>
        </p:nvCxnSpPr>
        <p:spPr>
          <a:xfrm rot="10800000" flipV="1">
            <a:off x="1066800" y="2539267"/>
            <a:ext cx="609600" cy="1403053"/>
          </a:xfrm>
          <a:prstGeom prst="bentConnector3">
            <a:avLst>
              <a:gd name="adj1" fmla="val 137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C8569-4529-4E40-B9ED-674760E95178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066800" y="3942321"/>
            <a:ext cx="1219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12A369-DD59-46F0-8207-949BBD63BBE0}"/>
              </a:ext>
            </a:extLst>
          </p:cNvPr>
          <p:cNvSpPr/>
          <p:nvPr/>
        </p:nvSpPr>
        <p:spPr>
          <a:xfrm>
            <a:off x="2286000" y="3733800"/>
            <a:ext cx="1430895" cy="381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FA7B3F-E93F-405A-9A88-94FB721BF0A9}"/>
              </a:ext>
            </a:extLst>
          </p:cNvPr>
          <p:cNvCxnSpPr>
            <a:cxnSpLocks/>
          </p:cNvCxnSpPr>
          <p:nvPr/>
        </p:nvCxnSpPr>
        <p:spPr>
          <a:xfrm>
            <a:off x="3477152" y="4114800"/>
            <a:ext cx="0" cy="1135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566C53-CF54-4E37-B0E8-F308008B1EEA}"/>
              </a:ext>
            </a:extLst>
          </p:cNvPr>
          <p:cNvCxnSpPr>
            <a:cxnSpLocks/>
          </p:cNvCxnSpPr>
          <p:nvPr/>
        </p:nvCxnSpPr>
        <p:spPr>
          <a:xfrm>
            <a:off x="6848763" y="2672321"/>
            <a:ext cx="0" cy="25784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0A3615A-255A-4D6F-9143-80754F645EBA}"/>
              </a:ext>
            </a:extLst>
          </p:cNvPr>
          <p:cNvSpPr/>
          <p:nvPr/>
        </p:nvSpPr>
        <p:spPr>
          <a:xfrm>
            <a:off x="6177727" y="5321652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74D548-5F61-4934-AF64-387EE255EB9D}"/>
              </a:ext>
            </a:extLst>
          </p:cNvPr>
          <p:cNvSpPr txBox="1"/>
          <p:nvPr/>
        </p:nvSpPr>
        <p:spPr>
          <a:xfrm>
            <a:off x="5404031" y="52578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Offset: 010011100101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E029C-0086-4EB1-9DFF-79067FD3584A}"/>
              </a:ext>
            </a:extLst>
          </p:cNvPr>
          <p:cNvSpPr/>
          <p:nvPr/>
        </p:nvSpPr>
        <p:spPr>
          <a:xfrm>
            <a:off x="4583677" y="5894477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F1661C-A9A6-41D2-A459-41E74247E1F1}"/>
              </a:ext>
            </a:extLst>
          </p:cNvPr>
          <p:cNvSpPr txBox="1"/>
          <p:nvPr/>
        </p:nvSpPr>
        <p:spPr>
          <a:xfrm>
            <a:off x="2264630" y="5822000"/>
            <a:ext cx="383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Address: 11010010011100101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665692-569E-4B4E-BCB6-A9EE106980D4}"/>
              </a:ext>
            </a:extLst>
          </p:cNvPr>
          <p:cNvCxnSpPr>
            <a:cxnSpLocks/>
          </p:cNvCxnSpPr>
          <p:nvPr/>
        </p:nvCxnSpPr>
        <p:spPr>
          <a:xfrm>
            <a:off x="3818954" y="5627132"/>
            <a:ext cx="169677" cy="26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FCD1AC-3989-4531-889E-9C6BCA6A0D48}"/>
              </a:ext>
            </a:extLst>
          </p:cNvPr>
          <p:cNvCxnSpPr>
            <a:cxnSpLocks/>
          </p:cNvCxnSpPr>
          <p:nvPr/>
        </p:nvCxnSpPr>
        <p:spPr>
          <a:xfrm flipH="1">
            <a:off x="5981263" y="5627132"/>
            <a:ext cx="196464" cy="26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36" grpId="0" animBg="1"/>
      <p:bldP spid="45" grpId="0" animBg="1"/>
      <p:bldP spid="37" grpId="0"/>
      <p:bldP spid="20" grpId="0" animBg="1"/>
      <p:bldP spid="21" grpId="0" animBg="1"/>
      <p:bldP spid="14" grpId="0"/>
      <p:bldP spid="15" grpId="0"/>
      <p:bldP spid="33" grpId="0" animBg="1"/>
      <p:bldP spid="40" grpId="0" animBg="1"/>
      <p:bldP spid="41" grpId="0"/>
      <p:bldP spid="42" grpId="0" animBg="1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C7F2-1805-4D70-A8F6-29320FAA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Page Table Translation: Notes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871C0-3D6E-46FE-B189-D6329862B2DC}"/>
              </a:ext>
            </a:extLst>
          </p:cNvPr>
          <p:cNvSpPr/>
          <p:nvPr/>
        </p:nvSpPr>
        <p:spPr>
          <a:xfrm>
            <a:off x="4088814" y="859744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5E4DE-6694-4725-A9AA-0C2C7C548AD7}"/>
              </a:ext>
            </a:extLst>
          </p:cNvPr>
          <p:cNvSpPr/>
          <p:nvPr/>
        </p:nvSpPr>
        <p:spPr>
          <a:xfrm>
            <a:off x="3610351" y="859744"/>
            <a:ext cx="48613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558F8-17CD-477B-9122-323A0D934C6B}"/>
              </a:ext>
            </a:extLst>
          </p:cNvPr>
          <p:cNvSpPr txBox="1"/>
          <p:nvPr/>
        </p:nvSpPr>
        <p:spPr>
          <a:xfrm>
            <a:off x="2024125" y="797883"/>
            <a:ext cx="36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Address: 0001010011100101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8B665-F9D3-4517-8E47-6A0E92D578E9}"/>
              </a:ext>
            </a:extLst>
          </p:cNvPr>
          <p:cNvSpPr/>
          <p:nvPr/>
        </p:nvSpPr>
        <p:spPr>
          <a:xfrm>
            <a:off x="5695748" y="1399198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2F5B9-F268-4C48-8D89-78F14E9DD3C1}"/>
              </a:ext>
            </a:extLst>
          </p:cNvPr>
          <p:cNvSpPr/>
          <p:nvPr/>
        </p:nvSpPr>
        <p:spPr>
          <a:xfrm>
            <a:off x="3130820" y="1405631"/>
            <a:ext cx="48613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2E5B0-916A-4FC5-B793-7268E3FAE0B2}"/>
              </a:ext>
            </a:extLst>
          </p:cNvPr>
          <p:cNvSpPr txBox="1"/>
          <p:nvPr/>
        </p:nvSpPr>
        <p:spPr>
          <a:xfrm>
            <a:off x="1676400" y="1335346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Number: 0001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8977-ECFE-4B07-BC3A-3574ABEA7BAF}"/>
              </a:ext>
            </a:extLst>
          </p:cNvPr>
          <p:cNvSpPr txBox="1"/>
          <p:nvPr/>
        </p:nvSpPr>
        <p:spPr>
          <a:xfrm>
            <a:off x="4922052" y="1335346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Offset: 010011100101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3CE61E-27F9-4584-BC43-CCB34033A4C7}"/>
              </a:ext>
            </a:extLst>
          </p:cNvPr>
          <p:cNvCxnSpPr>
            <a:cxnSpLocks/>
          </p:cNvCxnSpPr>
          <p:nvPr/>
        </p:nvCxnSpPr>
        <p:spPr>
          <a:xfrm flipH="1">
            <a:off x="3616950" y="1149487"/>
            <a:ext cx="99945" cy="18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369CB3-18FF-400A-8369-A4080CB19C8A}"/>
              </a:ext>
            </a:extLst>
          </p:cNvPr>
          <p:cNvCxnSpPr>
            <a:cxnSpLocks/>
          </p:cNvCxnSpPr>
          <p:nvPr/>
        </p:nvCxnSpPr>
        <p:spPr>
          <a:xfrm>
            <a:off x="5427107" y="1149487"/>
            <a:ext cx="211693" cy="2308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C8F00-4821-49D7-866A-84976C899B84}"/>
              </a:ext>
            </a:extLst>
          </p:cNvPr>
          <p:cNvSpPr/>
          <p:nvPr/>
        </p:nvSpPr>
        <p:spPr>
          <a:xfrm>
            <a:off x="3038138" y="2184771"/>
            <a:ext cx="616739" cy="215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5F670-B941-4C78-AD14-EBC8985B0728}"/>
              </a:ext>
            </a:extLst>
          </p:cNvPr>
          <p:cNvSpPr/>
          <p:nvPr/>
        </p:nvSpPr>
        <p:spPr>
          <a:xfrm>
            <a:off x="3801931" y="2740856"/>
            <a:ext cx="616739" cy="23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AD818-0D04-4AE1-B599-437ADBB1BCCE}"/>
              </a:ext>
            </a:extLst>
          </p:cNvPr>
          <p:cNvSpPr txBox="1"/>
          <p:nvPr/>
        </p:nvSpPr>
        <p:spPr>
          <a:xfrm>
            <a:off x="948443" y="2104179"/>
            <a:ext cx="28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Frame Number: 11010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A0993-A06A-42F6-A1D9-B49AE448D605}"/>
              </a:ext>
            </a:extLst>
          </p:cNvPr>
          <p:cNvSpPr/>
          <p:nvPr/>
        </p:nvSpPr>
        <p:spPr>
          <a:xfrm>
            <a:off x="5702481" y="2135617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9713C-F7FE-40C7-8566-25EB2DCBD9B0}"/>
              </a:ext>
            </a:extLst>
          </p:cNvPr>
          <p:cNvSpPr txBox="1"/>
          <p:nvPr/>
        </p:nvSpPr>
        <p:spPr>
          <a:xfrm>
            <a:off x="4928785" y="2071765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Offset: 010011100101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60DF41-83E6-4C73-8966-282BA0C0D6B6}"/>
              </a:ext>
            </a:extLst>
          </p:cNvPr>
          <p:cNvSpPr/>
          <p:nvPr/>
        </p:nvSpPr>
        <p:spPr>
          <a:xfrm>
            <a:off x="4419600" y="2740856"/>
            <a:ext cx="1397585" cy="235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3ED37A-DE5B-4733-A904-709697BF7EA2}"/>
              </a:ext>
            </a:extLst>
          </p:cNvPr>
          <p:cNvCxnSpPr>
            <a:cxnSpLocks/>
          </p:cNvCxnSpPr>
          <p:nvPr/>
        </p:nvCxnSpPr>
        <p:spPr>
          <a:xfrm>
            <a:off x="3654877" y="2473511"/>
            <a:ext cx="169677" cy="26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94B59E-03A4-4326-85E9-3B08652F0DAE}"/>
              </a:ext>
            </a:extLst>
          </p:cNvPr>
          <p:cNvCxnSpPr>
            <a:cxnSpLocks/>
          </p:cNvCxnSpPr>
          <p:nvPr/>
        </p:nvCxnSpPr>
        <p:spPr>
          <a:xfrm flipH="1">
            <a:off x="5817186" y="2441097"/>
            <a:ext cx="126414" cy="2997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097B7-1444-4B91-A2EF-92FDCFBBA5C7}"/>
              </a:ext>
            </a:extLst>
          </p:cNvPr>
          <p:cNvCxnSpPr>
            <a:cxnSpLocks/>
          </p:cNvCxnSpPr>
          <p:nvPr/>
        </p:nvCxnSpPr>
        <p:spPr>
          <a:xfrm>
            <a:off x="3352800" y="1634231"/>
            <a:ext cx="0" cy="5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B2E6F-C932-45B3-896A-694B891747BC}"/>
              </a:ext>
            </a:extLst>
          </p:cNvPr>
          <p:cNvCxnSpPr>
            <a:cxnSpLocks/>
          </p:cNvCxnSpPr>
          <p:nvPr/>
        </p:nvCxnSpPr>
        <p:spPr>
          <a:xfrm>
            <a:off x="6400800" y="1634231"/>
            <a:ext cx="0" cy="501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F8FAED-A04D-4827-A814-083C5C1B7B90}"/>
              </a:ext>
            </a:extLst>
          </p:cNvPr>
          <p:cNvSpPr txBox="1"/>
          <p:nvPr/>
        </p:nvSpPr>
        <p:spPr>
          <a:xfrm>
            <a:off x="2103680" y="2678668"/>
            <a:ext cx="383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Address: 11010010011100101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1F4A7B-2AD8-49E5-A403-39BDE49A4EC8}"/>
              </a:ext>
            </a:extLst>
          </p:cNvPr>
          <p:cNvSpPr txBox="1"/>
          <p:nvPr/>
        </p:nvSpPr>
        <p:spPr>
          <a:xfrm>
            <a:off x="472440" y="3121115"/>
            <a:ext cx="82998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leading bits of the virtual address are naturally the page number!</a:t>
            </a:r>
            <a:br>
              <a:rPr lang="en-US" sz="2000" dirty="0"/>
            </a:br>
            <a:r>
              <a:rPr lang="en-US" sz="2000" dirty="0"/>
              <a:t>This is because pages are ordered sequentially in virtual 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offset (in binary) is exactly what we would have calculated if we did</a:t>
            </a:r>
            <a:br>
              <a:rPr lang="en-US" sz="2000" dirty="0"/>
            </a:br>
            <a:r>
              <a:rPr lang="en-US" sz="2000" dirty="0"/>
              <a:t>the translation the long-hand 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page size is 2</a:t>
            </a:r>
            <a:r>
              <a:rPr lang="en-US" sz="2000" baseline="30000" dirty="0"/>
              <a:t>12</a:t>
            </a:r>
            <a:r>
              <a:rPr lang="en-US" sz="2000" dirty="0"/>
              <a:t> bytes, and there are 12 bits in the offset! This is not</a:t>
            </a:r>
            <a:br>
              <a:rPr lang="en-US" sz="2000" dirty="0"/>
            </a:br>
            <a:r>
              <a:rPr lang="en-US" sz="2000" dirty="0"/>
              <a:t>a coincidence. The offset describes which byte an address references</a:t>
            </a:r>
            <a:br>
              <a:rPr lang="en-US" sz="2000" dirty="0"/>
            </a:br>
            <a:r>
              <a:rPr lang="en-US" sz="2000" dirty="0"/>
              <a:t>within a page, which does not change under translation.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page frame number can be longer, the page number can be longer,</a:t>
            </a:r>
            <a:br>
              <a:rPr lang="en-US" sz="2000" dirty="0"/>
            </a:br>
            <a:r>
              <a:rPr lang="en-US" sz="2000" dirty="0"/>
              <a:t>or they can be equal. What determines the length of each?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offset will always stay the same length (and the same value) between</a:t>
            </a:r>
            <a:br>
              <a:rPr lang="en-US" sz="2000" dirty="0"/>
            </a:br>
            <a:r>
              <a:rPr lang="en-US" sz="2000" dirty="0"/>
              <a:t>virtual and physical. </a:t>
            </a:r>
          </a:p>
        </p:txBody>
      </p:sp>
    </p:spTree>
    <p:extLst>
      <p:ext uri="{BB962C8B-B14F-4D97-AF65-F5344CB8AC3E}">
        <p14:creationId xmlns:p14="http://schemas.microsoft.com/office/powerpoint/2010/main" val="153460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8CC3-0F82-42A7-98E4-2F0FA06F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6F1F-C5E6-495F-B750-18D1EEDC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Paging with page tables is flexible, but suffers from two performance problems: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Page table can become </a:t>
            </a:r>
            <a:r>
              <a:rPr lang="en-US" sz="2000" i="1" dirty="0"/>
              <a:t>very large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we have 32-bit addresses with 4KB pages- how many pages? It’s 2</a:t>
            </a:r>
            <a:r>
              <a:rPr lang="en-US" sz="2000" baseline="30000" dirty="0"/>
              <a:t>32</a:t>
            </a:r>
            <a:r>
              <a:rPr lang="en-US" sz="2000" dirty="0"/>
              <a:t> / 2</a:t>
            </a:r>
            <a:r>
              <a:rPr lang="en-US" sz="2000" baseline="30000" dirty="0"/>
              <a:t>12</a:t>
            </a:r>
            <a:r>
              <a:rPr lang="en-US" sz="2000" dirty="0"/>
              <a:t> = 2</a:t>
            </a:r>
            <a:r>
              <a:rPr lang="en-US" sz="2000" baseline="30000" dirty="0"/>
              <a:t>20</a:t>
            </a:r>
            <a:r>
              <a:rPr lang="en-US" sz="2000" dirty="0"/>
              <a:t> pages = approx. 1 million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How big is one row in the page table? For 32-bits above then the page number is 20 bits. The frame number will be similar. Plus metadata, let’s round up to six bytes per row.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 million rows @ 6 bytes per row =&gt; 6 MB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Remember this is a per-process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2D0F-BD20-4006-BD01-38D7FD92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8DD59-BE86-4CF1-8902-B043B52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8CC3-0F82-42A7-98E4-2F0FA06F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Performance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6F1F-C5E6-495F-B750-18D1EEDC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do the same thought experiment with 64-bit architectures (48-bit virtual addresses)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Page table can become </a:t>
            </a:r>
            <a:r>
              <a:rPr lang="en-US" sz="2000" i="1" dirty="0"/>
              <a:t>very large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we have 48-bit addresses with 4KB pages- how many pages? It’s 2</a:t>
            </a:r>
            <a:r>
              <a:rPr lang="en-US" sz="2000" baseline="30000" dirty="0"/>
              <a:t>48</a:t>
            </a:r>
            <a:r>
              <a:rPr lang="en-US" sz="2000" dirty="0"/>
              <a:t> / 2</a:t>
            </a:r>
            <a:r>
              <a:rPr lang="en-US" sz="2000" baseline="30000" dirty="0"/>
              <a:t>12</a:t>
            </a:r>
            <a:r>
              <a:rPr lang="en-US" sz="2000" dirty="0"/>
              <a:t> = 2</a:t>
            </a:r>
            <a:r>
              <a:rPr lang="en-US" sz="2000" baseline="30000" dirty="0"/>
              <a:t>36</a:t>
            </a:r>
            <a:r>
              <a:rPr lang="en-US" sz="2000" dirty="0"/>
              <a:t> pages = approx. 64 billion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How big is one row in the page table? For 48-bits above then the page number is 36 bits. The frame number will be similar. Plus metadata, let’s round up to 10 bytes per row.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64 billion rows @ 10 bytes per row =&gt; 640 GB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Remember this is a per-process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2D0F-BD20-4006-BD01-38D7FD92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8DD59-BE86-4CF1-8902-B043B52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1363</Words>
  <Application>Microsoft Office PowerPoint</Application>
  <PresentationFormat>On-screen Show (4:3)</PresentationFormat>
  <Paragraphs>249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Verdana</vt:lpstr>
      <vt:lpstr>Office Theme</vt:lpstr>
      <vt:lpstr>Page Tables and the Translation Lookaside Buffer (TLB)</vt:lpstr>
      <vt:lpstr>Recall: Paging</vt:lpstr>
      <vt:lpstr>Recall: Paging Address Translation</vt:lpstr>
      <vt:lpstr>Page Tables</vt:lpstr>
      <vt:lpstr>Page Table Elements</vt:lpstr>
      <vt:lpstr>Page Table Translation</vt:lpstr>
      <vt:lpstr>Page Table Translation: Notes</vt:lpstr>
      <vt:lpstr>Page Table Performance</vt:lpstr>
      <vt:lpstr>Page Table Performance 2</vt:lpstr>
      <vt:lpstr>Page Table Performance 3</vt:lpstr>
      <vt:lpstr>Hardware Accelerated Page Tables</vt:lpstr>
      <vt:lpstr>Modern Memory Architecture</vt:lpstr>
      <vt:lpstr>Notes on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58</cp:revision>
  <dcterms:created xsi:type="dcterms:W3CDTF">2016-01-21T02:03:40Z</dcterms:created>
  <dcterms:modified xsi:type="dcterms:W3CDTF">2020-03-23T18:51:15Z</dcterms:modified>
</cp:coreProperties>
</file>